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mov" ContentType="video/unknown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80" r:id="rId6"/>
    <p:sldId id="275" r:id="rId7"/>
    <p:sldId id="266" r:id="rId8"/>
    <p:sldId id="264" r:id="rId9"/>
    <p:sldId id="268" r:id="rId10"/>
    <p:sldId id="276" r:id="rId11"/>
    <p:sldId id="277" r:id="rId12"/>
    <p:sldId id="278" r:id="rId13"/>
    <p:sldId id="279" r:id="rId14"/>
    <p:sldId id="269" r:id="rId15"/>
    <p:sldId id="274" r:id="rId16"/>
    <p:sldId id="273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00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08" autoAdjust="0"/>
  </p:normalViewPr>
  <p:slideViewPr>
    <p:cSldViewPr>
      <p:cViewPr>
        <p:scale>
          <a:sx n="80" d="100"/>
          <a:sy n="80" d="100"/>
        </p:scale>
        <p:origin x="-1064" y="-144"/>
      </p:cViewPr>
      <p:guideLst>
        <p:guide orient="horz" pos="2160"/>
        <p:guide pos="2880"/>
      </p:guideLst>
    </p:cSldViewPr>
  </p:slid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4" Type="http://schemas.openxmlformats.org/officeDocument/2006/relationships/image" Target="../media/image15.emf"/><Relationship Id="rId5" Type="http://schemas.openxmlformats.org/officeDocument/2006/relationships/image" Target="../media/image16.wmf"/><Relationship Id="rId6" Type="http://schemas.openxmlformats.org/officeDocument/2006/relationships/image" Target="../media/image17.wmf"/><Relationship Id="rId7" Type="http://schemas.openxmlformats.org/officeDocument/2006/relationships/image" Target="../media/image18.wmf"/><Relationship Id="rId8" Type="http://schemas.openxmlformats.org/officeDocument/2006/relationships/image" Target="../media/image19.wmf"/><Relationship Id="rId9" Type="http://schemas.openxmlformats.org/officeDocument/2006/relationships/image" Target="../media/image20.wmf"/><Relationship Id="rId10" Type="http://schemas.openxmlformats.org/officeDocument/2006/relationships/image" Target="../media/image21.wmf"/><Relationship Id="rId1" Type="http://schemas.openxmlformats.org/officeDocument/2006/relationships/image" Target="../media/image12.wmf"/><Relationship Id="rId2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6" Type="http://schemas.openxmlformats.org/officeDocument/2006/relationships/image" Target="../media/image28.emf"/><Relationship Id="rId7" Type="http://schemas.openxmlformats.org/officeDocument/2006/relationships/image" Target="../media/image29.emf"/><Relationship Id="rId1" Type="http://schemas.openxmlformats.org/officeDocument/2006/relationships/image" Target="../media/image23.wmf"/><Relationship Id="rId2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17176-2259-E448-BCB0-B6C89B875EBE}" type="datetimeFigureOut">
              <a:rPr lang="en-US" smtClean="0"/>
              <a:t>6/11/15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33D09-D8E6-0540-AB1A-50C5551D6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924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3D09-D8E6-0540-AB1A-50C5551D6E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31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Time and horizontally averaged wind speed in figure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3D09-D8E6-0540-AB1A-50C5551D6E6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69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Time and horizontally averaged flux of kinetic energy.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 smtClean="0"/>
              <a:t>Ud</a:t>
            </a:r>
            <a:r>
              <a:rPr lang="en-US" sz="1200" dirty="0" smtClean="0"/>
              <a:t> is the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resolved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streamwise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velocity averaged over the turbine rotor region</a:t>
            </a:r>
            <a:r>
              <a:rPr lang="en-US" dirty="0" smtClean="0">
                <a:effectLst/>
              </a:rPr>
              <a:t> and T is the thrust force exerted by the turbine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3D09-D8E6-0540-AB1A-50C5551D6E6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24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we increase the capacity by increasing </a:t>
            </a:r>
            <a:r>
              <a:rPr lang="en-US" dirty="0" err="1" smtClean="0"/>
              <a:t>C_ft</a:t>
            </a:r>
            <a:r>
              <a:rPr lang="en-US" dirty="0" smtClean="0"/>
              <a:t>, which means that we either increase the thrust coefficient or decrease the spacing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3D09-D8E6-0540-AB1A-50C5551D6E6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931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wmf"/><Relationship Id="rId20" Type="http://schemas.openxmlformats.org/officeDocument/2006/relationships/oleObject" Target="../embeddings/oleObject9.bin"/><Relationship Id="rId21" Type="http://schemas.openxmlformats.org/officeDocument/2006/relationships/image" Target="../media/image20.wmf"/><Relationship Id="rId22" Type="http://schemas.openxmlformats.org/officeDocument/2006/relationships/oleObject" Target="../embeddings/oleObject10.bin"/><Relationship Id="rId23" Type="http://schemas.openxmlformats.org/officeDocument/2006/relationships/image" Target="../media/image21.wmf"/><Relationship Id="rId10" Type="http://schemas.openxmlformats.org/officeDocument/2006/relationships/oleObject" Target="../embeddings/oleObject4.bin"/><Relationship Id="rId11" Type="http://schemas.openxmlformats.org/officeDocument/2006/relationships/image" Target="../media/image15.e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16.wmf"/><Relationship Id="rId14" Type="http://schemas.openxmlformats.org/officeDocument/2006/relationships/oleObject" Target="../embeddings/oleObject6.bin"/><Relationship Id="rId15" Type="http://schemas.openxmlformats.org/officeDocument/2006/relationships/image" Target="../media/image17.wmf"/><Relationship Id="rId16" Type="http://schemas.openxmlformats.org/officeDocument/2006/relationships/oleObject" Target="../embeddings/oleObject7.bin"/><Relationship Id="rId17" Type="http://schemas.openxmlformats.org/officeDocument/2006/relationships/image" Target="../media/image18.wmf"/><Relationship Id="rId18" Type="http://schemas.openxmlformats.org/officeDocument/2006/relationships/oleObject" Target="../embeddings/oleObject8.bin"/><Relationship Id="rId19" Type="http://schemas.openxmlformats.org/officeDocument/2006/relationships/image" Target="../media/image1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2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13.emf"/><Relationship Id="rId8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5.bin"/><Relationship Id="rId12" Type="http://schemas.openxmlformats.org/officeDocument/2006/relationships/image" Target="../media/image27.emf"/><Relationship Id="rId13" Type="http://schemas.openxmlformats.org/officeDocument/2006/relationships/oleObject" Target="../embeddings/oleObject16.bin"/><Relationship Id="rId14" Type="http://schemas.openxmlformats.org/officeDocument/2006/relationships/image" Target="../media/image28.emf"/><Relationship Id="rId15" Type="http://schemas.openxmlformats.org/officeDocument/2006/relationships/oleObject" Target="../embeddings/oleObject17.bin"/><Relationship Id="rId16" Type="http://schemas.openxmlformats.org/officeDocument/2006/relationships/image" Target="../media/image2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1.bin"/><Relationship Id="rId4" Type="http://schemas.openxmlformats.org/officeDocument/2006/relationships/image" Target="../media/image23.wmf"/><Relationship Id="rId5" Type="http://schemas.openxmlformats.org/officeDocument/2006/relationships/oleObject" Target="../embeddings/oleObject12.bin"/><Relationship Id="rId6" Type="http://schemas.openxmlformats.org/officeDocument/2006/relationships/image" Target="../media/image24.emf"/><Relationship Id="rId7" Type="http://schemas.openxmlformats.org/officeDocument/2006/relationships/oleObject" Target="../embeddings/oleObject13.bin"/><Relationship Id="rId8" Type="http://schemas.openxmlformats.org/officeDocument/2006/relationships/image" Target="../media/image25.emf"/><Relationship Id="rId9" Type="http://schemas.openxmlformats.org/officeDocument/2006/relationships/oleObject" Target="../embeddings/oleObject14.bin"/><Relationship Id="rId10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gif"/><Relationship Id="rId3" Type="http://schemas.openxmlformats.org/officeDocument/2006/relationships/image" Target="../media/image3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Relationship Id="rId3" Type="http://schemas.openxmlformats.org/officeDocument/2006/relationships/image" Target="../media/image3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3276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Benefits of vertically-staggered </a:t>
            </a:r>
            <a:r>
              <a:rPr lang="en-US" dirty="0"/>
              <a:t>wind </a:t>
            </a:r>
            <a:r>
              <a:rPr lang="en-US" dirty="0" smtClean="0"/>
              <a:t>turbines from theoretical analysis and Large-Eddy Simulations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u="sng" dirty="0"/>
              <a:t>Cristina </a:t>
            </a:r>
            <a:r>
              <a:rPr lang="en-US" sz="2700" u="sng" dirty="0" smtClean="0"/>
              <a:t>L. Archer</a:t>
            </a:r>
            <a:r>
              <a:rPr lang="en-US" sz="2700" dirty="0"/>
              <a:t>, </a:t>
            </a:r>
            <a:r>
              <a:rPr lang="en-US" sz="2700" dirty="0" err="1"/>
              <a:t>Shengbai</a:t>
            </a:r>
            <a:r>
              <a:rPr lang="en-US" sz="2700" dirty="0"/>
              <a:t> </a:t>
            </a:r>
            <a:r>
              <a:rPr lang="en-US" sz="2700" dirty="0" err="1"/>
              <a:t>Xie</a:t>
            </a:r>
            <a:r>
              <a:rPr lang="en-US" sz="2700" dirty="0"/>
              <a:t>, </a:t>
            </a:r>
            <a:r>
              <a:rPr lang="en-US" sz="2700" dirty="0" err="1"/>
              <a:t>Niranjan</a:t>
            </a:r>
            <a:r>
              <a:rPr lang="en-US" sz="2700" dirty="0"/>
              <a:t> </a:t>
            </a:r>
            <a:r>
              <a:rPr lang="en-US" sz="2700" dirty="0" err="1"/>
              <a:t>Ghaisas</a:t>
            </a:r>
            <a:r>
              <a:rPr lang="en-US" sz="2700" dirty="0"/>
              <a:t>, </a:t>
            </a:r>
            <a:br>
              <a:rPr lang="en-US" sz="2700" dirty="0"/>
            </a:br>
            <a:r>
              <a:rPr lang="en-US" sz="2700" dirty="0"/>
              <a:t>College of Earth, Ocean, and Environment</a:t>
            </a:r>
            <a:br>
              <a:rPr lang="en-US" sz="2700" dirty="0"/>
            </a:br>
            <a:r>
              <a:rPr lang="en-US" sz="2700" dirty="0"/>
              <a:t>University of Delaware</a:t>
            </a:r>
            <a:br>
              <a:rPr lang="en-US" sz="2700" dirty="0"/>
            </a:br>
            <a:r>
              <a:rPr lang="en-US" sz="2700" dirty="0"/>
              <a:t>and</a:t>
            </a:r>
            <a:br>
              <a:rPr lang="en-US" sz="2700" dirty="0"/>
            </a:br>
            <a:r>
              <a:rPr lang="en-US" sz="2700" dirty="0"/>
              <a:t>Charles </a:t>
            </a:r>
            <a:r>
              <a:rPr lang="en-US" sz="2700" dirty="0" err="1"/>
              <a:t>Meneveau</a:t>
            </a:r>
            <a:r>
              <a:rPr lang="en-US" sz="2700" dirty="0"/>
              <a:t> </a:t>
            </a:r>
            <a:br>
              <a:rPr lang="en-US" sz="2700" dirty="0"/>
            </a:br>
            <a:r>
              <a:rPr lang="en-US" sz="2700" dirty="0"/>
              <a:t>Department of Mechanical Engineering</a:t>
            </a:r>
            <a:br>
              <a:rPr lang="en-US" sz="2700" dirty="0"/>
            </a:br>
            <a:r>
              <a:rPr lang="en-US" sz="2700" dirty="0"/>
              <a:t>Johns Hopkins </a:t>
            </a:r>
            <a:r>
              <a:rPr lang="en-US" sz="2700" dirty="0" smtClean="0"/>
              <a:t>University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172200"/>
            <a:ext cx="9144000" cy="533400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North American Wind Energy Academy (NAWEA) 2015 Symposium</a:t>
            </a:r>
            <a:endParaRPr lang="fr-FR" sz="2000" dirty="0" smtClean="0">
              <a:solidFill>
                <a:schemeClr val="tx1"/>
              </a:solidFill>
            </a:endParaRPr>
          </a:p>
          <a:p>
            <a:r>
              <a:rPr lang="fr-FR" sz="2000" dirty="0" smtClean="0">
                <a:solidFill>
                  <a:schemeClr val="tx1"/>
                </a:solidFill>
              </a:rPr>
              <a:t>Virginia Tech, Blacksburg</a:t>
            </a:r>
            <a:r>
              <a:rPr lang="fr-FR" sz="2000" dirty="0">
                <a:solidFill>
                  <a:schemeClr val="tx1"/>
                </a:solidFill>
              </a:rPr>
              <a:t>, VA, 9-11 </a:t>
            </a:r>
            <a:r>
              <a:rPr lang="fr-FR" sz="2000" dirty="0" err="1">
                <a:solidFill>
                  <a:schemeClr val="tx1"/>
                </a:solidFill>
              </a:rPr>
              <a:t>June</a:t>
            </a:r>
            <a:r>
              <a:rPr lang="fr-FR" sz="2000" dirty="0">
                <a:solidFill>
                  <a:schemeClr val="tx1"/>
                </a:solidFill>
              </a:rPr>
              <a:t> 2015 </a:t>
            </a:r>
            <a:r>
              <a:rPr lang="en-US" sz="2000" dirty="0" smtClean="0">
                <a:solidFill>
                  <a:schemeClr val="tx1"/>
                </a:solidFill>
              </a:rPr>
              <a:t>  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292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An theoretical top-down model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638800" y="6248400"/>
            <a:ext cx="3279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Calaf</a:t>
            </a:r>
            <a:r>
              <a:rPr lang="en-US" sz="1400" dirty="0" smtClean="0"/>
              <a:t> et al., </a:t>
            </a:r>
            <a:r>
              <a:rPr lang="en-US" sz="1400" dirty="0"/>
              <a:t>Phys. Fluids </a:t>
            </a:r>
            <a:r>
              <a:rPr lang="en-US" sz="1400" b="1" dirty="0"/>
              <a:t>22</a:t>
            </a:r>
            <a:r>
              <a:rPr lang="en-US" sz="1400" dirty="0"/>
              <a:t>, 015110 (2010</a:t>
            </a:r>
            <a:r>
              <a:rPr lang="en-US" sz="1400" dirty="0" smtClean="0"/>
              <a:t>)</a:t>
            </a:r>
          </a:p>
          <a:p>
            <a:r>
              <a:rPr lang="en-US" sz="1400" dirty="0" err="1" smtClean="0"/>
              <a:t>Meneveau</a:t>
            </a:r>
            <a:r>
              <a:rPr lang="en-US" sz="1400" dirty="0" smtClean="0"/>
              <a:t>, J. Turbulence </a:t>
            </a:r>
            <a:r>
              <a:rPr lang="en-US" sz="1400" b="1" dirty="0"/>
              <a:t>13</a:t>
            </a:r>
            <a:r>
              <a:rPr lang="en-US" sz="1400" dirty="0"/>
              <a:t>, 1–12 (2012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" t="11091" r="4797" b="1185"/>
          <a:stretch/>
        </p:blipFill>
        <p:spPr>
          <a:xfrm>
            <a:off x="228600" y="1063495"/>
            <a:ext cx="4038600" cy="3425511"/>
          </a:xfrm>
          <a:prstGeom prst="rect">
            <a:avLst/>
          </a:prstGeom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38" name="Group 1037"/>
          <p:cNvGrpSpPr/>
          <p:nvPr/>
        </p:nvGrpSpPr>
        <p:grpSpPr>
          <a:xfrm>
            <a:off x="4858185" y="989886"/>
            <a:ext cx="4133415" cy="4801314"/>
            <a:chOff x="4934385" y="914400"/>
            <a:chExt cx="4133415" cy="4801314"/>
          </a:xfrm>
        </p:grpSpPr>
        <p:sp>
          <p:nvSpPr>
            <p:cNvPr id="8" name="TextBox 7"/>
            <p:cNvSpPr txBox="1"/>
            <p:nvPr/>
          </p:nvSpPr>
          <p:spPr>
            <a:xfrm>
              <a:off x="4934385" y="914400"/>
              <a:ext cx="4133415" cy="4801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Five layers:</a:t>
              </a:r>
            </a:p>
            <a:p>
              <a:endParaRPr lang="en-US" dirty="0" smtClean="0"/>
            </a:p>
            <a:p>
              <a:pPr marL="342900" indent="-342900">
                <a:buAutoNum type="arabicPeriod"/>
              </a:pPr>
              <a:r>
                <a:rPr lang="en-US" dirty="0" smtClean="0"/>
                <a:t>Lower log layer:</a:t>
              </a:r>
            </a:p>
            <a:p>
              <a:pPr marL="342900" indent="-342900">
                <a:buAutoNum type="arabicPeriod"/>
              </a:pPr>
              <a:endParaRPr lang="en-US" dirty="0" smtClean="0"/>
            </a:p>
            <a:p>
              <a:pPr marL="342900" indent="-342900">
                <a:buAutoNum type="arabicPeriod"/>
              </a:pPr>
              <a:endParaRPr lang="en-US" dirty="0" smtClean="0"/>
            </a:p>
            <a:p>
              <a:pPr marL="342900" indent="-342900">
                <a:buAutoNum type="arabicPeriod"/>
              </a:pPr>
              <a:r>
                <a:rPr lang="en-US" dirty="0" smtClean="0"/>
                <a:t>Wake layer of VAWT:</a:t>
              </a:r>
            </a:p>
            <a:p>
              <a:pPr marL="342900" indent="-342900">
                <a:buAutoNum type="arabicPeriod"/>
              </a:pPr>
              <a:endParaRPr lang="en-US" dirty="0"/>
            </a:p>
            <a:p>
              <a:pPr marL="342900" indent="-342900">
                <a:buAutoNum type="arabicPeriod"/>
              </a:pPr>
              <a:endParaRPr lang="en-US" dirty="0" smtClean="0"/>
            </a:p>
            <a:p>
              <a:pPr marL="342900" indent="-342900">
                <a:buAutoNum type="arabicPeriod"/>
              </a:pPr>
              <a:r>
                <a:rPr lang="en-US" dirty="0" smtClean="0"/>
                <a:t>Middle log layer:</a:t>
              </a:r>
            </a:p>
            <a:p>
              <a:pPr marL="342900" indent="-342900">
                <a:buAutoNum type="arabicPeriod"/>
              </a:pPr>
              <a:endParaRPr lang="en-US" dirty="0" smtClean="0"/>
            </a:p>
            <a:p>
              <a:pPr marL="342900" indent="-342900">
                <a:buAutoNum type="arabicPeriod"/>
              </a:pPr>
              <a:endParaRPr lang="en-US" dirty="0"/>
            </a:p>
            <a:p>
              <a:pPr marL="342900" indent="-342900">
                <a:buAutoNum type="arabicPeriod"/>
              </a:pPr>
              <a:r>
                <a:rPr lang="en-US" dirty="0" smtClean="0"/>
                <a:t>Wake layer of HAWT</a:t>
              </a:r>
            </a:p>
            <a:p>
              <a:pPr marL="342900" indent="-342900">
                <a:buAutoNum type="arabicPeriod"/>
              </a:pPr>
              <a:endParaRPr lang="en-US" dirty="0" smtClean="0"/>
            </a:p>
            <a:p>
              <a:pPr marL="342900" indent="-342900">
                <a:buAutoNum type="arabicPeriod"/>
              </a:pPr>
              <a:endParaRPr lang="en-US" dirty="0"/>
            </a:p>
            <a:p>
              <a:pPr marL="342900" indent="-342900">
                <a:buAutoNum type="arabicPeriod"/>
              </a:pPr>
              <a:r>
                <a:rPr lang="en-US" dirty="0" smtClean="0"/>
                <a:t>Upper log layer:</a:t>
              </a:r>
            </a:p>
            <a:p>
              <a:pPr marL="342900" indent="-342900">
                <a:buAutoNum type="arabicPeriod"/>
              </a:pPr>
              <a:endParaRPr lang="en-US" dirty="0"/>
            </a:p>
            <a:p>
              <a:endParaRPr lang="en-US" dirty="0" smtClean="0"/>
            </a:p>
          </p:txBody>
        </p:sp>
        <p:grpSp>
          <p:nvGrpSpPr>
            <p:cNvPr id="1028" name="Group 1027"/>
            <p:cNvGrpSpPr/>
            <p:nvPr/>
          </p:nvGrpSpPr>
          <p:grpSpPr>
            <a:xfrm>
              <a:off x="5772150" y="1776412"/>
              <a:ext cx="2524125" cy="509588"/>
              <a:chOff x="5772150" y="2266950"/>
              <a:chExt cx="2524125" cy="509588"/>
            </a:xfrm>
          </p:grpSpPr>
          <p:graphicFrame>
            <p:nvGraphicFramePr>
              <p:cNvPr id="12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28248406"/>
                  </p:ext>
                </p:extLst>
              </p:nvPr>
            </p:nvGraphicFramePr>
            <p:xfrm>
              <a:off x="5772150" y="2266950"/>
              <a:ext cx="1382713" cy="5095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7" name="Equation" r:id="rId4" imgW="1358640" imgH="507960" progId="Equation.3">
                      <p:embed/>
                    </p:oleObj>
                  </mc:Choice>
                  <mc:Fallback>
                    <p:oleObj name="Equation" r:id="rId4" imgW="1358640" imgH="5079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72150" y="2266950"/>
                            <a:ext cx="1382713" cy="5095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29387387"/>
                  </p:ext>
                </p:extLst>
              </p:nvPr>
            </p:nvGraphicFramePr>
            <p:xfrm>
              <a:off x="7315200" y="2321271"/>
              <a:ext cx="981075" cy="400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8" name="Equation" r:id="rId6" imgW="969120" imgH="365400" progId="Equation.3">
                      <p:embed/>
                    </p:oleObj>
                  </mc:Choice>
                  <mc:Fallback>
                    <p:oleObj name="Equation" r:id="rId6" imgW="969120" imgH="3654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15200" y="2321271"/>
                            <a:ext cx="981075" cy="4000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029" name="Group 1028"/>
            <p:cNvGrpSpPr/>
            <p:nvPr/>
          </p:nvGrpSpPr>
          <p:grpSpPr>
            <a:xfrm>
              <a:off x="5715000" y="2608263"/>
              <a:ext cx="2743200" cy="439737"/>
              <a:chOff x="5791200" y="3333750"/>
              <a:chExt cx="2743200" cy="439737"/>
            </a:xfrm>
          </p:grpSpPr>
          <p:graphicFrame>
            <p:nvGraphicFramePr>
              <p:cNvPr id="30" name="Object 2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85775034"/>
                  </p:ext>
                </p:extLst>
              </p:nvPr>
            </p:nvGraphicFramePr>
            <p:xfrm>
              <a:off x="5791200" y="3352800"/>
              <a:ext cx="1463675" cy="4206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19" name="Equation" r:id="rId8" imgW="1447560" imgH="393480" progId="Equation.3">
                      <p:embed/>
                    </p:oleObj>
                  </mc:Choice>
                  <mc:Fallback>
                    <p:oleObj name="Equation" r:id="rId8" imgW="144756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1200" y="3352800"/>
                            <a:ext cx="1463675" cy="420687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4" name="Object 10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0619182"/>
                  </p:ext>
                </p:extLst>
              </p:nvPr>
            </p:nvGraphicFramePr>
            <p:xfrm>
              <a:off x="7391400" y="3333750"/>
              <a:ext cx="1143000" cy="400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0" name="Equation" r:id="rId10" imgW="1152000" imgH="365400" progId="Equation.3">
                      <p:embed/>
                    </p:oleObj>
                  </mc:Choice>
                  <mc:Fallback>
                    <p:oleObj name="Equation" r:id="rId10" imgW="1152000" imgH="3654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91400" y="3333750"/>
                            <a:ext cx="1143000" cy="4000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030" name="Group 1029"/>
            <p:cNvGrpSpPr/>
            <p:nvPr/>
          </p:nvGrpSpPr>
          <p:grpSpPr>
            <a:xfrm>
              <a:off x="5638800" y="3452812"/>
              <a:ext cx="2957512" cy="509588"/>
              <a:chOff x="5729288" y="4343400"/>
              <a:chExt cx="2957512" cy="509588"/>
            </a:xfrm>
          </p:grpSpPr>
          <p:graphicFrame>
            <p:nvGraphicFramePr>
              <p:cNvPr id="1025" name="Object 10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66367649"/>
                  </p:ext>
                </p:extLst>
              </p:nvPr>
            </p:nvGraphicFramePr>
            <p:xfrm>
              <a:off x="5729288" y="4343400"/>
              <a:ext cx="1433512" cy="5095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1" name="Equation" r:id="rId12" imgW="1409400" imgH="507960" progId="Equation.3">
                      <p:embed/>
                    </p:oleObj>
                  </mc:Choice>
                  <mc:Fallback>
                    <p:oleObj name="Equation" r:id="rId12" imgW="1409400" imgH="5079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29288" y="4343400"/>
                            <a:ext cx="1433512" cy="5095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27" name="Object 10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99366136"/>
                  </p:ext>
                </p:extLst>
              </p:nvPr>
            </p:nvGraphicFramePr>
            <p:xfrm>
              <a:off x="7297738" y="4381500"/>
              <a:ext cx="1389062" cy="431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2" name="Equation" r:id="rId14" imgW="1371600" imgH="393480" progId="Equation.3">
                      <p:embed/>
                    </p:oleObj>
                  </mc:Choice>
                  <mc:Fallback>
                    <p:oleObj name="Equation" r:id="rId14" imgW="137160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97738" y="4381500"/>
                            <a:ext cx="1389062" cy="4318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033" name="Group 1032"/>
            <p:cNvGrpSpPr/>
            <p:nvPr/>
          </p:nvGrpSpPr>
          <p:grpSpPr>
            <a:xfrm>
              <a:off x="5629275" y="4343400"/>
              <a:ext cx="2886075" cy="436562"/>
              <a:chOff x="5629275" y="4372933"/>
              <a:chExt cx="2886075" cy="436562"/>
            </a:xfrm>
          </p:grpSpPr>
          <p:graphicFrame>
            <p:nvGraphicFramePr>
              <p:cNvPr id="1031" name="Object 103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68462977"/>
                  </p:ext>
                </p:extLst>
              </p:nvPr>
            </p:nvGraphicFramePr>
            <p:xfrm>
              <a:off x="5629275" y="4372933"/>
              <a:ext cx="1490663" cy="4206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3" name="Equation" r:id="rId16" imgW="1473120" imgH="393480" progId="Equation.3">
                      <p:embed/>
                    </p:oleObj>
                  </mc:Choice>
                  <mc:Fallback>
                    <p:oleObj name="Equation" r:id="rId16" imgW="147312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29275" y="4372933"/>
                            <a:ext cx="1490663" cy="4206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32" name="Object 103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76201055"/>
                  </p:ext>
                </p:extLst>
              </p:nvPr>
            </p:nvGraphicFramePr>
            <p:xfrm>
              <a:off x="7105650" y="4379283"/>
              <a:ext cx="1409700" cy="4302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4" name="Equation" r:id="rId18" imgW="1422360" imgH="393480" progId="Equation.3">
                      <p:embed/>
                    </p:oleObj>
                  </mc:Choice>
                  <mc:Fallback>
                    <p:oleObj name="Equation" r:id="rId18" imgW="142236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105650" y="4379283"/>
                            <a:ext cx="1409700" cy="4302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037" name="Group 1036"/>
            <p:cNvGrpSpPr/>
            <p:nvPr/>
          </p:nvGrpSpPr>
          <p:grpSpPr>
            <a:xfrm>
              <a:off x="5715000" y="5105400"/>
              <a:ext cx="2667000" cy="509588"/>
              <a:chOff x="5715000" y="5257800"/>
              <a:chExt cx="2667000" cy="509588"/>
            </a:xfrm>
          </p:grpSpPr>
          <p:graphicFrame>
            <p:nvGraphicFramePr>
              <p:cNvPr id="1034" name="Object 103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22999204"/>
                  </p:ext>
                </p:extLst>
              </p:nvPr>
            </p:nvGraphicFramePr>
            <p:xfrm>
              <a:off x="5715000" y="5257800"/>
              <a:ext cx="1395412" cy="5095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5" name="Equation" r:id="rId20" imgW="1371600" imgH="507960" progId="Equation.3">
                      <p:embed/>
                    </p:oleObj>
                  </mc:Choice>
                  <mc:Fallback>
                    <p:oleObj name="Equation" r:id="rId20" imgW="1371600" imgH="5079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15000" y="5257800"/>
                            <a:ext cx="1395412" cy="5095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35" name="Object 103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55613752"/>
                  </p:ext>
                </p:extLst>
              </p:nvPr>
            </p:nvGraphicFramePr>
            <p:xfrm>
              <a:off x="7302500" y="5295900"/>
              <a:ext cx="1079500" cy="431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6" name="Equation" r:id="rId22" imgW="1066680" imgH="393480" progId="Equation.3">
                      <p:embed/>
                    </p:oleObj>
                  </mc:Choice>
                  <mc:Fallback>
                    <p:oleObj name="Equation" r:id="rId22" imgW="106668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02500" y="5295900"/>
                            <a:ext cx="1079500" cy="4318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1039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1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3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304800" y="4648200"/>
            <a:ext cx="4495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Infinite, fully developed wind farm;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No overlap between VAWT and HAWT layers;</a:t>
            </a:r>
            <a:endParaRPr lang="en-US" sz="22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Neutral ABL.</a:t>
            </a:r>
          </a:p>
        </p:txBody>
      </p:sp>
    </p:spTree>
    <p:extLst>
      <p:ext uri="{BB962C8B-B14F-4D97-AF65-F5344CB8AC3E}">
        <p14:creationId xmlns:p14="http://schemas.microsoft.com/office/powerpoint/2010/main" val="960538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After some tedious algebra…</a:t>
            </a:r>
            <a:endParaRPr lang="en-US" sz="4000" dirty="0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9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1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3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3544242"/>
              </p:ext>
            </p:extLst>
          </p:nvPr>
        </p:nvGraphicFramePr>
        <p:xfrm>
          <a:off x="108079" y="4724400"/>
          <a:ext cx="388775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" name="Equation" r:id="rId3" imgW="1587240" imgH="457200" progId="Equation.3">
                  <p:embed/>
                </p:oleObj>
              </mc:Choice>
              <mc:Fallback>
                <p:oleObj name="Equation" r:id="rId3" imgW="1587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079" y="4724400"/>
                        <a:ext cx="3887755" cy="11430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6964241"/>
              </p:ext>
            </p:extLst>
          </p:nvPr>
        </p:nvGraphicFramePr>
        <p:xfrm>
          <a:off x="1143000" y="1066800"/>
          <a:ext cx="2273300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5" name="Equation" r:id="rId5" imgW="2273300" imgH="1485900" progId="Equation.3">
                  <p:embed/>
                </p:oleObj>
              </mc:Choice>
              <mc:Fallback>
                <p:oleObj name="Equation" r:id="rId5" imgW="2273300" imgH="148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3000" y="1066800"/>
                        <a:ext cx="2273300" cy="148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4419834"/>
              </p:ext>
            </p:extLst>
          </p:nvPr>
        </p:nvGraphicFramePr>
        <p:xfrm>
          <a:off x="990600" y="2971800"/>
          <a:ext cx="2374900" cy="148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6" name="Equation" r:id="rId7" imgW="2374900" imgH="1485900" progId="Equation.3">
                  <p:embed/>
                </p:oleObj>
              </mc:Choice>
              <mc:Fallback>
                <p:oleObj name="Equation" r:id="rId7" imgW="2374900" imgH="148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90600" y="2971800"/>
                        <a:ext cx="2374900" cy="148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676862"/>
              </p:ext>
            </p:extLst>
          </p:nvPr>
        </p:nvGraphicFramePr>
        <p:xfrm>
          <a:off x="4114800" y="2438400"/>
          <a:ext cx="4318000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7" name="Equation" r:id="rId9" imgW="4318000" imgH="1244600" progId="Equation.3">
                  <p:embed/>
                </p:oleObj>
              </mc:Choice>
              <mc:Fallback>
                <p:oleObj name="Equation" r:id="rId9" imgW="4318000" imgH="1244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14800" y="2438400"/>
                        <a:ext cx="4318000" cy="124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875733"/>
              </p:ext>
            </p:extLst>
          </p:nvPr>
        </p:nvGraphicFramePr>
        <p:xfrm>
          <a:off x="4267200" y="1143000"/>
          <a:ext cx="4165600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8" name="Equation" r:id="rId11" imgW="4165600" imgH="1244600" progId="Equation.3">
                  <p:embed/>
                </p:oleObj>
              </mc:Choice>
              <mc:Fallback>
                <p:oleObj name="Equation" r:id="rId11" imgW="4165600" imgH="1244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267200" y="1143000"/>
                        <a:ext cx="4165600" cy="1244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866363"/>
              </p:ext>
            </p:extLst>
          </p:nvPr>
        </p:nvGraphicFramePr>
        <p:xfrm>
          <a:off x="4343400" y="5181600"/>
          <a:ext cx="42545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9" name="Equation" r:id="rId13" imgW="4254500" imgH="673100" progId="Equation.3">
                  <p:embed/>
                </p:oleObj>
              </mc:Choice>
              <mc:Fallback>
                <p:oleObj name="Equation" r:id="rId13" imgW="4254500" imgH="673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343400" y="5181600"/>
                        <a:ext cx="4254500" cy="67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3095933"/>
              </p:ext>
            </p:extLst>
          </p:nvPr>
        </p:nvGraphicFramePr>
        <p:xfrm>
          <a:off x="4267200" y="4191000"/>
          <a:ext cx="41021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0" name="Equation" r:id="rId15" imgW="4102100" imgH="673100" progId="Equation.3">
                  <p:embed/>
                </p:oleObj>
              </mc:Choice>
              <mc:Fallback>
                <p:oleObj name="Equation" r:id="rId15" imgW="4102100" imgH="673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267200" y="4191000"/>
                        <a:ext cx="4102100" cy="67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2521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Validation: mean velocity profiles</a:t>
            </a:r>
            <a:endParaRPr lang="en-US" sz="3200" dirty="0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9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1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3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914400" y="4419600"/>
            <a:ext cx="75819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In general, model matches well with LES;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Profile shifts left with increase of thrust coefficient of VAWTs</a:t>
            </a:r>
            <a:r>
              <a:rPr lang="en-US" sz="2800" dirty="0">
                <a:solidFill>
                  <a:srgbClr val="000000"/>
                </a:solidFill>
              </a:rPr>
              <a:t>;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endParaRPr lang="en-US" sz="28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The model overestimates wind speed below VAWTs.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" t="3115" r="2803" b="3053"/>
          <a:stretch/>
        </p:blipFill>
        <p:spPr>
          <a:xfrm>
            <a:off x="4648200" y="876299"/>
            <a:ext cx="4133221" cy="3618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" t="2242" r="2471" b="2929"/>
          <a:stretch/>
        </p:blipFill>
        <p:spPr>
          <a:xfrm>
            <a:off x="425772" y="839624"/>
            <a:ext cx="4146228" cy="365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241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if we increase the capacity of the VAWT?</a:t>
            </a:r>
            <a:endParaRPr lang="en-US" sz="3200" dirty="0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en-US" altLang="en-US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9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1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3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7" r="2473" b="1333"/>
          <a:stretch/>
        </p:blipFill>
        <p:spPr>
          <a:xfrm>
            <a:off x="189066" y="838200"/>
            <a:ext cx="8728838" cy="3810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" y="4789918"/>
            <a:ext cx="3429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Solid lines: model predictions; </a:t>
            </a:r>
          </a:p>
          <a:p>
            <a:r>
              <a:rPr lang="en-US" sz="1600" dirty="0"/>
              <a:t>O</a:t>
            </a:r>
            <a:r>
              <a:rPr lang="en-US" sz="1600" dirty="0" smtClean="0"/>
              <a:t>pen circles: LES </a:t>
            </a:r>
            <a:r>
              <a:rPr lang="en-US" sz="1600" dirty="0"/>
              <a:t>with C</a:t>
            </a:r>
            <a:r>
              <a:rPr lang="en-US" sz="1600" baseline="-25000" dirty="0"/>
              <a:t>T</a:t>
            </a:r>
            <a:r>
              <a:rPr lang="en-US" sz="1600" dirty="0"/>
              <a:t>=</a:t>
            </a:r>
            <a:r>
              <a:rPr lang="en-US" sz="1600" dirty="0" smtClean="0"/>
              <a:t>0.25;</a:t>
            </a:r>
          </a:p>
          <a:p>
            <a:r>
              <a:rPr lang="en-US" sz="1600" dirty="0"/>
              <a:t>F</a:t>
            </a:r>
            <a:r>
              <a:rPr lang="en-US" sz="1600" dirty="0" smtClean="0"/>
              <a:t>illed circles: LES </a:t>
            </a:r>
            <a:r>
              <a:rPr lang="en-US" sz="1600" dirty="0"/>
              <a:t>with </a:t>
            </a:r>
            <a:r>
              <a:rPr lang="en-US" sz="1600" dirty="0" smtClean="0"/>
              <a:t>C</a:t>
            </a:r>
            <a:r>
              <a:rPr lang="en-US" sz="1600" baseline="-25000" dirty="0" smtClean="0"/>
              <a:t>T</a:t>
            </a:r>
            <a:r>
              <a:rPr lang="en-US" sz="1600" dirty="0"/>
              <a:t>=</a:t>
            </a:r>
            <a:r>
              <a:rPr lang="en-US" sz="1600" dirty="0" smtClean="0"/>
              <a:t>0.5;</a:t>
            </a:r>
          </a:p>
          <a:p>
            <a:r>
              <a:rPr lang="en-US" sz="1600" dirty="0" smtClean="0"/>
              <a:t>Superscript U: uniform </a:t>
            </a:r>
            <a:r>
              <a:rPr lang="en-US" sz="1600" dirty="0"/>
              <a:t>wind farm, </a:t>
            </a:r>
            <a:endParaRPr lang="en-US" sz="1600" dirty="0" smtClean="0"/>
          </a:p>
          <a:p>
            <a:r>
              <a:rPr lang="en-US" sz="1600" dirty="0" smtClean="0"/>
              <a:t>Subscript </a:t>
            </a:r>
            <a:r>
              <a:rPr lang="en-US" sz="1600" dirty="0"/>
              <a:t>‘V</a:t>
            </a:r>
            <a:r>
              <a:rPr lang="en-US" sz="1600" dirty="0" smtClean="0"/>
              <a:t>’: ‘</a:t>
            </a:r>
            <a:r>
              <a:rPr lang="en-US" sz="1600" dirty="0"/>
              <a:t>VAWT’, ‘H</a:t>
            </a:r>
            <a:r>
              <a:rPr lang="en-US" sz="1600" dirty="0" smtClean="0"/>
              <a:t>’: ‘</a:t>
            </a:r>
            <a:r>
              <a:rPr lang="en-US" sz="1600" dirty="0"/>
              <a:t>HAWT’, </a:t>
            </a:r>
            <a:r>
              <a:rPr lang="en-US" sz="1600" dirty="0" smtClean="0"/>
              <a:t>‘T’: ‘</a:t>
            </a:r>
            <a:r>
              <a:rPr lang="en-US" sz="1600" dirty="0"/>
              <a:t>total’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733800" y="4724400"/>
            <a:ext cx="5181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Hub height velocity: decrease for both VAWT and HAWT;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Power: increase for VAWT, decrease for HAWT; A maximum, about 155%, </a:t>
            </a:r>
            <a:r>
              <a:rPr lang="en-US" sz="2200" dirty="0" smtClean="0">
                <a:solidFill>
                  <a:srgbClr val="000000"/>
                </a:solidFill>
              </a:rPr>
              <a:t>exists; </a:t>
            </a:r>
            <a:endParaRPr lang="en-US" sz="22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The total momentum defect keeps decreasing.</a:t>
            </a:r>
          </a:p>
        </p:txBody>
      </p:sp>
    </p:spTree>
    <p:extLst>
      <p:ext uri="{BB962C8B-B14F-4D97-AF65-F5344CB8AC3E}">
        <p14:creationId xmlns:p14="http://schemas.microsoft.com/office/powerpoint/2010/main" val="1634018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SOWFA setup for the VSMH farm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181600" cy="548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Control case:</a:t>
            </a:r>
          </a:p>
          <a:p>
            <a:pPr lvl="1"/>
            <a:r>
              <a:rPr lang="en-US" dirty="0" err="1" smtClean="0"/>
              <a:t>Lillgrund</a:t>
            </a:r>
            <a:r>
              <a:rPr lang="en-US" dirty="0" smtClean="0"/>
              <a:t> wind farm;</a:t>
            </a:r>
          </a:p>
          <a:p>
            <a:pPr lvl="1"/>
            <a:r>
              <a:rPr lang="en-US" dirty="0" smtClean="0"/>
              <a:t>48 2.3-MW Siemens turbines, D = 93 m, H = 63.4 m, actuator lines;</a:t>
            </a:r>
          </a:p>
          <a:p>
            <a:r>
              <a:rPr lang="en-US" dirty="0" smtClean="0"/>
              <a:t>VSMH case:</a:t>
            </a:r>
          </a:p>
          <a:p>
            <a:pPr lvl="1"/>
            <a:r>
              <a:rPr lang="en-US" dirty="0" smtClean="0"/>
              <a:t>Even rows (in blue) with H</a:t>
            </a:r>
            <a:r>
              <a:rPr lang="en-US" baseline="30000" dirty="0" smtClean="0"/>
              <a:t>SHORT</a:t>
            </a:r>
            <a:r>
              <a:rPr lang="en-US" dirty="0" smtClean="0"/>
              <a:t>= 48.4 m (15 m shorter);</a:t>
            </a:r>
          </a:p>
          <a:p>
            <a:r>
              <a:rPr lang="en-US" dirty="0" smtClean="0"/>
              <a:t>Setup:</a:t>
            </a:r>
          </a:p>
          <a:p>
            <a:pPr lvl="1"/>
            <a:r>
              <a:rPr lang="en-US" dirty="0" smtClean="0"/>
              <a:t>SGS model:</a:t>
            </a:r>
            <a:r>
              <a:rPr lang="en-US" dirty="0"/>
              <a:t> </a:t>
            </a:r>
            <a:r>
              <a:rPr lang="en-US" dirty="0" err="1" smtClean="0"/>
              <a:t>Smagorinsky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4000 m x 4000 m x 1000 m;</a:t>
            </a:r>
          </a:p>
          <a:p>
            <a:pPr lvl="1"/>
            <a:r>
              <a:rPr lang="en-US" dirty="0" smtClean="0"/>
              <a:t>3.5 - 7 m resolution;</a:t>
            </a:r>
          </a:p>
          <a:p>
            <a:pPr lvl="1"/>
            <a:r>
              <a:rPr lang="en-US" dirty="0" smtClean="0"/>
              <a:t>Neutral ABL with U = </a:t>
            </a:r>
            <a:r>
              <a:rPr lang="en-US" dirty="0"/>
              <a:t>9</a:t>
            </a:r>
            <a:r>
              <a:rPr lang="en-US" dirty="0" smtClean="0"/>
              <a:t> m/s at 90 m and z</a:t>
            </a:r>
            <a:r>
              <a:rPr lang="en-US" baseline="-25000" dirty="0" smtClean="0"/>
              <a:t>0</a:t>
            </a:r>
            <a:r>
              <a:rPr lang="en-US" dirty="0" smtClean="0"/>
              <a:t>=0.016 m;</a:t>
            </a:r>
          </a:p>
          <a:p>
            <a:pPr lvl="1"/>
            <a:r>
              <a:rPr lang="en-US" dirty="0" smtClean="0"/>
              <a:t>3-hr spin-up and 30-min averaging time.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909558"/>
            <a:ext cx="3251200" cy="28899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3868525"/>
            <a:ext cx="3048000" cy="287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227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0"/>
            <a:ext cx="2438400" cy="1905000"/>
          </a:xfrm>
        </p:spPr>
        <p:txBody>
          <a:bodyPr>
            <a:normAutofit/>
          </a:bodyPr>
          <a:lstStyle/>
          <a:p>
            <a:r>
              <a:rPr lang="en-US" dirty="0" smtClean="0"/>
              <a:t>Velocity contours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97" y="-189280"/>
            <a:ext cx="6921866" cy="3846879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971" y="3398837"/>
            <a:ext cx="6224230" cy="3459163"/>
          </a:xfrm>
        </p:spPr>
      </p:pic>
    </p:spTree>
    <p:extLst>
      <p:ext uri="{BB962C8B-B14F-4D97-AF65-F5344CB8AC3E}">
        <p14:creationId xmlns:p14="http://schemas.microsoft.com/office/powerpoint/2010/main" val="1043455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228600"/>
            <a:ext cx="2971800" cy="1401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Wind power by column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3810000"/>
            <a:ext cx="2800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power:</a:t>
            </a:r>
          </a:p>
          <a:p>
            <a:r>
              <a:rPr lang="en-US" dirty="0" smtClean="0"/>
              <a:t>Control: 33.4 MW (1.6 MW)</a:t>
            </a:r>
          </a:p>
          <a:p>
            <a:r>
              <a:rPr lang="en-US" dirty="0" smtClean="0"/>
              <a:t>VSMH: 33.6 MW (1.6 MW)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" y="0"/>
            <a:ext cx="5486400" cy="304800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rcRect t="503" b="503"/>
          <a:stretch>
            <a:fillRect/>
          </a:stretch>
        </p:blipFill>
        <p:spPr>
          <a:xfrm>
            <a:off x="3581400" y="3505200"/>
            <a:ext cx="5486400" cy="3017309"/>
          </a:xfrm>
        </p:spPr>
      </p:pic>
      <p:sp>
        <p:nvSpPr>
          <p:cNvPr id="9" name="TextBox 8"/>
          <p:cNvSpPr txBox="1"/>
          <p:nvPr/>
        </p:nvSpPr>
        <p:spPr>
          <a:xfrm>
            <a:off x="1219200" y="22860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Column 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53000" y="373380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Column 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824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Vertically staggering a wind farm is a promising method to increase wind farm efficiency;</a:t>
            </a:r>
          </a:p>
          <a:p>
            <a:r>
              <a:rPr lang="en-US" dirty="0" smtClean="0"/>
              <a:t>VSMT:</a:t>
            </a:r>
          </a:p>
          <a:p>
            <a:pPr lvl="1"/>
            <a:r>
              <a:rPr lang="en-US" dirty="0" smtClean="0"/>
              <a:t>Power generated by the HAWT ~unaffected by the smaller VAWTs;</a:t>
            </a:r>
          </a:p>
          <a:p>
            <a:pPr lvl="1"/>
            <a:r>
              <a:rPr lang="en-US" dirty="0" smtClean="0"/>
              <a:t>Power generated by VAWTs adds on ~linearly to the power from the HAWT;</a:t>
            </a:r>
          </a:p>
          <a:p>
            <a:pPr lvl="1"/>
            <a:r>
              <a:rPr lang="en-US" dirty="0" smtClean="0"/>
              <a:t>Top-down analytical model: linearity of benefits ends eventually and a maximum/optimal exists;</a:t>
            </a:r>
          </a:p>
          <a:p>
            <a:r>
              <a:rPr lang="en-US" dirty="0" smtClean="0"/>
              <a:t>VSMH:</a:t>
            </a:r>
          </a:p>
          <a:p>
            <a:pPr lvl="1"/>
            <a:r>
              <a:rPr lang="en-US" dirty="0" smtClean="0"/>
              <a:t>Power generated is ~same as in control case;</a:t>
            </a:r>
          </a:p>
          <a:p>
            <a:pPr lvl="1"/>
            <a:r>
              <a:rPr lang="en-US" dirty="0" smtClean="0"/>
              <a:t>Installation and maintenance costs are lower;</a:t>
            </a:r>
          </a:p>
          <a:p>
            <a:r>
              <a:rPr lang="en-US" dirty="0" smtClean="0"/>
              <a:t>Future work includes: compensating effects of various wind directions; atmospheric stability; optimal layout using both vertical and horizontal staggering/spacing.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13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SMT_sketc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250742"/>
            <a:ext cx="2971800" cy="23786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Types of vertical staggering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8153400" cy="1676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Benefits of horizontal staggering in a wind farm are relatively well known;</a:t>
            </a:r>
          </a:p>
          <a:p>
            <a:r>
              <a:rPr lang="en-US" dirty="0" smtClean="0"/>
              <a:t>Cannot change horizontal staggering in existing wind farms;</a:t>
            </a:r>
          </a:p>
          <a:p>
            <a:r>
              <a:rPr lang="en-US" dirty="0"/>
              <a:t>Two types of vertical staggering: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2667000"/>
            <a:ext cx="4493924" cy="1600200"/>
          </a:xfrm>
        </p:spPr>
        <p:txBody>
          <a:bodyPr>
            <a:noAutofit/>
          </a:bodyPr>
          <a:lstStyle/>
          <a:p>
            <a:pPr marL="457200" lvl="1" indent="0">
              <a:lnSpc>
                <a:spcPct val="80000"/>
              </a:lnSpc>
              <a:buNone/>
            </a:pPr>
            <a:r>
              <a:rPr lang="en-US" sz="2200" b="1" dirty="0" smtClean="0"/>
              <a:t>Multi</a:t>
            </a:r>
            <a:r>
              <a:rPr lang="en-US" sz="2200" b="1" dirty="0"/>
              <a:t>-type </a:t>
            </a:r>
            <a:r>
              <a:rPr lang="en-US" sz="2200" b="1" dirty="0" smtClean="0"/>
              <a:t>(VSMT</a:t>
            </a:r>
            <a:r>
              <a:rPr lang="en-US" sz="2200" b="1" dirty="0"/>
              <a:t>):</a:t>
            </a:r>
            <a:r>
              <a:rPr lang="en-US" sz="2200" dirty="0"/>
              <a:t> </a:t>
            </a:r>
            <a:endParaRPr lang="en-US" sz="2200" dirty="0" smtClean="0"/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2200" dirty="0" smtClean="0"/>
              <a:t>add </a:t>
            </a:r>
            <a:r>
              <a:rPr lang="en-US" sz="2200" dirty="0"/>
              <a:t>smaller, vertical-axis wind turbines (VAWTs) between larger, horizontal-axis wind turbines (HAWTs</a:t>
            </a:r>
            <a:r>
              <a:rPr lang="en-US" sz="2200" dirty="0" smtClean="0"/>
              <a:t>)</a:t>
            </a:r>
            <a:r>
              <a:rPr lang="en-US" sz="2200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576" y="4251960"/>
            <a:ext cx="3248424" cy="2377440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4572407" y="2667000"/>
            <a:ext cx="4544020" cy="1295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b="1" dirty="0" smtClean="0"/>
              <a:t>Multi-height (VSMH): </a:t>
            </a:r>
          </a:p>
          <a:p>
            <a:pPr marL="457200" lvl="1" indent="0">
              <a:buNone/>
            </a:pPr>
            <a:r>
              <a:rPr lang="en-US" dirty="0" smtClean="0"/>
              <a:t>reduce/increase the height of selected rows of HAWTs inside a wind farm.</a:t>
            </a:r>
          </a:p>
        </p:txBody>
      </p:sp>
    </p:spTree>
    <p:extLst>
      <p:ext uri="{BB962C8B-B14F-4D97-AF65-F5344CB8AC3E}">
        <p14:creationId xmlns:p14="http://schemas.microsoft.com/office/powerpoint/2010/main" val="3391732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Methods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Multi-type (VSMT):</a:t>
            </a:r>
          </a:p>
          <a:p>
            <a:pPr lvl="1"/>
            <a:r>
              <a:rPr lang="en-US" dirty="0" smtClean="0"/>
              <a:t>LES with the Wind Turbine and Turbulence Simulator (</a:t>
            </a:r>
            <a:r>
              <a:rPr lang="en-US" dirty="0" err="1" smtClean="0"/>
              <a:t>WiTTS</a:t>
            </a:r>
            <a:r>
              <a:rPr lang="en-US" dirty="0" smtClean="0"/>
              <a:t>), </a:t>
            </a:r>
            <a:r>
              <a:rPr lang="en-US" dirty="0" err="1" smtClean="0"/>
              <a:t>UDelaware</a:t>
            </a:r>
            <a:r>
              <a:rPr lang="en-US" dirty="0" smtClean="0"/>
              <a:t>, Fortran, finite-differences, MPI, actuator lines and disks, all stabilities, non-periodic BCs;</a:t>
            </a:r>
            <a:endParaRPr lang="en-US" dirty="0" smtClean="0"/>
          </a:p>
          <a:p>
            <a:pPr lvl="1"/>
            <a:r>
              <a:rPr lang="en-US" dirty="0" smtClean="0"/>
              <a:t>Analytical analysis based on alternating log layers and enhanced-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layers;</a:t>
            </a:r>
          </a:p>
          <a:p>
            <a:r>
              <a:rPr lang="en-US" dirty="0" smtClean="0"/>
              <a:t>Multi-height (VSMH):</a:t>
            </a:r>
          </a:p>
          <a:p>
            <a:pPr lvl="1"/>
            <a:r>
              <a:rPr lang="en-US" dirty="0" smtClean="0"/>
              <a:t>LES with the Software for Offshore/onshore Wind Farm Applications (SOWFA), </a:t>
            </a:r>
            <a:r>
              <a:rPr lang="en-US" dirty="0" smtClean="0"/>
              <a:t>NREL, C++, </a:t>
            </a:r>
            <a:r>
              <a:rPr lang="en-US" dirty="0" err="1" smtClean="0"/>
              <a:t>OpenFOAM</a:t>
            </a:r>
            <a:r>
              <a:rPr lang="en-US" dirty="0" smtClean="0"/>
              <a:t> based, finite-volum</a:t>
            </a:r>
            <a:r>
              <a:rPr lang="en-US" dirty="0" smtClean="0"/>
              <a:t>e, actuator lines, all stabilities, non-periodic BCs.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996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20762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WiTTS</a:t>
            </a:r>
            <a:r>
              <a:rPr lang="en-US" sz="4000" dirty="0" smtClean="0"/>
              <a:t> setup for the VSMT farm</a:t>
            </a:r>
            <a:endParaRPr lang="en-US" sz="4000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" t="2371" r="50637" b="2287"/>
          <a:stretch/>
        </p:blipFill>
        <p:spPr bwMode="auto">
          <a:xfrm>
            <a:off x="5486400" y="1066800"/>
            <a:ext cx="3505200" cy="2895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3" t="2371" r="2243" b="2287"/>
          <a:stretch/>
        </p:blipFill>
        <p:spPr bwMode="auto">
          <a:xfrm>
            <a:off x="5562600" y="3962400"/>
            <a:ext cx="3429000" cy="28497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1816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Control case:</a:t>
            </a:r>
          </a:p>
          <a:p>
            <a:pPr lvl="1"/>
            <a:r>
              <a:rPr lang="en-US" dirty="0"/>
              <a:t>HAWT: </a:t>
            </a:r>
            <a:r>
              <a:rPr lang="en-US" dirty="0" err="1"/>
              <a:t>REPower</a:t>
            </a:r>
            <a:r>
              <a:rPr lang="en-US" dirty="0"/>
              <a:t> 5 MW</a:t>
            </a:r>
            <a:r>
              <a:rPr lang="en-US" dirty="0" smtClean="0"/>
              <a:t>, D </a:t>
            </a:r>
            <a:r>
              <a:rPr lang="en-US" dirty="0"/>
              <a:t>= 126 m, </a:t>
            </a:r>
            <a:r>
              <a:rPr lang="en-US" dirty="0" err="1"/>
              <a:t>H</a:t>
            </a:r>
            <a:r>
              <a:rPr lang="en-US" baseline="-25000" dirty="0" err="1"/>
              <a:t>h</a:t>
            </a:r>
            <a:r>
              <a:rPr lang="en-US" dirty="0"/>
              <a:t> = 87.6 m, tip speed </a:t>
            </a:r>
            <a:r>
              <a:rPr lang="en-US" dirty="0" smtClean="0"/>
              <a:t>ratio = 5.3, </a:t>
            </a:r>
            <a:r>
              <a:rPr lang="en-US" dirty="0"/>
              <a:t>actuator </a:t>
            </a:r>
            <a:r>
              <a:rPr lang="en-US" dirty="0" smtClean="0"/>
              <a:t>lines;</a:t>
            </a:r>
            <a:endParaRPr lang="en-US" dirty="0"/>
          </a:p>
          <a:p>
            <a:r>
              <a:rPr lang="en-US" dirty="0"/>
              <a:t>VSMT case:</a:t>
            </a:r>
          </a:p>
          <a:p>
            <a:pPr lvl="1"/>
            <a:r>
              <a:rPr lang="en-US" dirty="0"/>
              <a:t>Add 20 VAWTs: w = 10 m, h = 20 </a:t>
            </a:r>
            <a:r>
              <a:rPr lang="en-US" dirty="0" smtClean="0"/>
              <a:t>m, </a:t>
            </a:r>
            <a:r>
              <a:rPr lang="en-US" dirty="0" err="1"/>
              <a:t>H</a:t>
            </a:r>
            <a:r>
              <a:rPr lang="en-US" baseline="-25000" dirty="0" err="1"/>
              <a:t>h</a:t>
            </a:r>
            <a:r>
              <a:rPr lang="en-US" dirty="0"/>
              <a:t> = 15 m, C</a:t>
            </a:r>
            <a:r>
              <a:rPr lang="en-US" baseline="-25000" dirty="0"/>
              <a:t>T</a:t>
            </a:r>
            <a:r>
              <a:rPr lang="en-US" dirty="0"/>
              <a:t> = </a:t>
            </a:r>
            <a:r>
              <a:rPr lang="en-US" dirty="0" smtClean="0"/>
              <a:t>0.25, actuator disks;</a:t>
            </a:r>
            <a:endParaRPr lang="en-US" dirty="0"/>
          </a:p>
          <a:p>
            <a:r>
              <a:rPr lang="en-US" dirty="0"/>
              <a:t>Setup:</a:t>
            </a:r>
          </a:p>
          <a:p>
            <a:pPr lvl="1"/>
            <a:r>
              <a:rPr lang="en-US" dirty="0"/>
              <a:t>Pseudo-spectral, LASD;</a:t>
            </a:r>
          </a:p>
          <a:p>
            <a:pPr lvl="1"/>
            <a:r>
              <a:rPr lang="en-US" dirty="0" smtClean="0"/>
              <a:t>1000 m </a:t>
            </a:r>
            <a:r>
              <a:rPr lang="en-US" dirty="0"/>
              <a:t>x </a:t>
            </a:r>
            <a:r>
              <a:rPr lang="en-US" dirty="0" smtClean="0"/>
              <a:t>500 m </a:t>
            </a:r>
            <a:r>
              <a:rPr lang="en-US" dirty="0"/>
              <a:t>x </a:t>
            </a:r>
            <a:r>
              <a:rPr lang="en-US" dirty="0" smtClean="0"/>
              <a:t>500 m;</a:t>
            </a:r>
            <a:endParaRPr lang="en-US" dirty="0"/>
          </a:p>
          <a:p>
            <a:pPr lvl="1"/>
            <a:r>
              <a:rPr lang="en-US" dirty="0"/>
              <a:t>3.9 m resolution;</a:t>
            </a:r>
          </a:p>
          <a:p>
            <a:pPr lvl="1"/>
            <a:r>
              <a:rPr lang="en-US" dirty="0"/>
              <a:t>Neutral ABL with </a:t>
            </a:r>
            <a:r>
              <a:rPr lang="en-US" dirty="0" err="1"/>
              <a:t>U</a:t>
            </a:r>
            <a:r>
              <a:rPr lang="en-US" baseline="-25000" dirty="0" err="1"/>
              <a:t>g</a:t>
            </a:r>
            <a:r>
              <a:rPr lang="en-US" dirty="0"/>
              <a:t> = 16 m/s at top and z</a:t>
            </a:r>
            <a:r>
              <a:rPr lang="en-US" baseline="-25000" dirty="0"/>
              <a:t>0</a:t>
            </a:r>
            <a:r>
              <a:rPr lang="en-US" dirty="0"/>
              <a:t>=2x10</a:t>
            </a:r>
            <a:r>
              <a:rPr lang="en-US" baseline="30000" dirty="0"/>
              <a:t>-4</a:t>
            </a:r>
            <a:r>
              <a:rPr lang="en-US" dirty="0"/>
              <a:t> </a:t>
            </a:r>
            <a:r>
              <a:rPr lang="en-US" dirty="0" smtClean="0"/>
              <a:t>m;</a:t>
            </a:r>
            <a:endParaRPr lang="en-US" dirty="0"/>
          </a:p>
          <a:p>
            <a:pPr lvl="1"/>
            <a:r>
              <a:rPr lang="en-US" dirty="0"/>
              <a:t>6-hr spin-up and 30-min averaging </a:t>
            </a:r>
            <a:r>
              <a:rPr lang="en-US" dirty="0" smtClean="0"/>
              <a:t>time.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15000" y="1018401"/>
            <a:ext cx="68074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Control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6497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4000" dirty="0" smtClean="0"/>
              <a:t>Mean wind speed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" r="50934" b="1993"/>
          <a:stretch/>
        </p:blipFill>
        <p:spPr>
          <a:xfrm>
            <a:off x="5257800" y="1066800"/>
            <a:ext cx="3516534" cy="2906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37" r="2523" b="1993"/>
          <a:stretch/>
        </p:blipFill>
        <p:spPr>
          <a:xfrm>
            <a:off x="5257799" y="3951029"/>
            <a:ext cx="3504040" cy="29069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4343400"/>
            <a:ext cx="4755773" cy="246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Multi-log layers are observed in the mean wind speed profiles;</a:t>
            </a:r>
            <a:endParaRPr lang="en-US" sz="22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The mean wind speed is reduced in the lower part of the VSMT and unaffected above HAWT;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 The HAWT in VSMT has shorter wake (faster wake recovery).</a:t>
            </a:r>
          </a:p>
        </p:txBody>
      </p:sp>
      <p:sp>
        <p:nvSpPr>
          <p:cNvPr id="8" name="椭圆 7"/>
          <p:cNvSpPr/>
          <p:nvPr/>
        </p:nvSpPr>
        <p:spPr>
          <a:xfrm>
            <a:off x="6243637" y="3086100"/>
            <a:ext cx="381000" cy="419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椭圆 8"/>
          <p:cNvSpPr/>
          <p:nvPr/>
        </p:nvSpPr>
        <p:spPr>
          <a:xfrm>
            <a:off x="6243637" y="5992178"/>
            <a:ext cx="381000" cy="419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4800600" y="3429000"/>
            <a:ext cx="1443037" cy="27727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V="1">
            <a:off x="4876800" y="6201728"/>
            <a:ext cx="1366837" cy="2095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" t="10716" r="11001" b="2928"/>
          <a:stretch/>
        </p:blipFill>
        <p:spPr>
          <a:xfrm>
            <a:off x="463769" y="914400"/>
            <a:ext cx="3924850" cy="345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872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Wind speed and </a:t>
            </a:r>
            <a:r>
              <a:rPr lang="en-US" dirty="0" err="1" smtClean="0"/>
              <a:t>vorticity</a:t>
            </a:r>
            <a:endParaRPr lang="en-US" dirty="0"/>
          </a:p>
        </p:txBody>
      </p:sp>
      <p:pic>
        <p:nvPicPr>
          <p:cNvPr id="4" name="skip1_axes (Converted).mo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19200" y="883272"/>
            <a:ext cx="6705600" cy="5961230"/>
          </a:xfrm>
        </p:spPr>
      </p:pic>
    </p:spTree>
    <p:extLst>
      <p:ext uri="{BB962C8B-B14F-4D97-AF65-F5344CB8AC3E}">
        <p14:creationId xmlns:p14="http://schemas.microsoft.com/office/powerpoint/2010/main" val="3900775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 smtClean="0"/>
              <a:t>Net effect on HAWT is negligible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005" y="990600"/>
            <a:ext cx="6781196" cy="39491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1195" y="5105400"/>
            <a:ext cx="7564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Two competing effects:</a:t>
            </a:r>
          </a:p>
          <a:p>
            <a:pPr marL="342900" indent="-342900">
              <a:buAutoNum type="arabicParenR"/>
            </a:pPr>
            <a:r>
              <a:rPr lang="en-US" sz="2400" dirty="0" smtClean="0"/>
              <a:t>Reduced wind speed above HAWT (due to higher roughness), less entrainment, less power;</a:t>
            </a:r>
          </a:p>
          <a:p>
            <a:pPr marL="342900" indent="-342900">
              <a:buAutoNum type="arabicParenR"/>
            </a:pPr>
            <a:r>
              <a:rPr lang="en-US" sz="2400" dirty="0" smtClean="0"/>
              <a:t>Faster wake recovery, more power.</a:t>
            </a:r>
            <a:endParaRPr lang="en-US" sz="2400" dirty="0"/>
          </a:p>
        </p:txBody>
      </p:sp>
      <p:sp>
        <p:nvSpPr>
          <p:cNvPr id="7" name="Oval 6"/>
          <p:cNvSpPr/>
          <p:nvPr/>
        </p:nvSpPr>
        <p:spPr>
          <a:xfrm>
            <a:off x="7086600" y="1295400"/>
            <a:ext cx="5334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981200" y="3886200"/>
            <a:ext cx="5334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33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4000" dirty="0" smtClean="0"/>
              <a:t>Turbulent kinetic energy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02"/>
          <a:stretch/>
        </p:blipFill>
        <p:spPr>
          <a:xfrm>
            <a:off x="5105399" y="914400"/>
            <a:ext cx="3602682" cy="2983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14"/>
          <a:stretch/>
        </p:blipFill>
        <p:spPr>
          <a:xfrm>
            <a:off x="5181600" y="3874770"/>
            <a:ext cx="3696239" cy="29832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" t="10343" r="11002" b="1433"/>
          <a:stretch/>
        </p:blipFill>
        <p:spPr>
          <a:xfrm>
            <a:off x="381000" y="914400"/>
            <a:ext cx="3810000" cy="34145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4419600"/>
            <a:ext cx="475577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Dispersive part: due to spatial inhomogeneity;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VSMT has larger TKE, especially the resolved part, throughout the ABL;</a:t>
            </a: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Stronger turbulence induces faster wake recovery.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838200"/>
            <a:ext cx="68074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Control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0200" y="3810000"/>
            <a:ext cx="62218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VSMT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3810000"/>
            <a:ext cx="62218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VSMT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1541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500" y="1066800"/>
            <a:ext cx="4025900" cy="35691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Power extraction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" t="9969" r="10004"/>
          <a:stretch/>
        </p:blipFill>
        <p:spPr>
          <a:xfrm>
            <a:off x="74882" y="1052570"/>
            <a:ext cx="3981320" cy="35956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953000"/>
            <a:ext cx="4495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Flux of kinetic energy is proportional to energy extraction (</a:t>
            </a:r>
            <a:r>
              <a:rPr lang="en-US" sz="2200" dirty="0" err="1" smtClean="0"/>
              <a:t>Calaf</a:t>
            </a:r>
            <a:r>
              <a:rPr lang="en-US" sz="2200" dirty="0" smtClean="0"/>
              <a:t> et al. 2010);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/>
              <a:t>Flux of kinetic energy: VSMT is 17% larger.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05400" y="4800600"/>
            <a:ext cx="36575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Power extracted: </a:t>
            </a:r>
            <a:r>
              <a:rPr lang="en-US" sz="2200" dirty="0" err="1" smtClean="0">
                <a:solidFill>
                  <a:schemeClr val="tx1"/>
                </a:solidFill>
              </a:rPr>
              <a:t>U</a:t>
            </a:r>
            <a:r>
              <a:rPr lang="en-US" sz="2200" baseline="-25000" dirty="0" err="1" smtClean="0">
                <a:solidFill>
                  <a:schemeClr val="tx1"/>
                </a:solidFill>
              </a:rPr>
              <a:t>d</a:t>
            </a:r>
            <a:r>
              <a:rPr lang="en-US" sz="2200" dirty="0" err="1" smtClean="0">
                <a:solidFill>
                  <a:schemeClr val="tx1"/>
                </a:solidFill>
              </a:rPr>
              <a:t>×T</a:t>
            </a:r>
            <a:r>
              <a:rPr lang="en-US" sz="2200" dirty="0" smtClean="0">
                <a:solidFill>
                  <a:schemeClr val="tx1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Total power extracted: VSMT is 20% larger;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STD is slightly reduced.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00400" y="1295400"/>
            <a:ext cx="69356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VSMT</a:t>
            </a:r>
          </a:p>
          <a:p>
            <a:r>
              <a:rPr lang="en-US" sz="1200" dirty="0" smtClean="0">
                <a:latin typeface="Arial"/>
                <a:cs typeface="Arial"/>
              </a:rPr>
              <a:t>Control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81800" y="1143000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19800" y="1143000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90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1045</Words>
  <Application>Microsoft Macintosh PowerPoint</Application>
  <PresentationFormat>On-screen Show (4:3)</PresentationFormat>
  <Paragraphs>129</Paragraphs>
  <Slides>17</Slides>
  <Notes>4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Benefits of vertically-staggered wind turbines from theoretical analysis and Large-Eddy Simulations  Cristina L. Archer, Shengbai Xie, Niranjan Ghaisas,  College of Earth, Ocean, and Environment University of Delaware and Charles Meneveau  Department of Mechanical Engineering Johns Hopkins University</vt:lpstr>
      <vt:lpstr>Types of vertical staggering</vt:lpstr>
      <vt:lpstr>Methods</vt:lpstr>
      <vt:lpstr>WiTTS setup for the VSMT farm</vt:lpstr>
      <vt:lpstr> Mean wind speed</vt:lpstr>
      <vt:lpstr>Wind speed and vorticity</vt:lpstr>
      <vt:lpstr> Net effect on HAWT is negligible</vt:lpstr>
      <vt:lpstr> Turbulent kinetic energy</vt:lpstr>
      <vt:lpstr>Power extraction</vt:lpstr>
      <vt:lpstr>An theoretical top-down model</vt:lpstr>
      <vt:lpstr>After some tedious algebra…</vt:lpstr>
      <vt:lpstr>Validation: mean velocity profiles</vt:lpstr>
      <vt:lpstr>What if we increase the capacity of the VAWT?</vt:lpstr>
      <vt:lpstr>SOWFA setup for the VSMH farm</vt:lpstr>
      <vt:lpstr>Velocity contours</vt:lpstr>
      <vt:lpstr>Wind power by column</vt:lpstr>
      <vt:lpstr>Conclusions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Simulations of multi-scale wind turbines in a vertically staggered wind farm </dc:title>
  <dc:creator>Shengbai</dc:creator>
  <cp:lastModifiedBy>Cristina Archer</cp:lastModifiedBy>
  <cp:revision>64</cp:revision>
  <dcterms:created xsi:type="dcterms:W3CDTF">2006-08-16T00:00:00Z</dcterms:created>
  <dcterms:modified xsi:type="dcterms:W3CDTF">2015-06-11T19:04:58Z</dcterms:modified>
</cp:coreProperties>
</file>