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891200" cy="32918400"/>
  <p:notesSz cx="6858000" cy="9144000"/>
  <p:defaultTextStyle>
    <a:defPPr>
      <a:defRPr lang="en-US"/>
    </a:defPPr>
    <a:lvl1pPr marL="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4" d="100"/>
          <a:sy n="14" d="100"/>
        </p:scale>
        <p:origin x="-1098" y="-318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77FD5-6CF7-466B-ADCD-9870DF9A4C48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2C40-2BA3-4021-81F2-CF8B76F86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980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77FD5-6CF7-466B-ADCD-9870DF9A4C48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2C40-2BA3-4021-81F2-CF8B76F86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340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65"/>
            <a:ext cx="9875520" cy="280873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65"/>
            <a:ext cx="28895040" cy="280873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77FD5-6CF7-466B-ADCD-9870DF9A4C48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2C40-2BA3-4021-81F2-CF8B76F86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307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77FD5-6CF7-466B-ADCD-9870DF9A4C48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2C40-2BA3-4021-81F2-CF8B76F86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773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5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77FD5-6CF7-466B-ADCD-9870DF9A4C48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2C40-2BA3-4021-81F2-CF8B76F86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92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77FD5-6CF7-466B-ADCD-9870DF9A4C48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2C40-2BA3-4021-81F2-CF8B76F86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618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2"/>
            <a:ext cx="19392902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2"/>
            <a:ext cx="19400520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77FD5-6CF7-466B-ADCD-9870DF9A4C48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2C40-2BA3-4021-81F2-CF8B76F86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763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77FD5-6CF7-466B-ADCD-9870DF9A4C48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2C40-2BA3-4021-81F2-CF8B76F86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24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77FD5-6CF7-466B-ADCD-9870DF9A4C48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2C40-2BA3-4021-81F2-CF8B76F86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432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0"/>
            <a:ext cx="14439902" cy="557784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77FD5-6CF7-466B-ADCD-9870DF9A4C48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2C40-2BA3-4021-81F2-CF8B76F86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361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0"/>
            <a:ext cx="26334720" cy="272034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2"/>
            <a:ext cx="2633472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77FD5-6CF7-466B-ADCD-9870DF9A4C48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2C40-2BA3-4021-81F2-CF8B76F86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477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77FD5-6CF7-466B-ADCD-9870DF9A4C48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C2C40-2BA3-4021-81F2-CF8B76F86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334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912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438912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4389120" rtl="0" eaLnBrk="1" latinLnBrk="0" hangingPunct="1">
        <a:spcBef>
          <a:spcPct val="20000"/>
        </a:spcBef>
        <a:buFont typeface="Arial" panose="020B0604020202020204" pitchFamily="34" charset="0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spcBef>
          <a:spcPct val="20000"/>
        </a:spcBef>
        <a:buFont typeface="Arial" panose="020B0604020202020204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spcBef>
          <a:spcPct val="20000"/>
        </a:spcBef>
        <a:buFont typeface="Arial" panose="020B0604020202020204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spcBef>
          <a:spcPct val="20000"/>
        </a:spcBef>
        <a:buFont typeface="Arial" panose="020B0604020202020204" pitchFamily="34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spcBef>
          <a:spcPct val="200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spcBef>
          <a:spcPct val="200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spcBef>
          <a:spcPct val="200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spcBef>
          <a:spcPct val="200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flic.kr/p/epBEtT" TargetMode="External"/><Relationship Id="rId7" Type="http://schemas.openxmlformats.org/officeDocument/2006/relationships/hyperlink" Target="http://creativecommons.org/licenses/by/3.0/u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thenounproject.com/term/tea-mug/130325/" TargetMode="External"/><Relationship Id="rId5" Type="http://schemas.openxmlformats.org/officeDocument/2006/relationships/hyperlink" Target="https://pixabay.com/en/handshake-meeting-deal-hand-trade-651818" TargetMode="External"/><Relationship Id="rId10" Type="http://schemas.openxmlformats.org/officeDocument/2006/relationships/image" Target="../media/image4.png"/><Relationship Id="rId4" Type="http://schemas.openxmlformats.org/officeDocument/2006/relationships/hyperlink" Target="https://creativecommons.org/licenses/by/2.0" TargetMode="External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3998" y="12877800"/>
            <a:ext cx="13039522" cy="84807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07820" y="1229849"/>
            <a:ext cx="40965120" cy="3102389"/>
          </a:xfrm>
          <a:prstGeom prst="rect">
            <a:avLst/>
          </a:prstGeom>
          <a:noFill/>
        </p:spPr>
        <p:txBody>
          <a:bodyPr wrap="square" lIns="438912" tIns="219456" rIns="438912" bIns="219456" rtlCol="0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Becoming a Good Neighbor:</a:t>
            </a:r>
            <a:endParaRPr lang="en-US" b="1" dirty="0" smtClean="0">
              <a:solidFill>
                <a:srgbClr val="0070C0"/>
              </a:solidFill>
              <a:effectLst/>
            </a:endParaRPr>
          </a:p>
          <a:p>
            <a:pPr algn="ctr"/>
            <a:r>
              <a:rPr lang="en-US" b="1" dirty="0">
                <a:solidFill>
                  <a:srgbClr val="0070C0"/>
                </a:solidFill>
              </a:rPr>
              <a:t>Befriending Instructional Designers and Campus Distance Learning </a:t>
            </a:r>
            <a:r>
              <a:rPr lang="en-US" b="1" dirty="0" smtClean="0">
                <a:solidFill>
                  <a:srgbClr val="0070C0"/>
                </a:solidFill>
              </a:rPr>
              <a:t>Folks</a:t>
            </a:r>
            <a:endParaRPr lang="en-US" b="1" dirty="0" smtClean="0">
              <a:solidFill>
                <a:srgbClr val="0070C0"/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275214" y="30291192"/>
            <a:ext cx="14630400" cy="1920526"/>
          </a:xfrm>
          <a:prstGeom prst="rect">
            <a:avLst/>
          </a:prstGeom>
          <a:noFill/>
        </p:spPr>
        <p:txBody>
          <a:bodyPr wrap="square" lIns="438912" tIns="219456" rIns="438912" bIns="219456" rtlCol="0">
            <a:spAutoFit/>
          </a:bodyPr>
          <a:lstStyle/>
          <a:p>
            <a:r>
              <a:rPr lang="en-US" sz="2400" b="1" dirty="0"/>
              <a:t>References</a:t>
            </a:r>
            <a:endParaRPr lang="en-US" sz="2400" b="0" dirty="0" smtClean="0">
              <a:effectLst/>
            </a:endParaRPr>
          </a:p>
          <a:p>
            <a:r>
              <a:rPr lang="en-US" sz="2400" dirty="0"/>
              <a:t>“</a:t>
            </a:r>
            <a:r>
              <a:rPr lang="en-US" sz="2400" dirty="0" err="1"/>
              <a:t>Torg</a:t>
            </a:r>
            <a:r>
              <a:rPr lang="en-US" sz="2400" dirty="0"/>
              <a:t> Bridge” </a:t>
            </a:r>
            <a:r>
              <a:rPr lang="en-US" sz="2400" dirty="0" smtClean="0"/>
              <a:t>Paul </a:t>
            </a:r>
            <a:r>
              <a:rPr lang="en-US" sz="2400" dirty="0" err="1" smtClean="0"/>
              <a:t>Kurlak</a:t>
            </a:r>
            <a:r>
              <a:rPr lang="en-US" sz="2400" dirty="0" smtClean="0"/>
              <a:t> </a:t>
            </a:r>
            <a:r>
              <a:rPr lang="en-US" sz="2400" u="sng" dirty="0" smtClean="0">
                <a:hlinkClick r:id="rId3"/>
              </a:rPr>
              <a:t>https</a:t>
            </a:r>
            <a:r>
              <a:rPr lang="en-US" sz="2400" u="sng" dirty="0">
                <a:hlinkClick r:id="rId3"/>
              </a:rPr>
              <a:t>://</a:t>
            </a:r>
            <a:r>
              <a:rPr lang="en-US" sz="2400" u="sng" dirty="0" smtClean="0">
                <a:hlinkClick r:id="rId3"/>
              </a:rPr>
              <a:t>flic.kr/p/epBEtT</a:t>
            </a:r>
            <a:r>
              <a:rPr lang="en-US" sz="2400" dirty="0" smtClean="0"/>
              <a:t>  </a:t>
            </a:r>
            <a:r>
              <a:rPr lang="en-US" sz="2400" dirty="0" smtClean="0">
                <a:hlinkClick r:id="rId4"/>
              </a:rPr>
              <a:t>CC BY 2.0</a:t>
            </a:r>
            <a:endParaRPr lang="en-US" sz="2400" dirty="0"/>
          </a:p>
          <a:p>
            <a:r>
              <a:rPr lang="en-US" sz="2400" dirty="0" smtClean="0"/>
              <a:t>Handshake </a:t>
            </a:r>
            <a:r>
              <a:rPr lang="en-US" sz="2400" dirty="0" smtClean="0">
                <a:hlinkClick r:id="rId5"/>
              </a:rPr>
              <a:t>https</a:t>
            </a:r>
            <a:r>
              <a:rPr lang="en-US" sz="2400" dirty="0">
                <a:hlinkClick r:id="rId5"/>
              </a:rPr>
              <a:t>://</a:t>
            </a:r>
            <a:r>
              <a:rPr lang="en-US" sz="2400" dirty="0" smtClean="0">
                <a:hlinkClick r:id="rId5"/>
              </a:rPr>
              <a:t>pixabay.com/en/handshake-meeting-deal-hand-trade-651818</a:t>
            </a:r>
            <a:r>
              <a:rPr lang="en-US" sz="2400" dirty="0"/>
              <a:t> </a:t>
            </a:r>
            <a:r>
              <a:rPr lang="en-US" sz="2400" dirty="0" smtClean="0"/>
              <a:t> CC0</a:t>
            </a:r>
          </a:p>
          <a:p>
            <a:r>
              <a:rPr lang="en-US" sz="2400" dirty="0"/>
              <a:t>“Tea Mug” Creative Stall </a:t>
            </a:r>
            <a:r>
              <a:rPr lang="en-US" sz="2400" dirty="0" smtClean="0">
                <a:hlinkClick r:id="rId6"/>
              </a:rPr>
              <a:t>https</a:t>
            </a:r>
            <a:r>
              <a:rPr lang="en-US" sz="2400" dirty="0">
                <a:hlinkClick r:id="rId6"/>
              </a:rPr>
              <a:t>://thenounproject.com/term/tea-mug/130325</a:t>
            </a:r>
            <a:r>
              <a:rPr lang="en-US" sz="2400" dirty="0" smtClean="0">
                <a:hlinkClick r:id="rId6"/>
              </a:rPr>
              <a:t>/</a:t>
            </a:r>
            <a:r>
              <a:rPr lang="en-US" sz="2400" dirty="0" smtClean="0"/>
              <a:t> </a:t>
            </a:r>
            <a:r>
              <a:rPr lang="en-US" sz="2400" dirty="0" smtClean="0">
                <a:hlinkClick r:id="rId7"/>
              </a:rPr>
              <a:t>CC BY 3.0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19150" y="6658358"/>
            <a:ext cx="14304848" cy="2683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/>
              <a:t>Becoming colleagues</a:t>
            </a:r>
            <a:endParaRPr lang="en-US" sz="6600" dirty="0" smtClean="0"/>
          </a:p>
          <a:p>
            <a:endParaRPr lang="en-US" sz="4400" b="1" dirty="0"/>
          </a:p>
          <a:p>
            <a:r>
              <a:rPr lang="en-US" sz="4400" b="1" dirty="0" smtClean="0"/>
              <a:t>The iterative process  of building trust</a:t>
            </a:r>
          </a:p>
          <a:p>
            <a:endParaRPr lang="en-US" sz="4400" b="1" dirty="0" smtClean="0"/>
          </a:p>
          <a:p>
            <a:r>
              <a:rPr lang="en-US" sz="4400" b="1" dirty="0" smtClean="0"/>
              <a:t>Ideas / Exploring the Landscape / Iterative </a:t>
            </a:r>
            <a:endParaRPr lang="en-US" sz="4400" dirty="0" smtClean="0"/>
          </a:p>
          <a:p>
            <a:endParaRPr lang="en-US" sz="4400" dirty="0" smtClean="0"/>
          </a:p>
          <a:p>
            <a:r>
              <a:rPr lang="en-US" sz="4400" b="1" dirty="0" smtClean="0">
                <a:solidFill>
                  <a:srgbClr val="0070C0"/>
                </a:solidFill>
              </a:rPr>
              <a:t>THE APPROACH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 smtClean="0"/>
              <a:t>Library liaison to </a:t>
            </a:r>
            <a:r>
              <a:rPr lang="en-US" sz="4400" dirty="0"/>
              <a:t>e</a:t>
            </a:r>
            <a:r>
              <a:rPr lang="en-US" sz="4400" dirty="0" smtClean="0"/>
              <a:t>ducational </a:t>
            </a:r>
            <a:r>
              <a:rPr lang="en-US" sz="4400" dirty="0"/>
              <a:t>t</a:t>
            </a:r>
            <a:r>
              <a:rPr lang="en-US" sz="4400" dirty="0" smtClean="0"/>
              <a:t>echnology </a:t>
            </a:r>
            <a:r>
              <a:rPr lang="en-US" sz="4400" dirty="0"/>
              <a:t>u</a:t>
            </a:r>
            <a:r>
              <a:rPr lang="en-US" sz="4400" dirty="0" smtClean="0"/>
              <a:t>nits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Relationships matter</a:t>
            </a:r>
            <a:r>
              <a:rPr lang="en-US" sz="4400" dirty="0" smtClean="0"/>
              <a:t>!  “Tell me  what you do”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 smtClean="0"/>
              <a:t>Learning </a:t>
            </a:r>
            <a:r>
              <a:rPr lang="en-US" sz="4400" dirty="0"/>
              <a:t>to </a:t>
            </a:r>
            <a:r>
              <a:rPr lang="en-US" sz="4400" dirty="0" smtClean="0"/>
              <a:t>work within each others’ frameworks</a:t>
            </a:r>
            <a:endParaRPr lang="en-US" sz="44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 smtClean="0"/>
              <a:t>Needs  assessment (formal and informal)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 smtClean="0"/>
              <a:t>Discussing systems we both care about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Connecting </a:t>
            </a:r>
            <a:r>
              <a:rPr lang="en-US" sz="4400" dirty="0" smtClean="0"/>
              <a:t>colleagues</a:t>
            </a:r>
          </a:p>
          <a:p>
            <a:endParaRPr lang="en-US" sz="4400" dirty="0" smtClean="0"/>
          </a:p>
          <a:p>
            <a:r>
              <a:rPr lang="en-US" sz="4400" b="1" dirty="0" smtClean="0">
                <a:solidFill>
                  <a:srgbClr val="0070C0"/>
                </a:solidFill>
              </a:rPr>
              <a:t>THE ACTIONS</a:t>
            </a:r>
            <a:endParaRPr lang="en-US" sz="4400" b="1" dirty="0">
              <a:solidFill>
                <a:srgbClr val="0070C0"/>
              </a:solidFill>
            </a:endParaRPr>
          </a:p>
          <a:p>
            <a:pPr marL="571500" indent="-571500" defTabSz="2286000">
              <a:buFont typeface="Arial" panose="020B0604020202020204" pitchFamily="34" charset="0"/>
              <a:buChar char="•"/>
            </a:pPr>
            <a:r>
              <a:rPr lang="en-US" sz="4400" dirty="0" smtClean="0"/>
              <a:t>Taking an advocacy role for each other</a:t>
            </a:r>
          </a:p>
          <a:p>
            <a:pPr marL="571500" indent="-571500" defTabSz="2286000">
              <a:buFont typeface="Arial" panose="020B0604020202020204" pitchFamily="34" charset="0"/>
              <a:buChar char="•"/>
            </a:pPr>
            <a:endParaRPr lang="en-US" sz="4400" dirty="0" smtClean="0"/>
          </a:p>
          <a:p>
            <a:pPr marL="571500" indent="-571500" defTabSz="2286000">
              <a:buFont typeface="Arial" panose="020B0604020202020204" pitchFamily="34" charset="0"/>
              <a:buChar char="•"/>
            </a:pPr>
            <a:r>
              <a:rPr lang="en-US" sz="4400" dirty="0" smtClean="0"/>
              <a:t>Working together on campus-wide initiatives</a:t>
            </a:r>
          </a:p>
          <a:p>
            <a:pPr marL="571500" indent="-571500" defTabSz="2286000">
              <a:buFont typeface="Arial" panose="020B0604020202020204" pitchFamily="34" charset="0"/>
              <a:buChar char="•"/>
            </a:pPr>
            <a:endParaRPr lang="en-US" sz="4400" dirty="0" smtClean="0"/>
          </a:p>
          <a:p>
            <a:pPr marL="571500" indent="-571500" defTabSz="2286000">
              <a:buFont typeface="Arial" panose="020B0604020202020204" pitchFamily="34" charset="0"/>
              <a:buChar char="•"/>
            </a:pPr>
            <a:r>
              <a:rPr lang="en-US" sz="4400" dirty="0" smtClean="0"/>
              <a:t>Exploration </a:t>
            </a:r>
            <a:r>
              <a:rPr lang="en-US" sz="4400" dirty="0"/>
              <a:t>of collaborative LMS </a:t>
            </a:r>
            <a:r>
              <a:rPr lang="en-US" sz="4400" dirty="0" smtClean="0"/>
              <a:t>customization</a:t>
            </a:r>
          </a:p>
          <a:p>
            <a:pPr marL="1736725" lvl="1" indent="-593725" defTabSz="2286000">
              <a:buFont typeface="Arial" panose="020B0604020202020204" pitchFamily="34" charset="0"/>
              <a:buChar char="•"/>
            </a:pPr>
            <a:r>
              <a:rPr lang="en-US" sz="4400" dirty="0" smtClean="0"/>
              <a:t>Default “on” Library Help button in LMS</a:t>
            </a:r>
          </a:p>
          <a:p>
            <a:pPr marL="571500" indent="-571500" defTabSz="2286000">
              <a:buFont typeface="Arial" panose="020B0604020202020204" pitchFamily="34" charset="0"/>
              <a:buChar char="•"/>
            </a:pPr>
            <a:endParaRPr lang="en-US" sz="4400" dirty="0" smtClean="0"/>
          </a:p>
          <a:p>
            <a:pPr marL="571500" indent="-571500" defTabSz="2286000">
              <a:buFont typeface="Arial" panose="020B0604020202020204" pitchFamily="34" charset="0"/>
              <a:buChar char="•"/>
            </a:pPr>
            <a:r>
              <a:rPr lang="en-US" sz="4400" dirty="0" smtClean="0"/>
              <a:t>Piloting collaborative models as a learning experience</a:t>
            </a:r>
          </a:p>
          <a:p>
            <a:pPr marL="1736725" lvl="1" indent="-593725" defTabSz="2286000">
              <a:buFont typeface="Arial" panose="020B0604020202020204" pitchFamily="34" charset="0"/>
              <a:buChar char="•"/>
            </a:pPr>
            <a:r>
              <a:rPr lang="en-US" sz="4400" dirty="0"/>
              <a:t>Embedding librarians. What worked &amp; what didn’t?</a:t>
            </a:r>
          </a:p>
          <a:p>
            <a:pPr marL="1736725" lvl="1" indent="-593725" defTabSz="2286000">
              <a:buFont typeface="Arial" panose="020B0604020202020204" pitchFamily="34" charset="0"/>
              <a:buChar char="•"/>
            </a:pPr>
            <a:r>
              <a:rPr lang="en-US" sz="4400" dirty="0"/>
              <a:t>Team teaching: </a:t>
            </a:r>
          </a:p>
          <a:p>
            <a:pPr marL="2844800" lvl="2" indent="-571500" defTabSz="2286000">
              <a:buFont typeface="Arial" panose="020B0604020202020204" pitchFamily="34" charset="0"/>
              <a:buChar char="•"/>
            </a:pPr>
            <a:r>
              <a:rPr lang="en-US" sz="4400" dirty="0" smtClean="0"/>
              <a:t>Using Library Resources for </a:t>
            </a:r>
            <a:r>
              <a:rPr lang="en-US" sz="4400" dirty="0"/>
              <a:t>f</a:t>
            </a:r>
            <a:r>
              <a:rPr lang="en-US" sz="4400" dirty="0" smtClean="0"/>
              <a:t>lipped </a:t>
            </a:r>
            <a:r>
              <a:rPr lang="en-US" sz="4400" dirty="0"/>
              <a:t>c</a:t>
            </a:r>
            <a:r>
              <a:rPr lang="en-US" sz="4400" dirty="0" smtClean="0"/>
              <a:t>lassrooms</a:t>
            </a:r>
          </a:p>
          <a:p>
            <a:pPr marL="2844800" lvl="2" indent="-571500" defTabSz="2286000">
              <a:buFont typeface="Arial" panose="020B0604020202020204" pitchFamily="34" charset="0"/>
              <a:buChar char="•"/>
            </a:pPr>
            <a:r>
              <a:rPr lang="en-US" sz="4400" dirty="0" smtClean="0"/>
              <a:t>Exploring </a:t>
            </a:r>
            <a:r>
              <a:rPr lang="en-US" sz="4400" dirty="0"/>
              <a:t>t</a:t>
            </a:r>
            <a:r>
              <a:rPr lang="en-US" sz="4400" dirty="0" smtClean="0"/>
              <a:t>echnology applications for deep </a:t>
            </a:r>
            <a:r>
              <a:rPr lang="en-US" sz="4400" dirty="0"/>
              <a:t>s</a:t>
            </a:r>
            <a:r>
              <a:rPr lang="en-US" sz="4400" dirty="0" smtClean="0"/>
              <a:t>tudent </a:t>
            </a:r>
            <a:r>
              <a:rPr lang="en-US" sz="4400" dirty="0"/>
              <a:t>l</a:t>
            </a:r>
            <a:r>
              <a:rPr lang="en-US" sz="4400" dirty="0" smtClean="0"/>
              <a:t>earning</a:t>
            </a:r>
          </a:p>
          <a:p>
            <a:pPr marL="2844800" lvl="2" indent="-571500" defTabSz="2286000">
              <a:buFont typeface="Arial" panose="020B0604020202020204" pitchFamily="34" charset="0"/>
              <a:buChar char="•"/>
            </a:pPr>
            <a:r>
              <a:rPr lang="en-US" sz="4400" dirty="0" smtClean="0"/>
              <a:t>Canvas/Creative Commons workshop</a:t>
            </a:r>
          </a:p>
          <a:p>
            <a:pPr marL="1736725" lvl="1" indent="-593725" defTabSz="2286000">
              <a:buFont typeface="Arial" panose="020B0604020202020204" pitchFamily="34" charset="0"/>
              <a:buChar char="•"/>
            </a:pPr>
            <a:r>
              <a:rPr lang="en-US" sz="4400" dirty="0"/>
              <a:t> Collaborative event planning</a:t>
            </a:r>
          </a:p>
          <a:p>
            <a:pPr marL="1736725" lvl="1" indent="-593725" defTabSz="2286000">
              <a:buFont typeface="Arial" panose="020B0604020202020204" pitchFamily="34" charset="0"/>
              <a:buChar char="•"/>
            </a:pPr>
            <a:r>
              <a:rPr lang="en-US" sz="4400" dirty="0"/>
              <a:t>Copyright &amp; Creative Commons consulting for OER </a:t>
            </a:r>
            <a:r>
              <a:rPr lang="en-US" sz="4400" dirty="0" smtClean="0"/>
              <a:t>learning object </a:t>
            </a:r>
            <a:r>
              <a:rPr lang="en-US" sz="4400" dirty="0"/>
              <a:t>development</a:t>
            </a:r>
          </a:p>
          <a:p>
            <a:pPr marL="571500" indent="-571500" defTabSz="2286000">
              <a:buFont typeface="Arial" panose="020B0604020202020204" pitchFamily="34" charset="0"/>
              <a:buChar char="•"/>
            </a:pPr>
            <a:endParaRPr lang="en-US" sz="4400" dirty="0" smtClean="0"/>
          </a:p>
          <a:p>
            <a:pPr marL="571500" indent="-571500" defTabSz="2286000">
              <a:buFont typeface="Arial" panose="020B0604020202020204" pitchFamily="34" charset="0"/>
              <a:buChar char="•"/>
            </a:pPr>
            <a:r>
              <a:rPr lang="en-US" sz="4400" dirty="0" smtClean="0"/>
              <a:t>Library-initiated </a:t>
            </a:r>
            <a:r>
              <a:rPr lang="en-US" sz="4400" dirty="0"/>
              <a:t>IT </a:t>
            </a:r>
            <a:r>
              <a:rPr lang="en-US" sz="4400" dirty="0" smtClean="0"/>
              <a:t>improvements</a:t>
            </a:r>
          </a:p>
          <a:p>
            <a:pPr marL="1736725" lvl="1" indent="-593725" defTabSz="2286000">
              <a:buFont typeface="Arial" panose="020B0604020202020204" pitchFamily="34" charset="0"/>
              <a:buChar char="•"/>
            </a:pPr>
            <a:r>
              <a:rPr lang="en-US" sz="4400" dirty="0" err="1"/>
              <a:t>EzProxy</a:t>
            </a:r>
            <a:r>
              <a:rPr lang="en-US" sz="4400" dirty="0"/>
              <a:t> integration with </a:t>
            </a:r>
            <a:r>
              <a:rPr lang="en-US" sz="4400" dirty="0" smtClean="0"/>
              <a:t>campus </a:t>
            </a:r>
            <a:r>
              <a:rPr lang="en-US" sz="4400" dirty="0"/>
              <a:t>a</a:t>
            </a:r>
            <a:r>
              <a:rPr lang="en-US" sz="4400" dirty="0" smtClean="0"/>
              <a:t>uthentication</a:t>
            </a:r>
            <a:endParaRPr lang="en-US" sz="4400" dirty="0"/>
          </a:p>
          <a:p>
            <a:pPr marL="1143000" lvl="1" defTabSz="2286000"/>
            <a:endParaRPr lang="en-US" sz="4400" dirty="0"/>
          </a:p>
          <a:p>
            <a:endParaRPr lang="en-US" sz="4400" b="1" dirty="0" smtClean="0"/>
          </a:p>
          <a:p>
            <a:endParaRPr lang="en-US" sz="4400" dirty="0"/>
          </a:p>
          <a:p>
            <a:endParaRPr lang="en-US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467600" y="5486400"/>
            <a:ext cx="184731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8746450" y="6715507"/>
            <a:ext cx="15453360" cy="2425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/>
              <a:t>Becoming collaborators</a:t>
            </a:r>
            <a:endParaRPr lang="en-US" sz="4800" b="1" dirty="0" smtClean="0"/>
          </a:p>
          <a:p>
            <a:endParaRPr lang="en-US" sz="4800" b="1" dirty="0" smtClean="0"/>
          </a:p>
          <a:p>
            <a:r>
              <a:rPr lang="en-US" sz="4800" b="1" dirty="0" smtClean="0"/>
              <a:t>New understandings of librarian roles</a:t>
            </a:r>
          </a:p>
          <a:p>
            <a:endParaRPr lang="en-US" sz="4800" b="1" dirty="0" smtClean="0"/>
          </a:p>
          <a:p>
            <a:r>
              <a:rPr lang="en-US" sz="4800" b="1" dirty="0" smtClean="0"/>
              <a:t>Technical / Designing / IT Policy-making / Co-teaching</a:t>
            </a:r>
          </a:p>
          <a:p>
            <a:endParaRPr lang="en-US" sz="4800" b="1" dirty="0"/>
          </a:p>
          <a:p>
            <a:r>
              <a:rPr lang="en-US" sz="4800" b="1" dirty="0" smtClean="0"/>
              <a:t>Invitations extended</a:t>
            </a:r>
          </a:p>
          <a:p>
            <a:endParaRPr lang="en-US" sz="4800" b="1" dirty="0"/>
          </a:p>
          <a:p>
            <a:r>
              <a:rPr lang="en-US" sz="4400" b="1" dirty="0">
                <a:solidFill>
                  <a:srgbClr val="0070C0"/>
                </a:solidFill>
              </a:rPr>
              <a:t>THE </a:t>
            </a:r>
            <a:r>
              <a:rPr lang="en-US" sz="4400" b="1" dirty="0" smtClean="0">
                <a:solidFill>
                  <a:srgbClr val="0070C0"/>
                </a:solidFill>
              </a:rPr>
              <a:t>APPROACH</a:t>
            </a:r>
            <a:endParaRPr lang="en-US" sz="4400" b="1" dirty="0">
              <a:solidFill>
                <a:srgbClr val="0070C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Implementation of LTI (Learning Tools Interoperability)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LMS </a:t>
            </a:r>
            <a:r>
              <a:rPr lang="en-US" sz="4400" dirty="0" smtClean="0"/>
              <a:t>collaborative </a:t>
            </a:r>
            <a:r>
              <a:rPr lang="en-US" sz="4400" dirty="0"/>
              <a:t>customization </a:t>
            </a:r>
            <a:r>
              <a:rPr lang="en-US" sz="4400" dirty="0" smtClean="0"/>
              <a:t>(Librarian role)</a:t>
            </a:r>
            <a:endParaRPr lang="en-US" sz="44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Development of learning modules for course redesign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Library research skills course redesign grant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Collaborative educational programming </a:t>
            </a:r>
            <a:r>
              <a:rPr lang="en-US" sz="4400" dirty="0" smtClean="0"/>
              <a:t>(faculty </a:t>
            </a:r>
            <a:r>
              <a:rPr lang="en-US" sz="4400" dirty="0"/>
              <a:t>&amp; public)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Committee work: </a:t>
            </a:r>
            <a:endParaRPr lang="en-US" sz="4400" dirty="0" smtClean="0"/>
          </a:p>
          <a:p>
            <a:pPr marL="1736725" lvl="1" indent="-593725" defTabSz="2286000">
              <a:buFont typeface="Arial" panose="020B0604020202020204" pitchFamily="34" charset="0"/>
              <a:buChar char="•"/>
            </a:pPr>
            <a:r>
              <a:rPr lang="en-US" sz="4400" dirty="0"/>
              <a:t>Campus-wide Distance Learning </a:t>
            </a:r>
            <a:r>
              <a:rPr lang="en-US" sz="4400" dirty="0" smtClean="0"/>
              <a:t>Committee </a:t>
            </a:r>
            <a:endParaRPr lang="en-US" sz="4400" dirty="0"/>
          </a:p>
          <a:p>
            <a:pPr marL="1736725" lvl="1" indent="-593725" defTabSz="2286000">
              <a:buFont typeface="Arial" panose="020B0604020202020204" pitchFamily="34" charset="0"/>
              <a:buChar char="•"/>
            </a:pPr>
            <a:r>
              <a:rPr lang="en-US" sz="4400" dirty="0" err="1"/>
              <a:t>NextGenLMS</a:t>
            </a:r>
            <a:r>
              <a:rPr lang="en-US" sz="4400" dirty="0"/>
              <a:t> Steering </a:t>
            </a:r>
            <a:r>
              <a:rPr lang="en-US" sz="4400" dirty="0" smtClean="0"/>
              <a:t>Committee</a:t>
            </a:r>
          </a:p>
          <a:p>
            <a:pPr marL="2844800" lvl="2" indent="-571500" defTabSz="2286000">
              <a:buFont typeface="Arial" panose="020B0604020202020204" pitchFamily="34" charset="0"/>
              <a:buChar char="•"/>
            </a:pPr>
            <a:r>
              <a:rPr lang="en-US" sz="4400" dirty="0"/>
              <a:t>Campus-wide working group for LTI</a:t>
            </a:r>
          </a:p>
          <a:p>
            <a:pPr marL="2844800" lvl="2" indent="-571500" defTabSz="2286000">
              <a:buFont typeface="Arial" panose="020B0604020202020204" pitchFamily="34" charset="0"/>
              <a:buChar char="•"/>
            </a:pPr>
            <a:r>
              <a:rPr lang="en-US" sz="4400" dirty="0"/>
              <a:t>FERPA compliance &amp; student fees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Co-Teaching (for faculty development)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Building a referral network</a:t>
            </a:r>
          </a:p>
          <a:p>
            <a:endParaRPr lang="en-US" sz="4800" dirty="0"/>
          </a:p>
          <a:p>
            <a:r>
              <a:rPr lang="en-US" sz="4800" b="1" dirty="0" smtClean="0">
                <a:solidFill>
                  <a:srgbClr val="0070C0"/>
                </a:solidFill>
              </a:rPr>
              <a:t>FUTURE ACTIONS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 smtClean="0"/>
              <a:t>Implementation of actions from formal needs assessment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4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Exploration of platforms for sharing/editing learning </a:t>
            </a:r>
            <a:r>
              <a:rPr lang="en-US" sz="4400" dirty="0" smtClean="0"/>
              <a:t>objects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4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 smtClean="0"/>
              <a:t>Continued involvement in course redesign process</a:t>
            </a:r>
          </a:p>
          <a:p>
            <a:pPr marL="1736725" lvl="1" indent="-593725" defTabSz="2286000">
              <a:buFont typeface="Arial" panose="020B0604020202020204" pitchFamily="34" charset="0"/>
              <a:buChar char="•"/>
            </a:pPr>
            <a:r>
              <a:rPr lang="en-US" sz="4400" dirty="0"/>
              <a:t>OER Instructional Module</a:t>
            </a:r>
          </a:p>
          <a:p>
            <a:pPr marL="1736725" lvl="1" indent="-593725" defTabSz="2286000">
              <a:buFont typeface="Arial" panose="020B0604020202020204" pitchFamily="34" charset="0"/>
              <a:buChar char="•"/>
            </a:pPr>
            <a:r>
              <a:rPr lang="en-US" sz="4400" dirty="0"/>
              <a:t>Cohort </a:t>
            </a:r>
            <a:r>
              <a:rPr lang="en-US" sz="4400" dirty="0" smtClean="0"/>
              <a:t>participation</a:t>
            </a:r>
            <a:endParaRPr lang="en-US" sz="4400" dirty="0"/>
          </a:p>
          <a:p>
            <a:endParaRPr lang="en-US" sz="4800" dirty="0"/>
          </a:p>
          <a:p>
            <a:endParaRPr lang="en-US" sz="4800" dirty="0"/>
          </a:p>
          <a:p>
            <a:endParaRPr lang="en-US" sz="4800" dirty="0" smtClean="0"/>
          </a:p>
          <a:p>
            <a:endParaRPr lang="en-US" sz="48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2409" y="7260830"/>
            <a:ext cx="2620327" cy="2262153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6522" y="7305745"/>
            <a:ext cx="2184294" cy="217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0" y="4332238"/>
            <a:ext cx="43891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i="1" dirty="0" smtClean="0"/>
              <a:t>Anita R. Walz, Open Education, Copyright, &amp; Scholarly Communication Librarian   Stefanie Metko, Associate Director of Learning Services , Virginia Tech</a:t>
            </a:r>
          </a:p>
          <a:p>
            <a:pPr algn="ctr"/>
            <a:r>
              <a:rPr lang="en-US" sz="4800" i="1" dirty="0" smtClean="0"/>
              <a:t>17th </a:t>
            </a:r>
            <a:r>
              <a:rPr lang="en-US" sz="4800" i="1" dirty="0"/>
              <a:t>Distance Library Services </a:t>
            </a:r>
            <a:r>
              <a:rPr lang="en-US" sz="4800" i="1" dirty="0" smtClean="0"/>
              <a:t>Conference, Pittsburgh, PA   April 21</a:t>
            </a:r>
            <a:r>
              <a:rPr lang="en-US" sz="4800" i="1" smtClean="0"/>
              <a:t>, </a:t>
            </a:r>
            <a:r>
              <a:rPr lang="en-US" sz="4800" i="1" smtClean="0"/>
              <a:t>2016</a:t>
            </a:r>
            <a:endParaRPr lang="en-US" sz="4800" i="1" dirty="0" smtClean="0"/>
          </a:p>
          <a:p>
            <a:pPr algn="ctr"/>
            <a:endParaRPr lang="en-US" sz="48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9827" y="31104347"/>
            <a:ext cx="2713475" cy="949381"/>
          </a:xfrm>
          <a:prstGeom prst="rect">
            <a:avLst/>
          </a:prstGeom>
        </p:spPr>
      </p:pic>
      <p:sp>
        <p:nvSpPr>
          <p:cNvPr id="17" name="Right Arrow 16"/>
          <p:cNvSpPr/>
          <p:nvPr/>
        </p:nvSpPr>
        <p:spPr>
          <a:xfrm>
            <a:off x="19246054" y="8367702"/>
            <a:ext cx="5688651" cy="20184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 rot="10800000">
            <a:off x="19101274" y="23753073"/>
            <a:ext cx="5688651" cy="20184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269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335</Words>
  <Application>Microsoft Office PowerPoint</Application>
  <PresentationFormat>Custom</PresentationFormat>
  <Paragraphs>75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Walz, Anita</dc:creator>
  <cp:lastModifiedBy>Walz, Anita</cp:lastModifiedBy>
  <cp:revision>35</cp:revision>
  <dcterms:created xsi:type="dcterms:W3CDTF">2016-03-03T17:03:43Z</dcterms:created>
  <dcterms:modified xsi:type="dcterms:W3CDTF">2016-04-26T21:30:41Z</dcterms:modified>
</cp:coreProperties>
</file>