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</p:sldIdLst>
  <p:sldSz cy="5143500" cx="9144000"/>
  <p:notesSz cx="6858000" cy="9144000"/>
  <p:embeddedFontLst>
    <p:embeddedFont>
      <p:font typeface="Roboto"/>
      <p:regular r:id="rId33"/>
      <p:bold r:id="rId34"/>
      <p:italic r:id="rId35"/>
      <p:boldItalic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tableStyles.xml><?xml version="1.0" encoding="utf-8"?>
<a:tblStyleLst xmlns:a="http://schemas.openxmlformats.org/drawingml/2006/main" xmlns:r="http://schemas.openxmlformats.org/officeDocument/2006/relationships" def="{0CDCD2C7-A051-4192-B8EC-65E65C9AA0B9}">
  <a:tblStyle styleId="{0CDCD2C7-A051-4192-B8EC-65E65C9AA0B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font" Target="fonts/Roboto-regular.fntdata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font" Target="fonts/Roboto-italic.fntdata"/><Relationship Id="rId12" Type="http://schemas.openxmlformats.org/officeDocument/2006/relationships/slide" Target="slides/slide6.xml"/><Relationship Id="rId34" Type="http://schemas.openxmlformats.org/officeDocument/2006/relationships/font" Target="fonts/Roboto-bold.fntdata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36" Type="http://schemas.openxmlformats.org/officeDocument/2006/relationships/font" Target="fonts/Roboto-boldItalic.fntdata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75d06bc362_0_1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75d06bc362_0_1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g75d06bc362_8_6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5" name="Google Shape;115;g75d06bc362_8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75d06bc362_6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75d06bc362_6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75d06bc362_3_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75d06bc362_3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75d06bc362_6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75d06bc362_6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75d06bc362_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75d06bc362_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75d06bc362_3_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75d06bc362_3_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75d06bc362_8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75d06bc362_8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75d06bc362_8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75d06bc362_8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75d06bc362_10_6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75d06bc362_10_6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6caf42983e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6caf42983e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75d06bc362_8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75d06bc362_8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75d06bc362_1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75d06bc362_1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75d06bc362_3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0" name="Google Shape;210;g75d06bc362_3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g75d06bc362_10_4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0" name="Google Shape;220;g75d06bc362_1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75d06bc362_10_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75d06bc362_1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75d06bc362_10_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75d06bc362_10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g75d06bc362_8_5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9" name="Google Shape;239;g75d06bc362_8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75d06bc362_7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75d06bc362_7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75d06bc362_0_1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75d06bc362_0_1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75d06bc362_2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75d06bc362_2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75d06bc362_7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75d06bc362_7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75d06bc362_7_3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75d06bc362_7_3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75d06bc362_7_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75d06bc362_7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75d06bc362_6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75d06bc362_6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5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www.youtube.com/watch?v=gMicxJAS024" TargetMode="External"/><Relationship Id="rId4" Type="http://schemas.openxmlformats.org/officeDocument/2006/relationships/image" Target="../media/image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hyperlink" Target="https://www.youtube.com/watch?v=gMicxJAS024" TargetMode="Externa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43925" y="143825"/>
            <a:ext cx="8588400" cy="2653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CS6604 Course Project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/>
              <a:t>Fall 2019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600"/>
              <a:t>Automatic</a:t>
            </a:r>
            <a:r>
              <a:rPr lang="en" sz="3100"/>
              <a:t> </a:t>
            </a:r>
            <a:r>
              <a:rPr lang="en" sz="3600"/>
              <a:t>Classification of Arabic ETDs </a:t>
            </a:r>
            <a:br>
              <a:rPr lang="en" sz="3600"/>
            </a:br>
            <a:endParaRPr sz="3600"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243925" y="2955925"/>
            <a:ext cx="8622300" cy="1842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Eman Abdelrahman and Fatimah Alotaibi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</a:rPr>
              <a:t>Supervised by: Dr. Edward Fox</a:t>
            </a:r>
            <a:endParaRPr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December 10th, 2019</a:t>
            </a:r>
            <a:endParaRPr sz="2400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2400"/>
              <a:t>Virginia Tech, Blacksburg, 24061</a:t>
            </a:r>
            <a:endParaRPr sz="2400"/>
          </a:p>
        </p:txBody>
      </p:sp>
      <p:sp>
        <p:nvSpPr>
          <p:cNvPr id="56" name="Google Shape;56;p13"/>
          <p:cNvSpPr txBox="1"/>
          <p:nvPr/>
        </p:nvSpPr>
        <p:spPr>
          <a:xfrm>
            <a:off x="1920925" y="4753550"/>
            <a:ext cx="5234400" cy="61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Dataset: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United Arab Emirates University “Scholarworks @ UAEU”.</a:t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Dataset: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United Arab Emirates University “Scholarworks @ UAEU”.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Challenge:</a:t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19" name="Google Shape;11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787237" y="1557725"/>
            <a:ext cx="6045075" cy="34615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 txBox="1"/>
          <p:nvPr>
            <p:ph type="title"/>
          </p:nvPr>
        </p:nvSpPr>
        <p:spPr>
          <a:xfrm>
            <a:off x="311700" y="445025"/>
            <a:ext cx="3047100" cy="578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Dataset</a:t>
            </a:r>
            <a:endParaRPr/>
          </a:p>
        </p:txBody>
      </p:sp>
      <p:sp>
        <p:nvSpPr>
          <p:cNvPr id="125" name="Google Shape;125;p24"/>
          <p:cNvSpPr txBox="1"/>
          <p:nvPr>
            <p:ph idx="1" type="body"/>
          </p:nvPr>
        </p:nvSpPr>
        <p:spPr>
          <a:xfrm>
            <a:off x="311700" y="1152475"/>
            <a:ext cx="3135000" cy="342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Saudi Digital Library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AskZad Library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26" name="Google Shape;12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220950" y="424200"/>
            <a:ext cx="5859424" cy="429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Dataset: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Saudi Digital Library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AskZad Library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Challenge: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33" name="Google Shape;133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5289" y="1152478"/>
            <a:ext cx="5301136" cy="284495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6"/>
          <p:cNvSpPr txBox="1"/>
          <p:nvPr>
            <p:ph type="title"/>
          </p:nvPr>
        </p:nvSpPr>
        <p:spPr>
          <a:xfrm>
            <a:off x="162950" y="2343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Dataset: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p26"/>
          <p:cNvSpPr txBox="1"/>
          <p:nvPr>
            <p:ph idx="1" type="body"/>
          </p:nvPr>
        </p:nvSpPr>
        <p:spPr>
          <a:xfrm>
            <a:off x="224950" y="991500"/>
            <a:ext cx="3270000" cy="3160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Saudi Digital Libraries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AskZad Library</a:t>
            </a:r>
            <a:endParaRPr/>
          </a:p>
          <a:p>
            <a:pPr indent="-342900" lvl="1" marL="914400" rtl="0" algn="l">
              <a:spcBef>
                <a:spcPts val="0"/>
              </a:spcBef>
              <a:spcAft>
                <a:spcPts val="0"/>
              </a:spcAft>
              <a:buSzPts val="1800"/>
              <a:buChar char="○"/>
            </a:pPr>
            <a:r>
              <a:rPr lang="en" sz="1800"/>
              <a:t>12 categories</a:t>
            </a:r>
            <a:endParaRPr sz="1800"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Total 518 documents</a:t>
            </a:r>
            <a:endParaRPr/>
          </a:p>
          <a:p>
            <a:pPr indent="-317500" lvl="2" marL="137160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rPr lang="en"/>
              <a:t>124,320 words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0" name="Google Shape;140;p26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0425" y="2491700"/>
            <a:ext cx="4309176" cy="2453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49150" y="334625"/>
            <a:ext cx="3409600" cy="3978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Categories:</a:t>
            </a:r>
            <a:endParaRPr/>
          </a:p>
        </p:txBody>
      </p:sp>
      <p:sp>
        <p:nvSpPr>
          <p:cNvPr id="147" name="Google Shape;147;p27"/>
          <p:cNvSpPr txBox="1"/>
          <p:nvPr>
            <p:ph idx="1" type="body"/>
          </p:nvPr>
        </p:nvSpPr>
        <p:spPr>
          <a:xfrm>
            <a:off x="311700" y="1152475"/>
            <a:ext cx="2675400" cy="356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Mapping to ProQuest </a:t>
            </a:r>
            <a:r>
              <a:rPr lang="en"/>
              <a:t>categorization</a:t>
            </a:r>
            <a:r>
              <a:rPr lang="en"/>
              <a:t> system </a:t>
            </a:r>
            <a:endParaRPr/>
          </a:p>
          <a:p>
            <a:pPr indent="0" lvl="0" marL="4572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48" name="Google Shape;148;p27"/>
          <p:cNvPicPr preferRelativeResize="0"/>
          <p:nvPr/>
        </p:nvPicPr>
        <p:blipFill rotWithShape="1">
          <a:blip r:embed="rId3">
            <a:alphaModFix/>
          </a:blip>
          <a:srcRect b="47951" l="0" r="0" t="0"/>
          <a:stretch/>
        </p:blipFill>
        <p:spPr>
          <a:xfrm>
            <a:off x="5713600" y="384225"/>
            <a:ext cx="3258226" cy="42820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7"/>
          <p:cNvPicPr preferRelativeResize="0"/>
          <p:nvPr/>
        </p:nvPicPr>
        <p:blipFill rotWithShape="1">
          <a:blip r:embed="rId3">
            <a:alphaModFix/>
          </a:blip>
          <a:srcRect b="0" l="0" r="0" t="51566"/>
          <a:stretch/>
        </p:blipFill>
        <p:spPr>
          <a:xfrm>
            <a:off x="2986975" y="557725"/>
            <a:ext cx="2726626" cy="4164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Preprocessing:</a:t>
            </a:r>
            <a:endParaRPr/>
          </a:p>
        </p:txBody>
      </p:sp>
      <p:sp>
        <p:nvSpPr>
          <p:cNvPr id="155" name="Google Shape;155;p28"/>
          <p:cNvSpPr txBox="1"/>
          <p:nvPr>
            <p:ph idx="1" type="body"/>
          </p:nvPr>
        </p:nvSpPr>
        <p:spPr>
          <a:xfrm>
            <a:off x="311700" y="1152475"/>
            <a:ext cx="3592500" cy="328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Stopwords removal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NLTK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AutoNum type="arabicPeriod"/>
            </a:pPr>
            <a:r>
              <a:rPr lang="en"/>
              <a:t>Lemmatization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AutoNum type="alphaLcPeriod"/>
            </a:pPr>
            <a:r>
              <a:rPr lang="en"/>
              <a:t>By Farasa API </a:t>
            </a:r>
            <a:endParaRPr/>
          </a:p>
          <a:p>
            <a:pPr indent="0" lvl="0" marL="91440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1400">
                <a:solidFill>
                  <a:srgbClr val="980000"/>
                </a:solidFill>
              </a:rPr>
              <a:t>Lemmatization works better than stemming for the </a:t>
            </a:r>
            <a:br>
              <a:rPr lang="en" sz="1400">
                <a:solidFill>
                  <a:srgbClr val="980000"/>
                </a:solidFill>
              </a:rPr>
            </a:br>
            <a:r>
              <a:rPr lang="en" sz="1400">
                <a:solidFill>
                  <a:srgbClr val="980000"/>
                </a:solidFill>
              </a:rPr>
              <a:t>data mining and information retrieval, especially in Arabic as it is highly inflectional language. </a:t>
            </a:r>
            <a:endParaRPr sz="1400">
              <a:solidFill>
                <a:srgbClr val="980000"/>
              </a:solidFill>
            </a:endParaRPr>
          </a:p>
          <a:p>
            <a:pPr indent="0" lvl="0" marL="91440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56" name="Google Shape;15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313125" y="743450"/>
            <a:ext cx="4050075" cy="3954975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Experiments and Preliminary Results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Multiclass classification performed poorly: 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Average Accuracy ~ 24%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Binary classification performed better: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Average </a:t>
            </a:r>
            <a:r>
              <a:rPr lang="en"/>
              <a:t>Accuracy</a:t>
            </a:r>
            <a:r>
              <a:rPr lang="en"/>
              <a:t> ~ 68% per Category 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/>
          <p:nvPr>
            <p:ph type="title"/>
          </p:nvPr>
        </p:nvSpPr>
        <p:spPr>
          <a:xfrm>
            <a:off x="244200" y="64025"/>
            <a:ext cx="8565600" cy="5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Experiments and Preliminary Results (Contd.):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168" name="Google Shape;168;p30"/>
          <p:cNvSpPr txBox="1"/>
          <p:nvPr>
            <p:ph idx="1" type="body"/>
          </p:nvPr>
        </p:nvSpPr>
        <p:spPr>
          <a:xfrm>
            <a:off x="289200" y="14833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100">
              <a:solidFill>
                <a:srgbClr val="434343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graphicFrame>
        <p:nvGraphicFramePr>
          <p:cNvPr id="169" name="Google Shape;169;p30"/>
          <p:cNvGraphicFramePr/>
          <p:nvPr/>
        </p:nvGraphicFramePr>
        <p:xfrm>
          <a:off x="174900" y="19098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{0CDCD2C7-A051-4192-B8EC-65E65C9AA0B9}</a:tableStyleId>
              </a:tblPr>
              <a:tblGrid>
                <a:gridCol w="1959775"/>
                <a:gridCol w="1959775"/>
              </a:tblGrid>
              <a:tr h="5546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434343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Classifier</a:t>
                      </a:r>
                      <a:endParaRPr b="1" sz="1100">
                        <a:solidFill>
                          <a:srgbClr val="434343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" sz="1100">
                          <a:solidFill>
                            <a:srgbClr val="434343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Accuracy</a:t>
                      </a:r>
                      <a:endParaRPr b="1" sz="1100">
                        <a:solidFill>
                          <a:srgbClr val="434343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595450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SVM</a:t>
                      </a:r>
                      <a:endParaRPr sz="1100">
                        <a:solidFill>
                          <a:srgbClr val="434343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0.237</a:t>
                      </a:r>
                      <a:endParaRPr sz="1100">
                        <a:solidFill>
                          <a:srgbClr val="434343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100">
                        <a:solidFill>
                          <a:srgbClr val="434343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7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Decision Trees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0.244</a:t>
                      </a:r>
                      <a:endParaRPr sz="1100">
                        <a:solidFill>
                          <a:srgbClr val="434343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7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rgbClr val="CC4125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Random Forest</a:t>
                      </a:r>
                      <a:endParaRPr b="1" sz="1100">
                        <a:solidFill>
                          <a:srgbClr val="CC4125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CC4125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b="1" lang="en" sz="1100">
                          <a:solidFill>
                            <a:srgbClr val="CC4125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0.252</a:t>
                      </a:r>
                      <a:endParaRPr b="1" sz="1100">
                        <a:solidFill>
                          <a:srgbClr val="CC4125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rgbClr val="CC4125"/>
                        </a:solidFill>
                      </a:endParaRPr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370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Ensemble Classifier</a:t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100">
                          <a:solidFill>
                            <a:srgbClr val="434343"/>
                          </a:solidFill>
                          <a:latin typeface="Roboto"/>
                          <a:ea typeface="Roboto"/>
                          <a:cs typeface="Roboto"/>
                          <a:sym typeface="Roboto"/>
                        </a:rPr>
                        <a:t>0.259</a:t>
                      </a:r>
                      <a:endParaRPr sz="1100">
                        <a:solidFill>
                          <a:srgbClr val="434343"/>
                        </a:solidFill>
                        <a:latin typeface="Roboto"/>
                        <a:ea typeface="Roboto"/>
                        <a:cs typeface="Roboto"/>
                        <a:sym typeface="Roboto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/>
                    </a:p>
                  </a:txBody>
                  <a:tcPr marT="91425" marB="91425" marR="91425" marL="91425">
                    <a:lnL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2857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pic>
        <p:nvPicPr>
          <p:cNvPr id="170" name="Google Shape;170;p30" title="Points scored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4700" y="1945588"/>
            <a:ext cx="4835451" cy="2989900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171" name="Google Shape;171;p30"/>
          <p:cNvSpPr txBox="1"/>
          <p:nvPr/>
        </p:nvSpPr>
        <p:spPr>
          <a:xfrm>
            <a:off x="244200" y="731088"/>
            <a:ext cx="4000500" cy="64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i="1" lang="en" sz="2000">
                <a:solidFill>
                  <a:schemeClr val="dk1"/>
                </a:solidFill>
              </a:rPr>
              <a:t>Multi-class Classification:</a:t>
            </a:r>
            <a:endParaRPr i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1"/>
          <p:cNvSpPr txBox="1"/>
          <p:nvPr>
            <p:ph type="title"/>
          </p:nvPr>
        </p:nvSpPr>
        <p:spPr>
          <a:xfrm>
            <a:off x="244200" y="64025"/>
            <a:ext cx="8565600" cy="5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Experiments and Preliminary Results (Contd.):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177" name="Google Shape;177;p31"/>
          <p:cNvSpPr txBox="1"/>
          <p:nvPr/>
        </p:nvSpPr>
        <p:spPr>
          <a:xfrm>
            <a:off x="244200" y="731117"/>
            <a:ext cx="4000500" cy="14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i="1" lang="en" sz="2000">
                <a:solidFill>
                  <a:schemeClr val="dk1"/>
                </a:solidFill>
              </a:rPr>
              <a:t>Binary Classification:</a:t>
            </a:r>
            <a:endParaRPr i="1" sz="2000">
              <a:solidFill>
                <a:schemeClr val="dk1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i="1" lang="en" sz="2000">
                <a:solidFill>
                  <a:schemeClr val="dk1"/>
                </a:solidFill>
              </a:rPr>
              <a:t>Random Forest</a:t>
            </a:r>
            <a:endParaRPr i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78" name="Google Shape;178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3825" y="731100"/>
            <a:ext cx="3902525" cy="416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1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370917"/>
            <a:ext cx="4109025" cy="2540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Acknowledgements: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just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We would like to deeply thank Dr. Fox for his continuous support.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Also, our colleague Palakh Jude for the guidelines and assistance she provided us.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We would also like to thank our colleague Bill Ingram for adding us to his ARC allocation.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Special thanks to Saudi Digital Libraries for giving an account for Fatimah Alotaibi which made this project possible. </a:t>
            </a:r>
            <a:endParaRPr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45720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Thanks to Institute of Museum and Library Services IMLS LG-37-19-0078-19.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32"/>
          <p:cNvSpPr txBox="1"/>
          <p:nvPr>
            <p:ph type="title"/>
          </p:nvPr>
        </p:nvSpPr>
        <p:spPr>
          <a:xfrm>
            <a:off x="244200" y="64025"/>
            <a:ext cx="8565600" cy="5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Experiments and Preliminary Results (Contd.):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185" name="Google Shape;185;p32"/>
          <p:cNvSpPr txBox="1"/>
          <p:nvPr/>
        </p:nvSpPr>
        <p:spPr>
          <a:xfrm>
            <a:off x="244200" y="731117"/>
            <a:ext cx="4000500" cy="14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i="1" lang="en" sz="2000">
                <a:solidFill>
                  <a:schemeClr val="dk1"/>
                </a:solidFill>
              </a:rPr>
              <a:t>Binary Classification:</a:t>
            </a:r>
            <a:endParaRPr i="1" sz="2000">
              <a:solidFill>
                <a:schemeClr val="dk1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i="1" lang="en" sz="2000">
                <a:solidFill>
                  <a:schemeClr val="dk1"/>
                </a:solidFill>
              </a:rPr>
              <a:t>Random Forest</a:t>
            </a:r>
            <a:endParaRPr i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86" name="Google Shape;186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3825" y="731100"/>
            <a:ext cx="3902525" cy="41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187" name="Google Shape;187;p32"/>
          <p:cNvSpPr/>
          <p:nvPr/>
        </p:nvSpPr>
        <p:spPr>
          <a:xfrm>
            <a:off x="4452950" y="1009475"/>
            <a:ext cx="3527100" cy="2265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p32"/>
          <p:cNvSpPr/>
          <p:nvPr/>
        </p:nvSpPr>
        <p:spPr>
          <a:xfrm>
            <a:off x="4452900" y="1626425"/>
            <a:ext cx="35271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9" name="Google Shape;189;p32"/>
          <p:cNvSpPr/>
          <p:nvPr/>
        </p:nvSpPr>
        <p:spPr>
          <a:xfrm>
            <a:off x="4452875" y="1955675"/>
            <a:ext cx="3527100" cy="2265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32"/>
          <p:cNvSpPr/>
          <p:nvPr/>
        </p:nvSpPr>
        <p:spPr>
          <a:xfrm>
            <a:off x="4452875" y="2571750"/>
            <a:ext cx="35271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p32"/>
          <p:cNvSpPr/>
          <p:nvPr/>
        </p:nvSpPr>
        <p:spPr>
          <a:xfrm>
            <a:off x="4452875" y="2901875"/>
            <a:ext cx="35271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32"/>
          <p:cNvSpPr/>
          <p:nvPr/>
        </p:nvSpPr>
        <p:spPr>
          <a:xfrm>
            <a:off x="4452875" y="3232000"/>
            <a:ext cx="35271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3" name="Google Shape;193;p32"/>
          <p:cNvSpPr/>
          <p:nvPr/>
        </p:nvSpPr>
        <p:spPr>
          <a:xfrm>
            <a:off x="4452875" y="4563825"/>
            <a:ext cx="35271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4" name="Google Shape;194;p32"/>
          <p:cNvSpPr/>
          <p:nvPr/>
        </p:nvSpPr>
        <p:spPr>
          <a:xfrm>
            <a:off x="4452875" y="4189525"/>
            <a:ext cx="35271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95" name="Google Shape;195;p32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370917"/>
            <a:ext cx="4109025" cy="2540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3"/>
          <p:cNvSpPr txBox="1"/>
          <p:nvPr>
            <p:ph type="title"/>
          </p:nvPr>
        </p:nvSpPr>
        <p:spPr>
          <a:xfrm>
            <a:off x="244200" y="64025"/>
            <a:ext cx="8565600" cy="555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Experiments and Preliminary Results (Contd.):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</p:txBody>
      </p:sp>
      <p:sp>
        <p:nvSpPr>
          <p:cNvPr id="201" name="Google Shape;201;p33"/>
          <p:cNvSpPr txBox="1"/>
          <p:nvPr/>
        </p:nvSpPr>
        <p:spPr>
          <a:xfrm>
            <a:off x="244200" y="731117"/>
            <a:ext cx="4000500" cy="148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●"/>
            </a:pPr>
            <a:r>
              <a:rPr i="1" lang="en" sz="2000">
                <a:solidFill>
                  <a:schemeClr val="dk1"/>
                </a:solidFill>
              </a:rPr>
              <a:t>Binary Classification:</a:t>
            </a:r>
            <a:endParaRPr i="1" sz="2000">
              <a:solidFill>
                <a:schemeClr val="dk1"/>
              </a:solidFill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Char char="○"/>
            </a:pPr>
            <a:r>
              <a:rPr i="1" lang="en" sz="2000">
                <a:solidFill>
                  <a:schemeClr val="dk1"/>
                </a:solidFill>
              </a:rPr>
              <a:t>Random Forest</a:t>
            </a:r>
            <a:endParaRPr i="1" sz="20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2" name="Google Shape;202;p3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13825" y="731100"/>
            <a:ext cx="3902525" cy="41688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33"/>
          <p:cNvSpPr/>
          <p:nvPr/>
        </p:nvSpPr>
        <p:spPr>
          <a:xfrm>
            <a:off x="4471075" y="1333825"/>
            <a:ext cx="35715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33"/>
          <p:cNvSpPr/>
          <p:nvPr/>
        </p:nvSpPr>
        <p:spPr>
          <a:xfrm>
            <a:off x="4471075" y="2289750"/>
            <a:ext cx="35715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33"/>
          <p:cNvSpPr/>
          <p:nvPr/>
        </p:nvSpPr>
        <p:spPr>
          <a:xfrm>
            <a:off x="4471075" y="3576050"/>
            <a:ext cx="35715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6" name="Google Shape;206;p33"/>
          <p:cNvSpPr/>
          <p:nvPr/>
        </p:nvSpPr>
        <p:spPr>
          <a:xfrm>
            <a:off x="4471075" y="3901100"/>
            <a:ext cx="3571500" cy="282000"/>
          </a:xfrm>
          <a:prstGeom prst="rect">
            <a:avLst/>
          </a:prstGeom>
          <a:noFill/>
          <a:ln cap="flat" cmpd="sng" w="952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07" name="Google Shape;207;p33" title="Points scored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370917"/>
            <a:ext cx="4109025" cy="254074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Insights and Future work</a:t>
            </a:r>
            <a:endParaRPr/>
          </a:p>
        </p:txBody>
      </p:sp>
      <p:sp>
        <p:nvSpPr>
          <p:cNvPr id="213" name="Google Shape;213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Investigate why there exists a big difference between accuracies for different categories</a:t>
            </a:r>
            <a:r>
              <a:rPr lang="en">
                <a:solidFill>
                  <a:schemeClr val="dk1"/>
                </a:solidFill>
              </a:rPr>
              <a:t> in the Binary Classification.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14" name="Google Shape;214;p34" title="Chart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3225" y="1813788"/>
            <a:ext cx="3557025" cy="2967024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pic>
        <p:nvPicPr>
          <p:cNvPr id="215" name="Google Shape;215;p3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07350" y="1529963"/>
            <a:ext cx="3308875" cy="353465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  <p:sp>
        <p:nvSpPr>
          <p:cNvPr id="216" name="Google Shape;216;p34"/>
          <p:cNvSpPr/>
          <p:nvPr/>
        </p:nvSpPr>
        <p:spPr>
          <a:xfrm>
            <a:off x="5379575" y="1727400"/>
            <a:ext cx="3026700" cy="171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34"/>
          <p:cNvSpPr/>
          <p:nvPr/>
        </p:nvSpPr>
        <p:spPr>
          <a:xfrm>
            <a:off x="5379563" y="2034275"/>
            <a:ext cx="3026700" cy="1719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Insights and Future work</a:t>
            </a:r>
            <a:endParaRPr/>
          </a:p>
        </p:txBody>
      </p:sp>
      <p:sp>
        <p:nvSpPr>
          <p:cNvPr id="223" name="Google Shape;223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Investigate why there exists a big difference between accuracies for different categories in the Binary Classification.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Investigate the low performance of the Multi-class Classification: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Parameters tuning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Insights and Future work</a:t>
            </a:r>
            <a:endParaRPr/>
          </a:p>
        </p:txBody>
      </p:sp>
      <p:sp>
        <p:nvSpPr>
          <p:cNvPr id="229" name="Google Shape;229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Investigate why there exists a big difference between accuracies for different categories</a:t>
            </a:r>
            <a:r>
              <a:rPr lang="en">
                <a:solidFill>
                  <a:schemeClr val="dk1"/>
                </a:solidFill>
              </a:rPr>
              <a:t> in the Binary Classification.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Investigate the low performance of the Multi-class Classification: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Parameters tuning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Increase  the  size  of  the  corpus: 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3"/>
              </a:rPr>
              <a:t>Sketch Engine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230" name="Google Shape;230;p3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72000" y="2360975"/>
            <a:ext cx="4427600" cy="2624081"/>
          </a:xfrm>
          <a:prstGeom prst="rect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Insights and Future work</a:t>
            </a:r>
            <a:endParaRPr/>
          </a:p>
        </p:txBody>
      </p:sp>
      <p:sp>
        <p:nvSpPr>
          <p:cNvPr id="236" name="Google Shape;236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Investigate why there exists a big difference between accuracies for different categories</a:t>
            </a:r>
            <a:r>
              <a:rPr lang="en">
                <a:solidFill>
                  <a:schemeClr val="dk1"/>
                </a:solidFill>
              </a:rPr>
              <a:t> in the Binary Classification.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Investigate the low performance of the Multi-class Classification: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>
                <a:solidFill>
                  <a:schemeClr val="dk1"/>
                </a:solidFill>
              </a:rPr>
              <a:t>Parameters tuning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Increase  the  size  of  the  corpus .</a:t>
            </a:r>
            <a:endParaRPr>
              <a:solidFill>
                <a:schemeClr val="dk1"/>
              </a:solidFill>
            </a:endParaRPr>
          </a:p>
          <a:p>
            <a:pPr indent="-31750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3"/>
              </a:rPr>
              <a:t>Sketch Engine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Run each classifier against both Arabic and  English  abstracts  separately.  </a:t>
            </a:r>
            <a:endParaRPr>
              <a:solidFill>
                <a:schemeClr val="dk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</a:pPr>
            <a:r>
              <a:rPr lang="en">
                <a:solidFill>
                  <a:schemeClr val="dk1"/>
                </a:solidFill>
              </a:rPr>
              <a:t>Use word embeddings.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8"/>
          <p:cNvSpPr/>
          <p:nvPr/>
        </p:nvSpPr>
        <p:spPr>
          <a:xfrm>
            <a:off x="3362650" y="1900075"/>
            <a:ext cx="1563000" cy="1026900"/>
          </a:xfrm>
          <a:prstGeom prst="cloud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idx="1" type="subTitle"/>
          </p:nvPr>
        </p:nvSpPr>
        <p:spPr>
          <a:xfrm>
            <a:off x="311700" y="309850"/>
            <a:ext cx="8520600" cy="4449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Outline: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Motivation.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NLP in Arabic </a:t>
            </a:r>
            <a:r>
              <a:rPr lang="en" sz="2400"/>
              <a:t>language.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Related work.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Dataset.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Preprocessing.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Experiment</a:t>
            </a:r>
            <a:r>
              <a:rPr lang="en" sz="2400"/>
              <a:t> and results.</a:t>
            </a:r>
            <a:endParaRPr sz="2400"/>
          </a:p>
          <a:p>
            <a:pPr indent="-381000" lvl="0" marL="457200" rtl="0" algn="l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/>
              <a:t>Insights and future work.</a:t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Motivation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52700" y="1152475"/>
            <a:ext cx="8479500" cy="3816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/>
              <a:t>ETDs</a:t>
            </a:r>
            <a:r>
              <a:rPr lang="en"/>
              <a:t> are becoming the new genre.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They need </a:t>
            </a:r>
            <a:r>
              <a:rPr b="1" lang="en"/>
              <a:t>classification</a:t>
            </a:r>
            <a:r>
              <a:rPr lang="en"/>
              <a:t> for better browsing and accessibility.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Increasing number of universities are requesting their graduate students to deposit an </a:t>
            </a:r>
            <a:r>
              <a:rPr b="1" lang="en"/>
              <a:t>Arabic</a:t>
            </a:r>
            <a:r>
              <a:rPr lang="en"/>
              <a:t> translated version of their ETD or at least for the title and abstract.</a:t>
            </a:r>
            <a:br>
              <a:rPr lang="en"/>
            </a:b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/>
              <a:t>No prior machine learning research has been done on Arabic ETDs due to: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Data availability.</a:t>
            </a:r>
            <a:endParaRPr/>
          </a:p>
          <a:p>
            <a:pPr indent="-317500" lvl="1" marL="91440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Complexity of Arabic Language.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400">
                <a:solidFill>
                  <a:srgbClr val="000000"/>
                </a:solidFill>
              </a:rPr>
              <a:t>NLP in Arabic </a:t>
            </a:r>
            <a:r>
              <a:rPr lang="en" sz="2400">
                <a:solidFill>
                  <a:srgbClr val="000000"/>
                </a:solidFill>
              </a:rPr>
              <a:t>Language</a:t>
            </a:r>
            <a:r>
              <a:rPr lang="en" sz="2400">
                <a:solidFill>
                  <a:srgbClr val="000000"/>
                </a:solidFill>
              </a:rPr>
              <a:t> </a:t>
            </a:r>
            <a:endParaRPr sz="2400">
              <a:solidFill>
                <a:srgbClr val="000000"/>
              </a:solidFill>
            </a:endParaRPr>
          </a:p>
          <a:p>
            <a:pPr indent="0" lvl="0" marL="0" rtl="0" algn="ctr">
              <a:spcBef>
                <a:spcPts val="1600"/>
              </a:spcBef>
              <a:spcAft>
                <a:spcPts val="0"/>
              </a:spcAft>
              <a:buNone/>
            </a:pPr>
            <a:r>
              <a:rPr lang="en" sz="2400"/>
              <a:t> </a:t>
            </a:r>
            <a:endParaRPr sz="2400"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238400" y="1152475"/>
            <a:ext cx="8593800" cy="3825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279400" rtl="0" algn="l">
              <a:lnSpc>
                <a:spcPct val="11129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en"/>
              <a:t>According to “</a:t>
            </a:r>
            <a:r>
              <a:rPr lang="en"/>
              <a:t>Introduction to Arabic Natural Language Processing” book, </a:t>
            </a:r>
            <a:r>
              <a:rPr lang="en"/>
              <a:t>Nizar Y. Habash, </a:t>
            </a:r>
            <a:r>
              <a:rPr lang="en">
                <a:highlight>
                  <a:srgbClr val="FFFFFF"/>
                </a:highlight>
              </a:rPr>
              <a:t>Morgan &amp; Claypool Publishers, 2010</a:t>
            </a:r>
            <a:r>
              <a:rPr lang="en"/>
              <a:t>:</a:t>
            </a:r>
            <a:endParaRPr/>
          </a:p>
          <a:p>
            <a:pPr indent="-342900" lvl="0" marL="914400" rtl="0" algn="l">
              <a:spcBef>
                <a:spcPts val="80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Vast majority of </a:t>
            </a:r>
            <a:r>
              <a:rPr b="1" lang="en">
                <a:solidFill>
                  <a:srgbClr val="6A6A6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Arab</a:t>
            </a:r>
            <a: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ic </a:t>
            </a:r>
            <a:r>
              <a:rPr b="1" lang="en">
                <a:solidFill>
                  <a:srgbClr val="6A6A6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words</a:t>
            </a:r>
            <a: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are morphologically complex.</a:t>
            </a:r>
            <a:b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endParaRPr>
              <a:solidFill>
                <a:srgbClr val="54545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SzPts val="1800"/>
              <a:buFont typeface="Roboto"/>
              <a:buChar char="●"/>
            </a:pPr>
            <a: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Arabic is high </a:t>
            </a:r>
            <a:r>
              <a:rPr b="1" lang="en">
                <a:solidFill>
                  <a:srgbClr val="6A6A6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inflectional</a:t>
            </a:r>
            <a: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and </a:t>
            </a:r>
            <a:r>
              <a:rPr b="1" lang="en">
                <a:solidFill>
                  <a:srgbClr val="6A6A6A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derivational</a:t>
            </a:r>
            <a: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  </a:t>
            </a:r>
            <a: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language.</a:t>
            </a:r>
            <a:b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</a:br>
            <a:endParaRPr>
              <a:solidFill>
                <a:srgbClr val="54545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-342900" lvl="0" marL="914400" rtl="0" algn="l">
              <a:spcBef>
                <a:spcPts val="0"/>
              </a:spcBef>
              <a:spcAft>
                <a:spcPts val="0"/>
              </a:spcAft>
              <a:buClr>
                <a:srgbClr val="545454"/>
              </a:buClr>
              <a:buSzPts val="1800"/>
              <a:buFont typeface="Roboto"/>
              <a:buChar char="●"/>
            </a:pPr>
            <a: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Arabic language has rich and complex grammatical </a:t>
            </a:r>
            <a:r>
              <a:rPr lang="en">
                <a:solidFill>
                  <a:srgbClr val="54545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structures.</a:t>
            </a:r>
            <a:endParaRPr>
              <a:solidFill>
                <a:srgbClr val="54545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rPr b="1" lang="en" sz="2400">
                <a:solidFill>
                  <a:srgbClr val="980000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Significant challenges to many Natural Language Processing (NLP) applications.</a:t>
            </a:r>
            <a:endParaRPr b="1" sz="2400">
              <a:solidFill>
                <a:srgbClr val="980000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Related Work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949475"/>
            <a:ext cx="8520600" cy="395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Classification models performance comparison: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86" name="Google Shape;8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5751" y="1677025"/>
            <a:ext cx="7065974" cy="300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Related Work Cont.</a:t>
            </a:r>
            <a:endParaRPr/>
          </a:p>
        </p:txBody>
      </p:sp>
      <p:sp>
        <p:nvSpPr>
          <p:cNvPr id="92" name="Google Shape;92;p19"/>
          <p:cNvSpPr txBox="1"/>
          <p:nvPr>
            <p:ph idx="1" type="body"/>
          </p:nvPr>
        </p:nvSpPr>
        <p:spPr>
          <a:xfrm>
            <a:off x="152950" y="118422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Building new system, comparison with other </a:t>
            </a:r>
            <a:r>
              <a:rPr lang="en"/>
              <a:t>existing</a:t>
            </a:r>
            <a:r>
              <a:rPr lang="en"/>
              <a:t> systems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93" name="Google Shape;93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6450" y="1896175"/>
            <a:ext cx="7074325" cy="283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/>
              <a:t>Related Work Cont.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Classification with no preprocessing 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  <p:pic>
        <p:nvPicPr>
          <p:cNvPr id="100" name="Google Shape;10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250" y="1952625"/>
            <a:ext cx="7731125" cy="2474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5143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3600"/>
              <a:t>Dataset:</a:t>
            </a:r>
            <a:endParaRPr sz="36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06" name="Google Shape;10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1700" y="1549975"/>
            <a:ext cx="1980600" cy="1980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