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93" r:id="rId1"/>
  </p:sldMasterIdLst>
  <p:notesMasterIdLst>
    <p:notesMasterId r:id="rId34"/>
  </p:notesMasterIdLst>
  <p:handoutMasterIdLst>
    <p:handoutMasterId r:id="rId35"/>
  </p:handoutMasterIdLst>
  <p:sldIdLst>
    <p:sldId id="256" r:id="rId2"/>
    <p:sldId id="294" r:id="rId3"/>
    <p:sldId id="257" r:id="rId4"/>
    <p:sldId id="276" r:id="rId5"/>
    <p:sldId id="303" r:id="rId6"/>
    <p:sldId id="278" r:id="rId7"/>
    <p:sldId id="295" r:id="rId8"/>
    <p:sldId id="284" r:id="rId9"/>
    <p:sldId id="300" r:id="rId10"/>
    <p:sldId id="279" r:id="rId11"/>
    <p:sldId id="280" r:id="rId12"/>
    <p:sldId id="282" r:id="rId13"/>
    <p:sldId id="302" r:id="rId14"/>
    <p:sldId id="281" r:id="rId15"/>
    <p:sldId id="297" r:id="rId16"/>
    <p:sldId id="321" r:id="rId17"/>
    <p:sldId id="265" r:id="rId18"/>
    <p:sldId id="320" r:id="rId19"/>
    <p:sldId id="314" r:id="rId20"/>
    <p:sldId id="260" r:id="rId21"/>
    <p:sldId id="291" r:id="rId22"/>
    <p:sldId id="274" r:id="rId23"/>
    <p:sldId id="296" r:id="rId24"/>
    <p:sldId id="264" r:id="rId25"/>
    <p:sldId id="309" r:id="rId26"/>
    <p:sldId id="311" r:id="rId27"/>
    <p:sldId id="318" r:id="rId28"/>
    <p:sldId id="308" r:id="rId29"/>
    <p:sldId id="286" r:id="rId30"/>
    <p:sldId id="287" r:id="rId31"/>
    <p:sldId id="322" r:id="rId32"/>
    <p:sldId id="323" r:id="rId33"/>
  </p:sldIdLst>
  <p:sldSz cx="6858000" cy="5143500"/>
  <p:notesSz cx="7772400" cy="10058400"/>
  <p:defaultTextStyle>
    <a:defPPr>
      <a:defRPr lang="en-US"/>
    </a:defPPr>
    <a:lvl1pPr algn="l" defTabSz="342900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557213" indent="-214313" algn="l" defTabSz="342900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57250" indent="-171450" algn="l" defTabSz="342900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00150" indent="-171450" algn="l" defTabSz="342900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543050" indent="-171450" algn="l" defTabSz="342900" rtl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1714500" algn="l" defTabSz="3429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057400" algn="l" defTabSz="3429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2400300" algn="l" defTabSz="3429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2743200" algn="l" defTabSz="3429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lowe" initials="k" lastIdx="1" clrIdx="0"/>
  <p:cmAuthor id="1" name="Donald Brooks" initials="DB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C400"/>
    <a:srgbClr val="19FF0D"/>
    <a:srgbClr val="0092D2"/>
    <a:srgbClr val="FCA628"/>
    <a:srgbClr val="FFFFFF"/>
    <a:srgbClr val="245C23"/>
    <a:srgbClr val="A00C00"/>
    <a:srgbClr val="DE7F00"/>
    <a:srgbClr val="B45A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9417" autoAdjust="0"/>
  </p:normalViewPr>
  <p:slideViewPr>
    <p:cSldViewPr snapToGrid="0">
      <p:cViewPr varScale="1">
        <p:scale>
          <a:sx n="125" d="100"/>
          <a:sy n="125" d="100"/>
        </p:scale>
        <p:origin x="522" y="90"/>
      </p:cViewPr>
      <p:guideLst>
        <p:guide orient="horz" pos="1620"/>
        <p:guide pos="216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3224" y="-104"/>
      </p:cViewPr>
      <p:guideLst>
        <p:guide orient="horz" pos="3168"/>
        <p:guide pos="244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13FDF42-71E0-824D-A199-B4FBECA496FD}" type="datetimeFigureOut">
              <a:rPr lang="en-US"/>
              <a:pPr>
                <a:defRPr/>
              </a:pPr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88603B5-39A3-444A-A360-9FDD5A06DA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88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7036C722-1B27-214F-AD59-C57326257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5077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3429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9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557213" indent="-214313" algn="l" defTabSz="3429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9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857250" indent="-171450" algn="l" defTabSz="3429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9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200150" indent="-171450" algn="l" defTabSz="3429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9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1543050" indent="-171450" algn="l" defTabSz="3429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9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17145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857250"/>
            <a:ext cx="6515100" cy="386105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BC72C-F71C-5542-A374-E54B0473D8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2777" y="171450"/>
            <a:ext cx="4972050" cy="5143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86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450" y="863243"/>
            <a:ext cx="3175254" cy="3861054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18154" y="864073"/>
            <a:ext cx="3175254" cy="3861054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744A4-EA75-884E-9511-A3F84BA02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2777" y="171450"/>
            <a:ext cx="4972050" cy="5143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171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77" y="171450"/>
            <a:ext cx="4972050" cy="5143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0B859-EB57-1E46-B52F-AD20D724B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64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1750" y="857250"/>
            <a:ext cx="4114800" cy="3861054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451" y="857250"/>
            <a:ext cx="2256235" cy="386105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72777" y="171450"/>
            <a:ext cx="4972050" cy="5143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43650" y="4869657"/>
            <a:ext cx="51435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041C1-A726-704F-BF8D-0C3ADB15E4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439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" y="102870"/>
            <a:ext cx="6789420" cy="418338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" y="4869180"/>
            <a:ext cx="5074920" cy="274320"/>
          </a:xfrm>
        </p:spPr>
        <p:txBody>
          <a:bodyPr/>
          <a:lstStyle>
            <a:lvl1pPr marL="0" indent="0">
              <a:buNone/>
              <a:defRPr sz="1013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4290" y="4320540"/>
            <a:ext cx="5074920" cy="51435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3429000" cy="68580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3429000" y="0"/>
            <a:ext cx="2057400" cy="68580"/>
          </a:xfrm>
          <a:prstGeom prst="rect">
            <a:avLst/>
          </a:prstGeom>
          <a:solidFill>
            <a:srgbClr val="DE7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5486400" y="0"/>
            <a:ext cx="1371600" cy="685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760" y="4457700"/>
            <a:ext cx="171024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034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" y="102870"/>
            <a:ext cx="6789420" cy="349758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" y="4560570"/>
            <a:ext cx="5074920" cy="548640"/>
          </a:xfrm>
        </p:spPr>
        <p:txBody>
          <a:bodyPr/>
          <a:lstStyle>
            <a:lvl1pPr marL="0" indent="0">
              <a:buNone/>
              <a:defRPr sz="1013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4290" y="3634740"/>
            <a:ext cx="6789420" cy="891540"/>
          </a:xfrm>
          <a:prstGeom prst="rect">
            <a:avLst/>
          </a:prstGeom>
        </p:spPr>
        <p:txBody>
          <a:bodyPr/>
          <a:lstStyle>
            <a:lvl1pPr>
              <a:defRPr sz="1688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3429000" cy="68580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3429000" y="0"/>
            <a:ext cx="2057400" cy="68580"/>
          </a:xfrm>
          <a:prstGeom prst="rect">
            <a:avLst/>
          </a:prstGeom>
          <a:solidFill>
            <a:srgbClr val="DE7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5486400" y="0"/>
            <a:ext cx="1371600" cy="685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760" y="4457700"/>
            <a:ext cx="171024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145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1" y="89154"/>
            <a:ext cx="1710240" cy="685800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1450" y="857250"/>
            <a:ext cx="6515100" cy="386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43650" y="4869180"/>
            <a:ext cx="5143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 b="1">
                <a:solidFill>
                  <a:srgbClr val="DE7F00"/>
                </a:solidFill>
              </a:defRPr>
            </a:lvl1pPr>
          </a:lstStyle>
          <a:p>
            <a:pPr>
              <a:defRPr/>
            </a:pPr>
            <a:fld id="{D64B4552-5CFD-F948-A7CD-1894805DC7B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1"/>
          <p:cNvSpPr txBox="1">
            <a:spLocks noChangeArrowheads="1"/>
          </p:cNvSpPr>
          <p:nvPr userDrawn="1"/>
        </p:nvSpPr>
        <p:spPr bwMode="auto">
          <a:xfrm>
            <a:off x="101178" y="4949235"/>
            <a:ext cx="2030413" cy="19620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9pPr>
          </a:lstStyle>
          <a:p>
            <a:pPr>
              <a:defRPr/>
            </a:pPr>
            <a:r>
              <a:rPr lang="en-US" sz="675" i="1" dirty="0" smtClean="0">
                <a:solidFill>
                  <a:srgbClr val="000000"/>
                </a:solidFill>
              </a:rPr>
              <a:t>College of Engineering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3429000" cy="68580"/>
          </a:xfrm>
          <a:prstGeom prst="rect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3429000" y="0"/>
            <a:ext cx="2057400" cy="68580"/>
          </a:xfrm>
          <a:prstGeom prst="rect">
            <a:avLst/>
          </a:prstGeom>
          <a:solidFill>
            <a:srgbClr val="DE7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5486400" y="0"/>
            <a:ext cx="1371600" cy="685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7196" y="4734306"/>
            <a:ext cx="1409700" cy="2743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575" b="0" kern="1200" cap="none" spc="-34">
          <a:solidFill>
            <a:srgbClr val="0092D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575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575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575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575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5pPr>
      <a:lvl6pPr marL="257175" algn="l" rtl="0" fontAlgn="base">
        <a:spcBef>
          <a:spcPct val="0"/>
        </a:spcBef>
        <a:spcAft>
          <a:spcPct val="0"/>
        </a:spcAft>
        <a:defRPr sz="2025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6pPr>
      <a:lvl7pPr marL="514350" algn="l" rtl="0" fontAlgn="base">
        <a:spcBef>
          <a:spcPct val="0"/>
        </a:spcBef>
        <a:spcAft>
          <a:spcPct val="0"/>
        </a:spcAft>
        <a:defRPr sz="2025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7pPr>
      <a:lvl8pPr marL="771525" algn="l" rtl="0" fontAlgn="base">
        <a:spcBef>
          <a:spcPct val="0"/>
        </a:spcBef>
        <a:spcAft>
          <a:spcPct val="0"/>
        </a:spcAft>
        <a:defRPr sz="2025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8pPr>
      <a:lvl9pPr marL="1028700" algn="l" rtl="0" fontAlgn="base">
        <a:spcBef>
          <a:spcPct val="0"/>
        </a:spcBef>
        <a:spcAft>
          <a:spcPct val="0"/>
        </a:spcAft>
        <a:defRPr sz="2025">
          <a:solidFill>
            <a:srgbClr val="9D1E23"/>
          </a:solidFill>
          <a:latin typeface="Arial Black" charset="0"/>
          <a:ea typeface="ＭＳ Ｐゴシック" charset="0"/>
          <a:cs typeface="ＭＳ Ｐゴシック" charset="0"/>
        </a:defRPr>
      </a:lvl9pPr>
    </p:titleStyle>
    <p:bodyStyle>
      <a:lvl1pPr marL="192881" indent="-192881" algn="l" rtl="0" eaLnBrk="0" fontAlgn="base" hangingPunct="0">
        <a:spcBef>
          <a:spcPct val="20000"/>
        </a:spcBef>
        <a:spcAft>
          <a:spcPts val="338"/>
        </a:spcAft>
        <a:buClr>
          <a:srgbClr val="0092D2"/>
        </a:buClr>
        <a:buFont typeface="Arial" charset="0"/>
        <a:defRPr sz="1125" b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257175" indent="-102692" algn="l" rtl="0" eaLnBrk="0" fontAlgn="base" hangingPunct="0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sz="1125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642938" indent="-128588" algn="l" rtl="0" eaLnBrk="0" fontAlgn="base" hangingPunct="0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900113" indent="-128588" algn="l" rtl="0" eaLnBrk="0" fontAlgn="base" hangingPunct="0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157288" indent="-128588" algn="l" rtl="0" eaLnBrk="0" fontAlgn="base" hangingPunct="0">
        <a:spcBef>
          <a:spcPct val="20000"/>
        </a:spcBef>
        <a:spcAft>
          <a:spcPct val="0"/>
        </a:spcAft>
        <a:buClr>
          <a:srgbClr val="0092D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G"/><Relationship Id="rId3" Type="http://schemas.openxmlformats.org/officeDocument/2006/relationships/image" Target="../media/image43.JPG"/><Relationship Id="rId7" Type="http://schemas.openxmlformats.org/officeDocument/2006/relationships/image" Target="../media/image47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44.JPG"/><Relationship Id="rId9" Type="http://schemas.openxmlformats.org/officeDocument/2006/relationships/image" Target="../media/image49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663030" y="3550531"/>
            <a:ext cx="3462356" cy="909502"/>
          </a:xfrm>
        </p:spPr>
        <p:txBody>
          <a:bodyPr/>
          <a:lstStyle/>
          <a:p>
            <a:pPr algn="ctr"/>
            <a:r>
              <a:rPr lang="en-US" sz="1400" dirty="0" smtClean="0"/>
              <a:t>Dongyun Shin</a:t>
            </a:r>
          </a:p>
          <a:p>
            <a:pPr algn="ctr"/>
            <a:r>
              <a:rPr lang="en-US" sz="1400" dirty="0" smtClean="0"/>
              <a:t>Daniel R. Cadel</a:t>
            </a:r>
          </a:p>
          <a:p>
            <a:pPr algn="ctr"/>
            <a:r>
              <a:rPr lang="en-US" sz="1400" dirty="0" smtClean="0"/>
              <a:t> K. Todd Lowe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0688" y="2649308"/>
            <a:ext cx="5814875" cy="919883"/>
          </a:xfrm>
        </p:spPr>
        <p:txBody>
          <a:bodyPr/>
          <a:lstStyle/>
          <a:p>
            <a:r>
              <a:rPr lang="en-US" dirty="0"/>
              <a:t>Flare Reduction Technique for Near-Surface Airfoil Boundary Layer Measurements with Laser Diagnostics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7" t="23328" r="14885" b="7067"/>
          <a:stretch/>
        </p:blipFill>
        <p:spPr>
          <a:xfrm>
            <a:off x="115108" y="421408"/>
            <a:ext cx="3279100" cy="1948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5" t="33791" r="18349" b="1"/>
          <a:stretch/>
        </p:blipFill>
        <p:spPr>
          <a:xfrm>
            <a:off x="3424868" y="402748"/>
            <a:ext cx="3326395" cy="1967228"/>
          </a:xfrm>
          <a:prstGeom prst="rect">
            <a:avLst/>
          </a:prstGeom>
        </p:spPr>
      </p:pic>
      <p:pic>
        <p:nvPicPr>
          <p:cNvPr id="4098" name="Picture 2" descr="https://pbs.twimg.com/profile_images/585724957491101696/7RkM70Y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5" y="4338371"/>
            <a:ext cx="836585" cy="7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44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Assessments</a:t>
            </a:r>
            <a:endParaRPr lang="ko-KR" alt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931203" y="848312"/>
            <a:ext cx="206182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Lab development</a:t>
            </a:r>
          </a:p>
        </p:txBody>
      </p:sp>
      <p:sp>
        <p:nvSpPr>
          <p:cNvPr id="59" name="Rectangle 58"/>
          <p:cNvSpPr/>
          <p:nvPr/>
        </p:nvSpPr>
        <p:spPr>
          <a:xfrm>
            <a:off x="172778" y="1192697"/>
            <a:ext cx="3188118" cy="30309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282715" y="1518955"/>
            <a:ext cx="2481943" cy="2465618"/>
            <a:chOff x="469578" y="2280516"/>
            <a:chExt cx="3056370" cy="3523376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70561" b="8646"/>
            <a:stretch/>
          </p:blipFill>
          <p:spPr>
            <a:xfrm>
              <a:off x="469578" y="2284007"/>
              <a:ext cx="1837864" cy="3519885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814" t="2681" r="5498" b="5873"/>
            <a:stretch/>
          </p:blipFill>
          <p:spPr>
            <a:xfrm>
              <a:off x="2296784" y="2280516"/>
              <a:ext cx="1229164" cy="3523375"/>
            </a:xfrm>
            <a:prstGeom prst="rect">
              <a:avLst/>
            </a:prstGeom>
          </p:spPr>
        </p:pic>
      </p:grpSp>
      <p:sp>
        <p:nvSpPr>
          <p:cNvPr id="66" name="Right Bracket 65"/>
          <p:cNvSpPr/>
          <p:nvPr/>
        </p:nvSpPr>
        <p:spPr>
          <a:xfrm>
            <a:off x="2411373" y="1749954"/>
            <a:ext cx="150259" cy="683428"/>
          </a:xfrm>
          <a:prstGeom prst="rightBracket">
            <a:avLst/>
          </a:prstGeom>
          <a:ln w="19050">
            <a:solidFill>
              <a:srgbClr val="FF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Right Bracket 66"/>
          <p:cNvSpPr/>
          <p:nvPr/>
        </p:nvSpPr>
        <p:spPr>
          <a:xfrm>
            <a:off x="2388614" y="2596377"/>
            <a:ext cx="125781" cy="484766"/>
          </a:xfrm>
          <a:prstGeom prst="rightBracket">
            <a:avLst/>
          </a:prstGeom>
          <a:ln w="19050">
            <a:solidFill>
              <a:srgbClr val="FF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2567237" y="2207799"/>
            <a:ext cx="184832" cy="0"/>
          </a:xfrm>
          <a:prstGeom prst="line">
            <a:avLst/>
          </a:prstGeom>
          <a:ln w="19050">
            <a:solidFill>
              <a:srgbClr val="FF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2607872" y="2872657"/>
            <a:ext cx="184832" cy="0"/>
          </a:xfrm>
          <a:prstGeom prst="line">
            <a:avLst/>
          </a:prstGeom>
          <a:ln w="19050">
            <a:solidFill>
              <a:srgbClr val="FF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683740" y="1957739"/>
            <a:ext cx="748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Untreated region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68999" y="2656997"/>
            <a:ext cx="7354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Treated region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177112" y="1344571"/>
            <a:ext cx="575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Laser</a:t>
            </a:r>
            <a:endParaRPr lang="ko-KR" altLang="en-US" sz="1200" dirty="0"/>
          </a:p>
        </p:txBody>
      </p:sp>
      <p:cxnSp>
        <p:nvCxnSpPr>
          <p:cNvPr id="74" name="Straight Connector 73"/>
          <p:cNvCxnSpPr/>
          <p:nvPr/>
        </p:nvCxnSpPr>
        <p:spPr>
          <a:xfrm flipH="1">
            <a:off x="1273114" y="1590331"/>
            <a:ext cx="197552" cy="23979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88894" y="2105954"/>
            <a:ext cx="575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Paint</a:t>
            </a:r>
            <a:endParaRPr lang="ko-KR" altLang="en-US" sz="1200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535603" y="2376042"/>
            <a:ext cx="233646" cy="34059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418279" y="869531"/>
            <a:ext cx="33856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Stability Wind Tunnel measurements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508456" y="1192696"/>
            <a:ext cx="3112591" cy="30309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3"/>
          <a:srcRect l="20050" t="60312" r="20386" b="15077"/>
          <a:stretch/>
        </p:blipFill>
        <p:spPr>
          <a:xfrm rot="16200000">
            <a:off x="3446564" y="1687298"/>
            <a:ext cx="1825948" cy="1140495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4"/>
          <a:srcRect l="59006" t="18474" r="12037" b="27489"/>
          <a:stretch/>
        </p:blipFill>
        <p:spPr>
          <a:xfrm>
            <a:off x="5073631" y="1352778"/>
            <a:ext cx="1245027" cy="1854725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3508456" y="3438603"/>
            <a:ext cx="32044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Flare appeared several </a:t>
            </a:r>
            <a:r>
              <a:rPr lang="en-US" sz="1050" i="1" dirty="0"/>
              <a:t>millimeters </a:t>
            </a:r>
            <a:r>
              <a:rPr lang="en-US" sz="1050" dirty="0"/>
              <a:t>above surface.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599505" y="3698368"/>
            <a:ext cx="2707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Indicated need for </a:t>
            </a:r>
          </a:p>
          <a:p>
            <a:pPr algn="ctr"/>
            <a:r>
              <a:rPr lang="en-US" sz="1200" b="1" i="1" dirty="0">
                <a:solidFill>
                  <a:srgbClr val="0070C0"/>
                </a:solidFill>
              </a:rPr>
              <a:t>grazing</a:t>
            </a:r>
            <a:r>
              <a:rPr lang="en-US" sz="1200" b="1" dirty="0">
                <a:solidFill>
                  <a:srgbClr val="0070C0"/>
                </a:solidFill>
              </a:rPr>
              <a:t> view angles 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198955" y="3182526"/>
            <a:ext cx="6587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Cam1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509576" y="3170520"/>
            <a:ext cx="6587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Cam3</a:t>
            </a:r>
          </a:p>
        </p:txBody>
      </p:sp>
      <p:sp>
        <p:nvSpPr>
          <p:cNvPr id="86" name="Oval 85"/>
          <p:cNvSpPr/>
          <p:nvPr/>
        </p:nvSpPr>
        <p:spPr>
          <a:xfrm rot="920052">
            <a:off x="4346407" y="1602054"/>
            <a:ext cx="426737" cy="7399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5741233" y="1957739"/>
            <a:ext cx="581140" cy="928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 rot="16200000">
            <a:off x="-148257" y="3349351"/>
            <a:ext cx="1093593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25" dirty="0"/>
              <a:t>Aluminum plate</a:t>
            </a:r>
            <a:endParaRPr lang="ko-KR" altLang="en-US" sz="825" dirty="0"/>
          </a:p>
        </p:txBody>
      </p:sp>
    </p:spTree>
    <p:extLst>
      <p:ext uri="{BB962C8B-B14F-4D97-AF65-F5344CB8AC3E}">
        <p14:creationId xmlns:p14="http://schemas.microsoft.com/office/powerpoint/2010/main" val="380508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Transmission: Transparent laminate</a:t>
            </a:r>
            <a:endParaRPr lang="ko-KR" altLang="en-US" dirty="0"/>
          </a:p>
        </p:txBody>
      </p:sp>
      <p:pic>
        <p:nvPicPr>
          <p:cNvPr id="6" name="Picture 5" descr="DSC_053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86" t="5603" r="4178" b="3235"/>
          <a:stretch/>
        </p:blipFill>
        <p:spPr>
          <a:xfrm>
            <a:off x="235890" y="786991"/>
            <a:ext cx="2967297" cy="2696497"/>
          </a:xfrm>
          <a:prstGeom prst="rect">
            <a:avLst/>
          </a:prstGeom>
        </p:spPr>
      </p:pic>
      <p:pic>
        <p:nvPicPr>
          <p:cNvPr id="7" name="Picture 6" descr="20141216_1118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9" t="7112" r="13016" b="5333"/>
          <a:stretch>
            <a:fillRect/>
          </a:stretch>
        </p:blipFill>
        <p:spPr bwMode="auto">
          <a:xfrm>
            <a:off x="3471099" y="784695"/>
            <a:ext cx="2733496" cy="27010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5890" y="3584679"/>
            <a:ext cx="296729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3D printed airfoil segment, transparent plastic material (Acura 60)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27083" y="3641224"/>
            <a:ext cx="3073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DU 96 airfoil model with transparent segment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6889" y="4251355"/>
            <a:ext cx="46884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rgbClr val="0070C0"/>
                </a:solidFill>
              </a:rPr>
              <a:t>Test in Open </a:t>
            </a:r>
            <a:r>
              <a:rPr lang="en-US" altLang="ko-KR" sz="1100" b="1" dirty="0">
                <a:solidFill>
                  <a:srgbClr val="0070C0"/>
                </a:solidFill>
              </a:rPr>
              <a:t>Jet Wind </a:t>
            </a:r>
            <a:r>
              <a:rPr lang="en-US" altLang="ko-KR" sz="1100" b="1" dirty="0" smtClean="0">
                <a:solidFill>
                  <a:srgbClr val="0070C0"/>
                </a:solidFill>
              </a:rPr>
              <a:t>Tunnel has been done before SWT test</a:t>
            </a:r>
            <a:endParaRPr lang="en-US" altLang="ko-KR" sz="11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9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Final Design</a:t>
            </a:r>
            <a:endParaRPr lang="ko-KR" altLang="en-US" dirty="0"/>
          </a:p>
        </p:txBody>
      </p:sp>
      <p:pic>
        <p:nvPicPr>
          <p:cNvPr id="7" name="Picture 6" descr="DSC_056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51" r="13011"/>
          <a:stretch/>
        </p:blipFill>
        <p:spPr>
          <a:xfrm>
            <a:off x="4694151" y="2011944"/>
            <a:ext cx="2029408" cy="106090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0945" y="3856653"/>
            <a:ext cx="3903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dirty="0">
                <a:solidFill>
                  <a:srgbClr val="000000"/>
                </a:solidFill>
                <a:latin typeface="+mn-lt"/>
              </a:rPr>
              <a:t>Application of the Rh6G-based fluorescent paint to the trailing edge of the transparent laminate using a standard airbrush. Paint was applied </a:t>
            </a:r>
            <a:r>
              <a:rPr lang="en-US" altLang="ko-KR" sz="900" i="1" dirty="0">
                <a:solidFill>
                  <a:srgbClr val="000000"/>
                </a:solidFill>
                <a:latin typeface="+mn-lt"/>
              </a:rPr>
              <a:t>in situ </a:t>
            </a:r>
            <a:endParaRPr lang="ko-KR" altLang="en-US" sz="9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94151" y="3132089"/>
            <a:ext cx="209529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dirty="0">
                <a:solidFill>
                  <a:srgbClr val="000000"/>
                </a:solidFill>
                <a:latin typeface="+mn-lt"/>
              </a:rPr>
              <a:t>Camera calibration procedure using a </a:t>
            </a:r>
            <a:r>
              <a:rPr lang="en-US" altLang="ko-KR" sz="900" dirty="0" err="1">
                <a:solidFill>
                  <a:srgbClr val="000000"/>
                </a:solidFill>
                <a:latin typeface="+mn-lt"/>
              </a:rPr>
              <a:t>LaVision</a:t>
            </a:r>
            <a:r>
              <a:rPr lang="en-US" altLang="ko-KR" sz="900" dirty="0">
                <a:solidFill>
                  <a:srgbClr val="000000"/>
                </a:solidFill>
                <a:latin typeface="+mn-lt"/>
              </a:rPr>
              <a:t> type 31 dual-plane calibration plate. </a:t>
            </a:r>
            <a:endParaRPr lang="ko-KR" altLang="en-US" sz="900" dirty="0">
              <a:latin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2777" y="2016743"/>
            <a:ext cx="4455490" cy="1839910"/>
            <a:chOff x="230370" y="1302693"/>
            <a:chExt cx="5205189" cy="2031446"/>
          </a:xfrm>
        </p:grpSpPr>
        <p:pic>
          <p:nvPicPr>
            <p:cNvPr id="6" name="Picture 5" descr="DSC_0554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277"/>
            <a:stretch/>
          </p:blipFill>
          <p:spPr>
            <a:xfrm>
              <a:off x="230370" y="1302693"/>
              <a:ext cx="3781054" cy="203144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24" r="20200" b="34020"/>
            <a:stretch/>
          </p:blipFill>
          <p:spPr>
            <a:xfrm>
              <a:off x="3179107" y="1302693"/>
              <a:ext cx="2256452" cy="2031446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180349" y="818711"/>
            <a:ext cx="64577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Open Jet Wind Tunnel (blower type)</a:t>
            </a:r>
          </a:p>
          <a:p>
            <a:r>
              <a:rPr lang="en-US" altLang="ko-KR" sz="1400" dirty="0" smtClean="0"/>
              <a:t> - 0.7m x 0.7m exit area</a:t>
            </a:r>
          </a:p>
          <a:p>
            <a:r>
              <a:rPr lang="en-US" altLang="ko-KR" sz="1400" dirty="0" smtClean="0"/>
              <a:t> - Powered by 30hp BC-SW Size 365 Twin City centrifugal fan</a:t>
            </a:r>
          </a:p>
          <a:p>
            <a:r>
              <a:rPr lang="en-US" altLang="ko-KR" sz="1400" dirty="0" smtClean="0"/>
              <a:t> - Maximum fan speed of 1180 RPM – flow exits the 5.5:1 contraction at 30m/s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6974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Particle Image Velocimetry (PIV)</a:t>
            </a:r>
            <a:endParaRPr lang="ko-KR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3427773" y="4780640"/>
            <a:ext cx="245495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dirty="0"/>
              <a:t>http://www.lavision.de/en/techniques/piv.php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3202" y="1067319"/>
            <a:ext cx="254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- Acquires consecutive images of the flow</a:t>
            </a:r>
          </a:p>
          <a:p>
            <a:endParaRPr lang="en-US" altLang="ko-KR" sz="1200" dirty="0" smtClean="0"/>
          </a:p>
          <a:p>
            <a:r>
              <a:rPr lang="en-US" altLang="ko-KR" sz="1200" dirty="0" smtClean="0"/>
              <a:t>- Spatially cross-correlation to determine pixel shift of particles</a:t>
            </a:r>
          </a:p>
          <a:p>
            <a:endParaRPr lang="en-US" altLang="ko-KR" sz="1200" dirty="0"/>
          </a:p>
          <a:p>
            <a:r>
              <a:rPr lang="en-US" altLang="ko-KR" sz="1200" dirty="0" smtClean="0"/>
              <a:t>- Output velocity field with vectors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510" y="846609"/>
            <a:ext cx="4086225" cy="395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9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4794148" y="2030127"/>
            <a:ext cx="1549502" cy="17517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12" y="708805"/>
            <a:ext cx="1279717" cy="315214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PIV experiment set up</a:t>
            </a:r>
            <a:endParaRPr lang="ko-KR" alt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6457950" y="6053138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algn="ctr" defTabSz="342900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1800" b="1" kern="1200">
                <a:solidFill>
                  <a:srgbClr val="DE7F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557213" indent="-214313" algn="l" defTabSz="342900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857250" indent="-171450" algn="l" defTabSz="342900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200150" indent="-171450" algn="l" defTabSz="342900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543050" indent="-171450" algn="l" defTabSz="342900" rtl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1714500" algn="l" defTabSz="3429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057400" algn="l" defTabSz="3429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2400300" algn="l" defTabSz="3429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2743200" algn="l" defTabSz="3429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fld id="{D17201EA-2591-4CAE-91F8-41D31FB5CD0E}" type="slidenum">
              <a:rPr lang="ko-KR" altLang="en-US" sz="1350"/>
              <a:pPr/>
              <a:t>14</a:t>
            </a:fld>
            <a:endParaRPr lang="ko-KR" altLang="en-US" sz="1350"/>
          </a:p>
        </p:txBody>
      </p:sp>
      <p:pic>
        <p:nvPicPr>
          <p:cNvPr id="7" name="Picture 6" descr="DSC_0536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5924" y="708805"/>
            <a:ext cx="2965315" cy="31582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226131">
            <a:off x="714388" y="947673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camera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712806" y="3022928"/>
            <a:ext cx="13750" cy="831506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719681" y="2970854"/>
            <a:ext cx="832402" cy="48018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75369" y="313416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airfoil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Left Arrow 13"/>
          <p:cNvSpPr/>
          <p:nvPr/>
        </p:nvSpPr>
        <p:spPr>
          <a:xfrm rot="20943720">
            <a:off x="4059717" y="2014409"/>
            <a:ext cx="430063" cy="398342"/>
          </a:xfrm>
          <a:prstGeom prst="leftArrow">
            <a:avLst/>
          </a:prstGeom>
          <a:solidFill>
            <a:srgbClr val="0092D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</a:t>
            </a:r>
            <a:r>
              <a:rPr lang="en-US" sz="900" baseline="-25000" dirty="0"/>
              <a:t>∞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802460" y="864799"/>
            <a:ext cx="0" cy="793655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1802460" y="864138"/>
            <a:ext cx="976287" cy="84707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 rot="275462">
            <a:off x="1714652" y="2325904"/>
            <a:ext cx="1862255" cy="301229"/>
          </a:xfrm>
          <a:custGeom>
            <a:avLst/>
            <a:gdLst>
              <a:gd name="connsiteX0" fmla="*/ 3273313 w 3273313"/>
              <a:gd name="connsiteY0" fmla="*/ 654702 h 654702"/>
              <a:gd name="connsiteX1" fmla="*/ 0 w 3273313"/>
              <a:gd name="connsiteY1" fmla="*/ 65470 h 654702"/>
              <a:gd name="connsiteX2" fmla="*/ 785595 w 3273313"/>
              <a:gd name="connsiteY2" fmla="*/ 0 h 654702"/>
              <a:gd name="connsiteX3" fmla="*/ 3273313 w 3273313"/>
              <a:gd name="connsiteY3" fmla="*/ 654702 h 65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3313" h="654702">
                <a:moveTo>
                  <a:pt x="3273313" y="654702"/>
                </a:moveTo>
                <a:lnTo>
                  <a:pt x="0" y="65470"/>
                </a:lnTo>
                <a:lnTo>
                  <a:pt x="785595" y="0"/>
                </a:lnTo>
                <a:lnTo>
                  <a:pt x="3273313" y="654702"/>
                </a:lnTo>
                <a:close/>
              </a:path>
            </a:pathLst>
          </a:custGeom>
          <a:solidFill>
            <a:srgbClr val="19FF0D"/>
          </a:solidFill>
          <a:ln>
            <a:solidFill>
              <a:srgbClr val="19FF0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190868" y="2364487"/>
            <a:ext cx="153659" cy="40436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48239" y="2725750"/>
            <a:ext cx="9367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</a:rPr>
              <a:t>Laser pulse</a:t>
            </a:r>
            <a:endParaRPr lang="ko-KR" altLang="en-US" sz="1050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2906656" y="2010805"/>
            <a:ext cx="213877" cy="31269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178192" y="2839100"/>
            <a:ext cx="341939" cy="38088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3921227" y="2814846"/>
            <a:ext cx="141909" cy="2615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135722" y="3548319"/>
            <a:ext cx="374618" cy="1766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735697" y="3291648"/>
            <a:ext cx="828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solidFill>
                  <a:schemeClr val="bg1"/>
                </a:solidFill>
              </a:rPr>
              <a:t>C-Clamps</a:t>
            </a:r>
            <a:endParaRPr lang="ko-KR" altLang="en-US" sz="11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10340" y="3160355"/>
            <a:ext cx="11791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solidFill>
                  <a:schemeClr val="bg1"/>
                </a:solidFill>
              </a:rPr>
              <a:t>Cylindrical lens</a:t>
            </a:r>
            <a:endParaRPr lang="ko-KR" altLang="en-US" sz="11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03543" y="3052633"/>
            <a:ext cx="6077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solidFill>
                  <a:schemeClr val="bg1"/>
                </a:solidFill>
              </a:rPr>
              <a:t>Mirror</a:t>
            </a:r>
            <a:endParaRPr lang="ko-KR" altLang="en-US" sz="11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658802" y="1648806"/>
            <a:ext cx="12212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solidFill>
                  <a:schemeClr val="bg1"/>
                </a:solidFill>
              </a:rPr>
              <a:t>Transparent segment</a:t>
            </a:r>
            <a:endParaRPr lang="ko-KR" altLang="en-US" sz="1100" dirty="0">
              <a:solidFill>
                <a:schemeClr val="bg1"/>
              </a:solidFill>
            </a:endParaRPr>
          </a:p>
        </p:txBody>
      </p:sp>
      <p:cxnSp>
        <p:nvCxnSpPr>
          <p:cNvPr id="44" name="Straight Arrow Connector 43"/>
          <p:cNvCxnSpPr>
            <a:stCxn id="10" idx="2"/>
          </p:cNvCxnSpPr>
          <p:nvPr/>
        </p:nvCxnSpPr>
        <p:spPr>
          <a:xfrm flipH="1">
            <a:off x="818911" y="1223854"/>
            <a:ext cx="258522" cy="31252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624224" y="1241766"/>
            <a:ext cx="22467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90 degrees of angle between the camera lens and the plane of the airfoil surface</a:t>
            </a:r>
            <a:endParaRPr lang="ko-KR" alt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633912" y="958232"/>
            <a:ext cx="1709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Grazing angle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875" y="3888996"/>
            <a:ext cx="39514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>
                <a:solidFill>
                  <a:srgbClr val="000000"/>
                </a:solidFill>
                <a:latin typeface="+mn-lt"/>
              </a:rPr>
              <a:t>The </a:t>
            </a:r>
            <a:r>
              <a:rPr lang="en-US" altLang="ko-KR" sz="1000" dirty="0" err="1">
                <a:solidFill>
                  <a:srgbClr val="000000"/>
                </a:solidFill>
                <a:latin typeface="+mn-lt"/>
              </a:rPr>
              <a:t>Photron</a:t>
            </a:r>
            <a:r>
              <a:rPr lang="en-US" altLang="ko-KR" sz="1000" dirty="0">
                <a:solidFill>
                  <a:srgbClr val="000000"/>
                </a:solidFill>
                <a:latin typeface="+mn-lt"/>
              </a:rPr>
              <a:t> SA-4 </a:t>
            </a:r>
            <a:r>
              <a:rPr lang="en-US" altLang="ko-KR" sz="1000" dirty="0" err="1">
                <a:solidFill>
                  <a:srgbClr val="000000"/>
                </a:solidFill>
                <a:latin typeface="+mn-lt"/>
              </a:rPr>
              <a:t>Fastcam</a:t>
            </a:r>
            <a:r>
              <a:rPr lang="en-US" altLang="ko-KR" sz="1000" dirty="0">
                <a:solidFill>
                  <a:srgbClr val="000000"/>
                </a:solidFill>
                <a:latin typeface="+mn-lt"/>
              </a:rPr>
              <a:t> is located at a </a:t>
            </a:r>
            <a:r>
              <a:rPr lang="en-US" altLang="ko-KR" sz="1000" b="1" dirty="0">
                <a:solidFill>
                  <a:srgbClr val="0070C0"/>
                </a:solidFill>
                <a:latin typeface="+mn-lt"/>
              </a:rPr>
              <a:t>grazing angle </a:t>
            </a:r>
            <a:r>
              <a:rPr lang="en-US" altLang="ko-KR" sz="1000" dirty="0">
                <a:solidFill>
                  <a:srgbClr val="000000"/>
                </a:solidFill>
                <a:latin typeface="+mn-lt"/>
              </a:rPr>
              <a:t>directly above the trailing edge of the airfoil </a:t>
            </a:r>
            <a:endParaRPr lang="ko-KR" altLang="en-US" sz="1000" dirty="0">
              <a:latin typeface="+mn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00036" y="2465566"/>
            <a:ext cx="100013" cy="21523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Rectangle 19"/>
          <p:cNvSpPr/>
          <p:nvPr/>
        </p:nvSpPr>
        <p:spPr>
          <a:xfrm>
            <a:off x="5588117" y="2102759"/>
            <a:ext cx="323850" cy="447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Rectangle 21"/>
          <p:cNvSpPr/>
          <p:nvPr/>
        </p:nvSpPr>
        <p:spPr>
          <a:xfrm>
            <a:off x="5871618" y="2921682"/>
            <a:ext cx="34048" cy="779867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5626509" y="2748253"/>
            <a:ext cx="0" cy="54046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814336" y="3400881"/>
            <a:ext cx="0" cy="21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376727" y="3295249"/>
            <a:ext cx="488872" cy="2133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>
            <a:off x="5627855" y="3202144"/>
            <a:ext cx="98103" cy="93105"/>
          </a:xfrm>
          <a:prstGeom prst="bentConnector3">
            <a:avLst>
              <a:gd name="adj1" fmla="val 98546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611930" y="3030687"/>
            <a:ext cx="404813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88" dirty="0"/>
              <a:t>90°</a:t>
            </a:r>
            <a:endParaRPr lang="ko-KR" altLang="en-US" sz="788" dirty="0"/>
          </a:p>
        </p:txBody>
      </p:sp>
      <p:sp>
        <p:nvSpPr>
          <p:cNvPr id="50" name="TextBox 49"/>
          <p:cNvSpPr txBox="1"/>
          <p:nvPr/>
        </p:nvSpPr>
        <p:spPr>
          <a:xfrm>
            <a:off x="5504662" y="2213850"/>
            <a:ext cx="53893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camera</a:t>
            </a:r>
          </a:p>
        </p:txBody>
      </p:sp>
      <p:sp>
        <p:nvSpPr>
          <p:cNvPr id="52" name="TextBox 51"/>
          <p:cNvSpPr txBox="1"/>
          <p:nvPr/>
        </p:nvSpPr>
        <p:spPr>
          <a:xfrm rot="16200000">
            <a:off x="5615317" y="3211193"/>
            <a:ext cx="827471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/>
              <a:t>Airfoil surface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-61196" y="3674329"/>
            <a:ext cx="448346" cy="813576"/>
            <a:chOff x="-74700" y="3582031"/>
            <a:chExt cx="597794" cy="1084767"/>
          </a:xfrm>
        </p:grpSpPr>
        <p:grpSp>
          <p:nvGrpSpPr>
            <p:cNvPr id="58" name="Group 57"/>
            <p:cNvGrpSpPr/>
            <p:nvPr/>
          </p:nvGrpSpPr>
          <p:grpSpPr>
            <a:xfrm>
              <a:off x="49512" y="3891126"/>
              <a:ext cx="343507" cy="399266"/>
              <a:chOff x="394579" y="3910029"/>
              <a:chExt cx="457209" cy="483112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>
                <a:off x="549166" y="3910029"/>
                <a:ext cx="0" cy="303694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49166" y="4213723"/>
                <a:ext cx="302622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394579" y="4213723"/>
                <a:ext cx="151310" cy="179418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/>
            <p:cNvSpPr txBox="1"/>
            <p:nvPr/>
          </p:nvSpPr>
          <p:spPr>
            <a:xfrm>
              <a:off x="29253" y="3582031"/>
              <a:ext cx="27457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z</a:t>
              </a:r>
              <a:endParaRPr lang="ko-KR" altLang="en-US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48516" y="4031586"/>
              <a:ext cx="27457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y</a:t>
              </a:r>
              <a:endParaRPr lang="ko-KR" altLang="en-US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-74700" y="4174356"/>
              <a:ext cx="27457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x</a:t>
              </a:r>
              <a:endParaRPr lang="ko-KR" altLang="en-US" dirty="0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5188525" y="3128791"/>
            <a:ext cx="20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x</a:t>
            </a:r>
            <a:endParaRPr lang="ko-KR" alt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421249" y="2599835"/>
            <a:ext cx="20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z</a:t>
            </a:r>
            <a:endParaRPr lang="ko-KR" alt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830293" y="3141926"/>
            <a:ext cx="358232" cy="0"/>
          </a:xfrm>
          <a:prstGeom prst="straightConnector1">
            <a:avLst/>
          </a:prstGeom>
          <a:ln>
            <a:solidFill>
              <a:srgbClr val="19FF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830293" y="3201104"/>
            <a:ext cx="358232" cy="0"/>
          </a:xfrm>
          <a:prstGeom prst="straightConnector1">
            <a:avLst/>
          </a:prstGeom>
          <a:ln>
            <a:solidFill>
              <a:srgbClr val="19FF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4830293" y="3083679"/>
            <a:ext cx="358232" cy="0"/>
          </a:xfrm>
          <a:prstGeom prst="straightConnector1">
            <a:avLst/>
          </a:prstGeom>
          <a:ln>
            <a:solidFill>
              <a:srgbClr val="19FF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830293" y="3264433"/>
            <a:ext cx="358232" cy="0"/>
          </a:xfrm>
          <a:prstGeom prst="straightConnector1">
            <a:avLst/>
          </a:prstGeom>
          <a:ln>
            <a:solidFill>
              <a:srgbClr val="19FF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777495" y="3267291"/>
            <a:ext cx="4507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/>
              <a:t>Laser</a:t>
            </a:r>
          </a:p>
        </p:txBody>
      </p:sp>
    </p:spTree>
    <p:extLst>
      <p:ext uri="{BB962C8B-B14F-4D97-AF65-F5344CB8AC3E}">
        <p14:creationId xmlns:p14="http://schemas.microsoft.com/office/powerpoint/2010/main" val="420078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72777" y="882009"/>
            <a:ext cx="6495501" cy="957434"/>
          </a:xfrm>
        </p:spPr>
        <p:txBody>
          <a:bodyPr/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400" b="0" dirty="0"/>
              <a:t>5000 images were acquired at a rate of 5 kHz.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400" b="0" dirty="0"/>
              <a:t>Sequential planar PIV processing was performed using a multi-pass interrogation window of 32x32 pixels (first pass) and 24x24 pixels (second pass).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3369064"/>
              </p:ext>
            </p:extLst>
          </p:nvPr>
        </p:nvGraphicFramePr>
        <p:xfrm>
          <a:off x="690467" y="2626855"/>
          <a:ext cx="5539479" cy="1686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409"/>
                <a:gridCol w="821024"/>
                <a:gridCol w="1113167"/>
                <a:gridCol w="861319"/>
                <a:gridCol w="1118205"/>
                <a:gridCol w="1002355"/>
              </a:tblGrid>
              <a:tr h="33405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err="1" smtClean="0"/>
                        <a:t>AoA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Re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PIV Type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Laser Current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Laminate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Surface Treatment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</a:tr>
              <a:tr h="3468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0°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887,000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Sequential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39 A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Aluminum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None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</a:tr>
              <a:tr h="318358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0°</a:t>
                      </a:r>
                      <a:endParaRPr lang="ko-KR" altLang="en-US" sz="10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887,000</a:t>
                      </a:r>
                      <a:endParaRPr lang="ko-KR" altLang="en-US" sz="10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Sequential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39 A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Aluminum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Rh6G paint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</a:tr>
              <a:tr h="318358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0°</a:t>
                      </a:r>
                      <a:endParaRPr lang="ko-KR" altLang="en-US" sz="10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887,000</a:t>
                      </a:r>
                      <a:endParaRPr lang="ko-KR" altLang="en-US" sz="10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Sequential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39 A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Transparent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None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</a:tr>
              <a:tr h="329519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0°</a:t>
                      </a:r>
                      <a:endParaRPr lang="ko-KR" altLang="en-US" sz="10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887,000</a:t>
                      </a:r>
                      <a:endParaRPr lang="ko-KR" altLang="en-US" sz="10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Sequential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39 A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Transparent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Rh6G paint</a:t>
                      </a:r>
                      <a:endParaRPr lang="ko-KR" altLang="en-US" sz="10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Data processing</a:t>
            </a:r>
            <a:endParaRPr lang="ko-KR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138657" y="2272028"/>
            <a:ext cx="491379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b="1" dirty="0"/>
              <a:t>The test matrix of airfoil material and surface treatment combinations</a:t>
            </a:r>
            <a:endParaRPr lang="ko-KR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401164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35189" y="846772"/>
            <a:ext cx="2742778" cy="1670564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584048" y="846772"/>
            <a:ext cx="2753855" cy="168628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Raw images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3656" y="2484109"/>
            <a:ext cx="2205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Untreated metal laminate</a:t>
            </a:r>
            <a:endParaRPr lang="ko-KR" alt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008576" y="2484109"/>
            <a:ext cx="2034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Treated metal laminate</a:t>
            </a:r>
            <a:endParaRPr lang="ko-KR" altLang="en-US" sz="1200" dirty="0"/>
          </a:p>
        </p:txBody>
      </p:sp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/>
          <a:srcRect t="24379" b="6946"/>
          <a:stretch/>
        </p:blipFill>
        <p:spPr bwMode="auto">
          <a:xfrm>
            <a:off x="735190" y="2700458"/>
            <a:ext cx="2742778" cy="15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12" name="Content Placeholder 6"/>
          <p:cNvPicPr>
            <a:picLocks noChangeAspect="1"/>
          </p:cNvPicPr>
          <p:nvPr/>
        </p:nvPicPr>
        <p:blipFill rotWithShape="1">
          <a:blip r:embed="rId5"/>
          <a:srcRect l="5651" t="19969" r="2456" b="19116"/>
          <a:stretch/>
        </p:blipFill>
        <p:spPr bwMode="auto">
          <a:xfrm>
            <a:off x="3584048" y="2708783"/>
            <a:ext cx="2742107" cy="157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978272" y="4259945"/>
            <a:ext cx="2353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Untreated transparent laminate</a:t>
            </a:r>
            <a:endParaRPr lang="ko-KR" alt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796214" y="4259945"/>
            <a:ext cx="2353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Treated transparent laminate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946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BC72C-F71C-5542-A374-E54B0473D89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Raw </a:t>
            </a:r>
            <a:r>
              <a:rPr lang="en-US" dirty="0" smtClean="0"/>
              <a:t>Image Intensity Profiles</a:t>
            </a:r>
            <a:endParaRPr lang="en-US" dirty="0"/>
          </a:p>
        </p:txBody>
      </p:sp>
      <p:pic>
        <p:nvPicPr>
          <p:cNvPr id="5" name="Picture 4" descr="intensity_profiles_zoo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04" t="6761" r="7736"/>
          <a:stretch/>
        </p:blipFill>
        <p:spPr>
          <a:xfrm>
            <a:off x="99619" y="747130"/>
            <a:ext cx="3789596" cy="3009996"/>
          </a:xfrm>
          <a:prstGeom prst="rect">
            <a:avLst/>
          </a:prstGeom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3889215" y="1292482"/>
            <a:ext cx="19591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4096 counts for saturation</a:t>
            </a:r>
            <a:endParaRPr lang="ko-KR" alt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477805" y="4371553"/>
            <a:ext cx="58658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rgbClr val="0070C0"/>
                </a:solidFill>
              </a:rPr>
              <a:t>Rh6G treated transparent laminate provides the best near-wall measurement</a:t>
            </a:r>
            <a:endParaRPr lang="ko-KR" altLang="en-US" sz="1200" b="1" dirty="0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823493" y="1061650"/>
            <a:ext cx="20249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900" dirty="0"/>
              <a:t>12-bit sensor of the </a:t>
            </a:r>
            <a:r>
              <a:rPr lang="en-US" altLang="ko-KR" sz="900" dirty="0" err="1"/>
              <a:t>Photron</a:t>
            </a:r>
            <a:r>
              <a:rPr lang="en-US" altLang="ko-KR" sz="900" dirty="0"/>
              <a:t> camera</a:t>
            </a:r>
            <a:endParaRPr lang="ko-KR" altLang="en-US" sz="900" dirty="0"/>
          </a:p>
        </p:txBody>
      </p:sp>
      <p:pic>
        <p:nvPicPr>
          <p:cNvPr id="11" name="Content Placeholder 6"/>
          <p:cNvPicPr>
            <a:picLocks noChangeAspect="1"/>
          </p:cNvPicPr>
          <p:nvPr/>
        </p:nvPicPr>
        <p:blipFill rotWithShape="1">
          <a:blip r:embed="rId3"/>
          <a:srcRect l="5651" t="19969" r="2456" b="19116"/>
          <a:stretch/>
        </p:blipFill>
        <p:spPr bwMode="auto">
          <a:xfrm>
            <a:off x="3979810" y="2081068"/>
            <a:ext cx="2621015" cy="150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54759" y="3618626"/>
            <a:ext cx="2252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Treated transparent laminate</a:t>
            </a:r>
            <a:endParaRPr lang="ko-KR" altLang="en-US" sz="1200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4693901" y="2459290"/>
            <a:ext cx="337378" cy="891174"/>
          </a:xfrm>
          <a:prstGeom prst="line">
            <a:avLst/>
          </a:prstGeom>
          <a:ln w="1905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69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PIV results</a:t>
            </a:r>
            <a:endParaRPr lang="ko-KR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04" y="1030703"/>
            <a:ext cx="3226733" cy="2152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902" y="985582"/>
            <a:ext cx="3313341" cy="21972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6576" y="3228347"/>
            <a:ext cx="19845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/>
              <a:t>Untreated metal laminate</a:t>
            </a:r>
            <a:endParaRPr lang="ko-KR" altLang="en-US" sz="105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62243" y="3228347"/>
            <a:ext cx="16957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/>
              <a:t>Treated metal laminate</a:t>
            </a:r>
            <a:endParaRPr lang="ko-KR" altLang="en-US" sz="105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845449" y="3752372"/>
            <a:ext cx="4176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200" dirty="0"/>
              <a:t>White regions </a:t>
            </a:r>
            <a:r>
              <a:rPr lang="en-US" altLang="ko-KR" sz="1200" dirty="0">
                <a:sym typeface="Wingdings" panose="05000000000000000000" pitchFamily="2" charset="2"/>
              </a:rPr>
              <a:t></a:t>
            </a:r>
            <a:r>
              <a:rPr lang="en-US" altLang="ko-KR" sz="1200" dirty="0"/>
              <a:t> no valid data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200" dirty="0"/>
              <a:t>Cross correlation algorithm</a:t>
            </a:r>
          </a:p>
          <a:p>
            <a:pPr marL="632222" lvl="1">
              <a:buFont typeface="Arial" panose="020B0604020202020204" pitchFamily="34" charset="0"/>
              <a:buChar char="•"/>
            </a:pPr>
            <a:r>
              <a:rPr lang="en-US" altLang="ko-KR" sz="1200" dirty="0"/>
              <a:t>Validate a zero velocity when interferences exist</a:t>
            </a:r>
          </a:p>
          <a:p>
            <a:pPr marL="632222" lvl="1">
              <a:buFont typeface="Arial" panose="020B0604020202020204" pitchFamily="34" charset="0"/>
              <a:buChar char="•"/>
            </a:pPr>
            <a:r>
              <a:rPr lang="en-US" altLang="ko-KR" sz="1200" dirty="0"/>
              <a:t>Low flow velocity near the surface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200" b="1" dirty="0">
                <a:solidFill>
                  <a:srgbClr val="0070C0"/>
                </a:solidFill>
              </a:rPr>
              <a:t>Masking out the flared pixels</a:t>
            </a:r>
          </a:p>
        </p:txBody>
      </p:sp>
    </p:spTree>
    <p:extLst>
      <p:ext uri="{BB962C8B-B14F-4D97-AF65-F5344CB8AC3E}">
        <p14:creationId xmlns:p14="http://schemas.microsoft.com/office/powerpoint/2010/main" val="396155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Velocity contour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75828" y="3199478"/>
            <a:ext cx="1663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0070C0"/>
                </a:solidFill>
              </a:rPr>
              <a:t>Masking-out applied</a:t>
            </a:r>
            <a:endParaRPr lang="ko-KR" altLang="en-US" sz="1200" b="1" dirty="0">
              <a:solidFill>
                <a:srgbClr val="0070C0"/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half" idx="2"/>
          </p:nvPr>
        </p:nvSpPr>
        <p:spPr>
          <a:xfrm>
            <a:off x="538277" y="3543120"/>
            <a:ext cx="6011813" cy="741588"/>
          </a:xfrm>
        </p:spPr>
        <p:txBody>
          <a:bodyPr/>
          <a:lstStyle/>
          <a:p>
            <a:r>
              <a:rPr lang="en-US" altLang="ko-KR" sz="1400" b="0" dirty="0"/>
              <a:t>- Only 500 images were used for processing at 5kHz.</a:t>
            </a:r>
          </a:p>
          <a:p>
            <a:pPr marL="0" indent="0"/>
            <a:r>
              <a:rPr lang="en-US" altLang="ko-KR" sz="1400" b="0" dirty="0"/>
              <a:t>- Burning </a:t>
            </a:r>
            <a:r>
              <a:rPr lang="en-US" altLang="ko-KR" sz="1400" b="0" dirty="0" smtClean="0"/>
              <a:t>was observed </a:t>
            </a:r>
            <a:r>
              <a:rPr lang="en-US" altLang="ko-KR" sz="1400" b="0" dirty="0"/>
              <a:t>as the paint heated up. Flare expanded over time.</a:t>
            </a:r>
          </a:p>
          <a:p>
            <a:endParaRPr lang="ko-KR" altLang="en-US" sz="1400" b="0" dirty="0"/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872103"/>
            <a:ext cx="3356538" cy="195295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972904" y="2826305"/>
            <a:ext cx="2285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/>
              <a:t>Treated transparent laminate</a:t>
            </a:r>
            <a:endParaRPr lang="ko-KR" altLang="en-US" sz="1200" b="1" dirty="0"/>
          </a:p>
        </p:txBody>
      </p:sp>
      <p:sp>
        <p:nvSpPr>
          <p:cNvPr id="10" name="Rectangle 9"/>
          <p:cNvSpPr/>
          <p:nvPr/>
        </p:nvSpPr>
        <p:spPr>
          <a:xfrm>
            <a:off x="804120" y="2820148"/>
            <a:ext cx="1841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/>
              <a:t>Treated </a:t>
            </a:r>
            <a:r>
              <a:rPr lang="en-US" altLang="ko-KR" sz="1200" b="1" dirty="0" smtClean="0"/>
              <a:t>metal </a:t>
            </a:r>
            <a:r>
              <a:rPr lang="en-US" altLang="ko-KR" sz="1200" b="1" dirty="0"/>
              <a:t>laminate</a:t>
            </a:r>
            <a:endParaRPr lang="ko-KR" altLang="en-US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6538" y="866662"/>
            <a:ext cx="3381783" cy="196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9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71450" y="700958"/>
            <a:ext cx="6172200" cy="2895791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ko-KR" dirty="0" smtClean="0"/>
              <a:t>GE Power &amp; Water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ko-KR" dirty="0" smtClean="0"/>
              <a:t>Near-wall measurement can lead to more accurate models and design tools for new blade design</a:t>
            </a:r>
          </a:p>
          <a:p>
            <a:pPr marL="0" indent="0"/>
            <a:endParaRPr lang="en-US" altLang="ko-K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About project</a:t>
            </a:r>
            <a:endParaRPr lang="ko-KR" altLang="en-US" dirty="0"/>
          </a:p>
        </p:txBody>
      </p:sp>
      <p:pic>
        <p:nvPicPr>
          <p:cNvPr id="1026" name="Picture 2" descr="http://i.bnet.com/blogs/ge-brilliant-wind-turbine-press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34" y="1654023"/>
            <a:ext cx="3136022" cy="213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a.tumblr.com/1a25c1610d9b7612f8298db649367f48/tumblr_inline_n7guemHJSH1qzgzi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518" y="1654023"/>
            <a:ext cx="2972374" cy="214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249317" y="3792221"/>
            <a:ext cx="15247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900" dirty="0"/>
              <a:t>http://www.gereports.com/</a:t>
            </a:r>
          </a:p>
        </p:txBody>
      </p:sp>
      <p:sp>
        <p:nvSpPr>
          <p:cNvPr id="7" name="Rectangle 6"/>
          <p:cNvSpPr/>
          <p:nvPr/>
        </p:nvSpPr>
        <p:spPr>
          <a:xfrm>
            <a:off x="1165020" y="3792221"/>
            <a:ext cx="19928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900" dirty="0"/>
              <a:t>http://www.windpowermonthly.com/</a:t>
            </a:r>
          </a:p>
        </p:txBody>
      </p:sp>
      <p:pic>
        <p:nvPicPr>
          <p:cNvPr id="4098" name="Picture 2" descr="http://www.fmrl.uwaterloo.ca/Reasearch/55_5_upstream_control_edited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19" b="21137"/>
          <a:stretch/>
        </p:blipFill>
        <p:spPr bwMode="auto">
          <a:xfrm>
            <a:off x="1381479" y="4087326"/>
            <a:ext cx="2144039" cy="92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27521" y="4100285"/>
            <a:ext cx="3234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altLang="ko-KR" sz="1200" dirty="0" smtClean="0"/>
              <a:t>Boundary layer measurement is difficult but it is valuable</a:t>
            </a:r>
          </a:p>
          <a:p>
            <a:pPr marL="171450" indent="-171450">
              <a:buFontTx/>
              <a:buChar char="-"/>
            </a:pPr>
            <a:r>
              <a:rPr lang="en-US" altLang="ko-KR" sz="1200" dirty="0" smtClean="0"/>
              <a:t>Minimum drag</a:t>
            </a:r>
          </a:p>
          <a:p>
            <a:pPr marL="171450" indent="-171450">
              <a:buFontTx/>
              <a:buChar char="-"/>
            </a:pPr>
            <a:r>
              <a:rPr lang="en-US" altLang="ko-KR" sz="1200" dirty="0" smtClean="0"/>
              <a:t>Higher efficiency</a:t>
            </a:r>
          </a:p>
          <a:p>
            <a:pPr marL="171450" indent="-171450">
              <a:buFontTx/>
              <a:buChar char="-"/>
            </a:pPr>
            <a:r>
              <a:rPr lang="en-US" altLang="ko-KR" sz="1200" dirty="0" smtClean="0"/>
              <a:t>Better performance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338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2777" y="595274"/>
            <a:ext cx="6515100" cy="1948233"/>
          </a:xfrm>
        </p:spPr>
        <p:txBody>
          <a:bodyPr/>
          <a:lstStyle/>
          <a:p>
            <a:pPr marL="0" indent="0"/>
            <a:r>
              <a:rPr lang="en-US" u="sng" dirty="0" smtClean="0"/>
              <a:t>Key lessons from development</a:t>
            </a:r>
          </a:p>
          <a:p>
            <a:pPr marL="257175" indent="-257175">
              <a:buFont typeface="+mj-lt"/>
              <a:buAutoNum type="arabicPeriod"/>
            </a:pPr>
            <a:r>
              <a:rPr lang="en-US" dirty="0" err="1" smtClean="0">
                <a:solidFill>
                  <a:srgbClr val="0070C0"/>
                </a:solidFill>
              </a:rPr>
              <a:t>Rhodamine</a:t>
            </a:r>
            <a:r>
              <a:rPr lang="en-US" dirty="0" smtClean="0">
                <a:solidFill>
                  <a:srgbClr val="0070C0"/>
                </a:solidFill>
              </a:rPr>
              <a:t> 6G</a:t>
            </a:r>
            <a:r>
              <a:rPr lang="en-US" dirty="0" smtClean="0"/>
              <a:t> paint mixture provides best fluorescence performance</a:t>
            </a:r>
          </a:p>
          <a:p>
            <a:pPr marL="257175" indent="-257175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Grazing angle </a:t>
            </a:r>
            <a:r>
              <a:rPr lang="en-US" dirty="0" smtClean="0"/>
              <a:t>configuration should always be used when feasible</a:t>
            </a:r>
          </a:p>
          <a:p>
            <a:pPr marL="257175" indent="-257175">
              <a:buFont typeface="+mj-lt"/>
              <a:buAutoNum type="arabicPeriod"/>
            </a:pPr>
            <a:r>
              <a:rPr lang="en-US" dirty="0" smtClean="0"/>
              <a:t>Masking step during processing removes bias errors from flare</a:t>
            </a:r>
          </a:p>
          <a:p>
            <a:pPr marL="257175" indent="-257175">
              <a:buFont typeface="+mj-lt"/>
              <a:buAutoNum type="arabicPeriod"/>
            </a:pPr>
            <a:r>
              <a:rPr lang="en-US" dirty="0"/>
              <a:t>For perfect grazing angles:</a:t>
            </a:r>
          </a:p>
          <a:p>
            <a:pPr marL="450056" lvl="2" indent="0"/>
            <a:r>
              <a:rPr lang="en-US" sz="1050" dirty="0"/>
              <a:t>  </a:t>
            </a:r>
            <a:r>
              <a:rPr lang="en-US" sz="1050" dirty="0">
                <a:solidFill>
                  <a:srgbClr val="0070C0"/>
                </a:solidFill>
              </a:rPr>
              <a:t>Treated Transparent </a:t>
            </a:r>
            <a:r>
              <a:rPr lang="en-US" sz="1050" dirty="0"/>
              <a:t>&gt; Untreated Transparent &gt; Treated Metal &gt; Untreated Metal</a:t>
            </a:r>
          </a:p>
          <a:p>
            <a:pPr marL="257175" indent="-257175">
              <a:buFont typeface="+mj-lt"/>
              <a:buAutoNum type="arabicPeriod"/>
            </a:pPr>
            <a:r>
              <a:rPr lang="en-US" dirty="0"/>
              <a:t>For realistic camera angles (not perfect grazing angles):</a:t>
            </a:r>
          </a:p>
          <a:p>
            <a:pPr marL="450056" lvl="2" indent="0"/>
            <a:r>
              <a:rPr lang="en-US" sz="1050" dirty="0"/>
              <a:t>  Treated Transparent &gt; </a:t>
            </a:r>
            <a:r>
              <a:rPr lang="en-US" sz="1050" dirty="0">
                <a:solidFill>
                  <a:srgbClr val="0070C0"/>
                </a:solidFill>
              </a:rPr>
              <a:t>Treated Metal </a:t>
            </a:r>
            <a:r>
              <a:rPr lang="en-US" sz="1050" dirty="0"/>
              <a:t>&gt; Untreated Transparent &gt; Untreated Metal</a:t>
            </a:r>
          </a:p>
          <a:p>
            <a:pPr marL="257175" indent="-257175">
              <a:buFont typeface="+mj-lt"/>
              <a:buAutoNum type="arabicPeriod"/>
            </a:pPr>
            <a:endParaRPr lang="en-US" dirty="0" smtClean="0"/>
          </a:p>
          <a:p>
            <a:pPr marL="257175" indent="-257175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BC72C-F71C-5542-A374-E54B0473D89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090534" y="2587050"/>
            <a:ext cx="4723129" cy="1114425"/>
            <a:chOff x="1762998" y="3383280"/>
            <a:chExt cx="6297505" cy="14859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69478" y="3383280"/>
              <a:ext cx="4391025" cy="14859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53" t="25020" r="50018" b="34734"/>
            <a:stretch/>
          </p:blipFill>
          <p:spPr>
            <a:xfrm>
              <a:off x="1762998" y="3383280"/>
              <a:ext cx="1906480" cy="148590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1304090" y="3470641"/>
            <a:ext cx="110101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Treated Metal</a:t>
            </a:r>
            <a:endParaRPr lang="ko-KR" altLang="en-US" sz="1050" dirty="0"/>
          </a:p>
        </p:txBody>
      </p:sp>
      <p:sp>
        <p:nvSpPr>
          <p:cNvPr id="9" name="TextBox 8"/>
          <p:cNvSpPr txBox="1"/>
          <p:nvPr/>
        </p:nvSpPr>
        <p:spPr>
          <a:xfrm>
            <a:off x="2632248" y="3470642"/>
            <a:ext cx="14234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/>
              <a:t>Treated transparent</a:t>
            </a:r>
            <a:endParaRPr lang="ko-KR" altLang="en-US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4251990" y="3470641"/>
            <a:ext cx="13180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</a:rPr>
              <a:t>Grazing angle view</a:t>
            </a:r>
            <a:endParaRPr lang="ko-KR" altLang="en-US" sz="105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98959" y="3073278"/>
            <a:ext cx="7299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>
                <a:solidFill>
                  <a:schemeClr val="bg1"/>
                </a:solidFill>
              </a:rPr>
              <a:t>Airfoil TE</a:t>
            </a:r>
            <a:endParaRPr lang="ko-KR" altLang="en-US" sz="900" dirty="0">
              <a:solidFill>
                <a:schemeClr val="bg1"/>
              </a:solidFill>
            </a:endParaRPr>
          </a:p>
        </p:txBody>
      </p:sp>
      <p:sp>
        <p:nvSpPr>
          <p:cNvPr id="12" name="Title 4"/>
          <p:cNvSpPr txBox="1">
            <a:spLocks/>
          </p:cNvSpPr>
          <p:nvPr/>
        </p:nvSpPr>
        <p:spPr>
          <a:xfrm>
            <a:off x="172777" y="3795495"/>
            <a:ext cx="4972050" cy="514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575" b="0" kern="1200" cap="none" spc="-34">
                <a:solidFill>
                  <a:srgbClr val="0092D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575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575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575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575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5pPr>
            <a:lvl6pPr marL="257175" algn="l" rtl="0" fontAlgn="base">
              <a:spcBef>
                <a:spcPct val="0"/>
              </a:spcBef>
              <a:spcAft>
                <a:spcPct val="0"/>
              </a:spcAft>
              <a:defRPr sz="2025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6pPr>
            <a:lvl7pPr marL="514350" algn="l" rtl="0" fontAlgn="base">
              <a:spcBef>
                <a:spcPct val="0"/>
              </a:spcBef>
              <a:spcAft>
                <a:spcPct val="0"/>
              </a:spcAft>
              <a:defRPr sz="2025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7pPr>
            <a:lvl8pPr marL="771525" algn="l" rtl="0" fontAlgn="base">
              <a:spcBef>
                <a:spcPct val="0"/>
              </a:spcBef>
              <a:spcAft>
                <a:spcPct val="0"/>
              </a:spcAft>
              <a:defRPr sz="2025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8pPr>
            <a:lvl9pPr marL="1028700" algn="l" rtl="0" fontAlgn="base">
              <a:spcBef>
                <a:spcPct val="0"/>
              </a:spcBef>
              <a:spcAft>
                <a:spcPct val="0"/>
              </a:spcAft>
              <a:defRPr sz="2025">
                <a:solidFill>
                  <a:srgbClr val="9D1E23"/>
                </a:solidFill>
                <a:latin typeface="Arial Black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>
              <a:buClrTx/>
              <a:buSzTx/>
              <a:buFontTx/>
            </a:pPr>
            <a:r>
              <a:rPr lang="en-US" altLang="ko-KR" smtClean="0"/>
              <a:t>Future Task</a:t>
            </a:r>
            <a:endParaRPr lang="ko-KR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5165" y="4052670"/>
            <a:ext cx="5777623" cy="612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altLang="ko-KR" sz="1200" dirty="0" smtClean="0"/>
              <a:t> Scale-up </a:t>
            </a:r>
            <a:r>
              <a:rPr lang="en-US" altLang="ko-KR" sz="1200" dirty="0"/>
              <a:t>to Stability Wind </a:t>
            </a:r>
            <a:r>
              <a:rPr lang="en-US" altLang="ko-KR" sz="1200" dirty="0" smtClean="0"/>
              <a:t>Tunnel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altLang="ko-KR" sz="1200" dirty="0"/>
              <a:t> </a:t>
            </a:r>
            <a:r>
              <a:rPr lang="en-US" altLang="ko-KR" sz="1200" dirty="0" smtClean="0"/>
              <a:t>Need to measure the surface roughness of the paint</a:t>
            </a:r>
          </a:p>
        </p:txBody>
      </p:sp>
    </p:spTree>
    <p:extLst>
      <p:ext uri="{BB962C8B-B14F-4D97-AF65-F5344CB8AC3E}">
        <p14:creationId xmlns:p14="http://schemas.microsoft.com/office/powerpoint/2010/main" val="420558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29256" y="635821"/>
            <a:ext cx="2225192" cy="385763"/>
          </a:xfrm>
        </p:spPr>
        <p:txBody>
          <a:bodyPr/>
          <a:lstStyle/>
          <a:p>
            <a:r>
              <a:rPr lang="en-US" altLang="ko-KR" sz="2700" dirty="0"/>
              <a:t>Question ?</a:t>
            </a:r>
            <a:endParaRPr lang="ko-KR" altLang="en-US" sz="27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80391" y="1182512"/>
            <a:ext cx="6469225" cy="3327283"/>
            <a:chOff x="1094791" y="1123762"/>
            <a:chExt cx="7109189" cy="34496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2227" y="1123762"/>
              <a:ext cx="2532114" cy="168177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55" b="18530"/>
            <a:stretch/>
          </p:blipFill>
          <p:spPr>
            <a:xfrm>
              <a:off x="1101013" y="1126286"/>
              <a:ext cx="3075243" cy="118700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2" t="32097" r="17630" b="8933"/>
            <a:stretch/>
          </p:blipFill>
          <p:spPr>
            <a:xfrm>
              <a:off x="1094791" y="2987034"/>
              <a:ext cx="3087391" cy="158636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67" r="18073" b="21391"/>
            <a:stretch/>
          </p:blipFill>
          <p:spPr>
            <a:xfrm>
              <a:off x="3054221" y="2085990"/>
              <a:ext cx="1124226" cy="90104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02" t="45542" r="17279" b="20545"/>
            <a:stretch/>
          </p:blipFill>
          <p:spPr>
            <a:xfrm>
              <a:off x="4170036" y="2801672"/>
              <a:ext cx="2510683" cy="177173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5" b="19956"/>
            <a:stretch/>
          </p:blipFill>
          <p:spPr>
            <a:xfrm rot="16200000">
              <a:off x="6049007" y="1760191"/>
              <a:ext cx="2788877" cy="152106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12" r="7830" b="7846"/>
            <a:stretch/>
          </p:blipFill>
          <p:spPr>
            <a:xfrm>
              <a:off x="1094791" y="2085990"/>
              <a:ext cx="1959430" cy="124313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52" r="13326" b="10006"/>
            <a:stretch/>
          </p:blipFill>
          <p:spPr>
            <a:xfrm>
              <a:off x="6680719" y="3201687"/>
              <a:ext cx="1521070" cy="13717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382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2968" y="2340292"/>
            <a:ext cx="5092065" cy="345758"/>
          </a:xfrm>
        </p:spPr>
        <p:txBody>
          <a:bodyPr/>
          <a:lstStyle/>
          <a:p>
            <a:pPr algn="ctr"/>
            <a:r>
              <a:rPr lang="en-US" dirty="0" smtClean="0"/>
              <a:t>Supplemental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77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43650" y="4075748"/>
            <a:ext cx="514350" cy="205740"/>
          </a:xfrm>
        </p:spPr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Lab experiment set up</a:t>
            </a:r>
            <a:endParaRPr lang="ko-KR" alt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" t="19841" b="29206"/>
          <a:stretch/>
        </p:blipFill>
        <p:spPr>
          <a:xfrm>
            <a:off x="251573" y="1554232"/>
            <a:ext cx="5752048" cy="2262755"/>
          </a:xfrm>
          <a:prstGeom prst="rect">
            <a:avLst/>
          </a:prstGeom>
        </p:spPr>
      </p:pic>
      <p:sp>
        <p:nvSpPr>
          <p:cNvPr id="12" name="Line Callout 1 11"/>
          <p:cNvSpPr/>
          <p:nvPr/>
        </p:nvSpPr>
        <p:spPr>
          <a:xfrm>
            <a:off x="5091113" y="2496869"/>
            <a:ext cx="870359" cy="179657"/>
          </a:xfrm>
          <a:prstGeom prst="borderCallout1">
            <a:avLst>
              <a:gd name="adj1" fmla="val 104537"/>
              <a:gd name="adj2" fmla="val 48618"/>
              <a:gd name="adj3" fmla="val 330024"/>
              <a:gd name="adj4" fmla="val 68586"/>
            </a:avLst>
          </a:prstGeom>
          <a:ln w="19050">
            <a:solidFill>
              <a:srgbClr val="0092D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50" b="1" dirty="0" err="1"/>
              <a:t>Pco.egde</a:t>
            </a:r>
            <a:endParaRPr lang="ko-KR" altLang="en-US" sz="1050" b="1" dirty="0"/>
          </a:p>
        </p:txBody>
      </p:sp>
      <p:sp>
        <p:nvSpPr>
          <p:cNvPr id="13" name="Line Callout 1 12"/>
          <p:cNvSpPr/>
          <p:nvPr/>
        </p:nvSpPr>
        <p:spPr>
          <a:xfrm>
            <a:off x="628650" y="1953896"/>
            <a:ext cx="715613" cy="375407"/>
          </a:xfrm>
          <a:prstGeom prst="borderCallout1">
            <a:avLst>
              <a:gd name="adj1" fmla="val 91281"/>
              <a:gd name="adj2" fmla="val 98702"/>
              <a:gd name="adj3" fmla="val 175330"/>
              <a:gd name="adj4" fmla="val 180544"/>
            </a:avLst>
          </a:prstGeom>
          <a:ln w="19050">
            <a:solidFill>
              <a:srgbClr val="0092D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50" b="1" dirty="0"/>
              <a:t>Painted surface</a:t>
            </a:r>
            <a:endParaRPr lang="ko-KR" altLang="en-US" sz="1050" b="1" dirty="0"/>
          </a:p>
        </p:txBody>
      </p:sp>
      <p:sp>
        <p:nvSpPr>
          <p:cNvPr id="14" name="Line Callout 1 13"/>
          <p:cNvSpPr/>
          <p:nvPr/>
        </p:nvSpPr>
        <p:spPr>
          <a:xfrm>
            <a:off x="3551676" y="2394568"/>
            <a:ext cx="1083466" cy="202514"/>
          </a:xfrm>
          <a:prstGeom prst="borderCallout1">
            <a:avLst>
              <a:gd name="adj1" fmla="val 58202"/>
              <a:gd name="adj2" fmla="val -177"/>
              <a:gd name="adj3" fmla="val 136178"/>
              <a:gd name="adj4" fmla="val -53443"/>
            </a:avLst>
          </a:prstGeom>
          <a:ln w="19050">
            <a:solidFill>
              <a:srgbClr val="0092D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00" b="1" dirty="0"/>
              <a:t>Nd:YVO4 </a:t>
            </a:r>
            <a:r>
              <a:rPr lang="en-US" altLang="ko-KR" sz="900" b="1" dirty="0"/>
              <a:t>laser</a:t>
            </a:r>
            <a:endParaRPr lang="ko-KR" altLang="en-US" sz="1000" b="1" dirty="0"/>
          </a:p>
        </p:txBody>
      </p:sp>
      <p:sp>
        <p:nvSpPr>
          <p:cNvPr id="15" name="Line Callout 1 14"/>
          <p:cNvSpPr/>
          <p:nvPr/>
        </p:nvSpPr>
        <p:spPr>
          <a:xfrm>
            <a:off x="1947944" y="1685424"/>
            <a:ext cx="909089" cy="240178"/>
          </a:xfrm>
          <a:prstGeom prst="borderCallout1">
            <a:avLst>
              <a:gd name="adj1" fmla="val 103712"/>
              <a:gd name="adj2" fmla="val 17128"/>
              <a:gd name="adj3" fmla="val 153257"/>
              <a:gd name="adj4" fmla="val -13537"/>
            </a:avLst>
          </a:prstGeom>
          <a:ln w="19050">
            <a:solidFill>
              <a:srgbClr val="0092D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00" b="1" dirty="0"/>
              <a:t>Black board</a:t>
            </a:r>
            <a:endParaRPr lang="ko-KR" altLang="en-US" sz="10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402489" y="2774358"/>
            <a:ext cx="831598" cy="737882"/>
          </a:xfrm>
          <a:prstGeom prst="straightConnector1">
            <a:avLst/>
          </a:prstGeom>
          <a:ln w="28575">
            <a:solidFill>
              <a:srgbClr val="20BA2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770777" y="3343275"/>
            <a:ext cx="378201" cy="168965"/>
          </a:xfrm>
          <a:prstGeom prst="straightConnector1">
            <a:avLst/>
          </a:prstGeom>
          <a:ln w="28575">
            <a:solidFill>
              <a:srgbClr val="20BA2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2043605" y="2320936"/>
            <a:ext cx="657009" cy="979091"/>
          </a:xfrm>
          <a:prstGeom prst="line">
            <a:avLst/>
          </a:prstGeom>
          <a:ln w="28575">
            <a:solidFill>
              <a:srgbClr val="20BA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2093570" y="2857837"/>
            <a:ext cx="592099" cy="442190"/>
          </a:xfrm>
          <a:prstGeom prst="line">
            <a:avLst/>
          </a:prstGeom>
          <a:ln w="28575">
            <a:solidFill>
              <a:srgbClr val="20BA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2043606" y="2340876"/>
            <a:ext cx="49964" cy="516961"/>
          </a:xfrm>
          <a:prstGeom prst="line">
            <a:avLst/>
          </a:prstGeom>
          <a:ln w="57150">
            <a:solidFill>
              <a:srgbClr val="20BA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13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Optimal performance with transparent laminate and fluorescent treatment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With metal laminate and fluorescent treatment, still significant benefit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Measurements within ~3mm of the surface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BC72C-F71C-5542-A374-E54B0473D89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Surface Options</a:t>
            </a:r>
            <a:endParaRPr lang="en-US" dirty="0"/>
          </a:p>
        </p:txBody>
      </p:sp>
      <p:pic>
        <p:nvPicPr>
          <p:cNvPr id="5" name="Picture 4" descr="UM_particle_imag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73" y="2331920"/>
            <a:ext cx="1812749" cy="15821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9008" y="3914023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Untreated metal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58802" y="3917737"/>
            <a:ext cx="1599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Treated metal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01995" y="3946831"/>
            <a:ext cx="2202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Treated transparent</a:t>
            </a:r>
            <a:endParaRPr lang="en-US" dirty="0"/>
          </a:p>
        </p:txBody>
      </p:sp>
      <p:pic>
        <p:nvPicPr>
          <p:cNvPr id="9" name="Picture 8" descr="TM_particle_imag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7960" y="2331919"/>
            <a:ext cx="1802081" cy="1582103"/>
          </a:xfrm>
          <a:prstGeom prst="rect">
            <a:avLst/>
          </a:prstGeom>
        </p:spPr>
      </p:pic>
      <p:pic>
        <p:nvPicPr>
          <p:cNvPr id="10" name="Picture 9" descr="TT_particle_imag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1679" y="2333099"/>
            <a:ext cx="1811762" cy="158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77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77" y="869009"/>
            <a:ext cx="3175397" cy="210903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Burning issue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60475" y="4715291"/>
            <a:ext cx="3619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/>
              <a:t>Possible solution </a:t>
            </a:r>
            <a:r>
              <a:rPr lang="en-US" altLang="ko-KR" sz="1400" dirty="0"/>
              <a:t>: High temperature paint</a:t>
            </a:r>
            <a:endParaRPr lang="ko-KR" alt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8" t="33252" b="34896"/>
          <a:stretch/>
        </p:blipFill>
        <p:spPr>
          <a:xfrm>
            <a:off x="3394086" y="869009"/>
            <a:ext cx="3329700" cy="14449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0" t="31975" b="36543"/>
          <a:stretch/>
        </p:blipFill>
        <p:spPr>
          <a:xfrm>
            <a:off x="3394086" y="2340930"/>
            <a:ext cx="3396648" cy="15592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9267" y="3007361"/>
            <a:ext cx="2069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Treated transparent TE </a:t>
            </a:r>
            <a:endParaRPr lang="ko-KR" alt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667971" y="3927135"/>
            <a:ext cx="2539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Images of the paint burning</a:t>
            </a:r>
            <a:endParaRPr lang="ko-KR" altLang="en-US" sz="1400" dirty="0"/>
          </a:p>
        </p:txBody>
      </p:sp>
      <p:sp>
        <p:nvSpPr>
          <p:cNvPr id="2" name="Oval 1"/>
          <p:cNvSpPr/>
          <p:nvPr/>
        </p:nvSpPr>
        <p:spPr>
          <a:xfrm>
            <a:off x="779267" y="1741714"/>
            <a:ext cx="1453860" cy="292359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931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16" t="49624" r="13846" b="42406"/>
          <a:stretch/>
        </p:blipFill>
        <p:spPr>
          <a:xfrm>
            <a:off x="6029066" y="2187727"/>
            <a:ext cx="612953" cy="49254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Absorption: Fluorescent Paint</a:t>
            </a:r>
            <a:endParaRPr lang="ko-KR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6" t="45252" r="1629" b="44411"/>
          <a:stretch/>
        </p:blipFill>
        <p:spPr>
          <a:xfrm>
            <a:off x="164153" y="1242446"/>
            <a:ext cx="6477866" cy="5298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8" t="49624" r="71673" b="42406"/>
          <a:stretch/>
        </p:blipFill>
        <p:spPr>
          <a:xfrm>
            <a:off x="3931425" y="2168493"/>
            <a:ext cx="2031759" cy="4844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4084" y="1190370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</a:t>
            </a:r>
            <a:endParaRPr lang="ko-KR" altLang="en-US" sz="788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9318" y="1167742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2</a:t>
            </a:r>
            <a:endParaRPr lang="ko-KR" altLang="en-US" sz="788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28746" y="1167739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6</a:t>
            </a:r>
            <a:endParaRPr lang="ko-KR" altLang="en-US" sz="788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32633" y="1167740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5</a:t>
            </a:r>
            <a:endParaRPr lang="ko-KR" altLang="en-US" sz="788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012797" y="1167741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4</a:t>
            </a:r>
            <a:endParaRPr lang="ko-KR" altLang="en-US" sz="788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600757" y="1167741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3</a:t>
            </a:r>
            <a:endParaRPr lang="ko-KR" altLang="en-US" sz="788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032379" y="1167738"/>
            <a:ext cx="210659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9</a:t>
            </a:r>
            <a:endParaRPr lang="ko-KR" altLang="en-US" sz="788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631156" y="1168573"/>
            <a:ext cx="209912" cy="213585"/>
          </a:xfrm>
          <a:prstGeom prst="rect">
            <a:avLst/>
          </a:prstGeom>
          <a:ln w="1270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>
                <a:solidFill>
                  <a:srgbClr val="FF3300"/>
                </a:solidFill>
              </a:rPr>
              <a:t>8</a:t>
            </a:r>
            <a:endParaRPr lang="ko-KR" altLang="en-US" sz="788" b="1" dirty="0">
              <a:solidFill>
                <a:srgbClr val="FF33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47883" y="1167738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7</a:t>
            </a:r>
            <a:endParaRPr lang="ko-KR" altLang="en-US" sz="788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879406" y="1117791"/>
            <a:ext cx="313343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13</a:t>
            </a:r>
            <a:endParaRPr lang="ko-KR" altLang="en-US" sz="788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189291" y="1167736"/>
            <a:ext cx="326505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12</a:t>
            </a:r>
            <a:endParaRPr lang="ko-KR" altLang="en-US" sz="788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790595" y="1167737"/>
            <a:ext cx="309670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11</a:t>
            </a:r>
            <a:endParaRPr lang="ko-KR" altLang="en-US" sz="788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374041" y="1167737"/>
            <a:ext cx="313814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10</a:t>
            </a:r>
            <a:endParaRPr lang="ko-KR" altLang="en-US" sz="788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246241" y="1112644"/>
            <a:ext cx="316397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14</a:t>
            </a:r>
            <a:endParaRPr lang="ko-KR" altLang="en-US" sz="788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343591" y="1969442"/>
            <a:ext cx="331953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16</a:t>
            </a:r>
            <a:endParaRPr lang="ko-KR" altLang="en-US" sz="9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980158" y="1969636"/>
            <a:ext cx="316040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15</a:t>
            </a:r>
            <a:endParaRPr lang="ko-KR" altLang="en-US" sz="9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567735" y="1998052"/>
            <a:ext cx="347959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19</a:t>
            </a:r>
            <a:endParaRPr lang="ko-KR" altLang="en-US" sz="9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118057" y="1962919"/>
            <a:ext cx="343456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18</a:t>
            </a:r>
            <a:endParaRPr lang="ko-KR" altLang="en-US" sz="9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733401" y="1969442"/>
            <a:ext cx="340740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17</a:t>
            </a:r>
            <a:endParaRPr lang="ko-KR" altLang="en-US" sz="9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162947" y="1969442"/>
            <a:ext cx="321504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20</a:t>
            </a:r>
            <a:endParaRPr lang="ko-KR" altLang="en-US" sz="900" b="1" dirty="0"/>
          </a:p>
        </p:txBody>
      </p:sp>
      <p:sp>
        <p:nvSpPr>
          <p:cNvPr id="31" name="Freeform 30"/>
          <p:cNvSpPr/>
          <p:nvPr/>
        </p:nvSpPr>
        <p:spPr>
          <a:xfrm>
            <a:off x="5881687" y="2079890"/>
            <a:ext cx="165546" cy="583325"/>
          </a:xfrm>
          <a:custGeom>
            <a:avLst/>
            <a:gdLst>
              <a:gd name="connsiteX0" fmla="*/ 63073 w 220728"/>
              <a:gd name="connsiteY0" fmla="*/ 0 h 777766"/>
              <a:gd name="connsiteX1" fmla="*/ 210218 w 220728"/>
              <a:gd name="connsiteY1" fmla="*/ 231228 h 777766"/>
              <a:gd name="connsiteX2" fmla="*/ 11 w 220728"/>
              <a:gd name="connsiteY2" fmla="*/ 462456 h 777766"/>
              <a:gd name="connsiteX3" fmla="*/ 220728 w 220728"/>
              <a:gd name="connsiteY3" fmla="*/ 777766 h 77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28" h="777766">
                <a:moveTo>
                  <a:pt x="63073" y="0"/>
                </a:moveTo>
                <a:cubicBezTo>
                  <a:pt x="141900" y="77076"/>
                  <a:pt x="220728" y="154152"/>
                  <a:pt x="210218" y="231228"/>
                </a:cubicBezTo>
                <a:cubicBezTo>
                  <a:pt x="199708" y="308304"/>
                  <a:pt x="-1741" y="371366"/>
                  <a:pt x="11" y="462456"/>
                </a:cubicBezTo>
                <a:cubicBezTo>
                  <a:pt x="1763" y="553546"/>
                  <a:pt x="190949" y="735725"/>
                  <a:pt x="220728" y="77776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Freeform 31"/>
          <p:cNvSpPr/>
          <p:nvPr/>
        </p:nvSpPr>
        <p:spPr>
          <a:xfrm>
            <a:off x="5953485" y="2100825"/>
            <a:ext cx="165546" cy="583325"/>
          </a:xfrm>
          <a:custGeom>
            <a:avLst/>
            <a:gdLst>
              <a:gd name="connsiteX0" fmla="*/ 63073 w 220728"/>
              <a:gd name="connsiteY0" fmla="*/ 0 h 777766"/>
              <a:gd name="connsiteX1" fmla="*/ 210218 w 220728"/>
              <a:gd name="connsiteY1" fmla="*/ 231228 h 777766"/>
              <a:gd name="connsiteX2" fmla="*/ 11 w 220728"/>
              <a:gd name="connsiteY2" fmla="*/ 462456 h 777766"/>
              <a:gd name="connsiteX3" fmla="*/ 220728 w 220728"/>
              <a:gd name="connsiteY3" fmla="*/ 777766 h 77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28" h="777766">
                <a:moveTo>
                  <a:pt x="63073" y="0"/>
                </a:moveTo>
                <a:cubicBezTo>
                  <a:pt x="141900" y="77076"/>
                  <a:pt x="220728" y="154152"/>
                  <a:pt x="210218" y="231228"/>
                </a:cubicBezTo>
                <a:cubicBezTo>
                  <a:pt x="199708" y="308304"/>
                  <a:pt x="-1741" y="371366"/>
                  <a:pt x="11" y="462456"/>
                </a:cubicBezTo>
                <a:cubicBezTo>
                  <a:pt x="1763" y="553546"/>
                  <a:pt x="190949" y="735725"/>
                  <a:pt x="220728" y="77776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8" t="13525" r="27938" b="19686"/>
          <a:stretch/>
        </p:blipFill>
        <p:spPr>
          <a:xfrm rot="16200000">
            <a:off x="4520242" y="2242413"/>
            <a:ext cx="796032" cy="197366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43038" y="3518015"/>
            <a:ext cx="240061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A</a:t>
            </a:r>
            <a:endParaRPr lang="ko-KR" altLang="en-US" sz="9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395913" y="3518014"/>
            <a:ext cx="247646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B</a:t>
            </a:r>
            <a:endParaRPr lang="ko-KR" altLang="en-US" sz="9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829936" y="3725763"/>
            <a:ext cx="27187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/>
              <a:t>Flat White paint + Rh6G + Al2O3</a:t>
            </a:r>
            <a:endParaRPr lang="ko-KR" altLang="en-US" sz="1050" b="1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050" dirty="0"/>
              <a:t>A </a:t>
            </a:r>
            <a:r>
              <a:rPr lang="en-US" altLang="ko-KR" sz="1050" dirty="0">
                <a:sym typeface="Wingdings" panose="05000000000000000000" pitchFamily="2" charset="2"/>
              </a:rPr>
              <a:t> Without Ethanol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050" dirty="0">
                <a:sym typeface="Wingdings" panose="05000000000000000000" pitchFamily="2" charset="2"/>
              </a:rPr>
              <a:t>B With Ethanol</a:t>
            </a:r>
          </a:p>
          <a:p>
            <a:r>
              <a:rPr lang="en-US" altLang="ko-KR" sz="1050" dirty="0">
                <a:sym typeface="Wingdings" panose="05000000000000000000" pitchFamily="2" charset="2"/>
              </a:rPr>
              <a:t>Rh6G is dissolved completely with ethanol</a:t>
            </a:r>
            <a:endParaRPr lang="ko-KR" altLang="en-US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156709" y="1772327"/>
            <a:ext cx="3400550" cy="2517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rabicPeriod"/>
            </a:pPr>
            <a:r>
              <a:rPr lang="en-US" altLang="ko-KR" sz="788" b="1" dirty="0"/>
              <a:t>Silicone</a:t>
            </a:r>
          </a:p>
          <a:p>
            <a:pPr marL="257175" indent="-257175">
              <a:buAutoNum type="arabicPeriod"/>
            </a:pPr>
            <a:r>
              <a:rPr lang="en-US" altLang="ko-KR" sz="788" b="1" dirty="0"/>
              <a:t>Black Electric Tape</a:t>
            </a:r>
          </a:p>
          <a:p>
            <a:pPr marL="257175" indent="-257175">
              <a:buAutoNum type="arabicPeriod"/>
            </a:pPr>
            <a:r>
              <a:rPr lang="en-US" altLang="ko-KR" sz="788" b="1" dirty="0"/>
              <a:t>Flat White paint + Rh6G + Al2O3+ ethanol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Flat Black paint + Rh6G + Al2O3 +ethanol</a:t>
            </a:r>
            <a:endParaRPr lang="ko-KR" altLang="en-US" sz="788" b="1" dirty="0"/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Clear paint + Rh6G + Al2O3+ ethanol</a:t>
            </a:r>
            <a:endParaRPr lang="ko-KR" altLang="en-US" sz="788" b="1" dirty="0"/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Flat Black paint + clear paint (x1)</a:t>
            </a:r>
            <a:endParaRPr lang="ko-KR" altLang="en-US" sz="788" b="1" dirty="0"/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Flat Black paint + Rh6G + ethanol + clear paint (x1)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>
                <a:solidFill>
                  <a:srgbClr val="FF3300"/>
                </a:solidFill>
              </a:rPr>
              <a:t>Clear paint + Rh6G + ethanol (x6) 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Clear paint + Rh6G + ethanol (x4) + Black vinyl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Flat Black paint + Rh6G + ethanol (x6)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Flat Black paint + Rh6G + ethanol + clear paint (x2)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Flat Black paint + Rh6G + ethanol (x6) + clear paint (x2)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Clear paint + Rh6G + ethanol (x4) + Mirror finish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Mirror finish 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 Transparent Black paint + Rh6G + ethanol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 Clear paint + Rh6G (x2) + ethanol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 </a:t>
            </a:r>
            <a:r>
              <a:rPr lang="en-US" altLang="ko-KR" sz="788" b="1" dirty="0" err="1"/>
              <a:t>Aeroglaze</a:t>
            </a:r>
            <a:r>
              <a:rPr lang="en-US" altLang="ko-KR" sz="788" b="1" dirty="0"/>
              <a:t> z306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 Transparent Black paint + Rh6G + ethanol + clear paint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 Transparent Black paint + Rh6G (x2) + ethanol + clear paint</a:t>
            </a:r>
          </a:p>
          <a:p>
            <a:pPr marL="257175" indent="-257175">
              <a:buFontTx/>
              <a:buAutoNum type="arabicPeriod"/>
            </a:pPr>
            <a:r>
              <a:rPr lang="en-US" altLang="ko-KR" sz="788" b="1" dirty="0"/>
              <a:t> </a:t>
            </a:r>
            <a:r>
              <a:rPr lang="en-US" altLang="ko-KR" sz="788" b="1" dirty="0" err="1"/>
              <a:t>Aeroglaze</a:t>
            </a:r>
            <a:r>
              <a:rPr lang="en-US" altLang="ko-KR" sz="788" b="1" dirty="0"/>
              <a:t> + Rh6G + ethanol</a:t>
            </a:r>
            <a:endParaRPr lang="ko-KR" altLang="en-US" sz="788" b="1" dirty="0"/>
          </a:p>
        </p:txBody>
      </p:sp>
    </p:spTree>
    <p:extLst>
      <p:ext uri="{BB962C8B-B14F-4D97-AF65-F5344CB8AC3E}">
        <p14:creationId xmlns:p14="http://schemas.microsoft.com/office/powerpoint/2010/main" val="343891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Light intensity results</a:t>
            </a:r>
            <a:endParaRPr lang="ko-KR" alt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9464288"/>
              </p:ext>
            </p:extLst>
          </p:nvPr>
        </p:nvGraphicFramePr>
        <p:xfrm>
          <a:off x="310800" y="941560"/>
          <a:ext cx="6242400" cy="2896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9" name="Worksheet" r:id="rId3" imgW="10429991" imgH="4838602" progId="Excel.Sheet.12">
                  <p:embed/>
                </p:oleObj>
              </mc:Choice>
              <mc:Fallback>
                <p:oleObj name="Worksheet" r:id="rId3" imgW="10429991" imgH="483860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0800" y="941560"/>
                        <a:ext cx="6242400" cy="28960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4818022" y="2044700"/>
            <a:ext cx="890627" cy="1330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310800" y="2044700"/>
            <a:ext cx="3645250" cy="1333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955728" y="4048124"/>
            <a:ext cx="32766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050" dirty="0"/>
              <a:t>Note that the dark offset is 100 counts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17036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900" y="1401345"/>
            <a:ext cx="3300847" cy="196166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263507" y="3358338"/>
            <a:ext cx="1749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Masking applied</a:t>
            </a:r>
            <a:endParaRPr lang="ko-KR" altLang="en-US" sz="1200" dirty="0"/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60810" y="155705"/>
            <a:ext cx="4972050" cy="385763"/>
          </a:xfrm>
        </p:spPr>
        <p:txBody>
          <a:bodyPr/>
          <a:lstStyle/>
          <a:p>
            <a:r>
              <a:rPr lang="en-US" altLang="ko-KR" dirty="0" smtClean="0"/>
              <a:t>Treated transparent laminate</a:t>
            </a:r>
            <a:endParaRPr lang="ko-KR" alt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3" y="1466866"/>
            <a:ext cx="3182323" cy="18306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32782" y="3375957"/>
            <a:ext cx="1749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No Masking applied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9492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Boundary layer profiles</a:t>
            </a:r>
            <a:endParaRPr lang="ko-KR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134" y="896719"/>
            <a:ext cx="4352569" cy="16614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2065"/>
          <a:stretch/>
        </p:blipFill>
        <p:spPr>
          <a:xfrm>
            <a:off x="1047134" y="2558208"/>
            <a:ext cx="4431879" cy="161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8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2777" y="782022"/>
            <a:ext cx="5436248" cy="2895791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1350" dirty="0"/>
              <a:t>External Illumination background</a:t>
            </a:r>
          </a:p>
          <a:p>
            <a:pPr>
              <a:buFont typeface="Arial"/>
              <a:buChar char="•"/>
            </a:pPr>
            <a:r>
              <a:rPr lang="en-US" altLang="ko-KR" sz="1350" dirty="0"/>
              <a:t>Literature review</a:t>
            </a:r>
            <a:endParaRPr lang="en-US" sz="1350" dirty="0"/>
          </a:p>
          <a:p>
            <a:pPr>
              <a:buFont typeface="Arial"/>
              <a:buChar char="•"/>
            </a:pPr>
            <a:r>
              <a:rPr lang="en-US" sz="1350" dirty="0"/>
              <a:t>Surface treatment development</a:t>
            </a:r>
          </a:p>
          <a:p>
            <a:pPr>
              <a:buFont typeface="Arial"/>
              <a:buChar char="•"/>
            </a:pPr>
            <a:r>
              <a:rPr lang="en-US" sz="1350" dirty="0"/>
              <a:t>Transparent laminate model</a:t>
            </a:r>
          </a:p>
          <a:p>
            <a:pPr>
              <a:buFont typeface="Arial"/>
              <a:buChar char="•"/>
            </a:pPr>
            <a:r>
              <a:rPr lang="en-US" sz="1350" dirty="0"/>
              <a:t>PIV results</a:t>
            </a:r>
          </a:p>
          <a:p>
            <a:pPr>
              <a:buFont typeface="Arial"/>
              <a:buChar char="•"/>
            </a:pPr>
            <a:r>
              <a:rPr lang="en-US" sz="1350" dirty="0" smtClean="0"/>
              <a:t>Summary</a:t>
            </a:r>
            <a:endParaRPr lang="en-US" sz="1350" dirty="0"/>
          </a:p>
          <a:p>
            <a:pPr>
              <a:buFont typeface="Arial"/>
              <a:buChar char="•"/>
            </a:pPr>
            <a:r>
              <a:rPr lang="en-US" sz="1350" dirty="0"/>
              <a:t>Future task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BC72C-F71C-5542-A374-E54B0473D89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8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Boundary layer profiles</a:t>
            </a:r>
            <a:endParaRPr lang="ko-KR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875" y="952015"/>
            <a:ext cx="4562670" cy="16674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137"/>
          <a:stretch/>
        </p:blipFill>
        <p:spPr>
          <a:xfrm>
            <a:off x="1297351" y="2585939"/>
            <a:ext cx="4441718" cy="164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7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5781" y="1115528"/>
            <a:ext cx="6254917" cy="216196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Literature review (camera angle)</a:t>
            </a:r>
            <a:endParaRPr lang="ko-KR" alt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45781" y="3637429"/>
            <a:ext cx="6455087" cy="87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Laser model</a:t>
            </a:r>
            <a:endParaRPr lang="ko-KR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444" y="1116092"/>
            <a:ext cx="5957745" cy="34671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2700" y="74676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DM30-527-DH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856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External Illumination background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4893" y="765689"/>
            <a:ext cx="4561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Objective : </a:t>
            </a:r>
            <a:r>
              <a:rPr lang="en-US" altLang="ko-KR" sz="1125" dirty="0"/>
              <a:t>To minimize the </a:t>
            </a:r>
            <a:r>
              <a:rPr lang="en-US" altLang="ko-KR" sz="1125" b="1" dirty="0">
                <a:solidFill>
                  <a:srgbClr val="00B050"/>
                </a:solidFill>
              </a:rPr>
              <a:t>laser flare </a:t>
            </a:r>
            <a:r>
              <a:rPr lang="en-US" altLang="ko-KR" sz="1125" dirty="0"/>
              <a:t>from the surface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8924" y="1278299"/>
            <a:ext cx="565615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00B050"/>
                </a:solidFill>
              </a:rPr>
              <a:t>Laser Flare</a:t>
            </a:r>
          </a:p>
          <a:p>
            <a:pPr marL="192881" indent="-192881">
              <a:buFont typeface="Arial" panose="020B0604020202020204" pitchFamily="34" charset="0"/>
              <a:buChar char="•"/>
            </a:pPr>
            <a:r>
              <a:rPr lang="en-US" altLang="ko-KR" sz="1125" dirty="0"/>
              <a:t>Light scattered/reflected off the solid surface of the airfoil saturates corresponding pixels on the camera sensor, as well as surrounding pixels in the boundary layer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5771" y="2187856"/>
            <a:ext cx="1165582" cy="297682"/>
          </a:xfrm>
        </p:spPr>
        <p:txBody>
          <a:bodyPr>
            <a:noAutofit/>
          </a:bodyPr>
          <a:lstStyle/>
          <a:p>
            <a:pPr marL="0" indent="0"/>
            <a:r>
              <a:rPr lang="en-US" altLang="ko-KR" sz="1800" dirty="0"/>
              <a:t>Methods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990418" y="2113832"/>
            <a:ext cx="3641231" cy="2292024"/>
            <a:chOff x="7335140" y="1626629"/>
            <a:chExt cx="5232524" cy="3859684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7395868" y="3048472"/>
              <a:ext cx="1104900" cy="0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7383168" y="4560803"/>
              <a:ext cx="1134761" cy="1"/>
            </a:xfrm>
            <a:prstGeom prst="straightConnector1">
              <a:avLst/>
            </a:prstGeom>
            <a:ln w="38100" cmpd="sng">
              <a:solidFill>
                <a:srgbClr val="0092D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7357768" y="3556472"/>
              <a:ext cx="1104900" cy="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7992768" y="2591272"/>
              <a:ext cx="482600" cy="444500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8462668" y="4560804"/>
              <a:ext cx="665670" cy="0"/>
            </a:xfrm>
            <a:prstGeom prst="straightConnector1">
              <a:avLst/>
            </a:prstGeom>
            <a:ln w="38100" cmpd="sng">
              <a:solidFill>
                <a:srgbClr val="0092D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600404" y="2750009"/>
              <a:ext cx="1673392" cy="656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8000"/>
                  </a:solidFill>
                </a:rPr>
                <a:t>scatter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56029" y="3316032"/>
              <a:ext cx="2448534" cy="656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absorption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111352" y="4316135"/>
              <a:ext cx="2407810" cy="1149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92D2"/>
                  </a:solidFill>
                </a:rPr>
                <a:t>transmission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8479830" y="3442172"/>
              <a:ext cx="0" cy="241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/>
            <p:cNvSpPr/>
            <p:nvPr/>
          </p:nvSpPr>
          <p:spPr>
            <a:xfrm rot="16200000">
              <a:off x="6891588" y="3249131"/>
              <a:ext cx="3859684" cy="614680"/>
            </a:xfrm>
            <a:prstGeom prst="arc">
              <a:avLst>
                <a:gd name="adj1" fmla="val 11163800"/>
                <a:gd name="adj2" fmla="val 20770874"/>
              </a:avLst>
            </a:prstGeom>
            <a:ln w="762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7395868" y="4075713"/>
              <a:ext cx="1104900" cy="0"/>
            </a:xfrm>
            <a:prstGeom prst="straightConnector1">
              <a:avLst/>
            </a:prstGeom>
            <a:ln w="38100" cmpd="sng">
              <a:solidFill>
                <a:srgbClr val="FFC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7335140" y="4082121"/>
              <a:ext cx="1104900" cy="171"/>
            </a:xfrm>
            <a:prstGeom prst="straightConnector1">
              <a:avLst/>
            </a:prstGeom>
            <a:ln w="38100" cmpd="sng">
              <a:solidFill>
                <a:srgbClr val="FFC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8546049" y="3867936"/>
              <a:ext cx="4021615" cy="656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C000"/>
                  </a:solidFill>
                </a:rPr>
                <a:t>Specular reflection</a:t>
              </a:r>
            </a:p>
          </p:txBody>
        </p:sp>
      </p:grpSp>
      <p:cxnSp>
        <p:nvCxnSpPr>
          <p:cNvPr id="24" name="Straight Connector 23"/>
          <p:cNvCxnSpPr>
            <a:stCxn id="26" idx="3"/>
          </p:cNvCxnSpPr>
          <p:nvPr/>
        </p:nvCxnSpPr>
        <p:spPr>
          <a:xfrm>
            <a:off x="3121403" y="3314877"/>
            <a:ext cx="985471" cy="27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793581" y="3885643"/>
            <a:ext cx="784753" cy="85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923944" y="3170845"/>
            <a:ext cx="1197459" cy="2880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25"/>
          </a:p>
        </p:txBody>
      </p:sp>
      <p:sp>
        <p:nvSpPr>
          <p:cNvPr id="28" name="TextBox 27"/>
          <p:cNvSpPr txBox="1"/>
          <p:nvPr/>
        </p:nvSpPr>
        <p:spPr>
          <a:xfrm>
            <a:off x="4222718" y="2784732"/>
            <a:ext cx="1724988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25" b="1" dirty="0"/>
              <a:t>Fluorescent coating</a:t>
            </a:r>
            <a:endParaRPr lang="ko-KR" altLang="en-US" sz="1125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682879" y="3532683"/>
            <a:ext cx="1473543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25" b="1" dirty="0"/>
              <a:t>Transparent airfoil</a:t>
            </a:r>
            <a:endParaRPr lang="ko-KR" altLang="en-US" sz="1125" b="1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4106875" y="3020622"/>
            <a:ext cx="161888" cy="296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049917" y="3020621"/>
            <a:ext cx="1733990" cy="1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580938" y="3769994"/>
            <a:ext cx="101942" cy="1202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408283" y="3769995"/>
            <a:ext cx="1768388" cy="50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255773" y="3027106"/>
            <a:ext cx="1846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</a:rPr>
              <a:t>Absorb</a:t>
            </a:r>
            <a:r>
              <a:rPr lang="en-US" altLang="ko-KR" sz="1200" b="1" dirty="0"/>
              <a:t> </a:t>
            </a:r>
            <a:r>
              <a:rPr lang="en-US" altLang="ko-KR" sz="1200" dirty="0"/>
              <a:t>incident light</a:t>
            </a:r>
            <a:endParaRPr lang="ko-KR" alt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4682879" y="3792370"/>
            <a:ext cx="18941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rgbClr val="0066CC"/>
                </a:solidFill>
              </a:rPr>
              <a:t>Transmit</a:t>
            </a:r>
            <a:r>
              <a:rPr lang="en-US" altLang="ko-KR" sz="1200" dirty="0"/>
              <a:t> incident light</a:t>
            </a:r>
            <a:endParaRPr lang="ko-KR" altLang="en-US" sz="1200" dirty="0"/>
          </a:p>
        </p:txBody>
      </p:sp>
      <p:sp>
        <p:nvSpPr>
          <p:cNvPr id="43" name="Rectangle 42"/>
          <p:cNvSpPr/>
          <p:nvPr/>
        </p:nvSpPr>
        <p:spPr>
          <a:xfrm>
            <a:off x="2289808" y="3761935"/>
            <a:ext cx="1507660" cy="27676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25"/>
          </a:p>
        </p:txBody>
      </p:sp>
    </p:spTree>
    <p:extLst>
      <p:ext uri="{BB962C8B-B14F-4D97-AF65-F5344CB8AC3E}">
        <p14:creationId xmlns:p14="http://schemas.microsoft.com/office/powerpoint/2010/main" val="222765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/>
      <p:bldP spid="29" grpId="0"/>
      <p:bldP spid="34" grpId="0"/>
      <p:bldP spid="35" grpId="0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Literature review</a:t>
            </a:r>
            <a:endParaRPr lang="ko-KR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77" y="801516"/>
            <a:ext cx="3410178" cy="17384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65" y="1738840"/>
            <a:ext cx="4224435" cy="237691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2758362" y="2959077"/>
            <a:ext cx="3974840" cy="93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78" y="3127995"/>
            <a:ext cx="2439638" cy="60890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99770" y="3472220"/>
            <a:ext cx="2468063" cy="93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96578" y="3597267"/>
            <a:ext cx="2468063" cy="102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98728" y="3711590"/>
            <a:ext cx="1532473" cy="93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61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16" t="49624" r="13846" b="42406"/>
          <a:stretch/>
        </p:blipFill>
        <p:spPr>
          <a:xfrm>
            <a:off x="3910185" y="3085341"/>
            <a:ext cx="612953" cy="49254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Absorption: Fluorescent Paint</a:t>
            </a:r>
            <a:endParaRPr lang="ko-KR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6" t="45252" r="1629" b="44411"/>
          <a:stretch/>
        </p:blipFill>
        <p:spPr>
          <a:xfrm>
            <a:off x="164153" y="1344707"/>
            <a:ext cx="6477866" cy="5298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8" t="49624" r="71673" b="42406"/>
          <a:stretch/>
        </p:blipFill>
        <p:spPr>
          <a:xfrm>
            <a:off x="1812544" y="3066107"/>
            <a:ext cx="2031759" cy="484428"/>
          </a:xfrm>
          <a:prstGeom prst="rect">
            <a:avLst/>
          </a:prstGeom>
        </p:spPr>
      </p:pic>
      <p:sp>
        <p:nvSpPr>
          <p:cNvPr id="31" name="Freeform 30"/>
          <p:cNvSpPr/>
          <p:nvPr/>
        </p:nvSpPr>
        <p:spPr>
          <a:xfrm>
            <a:off x="3762806" y="2977504"/>
            <a:ext cx="165546" cy="583325"/>
          </a:xfrm>
          <a:custGeom>
            <a:avLst/>
            <a:gdLst>
              <a:gd name="connsiteX0" fmla="*/ 63073 w 220728"/>
              <a:gd name="connsiteY0" fmla="*/ 0 h 777766"/>
              <a:gd name="connsiteX1" fmla="*/ 210218 w 220728"/>
              <a:gd name="connsiteY1" fmla="*/ 231228 h 777766"/>
              <a:gd name="connsiteX2" fmla="*/ 11 w 220728"/>
              <a:gd name="connsiteY2" fmla="*/ 462456 h 777766"/>
              <a:gd name="connsiteX3" fmla="*/ 220728 w 220728"/>
              <a:gd name="connsiteY3" fmla="*/ 777766 h 77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28" h="777766">
                <a:moveTo>
                  <a:pt x="63073" y="0"/>
                </a:moveTo>
                <a:cubicBezTo>
                  <a:pt x="141900" y="77076"/>
                  <a:pt x="220728" y="154152"/>
                  <a:pt x="210218" y="231228"/>
                </a:cubicBezTo>
                <a:cubicBezTo>
                  <a:pt x="199708" y="308304"/>
                  <a:pt x="-1741" y="371366"/>
                  <a:pt x="11" y="462456"/>
                </a:cubicBezTo>
                <a:cubicBezTo>
                  <a:pt x="1763" y="553546"/>
                  <a:pt x="190949" y="735725"/>
                  <a:pt x="220728" y="77776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Freeform 31"/>
          <p:cNvSpPr/>
          <p:nvPr/>
        </p:nvSpPr>
        <p:spPr>
          <a:xfrm>
            <a:off x="3834604" y="2998439"/>
            <a:ext cx="165546" cy="583325"/>
          </a:xfrm>
          <a:custGeom>
            <a:avLst/>
            <a:gdLst>
              <a:gd name="connsiteX0" fmla="*/ 63073 w 220728"/>
              <a:gd name="connsiteY0" fmla="*/ 0 h 777766"/>
              <a:gd name="connsiteX1" fmla="*/ 210218 w 220728"/>
              <a:gd name="connsiteY1" fmla="*/ 231228 h 777766"/>
              <a:gd name="connsiteX2" fmla="*/ 11 w 220728"/>
              <a:gd name="connsiteY2" fmla="*/ 462456 h 777766"/>
              <a:gd name="connsiteX3" fmla="*/ 220728 w 220728"/>
              <a:gd name="connsiteY3" fmla="*/ 777766 h 77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728" h="777766">
                <a:moveTo>
                  <a:pt x="63073" y="0"/>
                </a:moveTo>
                <a:cubicBezTo>
                  <a:pt x="141900" y="77076"/>
                  <a:pt x="220728" y="154152"/>
                  <a:pt x="210218" y="231228"/>
                </a:cubicBezTo>
                <a:cubicBezTo>
                  <a:pt x="199708" y="308304"/>
                  <a:pt x="-1741" y="371366"/>
                  <a:pt x="11" y="462456"/>
                </a:cubicBezTo>
                <a:cubicBezTo>
                  <a:pt x="1763" y="553546"/>
                  <a:pt x="190949" y="735725"/>
                  <a:pt x="220728" y="77776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Straight Connector 2"/>
          <p:cNvCxnSpPr>
            <a:endCxn id="6" idx="0"/>
          </p:cNvCxnSpPr>
          <p:nvPr/>
        </p:nvCxnSpPr>
        <p:spPr>
          <a:xfrm>
            <a:off x="354564" y="1798572"/>
            <a:ext cx="56272" cy="392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16524" y="2191552"/>
            <a:ext cx="588623" cy="2192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825" b="1" dirty="0"/>
              <a:t>Silicone</a:t>
            </a:r>
          </a:p>
        </p:txBody>
      </p:sp>
      <p:sp>
        <p:nvSpPr>
          <p:cNvPr id="7" name="Rectangle 6"/>
          <p:cNvSpPr/>
          <p:nvPr/>
        </p:nvSpPr>
        <p:spPr>
          <a:xfrm>
            <a:off x="746867" y="2201820"/>
            <a:ext cx="1420740" cy="34624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825" b="1" dirty="0"/>
              <a:t>Flat White paint + Rh6G + Al2O3+ ethanol</a:t>
            </a:r>
          </a:p>
        </p:txBody>
      </p:sp>
      <p:cxnSp>
        <p:nvCxnSpPr>
          <p:cNvPr id="39" name="Straight Connector 38"/>
          <p:cNvCxnSpPr>
            <a:endCxn id="7" idx="0"/>
          </p:cNvCxnSpPr>
          <p:nvPr/>
        </p:nvCxnSpPr>
        <p:spPr>
          <a:xfrm flipH="1">
            <a:off x="1457237" y="1799967"/>
            <a:ext cx="225234" cy="401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278869" y="2209123"/>
            <a:ext cx="1362276" cy="34624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825" b="1" dirty="0"/>
              <a:t>Flat Black paint + clear paint (x1)</a:t>
            </a:r>
            <a:endParaRPr lang="ko-KR" altLang="en-US" sz="825" b="1" dirty="0"/>
          </a:p>
        </p:txBody>
      </p:sp>
      <p:cxnSp>
        <p:nvCxnSpPr>
          <p:cNvPr id="42" name="Straight Connector 41"/>
          <p:cNvCxnSpPr>
            <a:endCxn id="41" idx="0"/>
          </p:cNvCxnSpPr>
          <p:nvPr/>
        </p:nvCxnSpPr>
        <p:spPr>
          <a:xfrm>
            <a:off x="2148993" y="1725615"/>
            <a:ext cx="811014" cy="4835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3719205" y="2209123"/>
            <a:ext cx="2007690" cy="4154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050" b="1" dirty="0">
                <a:solidFill>
                  <a:srgbClr val="FF0000"/>
                </a:solidFill>
              </a:rPr>
              <a:t>Clear paint + Rh6G + ethanol (6 coat) </a:t>
            </a:r>
          </a:p>
        </p:txBody>
      </p:sp>
      <p:cxnSp>
        <p:nvCxnSpPr>
          <p:cNvPr id="47" name="Straight Connector 46"/>
          <p:cNvCxnSpPr>
            <a:endCxn id="46" idx="0"/>
          </p:cNvCxnSpPr>
          <p:nvPr/>
        </p:nvCxnSpPr>
        <p:spPr>
          <a:xfrm>
            <a:off x="3731584" y="1718678"/>
            <a:ext cx="991466" cy="490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804955" y="2217979"/>
            <a:ext cx="829073" cy="2192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825" b="1" dirty="0"/>
              <a:t>Mirror finish </a:t>
            </a:r>
          </a:p>
        </p:txBody>
      </p:sp>
      <p:cxnSp>
        <p:nvCxnSpPr>
          <p:cNvPr id="50" name="Straight Connector 49"/>
          <p:cNvCxnSpPr>
            <a:endCxn id="49" idx="0"/>
          </p:cNvCxnSpPr>
          <p:nvPr/>
        </p:nvCxnSpPr>
        <p:spPr>
          <a:xfrm flipH="1">
            <a:off x="6219492" y="1725525"/>
            <a:ext cx="292652" cy="4924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853196" y="3866399"/>
            <a:ext cx="950901" cy="2192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825" b="1" dirty="0" err="1"/>
              <a:t>Aeroglaze</a:t>
            </a:r>
            <a:r>
              <a:rPr lang="en-US" altLang="ko-KR" sz="825" b="1" dirty="0"/>
              <a:t> z306</a:t>
            </a:r>
          </a:p>
        </p:txBody>
      </p:sp>
      <p:cxnSp>
        <p:nvCxnSpPr>
          <p:cNvPr id="54" name="Straight Connector 53"/>
          <p:cNvCxnSpPr>
            <a:endCxn id="51" idx="0"/>
          </p:cNvCxnSpPr>
          <p:nvPr/>
        </p:nvCxnSpPr>
        <p:spPr>
          <a:xfrm flipH="1">
            <a:off x="2328647" y="3515061"/>
            <a:ext cx="323890" cy="351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999176" y="3849394"/>
            <a:ext cx="1599017" cy="34624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825" b="1" dirty="0"/>
              <a:t>Transparent Black paint + Rh6G + ethanol + clear paint</a:t>
            </a:r>
          </a:p>
        </p:txBody>
      </p:sp>
      <p:cxnSp>
        <p:nvCxnSpPr>
          <p:cNvPr id="57" name="Straight Connector 56"/>
          <p:cNvCxnSpPr>
            <a:endCxn id="55" idx="0"/>
          </p:cNvCxnSpPr>
          <p:nvPr/>
        </p:nvCxnSpPr>
        <p:spPr>
          <a:xfrm>
            <a:off x="3086752" y="3505590"/>
            <a:ext cx="711933" cy="3438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89120" y="1250886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</a:t>
            </a:r>
            <a:endParaRPr lang="ko-KR" altLang="en-US" sz="788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719308" y="1251492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2</a:t>
            </a:r>
            <a:endParaRPr lang="ko-KR" altLang="en-US" sz="788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2838736" y="1251489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6</a:t>
            </a:r>
            <a:endParaRPr lang="ko-KR" altLang="en-US" sz="788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2442623" y="1251489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5</a:t>
            </a:r>
            <a:endParaRPr lang="ko-KR" altLang="en-US" sz="788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2022787" y="1251490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4</a:t>
            </a:r>
            <a:endParaRPr lang="ko-KR" altLang="en-US" sz="788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1610747" y="1251491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3</a:t>
            </a:r>
            <a:endParaRPr lang="ko-KR" altLang="en-US" sz="788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4042369" y="1251487"/>
            <a:ext cx="210659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9</a:t>
            </a:r>
            <a:endParaRPr lang="ko-KR" altLang="en-US" sz="788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3641146" y="1252323"/>
            <a:ext cx="209912" cy="213585"/>
          </a:xfrm>
          <a:prstGeom prst="rect">
            <a:avLst/>
          </a:prstGeom>
          <a:ln w="1270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>
                <a:solidFill>
                  <a:srgbClr val="FF3300"/>
                </a:solidFill>
              </a:rPr>
              <a:t>8</a:t>
            </a:r>
            <a:endParaRPr lang="ko-KR" altLang="en-US" sz="788" b="1" dirty="0">
              <a:solidFill>
                <a:srgbClr val="FF33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257873" y="1251488"/>
            <a:ext cx="20991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7</a:t>
            </a:r>
            <a:endParaRPr lang="ko-KR" altLang="en-US" sz="788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5852955" y="1217054"/>
            <a:ext cx="298870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13</a:t>
            </a:r>
            <a:endParaRPr lang="ko-KR" altLang="en-US" sz="788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5199281" y="1251486"/>
            <a:ext cx="296857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12</a:t>
            </a:r>
            <a:endParaRPr lang="ko-KR" altLang="en-US" sz="788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4800585" y="1251486"/>
            <a:ext cx="311222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11</a:t>
            </a:r>
            <a:endParaRPr lang="ko-KR" altLang="en-US" sz="788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4384031" y="1251486"/>
            <a:ext cx="296158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10</a:t>
            </a:r>
            <a:endParaRPr lang="ko-KR" altLang="en-US" sz="788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6248684" y="1204029"/>
            <a:ext cx="311351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788" b="1" dirty="0"/>
              <a:t>14</a:t>
            </a:r>
            <a:endParaRPr lang="ko-KR" altLang="en-US" sz="788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2231478" y="2831901"/>
            <a:ext cx="325737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16</a:t>
            </a:r>
            <a:endParaRPr lang="ko-KR" altLang="en-US" sz="9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1853196" y="2824751"/>
            <a:ext cx="344556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15</a:t>
            </a:r>
            <a:endParaRPr lang="ko-KR" altLang="en-US" sz="9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3459873" y="2831901"/>
            <a:ext cx="315054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19</a:t>
            </a:r>
            <a:endParaRPr lang="ko-KR" altLang="en-US" sz="9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999175" y="2828527"/>
            <a:ext cx="328909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18</a:t>
            </a:r>
            <a:endParaRPr lang="ko-KR" altLang="en-US" sz="9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2614774" y="2824751"/>
            <a:ext cx="312603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17</a:t>
            </a:r>
            <a:endParaRPr lang="ko-KR" altLang="en-US" sz="900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4057710" y="2830811"/>
            <a:ext cx="319089" cy="23083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900" b="1" dirty="0"/>
              <a:t>20</a:t>
            </a:r>
            <a:endParaRPr lang="ko-KR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290744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81" y="1144555"/>
            <a:ext cx="6647955" cy="162418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Light intensity results</a:t>
            </a:r>
            <a:endParaRPr lang="ko-KR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915678" y="1969179"/>
            <a:ext cx="912843" cy="1554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172777" y="1969179"/>
            <a:ext cx="3833166" cy="1554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705083" y="3357294"/>
            <a:ext cx="349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400" dirty="0"/>
              <a:t>Note that the dark offset is 100 counts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86509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Stability Wind Tunnel Configuration (SWT)</a:t>
            </a:r>
            <a:endParaRPr lang="ko-KR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661" y="1333899"/>
            <a:ext cx="5242486" cy="34876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2777" y="815738"/>
            <a:ext cx="39891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200" dirty="0"/>
              <a:t>Tested in SWT with Doppler Global Velocimetry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200" dirty="0"/>
              <a:t>Fluorescent paint mixed and airbrushed onto metal laminate immediately prior to test run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200" dirty="0"/>
              <a:t>Reynolds number</a:t>
            </a:r>
          </a:p>
          <a:p>
            <a:pPr marL="632222" lvl="1">
              <a:buFont typeface="Arial" panose="020B0604020202020204" pitchFamily="34" charset="0"/>
              <a:buChar char="•"/>
            </a:pPr>
            <a:r>
              <a:rPr lang="en-US" altLang="ko-KR" sz="1200" dirty="0"/>
              <a:t>1.5M</a:t>
            </a:r>
          </a:p>
          <a:p>
            <a:pPr marL="632222" lvl="1">
              <a:buFont typeface="Arial" panose="020B0604020202020204" pitchFamily="34" charset="0"/>
              <a:buChar char="•"/>
            </a:pPr>
            <a:r>
              <a:rPr lang="en-US" altLang="ko-KR" sz="1200" dirty="0"/>
              <a:t>2M</a:t>
            </a:r>
          </a:p>
          <a:p>
            <a:pPr marL="632222" lvl="1">
              <a:buFont typeface="Arial" panose="020B0604020202020204" pitchFamily="34" charset="0"/>
              <a:buChar char="•"/>
            </a:pPr>
            <a:r>
              <a:rPr lang="en-US" altLang="ko-KR" sz="1200" dirty="0"/>
              <a:t>3M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200" dirty="0"/>
              <a:t>Laser power : 6 W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200" dirty="0"/>
              <a:t>Exposure time : 2 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200" dirty="0" err="1"/>
              <a:t>AoA</a:t>
            </a:r>
            <a:r>
              <a:rPr lang="en-US" altLang="ko-KR" sz="1200" dirty="0"/>
              <a:t> : -15 </a:t>
            </a:r>
            <a:r>
              <a:rPr lang="en-US" altLang="ko-KR" sz="1200" dirty="0" err="1"/>
              <a:t>deg</a:t>
            </a:r>
            <a:endParaRPr lang="en-US" altLang="ko-KR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ko-KR" sz="1200" dirty="0"/>
              <a:t>DU96 airfoil model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ko-KR" altLang="en-US" sz="1200" dirty="0"/>
          </a:p>
        </p:txBody>
      </p:sp>
      <p:sp>
        <p:nvSpPr>
          <p:cNvPr id="7" name="Isosceles Triangle 6"/>
          <p:cNvSpPr/>
          <p:nvPr/>
        </p:nvSpPr>
        <p:spPr>
          <a:xfrm rot="7612223">
            <a:off x="4857295" y="3214771"/>
            <a:ext cx="116537" cy="1222495"/>
          </a:xfrm>
          <a:prstGeom prst="triangle">
            <a:avLst>
              <a:gd name="adj" fmla="val 0"/>
            </a:avLst>
          </a:prstGeom>
          <a:solidFill>
            <a:srgbClr val="19FF0D">
              <a:alpha val="63137"/>
            </a:srgbClr>
          </a:solidFill>
          <a:ln>
            <a:solidFill>
              <a:srgbClr val="19FF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247900" y="2086548"/>
            <a:ext cx="897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Cam 1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88294" y="1244762"/>
            <a:ext cx="91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Cam 2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10138" y="4386724"/>
            <a:ext cx="886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Cam 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461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8" t="26132" r="60820" b="39040"/>
          <a:stretch/>
        </p:blipFill>
        <p:spPr>
          <a:xfrm>
            <a:off x="163871" y="1205055"/>
            <a:ext cx="1275571" cy="210123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744A4-EA75-884E-9511-A3F84BA028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0694" y="180276"/>
            <a:ext cx="5761493" cy="385763"/>
          </a:xfrm>
        </p:spPr>
        <p:txBody>
          <a:bodyPr/>
          <a:lstStyle/>
          <a:p>
            <a:r>
              <a:rPr lang="en-US" altLang="ko-KR" dirty="0" smtClean="0"/>
              <a:t>Measurement in SWT (</a:t>
            </a:r>
            <a:r>
              <a:rPr lang="en-US" altLang="ko-KR" sz="1200" dirty="0"/>
              <a:t>Doppler Global Velocimetry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3074" name="Picture 2" descr="http://www.pco.de/fileadmin/user_upload/pco_edge_gold_free_4_1020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585" y="2207391"/>
            <a:ext cx="1600200" cy="106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910505" y="2503082"/>
            <a:ext cx="85725" cy="4667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7"/>
          <p:cNvSpPr/>
          <p:nvPr/>
        </p:nvSpPr>
        <p:spPr>
          <a:xfrm rot="20187793">
            <a:off x="4148247" y="827416"/>
            <a:ext cx="785497" cy="378840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Laser</a:t>
            </a:r>
            <a:endParaRPr lang="ko-KR" altLang="en-US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890518" y="1209261"/>
            <a:ext cx="3211637" cy="1368170"/>
          </a:xfrm>
          <a:prstGeom prst="line">
            <a:avLst/>
          </a:prstGeom>
          <a:ln w="28575">
            <a:solidFill>
              <a:srgbClr val="19FF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255967" y="2485039"/>
            <a:ext cx="880098" cy="47762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Iodine cell</a:t>
            </a:r>
            <a:endParaRPr lang="ko-KR" altLang="en-US" sz="1600" dirty="0"/>
          </a:p>
        </p:txBody>
      </p:sp>
      <p:cxnSp>
        <p:nvCxnSpPr>
          <p:cNvPr id="15" name="Elbow Connector 14"/>
          <p:cNvCxnSpPr>
            <a:endCxn id="17" idx="0"/>
          </p:cNvCxnSpPr>
          <p:nvPr/>
        </p:nvCxnSpPr>
        <p:spPr>
          <a:xfrm rot="16200000" flipH="1">
            <a:off x="5198903" y="3151686"/>
            <a:ext cx="1268410" cy="456199"/>
          </a:xfrm>
          <a:prstGeom prst="bentConnector3">
            <a:avLst>
              <a:gd name="adj1" fmla="val 469"/>
            </a:avLst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532570" y="4013991"/>
            <a:ext cx="1057275" cy="476251"/>
          </a:xfrm>
          <a:prstGeom prst="rect">
            <a:avLst/>
          </a:prstGeom>
          <a:solidFill>
            <a:srgbClr val="0092D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Data acquisition</a:t>
            </a:r>
            <a:endParaRPr lang="ko-KR" alt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3718025" y="4028918"/>
            <a:ext cx="1057275" cy="476251"/>
          </a:xfrm>
          <a:prstGeom prst="rect">
            <a:avLst/>
          </a:prstGeom>
          <a:solidFill>
            <a:srgbClr val="0092D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Computer</a:t>
            </a:r>
            <a:endParaRPr lang="ko-KR" altLang="en-US" sz="14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/>
          <a:srcRect l="16353" t="56840" r="30692" b="12568"/>
          <a:stretch/>
        </p:blipFill>
        <p:spPr>
          <a:xfrm>
            <a:off x="992959" y="3644071"/>
            <a:ext cx="2055210" cy="1032254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>
            <a:off x="980395" y="2728910"/>
            <a:ext cx="1233488" cy="16672"/>
          </a:xfrm>
          <a:prstGeom prst="straightConnector1">
            <a:avLst/>
          </a:prstGeom>
          <a:ln w="28575">
            <a:solidFill>
              <a:srgbClr val="19FF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222669" y="2736444"/>
            <a:ext cx="599112" cy="7535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038580" y="2302477"/>
            <a:ext cx="14157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/>
              <a:t>Frequency to Intensity</a:t>
            </a:r>
            <a:endParaRPr lang="ko-KR" altLang="en-US" sz="9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588793" y="2255671"/>
            <a:ext cx="8322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/>
              <a:t>532nm filter</a:t>
            </a:r>
            <a:endParaRPr lang="ko-KR" altLang="en-US" sz="900" b="1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4875677" y="4267043"/>
            <a:ext cx="544338" cy="0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3090007" y="4271162"/>
            <a:ext cx="544338" cy="0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 rot="20131563">
            <a:off x="2400574" y="1520139"/>
            <a:ext cx="5501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/>
              <a:t>532nm</a:t>
            </a:r>
            <a:endParaRPr lang="ko-KR" altLang="en-US" sz="9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418413" y="2515091"/>
            <a:ext cx="5501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532nm</a:t>
            </a:r>
            <a:endParaRPr lang="ko-KR" altLang="en-US" sz="9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532991" y="4676158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Raw image</a:t>
            </a:r>
            <a:endParaRPr lang="ko-KR" alt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49648" y="3105629"/>
            <a:ext cx="12346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</a:rPr>
              <a:t>Treated surface</a:t>
            </a:r>
            <a:endParaRPr lang="ko-KR" altLang="en-US" sz="11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91691" y="2931392"/>
            <a:ext cx="15119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solidFill>
                  <a:srgbClr val="0070C0"/>
                </a:solidFill>
              </a:rPr>
              <a:t>(For DGV measurement)</a:t>
            </a:r>
            <a:endParaRPr lang="ko-KR" altLang="en-US" sz="9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38388" y="2254207"/>
            <a:ext cx="5886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/>
              <a:t>camera</a:t>
            </a:r>
            <a:endParaRPr lang="ko-KR" altLang="en-US" sz="900" b="1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992959" y="2812125"/>
            <a:ext cx="1233488" cy="16672"/>
          </a:xfrm>
          <a:prstGeom prst="straightConnector1">
            <a:avLst/>
          </a:prstGeom>
          <a:ln w="28575">
            <a:solidFill>
              <a:srgbClr val="FAC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405321" y="2828797"/>
            <a:ext cx="5501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570nm</a:t>
            </a:r>
            <a:endParaRPr lang="ko-KR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28880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54692</TotalTime>
  <Words>1201</Words>
  <Application>Microsoft Office PowerPoint</Application>
  <PresentationFormat>Custom</PresentationFormat>
  <Paragraphs>325</Paragraphs>
  <Slides>32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 Unicode MS</vt:lpstr>
      <vt:lpstr>ＭＳ Ｐゴシック</vt:lpstr>
      <vt:lpstr>돋움</vt:lpstr>
      <vt:lpstr>Arial</vt:lpstr>
      <vt:lpstr>Arial Black</vt:lpstr>
      <vt:lpstr>Times New Roman</vt:lpstr>
      <vt:lpstr>Wingdings</vt:lpstr>
      <vt:lpstr>Essential</vt:lpstr>
      <vt:lpstr>Worksheet</vt:lpstr>
      <vt:lpstr>Flare Reduction Technique for Near-Surface Airfoil Boundary Layer Measurements with Laser Diagnostics</vt:lpstr>
      <vt:lpstr>About project</vt:lpstr>
      <vt:lpstr>Outline</vt:lpstr>
      <vt:lpstr>External Illumination background</vt:lpstr>
      <vt:lpstr>Literature review</vt:lpstr>
      <vt:lpstr>Absorption: Fluorescent Paint</vt:lpstr>
      <vt:lpstr>Light intensity results</vt:lpstr>
      <vt:lpstr>Stability Wind Tunnel Configuration (SWT)</vt:lpstr>
      <vt:lpstr>Measurement in SWT (Doppler Global Velocimetry)</vt:lpstr>
      <vt:lpstr>Assessments</vt:lpstr>
      <vt:lpstr>Transmission: Transparent laminate</vt:lpstr>
      <vt:lpstr>Final Design</vt:lpstr>
      <vt:lpstr>Particle Image Velocimetry (PIV)</vt:lpstr>
      <vt:lpstr>PIV experiment set up</vt:lpstr>
      <vt:lpstr>Data processing</vt:lpstr>
      <vt:lpstr>Raw images</vt:lpstr>
      <vt:lpstr>Raw Image Intensity Profiles</vt:lpstr>
      <vt:lpstr>PIV results</vt:lpstr>
      <vt:lpstr>Velocity contour</vt:lpstr>
      <vt:lpstr>Summary</vt:lpstr>
      <vt:lpstr>Question ?</vt:lpstr>
      <vt:lpstr>Supplemental Slides</vt:lpstr>
      <vt:lpstr>Lab experiment set up</vt:lpstr>
      <vt:lpstr>Model Surface Options</vt:lpstr>
      <vt:lpstr>Burning issue</vt:lpstr>
      <vt:lpstr>Absorption: Fluorescent Paint</vt:lpstr>
      <vt:lpstr>Light intensity results</vt:lpstr>
      <vt:lpstr>Treated transparent laminate</vt:lpstr>
      <vt:lpstr>Boundary layer profiles</vt:lpstr>
      <vt:lpstr>Boundary layer profiles</vt:lpstr>
      <vt:lpstr>Literature review (camera angle)</vt:lpstr>
      <vt:lpstr>Laser model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Comp2LDV</dc:title>
  <dc:creator>Donald Brooks</dc:creator>
  <cp:lastModifiedBy>Dongyun Shin</cp:lastModifiedBy>
  <cp:revision>1657</cp:revision>
  <cp:lastPrinted>1601-01-01T00:00:00Z</cp:lastPrinted>
  <dcterms:created xsi:type="dcterms:W3CDTF">1601-01-01T00:00:00Z</dcterms:created>
  <dcterms:modified xsi:type="dcterms:W3CDTF">2015-06-08T18:52:30Z</dcterms:modified>
</cp:coreProperties>
</file>