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template.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handoutMasterIdLst>
    <p:handoutMasterId r:id="rId26"/>
  </p:handoutMasterIdLst>
  <p:sldIdLst>
    <p:sldId id="263" r:id="rId2"/>
    <p:sldId id="283" r:id="rId3"/>
    <p:sldId id="256" r:id="rId4"/>
    <p:sldId id="259" r:id="rId5"/>
    <p:sldId id="265" r:id="rId6"/>
    <p:sldId id="266" r:id="rId7"/>
    <p:sldId id="267" r:id="rId8"/>
    <p:sldId id="268" r:id="rId9"/>
    <p:sldId id="269" r:id="rId10"/>
    <p:sldId id="270" r:id="rId11"/>
    <p:sldId id="271" r:id="rId12"/>
    <p:sldId id="272" r:id="rId13"/>
    <p:sldId id="273" r:id="rId14"/>
    <p:sldId id="278" r:id="rId15"/>
    <p:sldId id="279" r:id="rId16"/>
    <p:sldId id="280" r:id="rId17"/>
    <p:sldId id="274" r:id="rId18"/>
    <p:sldId id="275" r:id="rId19"/>
    <p:sldId id="276" r:id="rId20"/>
    <p:sldId id="277" r:id="rId21"/>
    <p:sldId id="281" r:id="rId22"/>
    <p:sldId id="282" r:id="rId23"/>
    <p:sldId id="264"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9E4642A9-4084-E748-B320-936A8B0A6296}">
          <p14:sldIdLst>
            <p14:sldId id="263"/>
            <p14:sldId id="283"/>
            <p14:sldId id="256"/>
            <p14:sldId id="259"/>
            <p14:sldId id="265"/>
            <p14:sldId id="266"/>
            <p14:sldId id="267"/>
            <p14:sldId id="268"/>
            <p14:sldId id="269"/>
            <p14:sldId id="270"/>
            <p14:sldId id="271"/>
            <p14:sldId id="272"/>
            <p14:sldId id="273"/>
            <p14:sldId id="278"/>
            <p14:sldId id="279"/>
            <p14:sldId id="280"/>
            <p14:sldId id="274"/>
            <p14:sldId id="275"/>
            <p14:sldId id="276"/>
            <p14:sldId id="277"/>
            <p14:sldId id="281"/>
            <p14:sldId id="282"/>
            <p14:sldId id="26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E9E9"/>
    <a:srgbClr val="FF6600"/>
    <a:srgbClr val="F7901E"/>
    <a:srgbClr val="8B1E4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586" autoAdjust="0"/>
    <p:restoredTop sz="66830"/>
  </p:normalViewPr>
  <p:slideViewPr>
    <p:cSldViewPr snapToGrid="0" snapToObjects="1">
      <p:cViewPr varScale="1">
        <p:scale>
          <a:sx n="114" d="100"/>
          <a:sy n="114" d="100"/>
        </p:scale>
        <p:origin x="488" y="17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16" d="100"/>
        <a:sy n="116" d="100"/>
      </p:scale>
      <p:origin x="0" y="0"/>
    </p:cViewPr>
  </p:sorterViewPr>
  <p:notesViewPr>
    <p:cSldViewPr snapToGrid="0" snapToObjects="1">
      <p:cViewPr varScale="1">
        <p:scale>
          <a:sx n="87" d="100"/>
          <a:sy n="87" d="100"/>
        </p:scale>
        <p:origin x="3904" y="19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1DB6698-9F7C-3646-A26D-95E454953FB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02CCC1AF-BE92-9C4D-B80F-42521DC7095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B4C2BE1-7593-874D-A54B-2DAF88AB4460}" type="datetimeFigureOut">
              <a:rPr lang="en-US" smtClean="0"/>
              <a:t>2/28/20</a:t>
            </a:fld>
            <a:endParaRPr lang="en-US"/>
          </a:p>
        </p:txBody>
      </p:sp>
      <p:sp>
        <p:nvSpPr>
          <p:cNvPr id="4" name="Footer Placeholder 3">
            <a:extLst>
              <a:ext uri="{FF2B5EF4-FFF2-40B4-BE49-F238E27FC236}">
                <a16:creationId xmlns:a16="http://schemas.microsoft.com/office/drawing/2014/main" id="{05B89AE0-B5B4-A840-8B32-F59C1FA1F10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0C16377F-BE6A-DE44-88D8-0DBDD13263E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7111589-3224-1047-8D9B-D54F751FA731}" type="slidenum">
              <a:rPr lang="en-US" smtClean="0"/>
              <a:t>‹#›</a:t>
            </a:fld>
            <a:endParaRPr lang="en-US"/>
          </a:p>
        </p:txBody>
      </p:sp>
    </p:spTree>
    <p:extLst>
      <p:ext uri="{BB962C8B-B14F-4D97-AF65-F5344CB8AC3E}">
        <p14:creationId xmlns:p14="http://schemas.microsoft.com/office/powerpoint/2010/main" val="22915923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D444C4-D241-AB44-A8B2-A67FC57DD99A}" type="datetimeFigureOut">
              <a:rPr lang="en-US" smtClean="0"/>
              <a:t>2/28/20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4AC6CA-3C20-4146-82D0-CD1C76E775AB}" type="slidenum">
              <a:rPr lang="en-US" smtClean="0"/>
              <a:t>‹#›</a:t>
            </a:fld>
            <a:endParaRPr lang="en-US"/>
          </a:p>
        </p:txBody>
      </p:sp>
    </p:spTree>
    <p:extLst>
      <p:ext uri="{BB962C8B-B14F-4D97-AF65-F5344CB8AC3E}">
        <p14:creationId xmlns:p14="http://schemas.microsoft.com/office/powerpoint/2010/main" val="10518709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copyright.gov/fair-use/index.html"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www.sherpa.ac.uk/romeo/"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librarycopyright.net/resources/digitalslider" TargetMode="External"/><Relationship Id="rId2" Type="http://schemas.openxmlformats.org/officeDocument/2006/relationships/slide" Target="../slides/slide21.xml"/><Relationship Id="rId1" Type="http://schemas.openxmlformats.org/officeDocument/2006/relationships/notesMaster" Target="../notesMasters/notesMaster1.xml"/><Relationship Id="rId5" Type="http://schemas.openxmlformats.org/officeDocument/2006/relationships/hyperlink" Target="https://d396qusza40orc.cloudfront.net/cfel/Reading%20Docs/A%20Framework%20for%20Analyzing%20any%20Copyright%20Problem.pdf" TargetMode="External"/><Relationship Id="rId4" Type="http://schemas.openxmlformats.org/officeDocument/2006/relationships/hyperlink" Target="http://creativecommons.org/licenses/by-sa/4.0" TargetMode="Externa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law.cornell.edu/uscode/html/uscode17/usc_sec_17_00000401----000-.html"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latin typeface="Times New Roman" panose="02020603050405020304" pitchFamily="18" charset="0"/>
                <a:ea typeface="ＭＳ Ｐゴシック" panose="020B0600070205080204" pitchFamily="34" charset="-128"/>
              </a:rPr>
              <a:t> </a:t>
            </a:r>
            <a:r>
              <a:rPr lang="en-US" altLang="en-US" b="1" dirty="0">
                <a:latin typeface="Times New Roman" panose="02020603050405020304" pitchFamily="18" charset="0"/>
                <a:ea typeface="ＭＳ Ｐゴシック" panose="020B0600070205080204" pitchFamily="34" charset="-128"/>
              </a:rPr>
              <a:t>I AM NOT A LAWYER </a:t>
            </a:r>
            <a:r>
              <a:rPr lang="en-US" altLang="en-US" dirty="0">
                <a:latin typeface="Times New Roman" panose="02020603050405020304" pitchFamily="18" charset="0"/>
                <a:ea typeface="ＭＳ Ｐゴシック" panose="020B0600070205080204" pitchFamily="34" charset="-128"/>
              </a:rPr>
              <a:t>and I don’t give legal advice. I want you to have good information so that you can make good decisions about exercising your copyright and when you use someone else’s copyrighted work. </a:t>
            </a:r>
          </a:p>
          <a:p>
            <a:endParaRPr lang="en-US" dirty="0"/>
          </a:p>
          <a:p>
            <a:r>
              <a:rPr lang="en-US" dirty="0"/>
              <a:t>I</a:t>
            </a:r>
            <a:r>
              <a:rPr lang="en-US" baseline="0" dirty="0"/>
              <a:t> have &gt;30 years experience with digital scholarly communication: online news, ETDs, </a:t>
            </a:r>
            <a:r>
              <a:rPr lang="en-US" baseline="0" dirty="0" err="1"/>
              <a:t>ImageBase</a:t>
            </a:r>
            <a:r>
              <a:rPr lang="en-US" baseline="0" dirty="0"/>
              <a:t>, digital imaging and preservation, </a:t>
            </a:r>
            <a:r>
              <a:rPr lang="en-US" baseline="0" dirty="0" err="1"/>
              <a:t>etc</a:t>
            </a:r>
            <a:endParaRPr lang="en-US" dirty="0"/>
          </a:p>
        </p:txBody>
      </p:sp>
      <p:sp>
        <p:nvSpPr>
          <p:cNvPr id="4" name="Slide Number Placeholder 3"/>
          <p:cNvSpPr>
            <a:spLocks noGrp="1"/>
          </p:cNvSpPr>
          <p:nvPr>
            <p:ph type="sldNum" sz="quarter" idx="10"/>
          </p:nvPr>
        </p:nvSpPr>
        <p:spPr/>
        <p:txBody>
          <a:bodyPr/>
          <a:lstStyle/>
          <a:p>
            <a:fld id="{0F4AC6CA-3C20-4146-82D0-CD1C76E775AB}" type="slidenum">
              <a:rPr lang="en-US" smtClean="0"/>
              <a:t>1</a:t>
            </a:fld>
            <a:endParaRPr lang="en-US"/>
          </a:p>
        </p:txBody>
      </p:sp>
    </p:spTree>
    <p:extLst>
      <p:ext uri="{BB962C8B-B14F-4D97-AF65-F5344CB8AC3E}">
        <p14:creationId xmlns:p14="http://schemas.microsoft.com/office/powerpoint/2010/main" val="9903036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4AC6CA-3C20-4146-82D0-CD1C76E775AB}" type="slidenum">
              <a:rPr lang="en-US" smtClean="0"/>
              <a:t>10</a:t>
            </a:fld>
            <a:endParaRPr lang="en-US"/>
          </a:p>
        </p:txBody>
      </p:sp>
    </p:spTree>
    <p:extLst>
      <p:ext uri="{BB962C8B-B14F-4D97-AF65-F5344CB8AC3E}">
        <p14:creationId xmlns:p14="http://schemas.microsoft.com/office/powerpoint/2010/main" val="15289004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0" lang="en-US" altLang="en-US" sz="1400" dirty="0">
                <a:solidFill>
                  <a:srgbClr val="000000"/>
                </a:solidFill>
                <a:latin typeface="Times New Roman" panose="02020603050405020304" pitchFamily="18" charset="0"/>
                <a:ea typeface="ＭＳ Ｐゴシック" panose="020B0600070205080204" pitchFamily="34" charset="-128"/>
              </a:rPr>
              <a:t>Does not mean publicly accessible Internet/Web </a:t>
            </a:r>
            <a:endParaRPr lang="en-US" altLang="en-US" sz="1400" dirty="0">
              <a:latin typeface="Times New Roman" panose="02020603050405020304" pitchFamily="18" charset="0"/>
              <a:ea typeface="ＭＳ Ｐゴシック" panose="020B0600070205080204" pitchFamily="34" charset="-128"/>
            </a:endParaRPr>
          </a:p>
          <a:p>
            <a:endParaRPr lang="en-US" altLang="en-US" sz="1400" dirty="0">
              <a:latin typeface="Times New Roman" panose="02020603050405020304" pitchFamily="18" charset="0"/>
              <a:ea typeface="ＭＳ Ｐゴシック" panose="020B0600070205080204" pitchFamily="34" charset="-128"/>
            </a:endParaRPr>
          </a:p>
          <a:p>
            <a:r>
              <a:rPr lang="en-US" altLang="en-US" sz="1400" dirty="0">
                <a:latin typeface="Times New Roman" panose="02020603050405020304" pitchFamily="18" charset="0"/>
                <a:ea typeface="ＭＳ Ｐゴシック" panose="020B0600070205080204" pitchFamily="34" charset="-128"/>
              </a:rPr>
              <a:t>PUBLIC DOMAIN</a:t>
            </a:r>
          </a:p>
          <a:p>
            <a:pPr lvl="1"/>
            <a:r>
              <a:rPr lang="en-US" altLang="en-US" sz="1400" dirty="0">
                <a:latin typeface="Times New Roman" panose="02020603050405020304" pitchFamily="18" charset="0"/>
                <a:ea typeface="ＭＳ Ｐゴシック" panose="020B0600070205080204" pitchFamily="34" charset="-128"/>
              </a:rPr>
              <a:t>Life of the author plus 70 years (extended from 50 years)</a:t>
            </a:r>
          </a:p>
          <a:p>
            <a:pPr lvl="1"/>
            <a:r>
              <a:rPr lang="en-US" altLang="en-US" sz="1400" b="1" dirty="0">
                <a:latin typeface="Times New Roman" panose="02020603050405020304" pitchFamily="18" charset="0"/>
                <a:ea typeface="ＭＳ Ｐゴシック" panose="020B0600070205080204" pitchFamily="34" charset="-128"/>
              </a:rPr>
              <a:t>1998 Copyright Term Extension Act</a:t>
            </a:r>
          </a:p>
          <a:p>
            <a:pPr lvl="1"/>
            <a:r>
              <a:rPr lang="en-US" altLang="en-US" sz="1400" dirty="0">
                <a:latin typeface="Times New Roman" panose="02020603050405020304" pitchFamily="18" charset="0"/>
                <a:ea typeface="ＭＳ Ｐゴシック" panose="020B0600070205080204" pitchFamily="34" charset="-128"/>
              </a:rPr>
              <a:t>	 Sonny Bono CTEA: songwriter, Mayor--Palm Springs</a:t>
            </a:r>
          </a:p>
          <a:p>
            <a:pPr lvl="1"/>
            <a:r>
              <a:rPr lang="en-US" altLang="en-US" sz="1400" dirty="0">
                <a:latin typeface="Times New Roman" panose="02020603050405020304" pitchFamily="18" charset="0"/>
                <a:ea typeface="ＭＳ Ｐゴシック" panose="020B0600070205080204" pitchFamily="34" charset="-128"/>
              </a:rPr>
              <a:t>	Mickey Mouse Act</a:t>
            </a:r>
          </a:p>
          <a:p>
            <a:pPr lvl="1"/>
            <a:endParaRPr lang="en-US" altLang="en-US" sz="1400" dirty="0">
              <a:latin typeface="Times New Roman" panose="02020603050405020304" pitchFamily="18" charset="0"/>
              <a:ea typeface="ＭＳ Ｐゴシック" panose="020B0600070205080204" pitchFamily="34" charset="-128"/>
            </a:endParaRPr>
          </a:p>
          <a:p>
            <a:r>
              <a:rPr lang="en-US" altLang="en-US" sz="1400" dirty="0">
                <a:latin typeface="Times New Roman" panose="02020603050405020304" pitchFamily="18" charset="0"/>
                <a:ea typeface="ＭＳ Ｐゴシック" panose="020B0600070205080204" pitchFamily="34" charset="-128"/>
              </a:rPr>
              <a:t>TEACH Act 2002</a:t>
            </a:r>
            <a:endParaRPr lang="en-US" altLang="en-US" dirty="0">
              <a:latin typeface="Times New Roman" panose="02020603050405020304" pitchFamily="18" charset="0"/>
              <a:ea typeface="ＭＳ Ｐゴシック" panose="020B0600070205080204" pitchFamily="34" charset="-128"/>
            </a:endParaRPr>
          </a:p>
          <a:p>
            <a:endParaRPr lang="en-US" dirty="0"/>
          </a:p>
        </p:txBody>
      </p:sp>
      <p:sp>
        <p:nvSpPr>
          <p:cNvPr id="4" name="Slide Number Placeholder 3"/>
          <p:cNvSpPr>
            <a:spLocks noGrp="1"/>
          </p:cNvSpPr>
          <p:nvPr>
            <p:ph type="sldNum" sz="quarter" idx="10"/>
          </p:nvPr>
        </p:nvSpPr>
        <p:spPr/>
        <p:txBody>
          <a:bodyPr/>
          <a:lstStyle/>
          <a:p>
            <a:fld id="{0F4AC6CA-3C20-4146-82D0-CD1C76E775AB}" type="slidenum">
              <a:rPr lang="en-US" smtClean="0"/>
              <a:t>11</a:t>
            </a:fld>
            <a:endParaRPr lang="en-US"/>
          </a:p>
        </p:txBody>
      </p:sp>
    </p:spTree>
    <p:extLst>
      <p:ext uri="{BB962C8B-B14F-4D97-AF65-F5344CB8AC3E}">
        <p14:creationId xmlns:p14="http://schemas.microsoft.com/office/powerpoint/2010/main" val="29017574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anose="02020603050405020304" pitchFamily="18" charset="0"/>
                <a:ea typeface="ＭＳ Ｐゴシック" panose="020B0600070205080204" pitchFamily="34" charset="-128"/>
              </a:rPr>
              <a:t>Consider all four, not just one, fair use factor.</a:t>
            </a:r>
          </a:p>
          <a:p>
            <a:endParaRPr lang="en-US" altLang="en-US" dirty="0">
              <a:latin typeface="Times New Roman" panose="02020603050405020304" pitchFamily="18" charset="0"/>
              <a:ea typeface="ＭＳ Ｐゴシック" panose="020B0600070205080204" pitchFamily="34" charset="-128"/>
            </a:endParaRPr>
          </a:p>
          <a:p>
            <a:r>
              <a:rPr lang="en-US" altLang="en-US" dirty="0">
                <a:latin typeface="Times New Roman" panose="02020603050405020304" pitchFamily="18" charset="0"/>
                <a:ea typeface="ＭＳ Ｐゴシック" panose="020B0600070205080204" pitchFamily="34" charset="-128"/>
              </a:rPr>
              <a:t>Myth: It’s OK, it’s for educational purposes.</a:t>
            </a:r>
          </a:p>
          <a:p>
            <a:endParaRPr lang="en-US" altLang="en-US" dirty="0">
              <a:latin typeface="Times New Roman" panose="02020603050405020304" pitchFamily="18" charset="0"/>
              <a:ea typeface="ＭＳ Ｐゴシック" panose="020B0600070205080204" pitchFamily="34" charset="-128"/>
            </a:endParaRPr>
          </a:p>
          <a:p>
            <a:r>
              <a:rPr lang="en-US" altLang="en-US" dirty="0">
                <a:latin typeface="Times New Roman" panose="02020603050405020304" pitchFamily="18" charset="0"/>
                <a:ea typeface="ＭＳ Ｐゴシック" panose="020B0600070205080204" pitchFamily="34" charset="-128"/>
                <a:hlinkClick r:id="rId3"/>
              </a:rPr>
              <a:t>U.S. Copyright Office Fair Use Index</a:t>
            </a:r>
            <a:r>
              <a:rPr lang="en-US" altLang="en-US" dirty="0">
                <a:latin typeface="Times New Roman" panose="02020603050405020304" pitchFamily="18" charset="0"/>
                <a:ea typeface="ＭＳ Ｐゴシック" panose="020B0600070205080204" pitchFamily="34" charset="-128"/>
              </a:rPr>
              <a:t>: https://</a:t>
            </a:r>
            <a:r>
              <a:rPr lang="en-US" altLang="en-US" dirty="0" err="1">
                <a:latin typeface="Times New Roman" panose="02020603050405020304" pitchFamily="18" charset="0"/>
                <a:ea typeface="ＭＳ Ｐゴシック" panose="020B0600070205080204" pitchFamily="34" charset="-128"/>
              </a:rPr>
              <a:t>www.copyright.gov</a:t>
            </a:r>
            <a:r>
              <a:rPr lang="en-US" altLang="en-US" dirty="0">
                <a:latin typeface="Times New Roman" panose="02020603050405020304" pitchFamily="18" charset="0"/>
                <a:ea typeface="ＭＳ Ｐゴシック" panose="020B0600070205080204" pitchFamily="34" charset="-128"/>
              </a:rPr>
              <a:t>/fair-use/fair-</a:t>
            </a:r>
            <a:r>
              <a:rPr lang="en-US" altLang="en-US" dirty="0" err="1">
                <a:latin typeface="Times New Roman" panose="02020603050405020304" pitchFamily="18" charset="0"/>
                <a:ea typeface="ＭＳ Ｐゴシック" panose="020B0600070205080204" pitchFamily="34" charset="-128"/>
              </a:rPr>
              <a:t>index.html</a:t>
            </a:r>
            <a:endParaRPr lang="en-US" altLang="en-US" dirty="0">
              <a:latin typeface="Times New Roman" panose="02020603050405020304" pitchFamily="18" charset="0"/>
              <a:ea typeface="ＭＳ Ｐゴシック" panose="020B0600070205080204" pitchFamily="34" charset="-128"/>
            </a:endParaRPr>
          </a:p>
          <a:p>
            <a:endParaRPr lang="en-US" dirty="0"/>
          </a:p>
        </p:txBody>
      </p:sp>
      <p:sp>
        <p:nvSpPr>
          <p:cNvPr id="4" name="Slide Number Placeholder 3"/>
          <p:cNvSpPr>
            <a:spLocks noGrp="1"/>
          </p:cNvSpPr>
          <p:nvPr>
            <p:ph type="sldNum" sz="quarter" idx="10"/>
          </p:nvPr>
        </p:nvSpPr>
        <p:spPr/>
        <p:txBody>
          <a:bodyPr/>
          <a:lstStyle/>
          <a:p>
            <a:fld id="{0F4AC6CA-3C20-4146-82D0-CD1C76E775AB}" type="slidenum">
              <a:rPr lang="en-US" smtClean="0"/>
              <a:t>12</a:t>
            </a:fld>
            <a:endParaRPr lang="en-US"/>
          </a:p>
        </p:txBody>
      </p:sp>
    </p:spTree>
    <p:extLst>
      <p:ext uri="{BB962C8B-B14F-4D97-AF65-F5344CB8AC3E}">
        <p14:creationId xmlns:p14="http://schemas.microsoft.com/office/powerpoint/2010/main" val="19159528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sz="900" dirty="0">
                <a:solidFill>
                  <a:srgbClr val="FF0000"/>
                </a:solidFill>
                <a:latin typeface="Arial" panose="020B0604020202020204" pitchFamily="34" charset="0"/>
                <a:ea typeface="ＭＳ Ｐゴシック" panose="020B0600070205080204" pitchFamily="34" charset="-128"/>
                <a:cs typeface="Arial" panose="020B0604020202020204" pitchFamily="34" charset="0"/>
              </a:rPr>
              <a:t>How transformative is it? Ask </a:t>
            </a:r>
            <a:r>
              <a:rPr lang="en-US" altLang="en-US" sz="900" dirty="0">
                <a:latin typeface="Arial" panose="020B0604020202020204" pitchFamily="34" charset="0"/>
                <a:ea typeface="ＭＳ Ｐゴシック" panose="020B0600070205080204" pitchFamily="34" charset="-128"/>
                <a:cs typeface="Arial" panose="020B0604020202020204" pitchFamily="34" charset="0"/>
              </a:rPr>
              <a:t>2 questions: (1) adding new expression or meaning?(2) adding value, i.e., creating new information, new aesthetics, new insights, and understandings? Example: </a:t>
            </a:r>
            <a:r>
              <a:rPr lang="en-US" altLang="en-US" sz="900" i="1" dirty="0">
                <a:latin typeface="Arial" panose="020B0604020202020204" pitchFamily="34" charset="0"/>
                <a:ea typeface="ＭＳ Ｐゴシック" panose="020B0600070205080204" pitchFamily="34" charset="-128"/>
                <a:cs typeface="Arial" panose="020B0604020202020204" pitchFamily="34" charset="0"/>
              </a:rPr>
              <a:t>Authors</a:t>
            </a:r>
            <a:r>
              <a:rPr lang="ja-JP" altLang="en-US" sz="900" i="1">
                <a:latin typeface="Arial" panose="020B0604020202020204" pitchFamily="34" charset="0"/>
                <a:ea typeface="ＭＳ Ｐゴシック" panose="020B0600070205080204" pitchFamily="34" charset="-128"/>
                <a:cs typeface="Arial" panose="020B0604020202020204" pitchFamily="34" charset="0"/>
              </a:rPr>
              <a:t>’</a:t>
            </a:r>
            <a:r>
              <a:rPr lang="en-US" altLang="ja-JP" sz="900" i="1" dirty="0">
                <a:latin typeface="Arial" panose="020B0604020202020204" pitchFamily="34" charset="0"/>
                <a:ea typeface="ＭＳ Ｐゴシック" panose="020B0600070205080204" pitchFamily="34" charset="-128"/>
                <a:cs typeface="Arial" panose="020B0604020202020204" pitchFamily="34" charset="0"/>
              </a:rPr>
              <a:t> Guild, Inc, et al. v. </a:t>
            </a:r>
            <a:r>
              <a:rPr lang="en-US" altLang="ja-JP" sz="900" i="1" dirty="0" err="1">
                <a:latin typeface="Arial" panose="020B0604020202020204" pitchFamily="34" charset="0"/>
                <a:ea typeface="ＭＳ Ｐゴシック" panose="020B0600070205080204" pitchFamily="34" charset="-128"/>
                <a:cs typeface="Arial" panose="020B0604020202020204" pitchFamily="34" charset="0"/>
              </a:rPr>
              <a:t>HathiTrust</a:t>
            </a:r>
            <a:r>
              <a:rPr lang="en-US" altLang="ja-JP" sz="900" i="1" dirty="0">
                <a:latin typeface="Arial" panose="020B0604020202020204" pitchFamily="34" charset="0"/>
                <a:ea typeface="ＭＳ Ｐゴシック" panose="020B0600070205080204" pitchFamily="34" charset="-128"/>
                <a:cs typeface="Arial" panose="020B0604020202020204" pitchFamily="34" charset="0"/>
              </a:rPr>
              <a:t>, et al. (oct. 2012 decision)</a:t>
            </a:r>
          </a:p>
          <a:p>
            <a:r>
              <a:rPr lang="en-US" altLang="en-US" sz="900" dirty="0">
                <a:latin typeface="Arial" panose="020B0604020202020204" pitchFamily="34" charset="0"/>
                <a:ea typeface="ＭＳ Ｐゴシック" panose="020B0600070205080204" pitchFamily="34" charset="-128"/>
                <a:cs typeface="Arial" panose="020B0604020202020204" pitchFamily="34" charset="0"/>
              </a:rPr>
              <a:t>U.S. District Court Southern District of New York Judge Baer </a:t>
            </a:r>
            <a:r>
              <a:rPr lang="en-US" altLang="ja-JP" sz="900" dirty="0">
                <a:latin typeface="Arial" panose="020B0604020202020204" pitchFamily="34" charset="0"/>
                <a:ea typeface="ＭＳ Ｐゴシック" panose="020B0600070205080204" pitchFamily="34" charset="-128"/>
                <a:cs typeface="Arial" panose="020B0604020202020204" pitchFamily="34" charset="0"/>
              </a:rPr>
              <a:t>[CHE 10/12/12]  </a:t>
            </a:r>
            <a:r>
              <a:rPr lang="en-US" altLang="ja-JP" sz="900" dirty="0" err="1">
                <a:latin typeface="Arial" panose="020B0604020202020204" pitchFamily="34" charset="0"/>
                <a:ea typeface="ＭＳ Ｐゴシック" panose="020B0600070205080204" pitchFamily="34" charset="-128"/>
                <a:cs typeface="Arial" panose="020B0604020202020204" pitchFamily="34" charset="0"/>
              </a:rPr>
              <a:t>HathiTrust</a:t>
            </a:r>
            <a:r>
              <a:rPr lang="en-US" altLang="ja-JP" sz="900" dirty="0">
                <a:latin typeface="Arial" panose="020B0604020202020204" pitchFamily="34" charset="0"/>
                <a:ea typeface="ＭＳ Ｐゴシック" panose="020B0600070205080204" pitchFamily="34" charset="-128"/>
                <a:cs typeface="Arial" panose="020B0604020202020204" pitchFamily="34" charset="0"/>
              </a:rPr>
              <a:t> and its university partners were not violating copyright because their copies are for preservation and </a:t>
            </a:r>
            <a:r>
              <a:rPr lang="en-US" altLang="ja-JP" sz="900" b="1" dirty="0">
                <a:latin typeface="Arial" panose="020B0604020202020204" pitchFamily="34" charset="0"/>
                <a:ea typeface="ＭＳ Ｐゴシック" panose="020B0600070205080204" pitchFamily="34" charset="-128"/>
                <a:cs typeface="Arial" panose="020B0604020202020204" pitchFamily="34" charset="0"/>
              </a:rPr>
              <a:t>full-text searching and indexing</a:t>
            </a:r>
            <a:r>
              <a:rPr lang="en-US" altLang="ja-JP" sz="900" dirty="0">
                <a:latin typeface="Arial" panose="020B0604020202020204" pitchFamily="34" charset="0"/>
                <a:ea typeface="ＭＳ Ｐゴシック" panose="020B0600070205080204" pitchFamily="34" charset="-128"/>
                <a:cs typeface="Arial" panose="020B0604020202020204" pitchFamily="34" charset="0"/>
              </a:rPr>
              <a:t>. </a:t>
            </a:r>
            <a:r>
              <a:rPr lang="en-US" altLang="ja-JP" sz="900" dirty="0" err="1">
                <a:latin typeface="Arial" panose="020B0604020202020204" pitchFamily="34" charset="0"/>
                <a:ea typeface="ＭＳ Ｐゴシック" panose="020B0600070205080204" pitchFamily="34" charset="-128"/>
                <a:cs typeface="Arial" panose="020B0604020202020204" pitchFamily="34" charset="0"/>
              </a:rPr>
              <a:t>HathiTrust</a:t>
            </a:r>
            <a:r>
              <a:rPr lang="en-US" altLang="ja-JP" sz="900" dirty="0">
                <a:latin typeface="Arial" panose="020B0604020202020204" pitchFamily="34" charset="0"/>
                <a:ea typeface="ＭＳ Ｐゴシック" panose="020B0600070205080204" pitchFamily="34" charset="-128"/>
                <a:cs typeface="Arial" panose="020B0604020202020204" pitchFamily="34" charset="0"/>
              </a:rPr>
              <a:t> does not make copyrighted material openly available to the public. “</a:t>
            </a:r>
            <a:r>
              <a:rPr lang="en-US" altLang="ja-JP" sz="900" i="1" dirty="0">
                <a:latin typeface="Arial" panose="020B0604020202020204" pitchFamily="34" charset="0"/>
                <a:ea typeface="ＭＳ Ｐゴシック" panose="020B0600070205080204" pitchFamily="34" charset="-128"/>
                <a:cs typeface="Arial" panose="020B0604020202020204" pitchFamily="34" charset="0"/>
              </a:rPr>
              <a:t>The copies serve an entirely different purpose than the original works</a:t>
            </a:r>
            <a:r>
              <a:rPr lang="en-US" altLang="ja-JP" sz="900" dirty="0">
                <a:latin typeface="Arial" panose="020B0604020202020204" pitchFamily="34" charset="0"/>
                <a:ea typeface="ＭＳ Ｐゴシック" panose="020B0600070205080204" pitchFamily="34" charset="-128"/>
                <a:cs typeface="Arial" panose="020B0604020202020204" pitchFamily="34" charset="0"/>
              </a:rPr>
              <a:t>,” the judge wrote. He noted that </a:t>
            </a:r>
            <a:r>
              <a:rPr lang="en-US" altLang="ja-JP" sz="900" dirty="0" err="1">
                <a:latin typeface="Arial" panose="020B0604020202020204" pitchFamily="34" charset="0"/>
                <a:ea typeface="ＭＳ Ｐゴシック" panose="020B0600070205080204" pitchFamily="34" charset="-128"/>
                <a:cs typeface="Arial" panose="020B0604020202020204" pitchFamily="34" charset="0"/>
              </a:rPr>
              <a:t>HathiTrust‘s</a:t>
            </a:r>
            <a:r>
              <a:rPr lang="en-US" altLang="ja-JP" sz="900" dirty="0">
                <a:latin typeface="Arial" panose="020B0604020202020204" pitchFamily="34" charset="0"/>
                <a:ea typeface="ＭＳ Ｐゴシック" panose="020B0600070205080204" pitchFamily="34" charset="-128"/>
                <a:cs typeface="Arial" panose="020B0604020202020204" pitchFamily="34" charset="0"/>
              </a:rPr>
              <a:t> search functions </a:t>
            </a:r>
            <a:r>
              <a:rPr lang="en-US" altLang="ja-JP" sz="900" b="1" dirty="0">
                <a:latin typeface="Arial" panose="020B0604020202020204" pitchFamily="34" charset="0"/>
                <a:ea typeface="ＭＳ Ｐゴシック" panose="020B0600070205080204" pitchFamily="34" charset="-128"/>
                <a:cs typeface="Arial" panose="020B0604020202020204" pitchFamily="34" charset="0"/>
              </a:rPr>
              <a:t>“have already given rise to new methods of academic inquiry such as text mining.</a:t>
            </a:r>
            <a:r>
              <a:rPr lang="ja-JP" altLang="en-US" sz="900" b="1">
                <a:latin typeface="Arial" panose="020B0604020202020204" pitchFamily="34" charset="0"/>
                <a:ea typeface="ＭＳ Ｐゴシック" panose="020B0600070205080204" pitchFamily="34" charset="-128"/>
                <a:cs typeface="Arial" panose="020B0604020202020204" pitchFamily="34" charset="0"/>
              </a:rPr>
              <a:t>”</a:t>
            </a:r>
            <a:r>
              <a:rPr lang="en-US" altLang="ja-JP" sz="900" b="1" dirty="0">
                <a:latin typeface="Arial" panose="020B0604020202020204" pitchFamily="34" charset="0"/>
                <a:ea typeface="ＭＳ Ｐゴシック" panose="020B0600070205080204" pitchFamily="34" charset="-128"/>
                <a:cs typeface="Arial" panose="020B0604020202020204" pitchFamily="34" charset="0"/>
              </a:rPr>
              <a:t> </a:t>
            </a:r>
            <a:r>
              <a:rPr lang="ja-JP" altLang="en-US" sz="900">
                <a:latin typeface="Arial" panose="020B0604020202020204" pitchFamily="34" charset="0"/>
                <a:ea typeface="ＭＳ Ｐゴシック" panose="020B0600070205080204" pitchFamily="34" charset="-128"/>
                <a:cs typeface="Arial" panose="020B0604020202020204" pitchFamily="34" charset="0"/>
              </a:rPr>
              <a:t>“</a:t>
            </a:r>
            <a:r>
              <a:rPr lang="en-US" altLang="ja-JP" sz="900" dirty="0">
                <a:latin typeface="Arial" panose="020B0604020202020204" pitchFamily="34" charset="0"/>
                <a:ea typeface="ＭＳ Ｐゴシック" panose="020B0600070205080204" pitchFamily="34" charset="-128"/>
                <a:cs typeface="Arial" panose="020B0604020202020204" pitchFamily="34" charset="0"/>
              </a:rPr>
              <a:t>The judge agreed, describing the defendants' mass-digitization work as an "invaluable contribution to the progress of science and cultivation of the arts that at the same time effectuates the ideals espoused by the ADA," the Americans With Disabilities Act.</a:t>
            </a:r>
            <a:r>
              <a:rPr lang="ja-JP" altLang="en-US" sz="900">
                <a:latin typeface="Arial" panose="020B0604020202020204" pitchFamily="34" charset="0"/>
                <a:ea typeface="ＭＳ Ｐゴシック" panose="020B0600070205080204" pitchFamily="34" charset="-128"/>
                <a:cs typeface="Arial" panose="020B0604020202020204" pitchFamily="34" charset="0"/>
              </a:rPr>
              <a:t>”</a:t>
            </a:r>
            <a:endParaRPr lang="en-US" altLang="en-US" sz="900" dirty="0">
              <a:latin typeface="Arial" panose="020B0604020202020204" pitchFamily="34" charset="0"/>
              <a:ea typeface="ＭＳ Ｐゴシック" panose="020B0600070205080204" pitchFamily="34" charset="-128"/>
              <a:cs typeface="Arial" panose="020B0604020202020204" pitchFamily="34" charset="0"/>
            </a:endParaRPr>
          </a:p>
          <a:p>
            <a:pPr lvl="1"/>
            <a:r>
              <a:rPr kumimoji="0" lang="en-US" altLang="en-US" sz="900" dirty="0">
                <a:latin typeface="Arial" panose="020B0604020202020204" pitchFamily="34" charset="0"/>
                <a:ea typeface="ＭＳ Ｐゴシック" panose="020B0600070205080204" pitchFamily="34" charset="-128"/>
                <a:cs typeface="Arial" panose="020B0604020202020204" pitchFamily="34" charset="0"/>
              </a:rPr>
              <a:t> (appealed: http://</a:t>
            </a:r>
            <a:r>
              <a:rPr kumimoji="0" lang="en-US" altLang="en-US" sz="900" dirty="0" err="1">
                <a:latin typeface="Arial" panose="020B0604020202020204" pitchFamily="34" charset="0"/>
                <a:ea typeface="ＭＳ Ｐゴシック" panose="020B0600070205080204" pitchFamily="34" charset="-128"/>
                <a:cs typeface="Arial" panose="020B0604020202020204" pitchFamily="34" charset="0"/>
              </a:rPr>
              <a:t>chronicle.com</a:t>
            </a:r>
            <a:r>
              <a:rPr kumimoji="0" lang="en-US" altLang="en-US" sz="900" dirty="0">
                <a:latin typeface="Arial" panose="020B0604020202020204" pitchFamily="34" charset="0"/>
                <a:ea typeface="ＭＳ Ｐゴシック" panose="020B0600070205080204" pitchFamily="34" charset="-128"/>
                <a:cs typeface="Arial" panose="020B0604020202020204" pitchFamily="34" charset="0"/>
              </a:rPr>
              <a:t>/article/Digital-</a:t>
            </a:r>
            <a:r>
              <a:rPr kumimoji="0" lang="en-US" altLang="en-US" sz="900" dirty="0" err="1">
                <a:latin typeface="Arial" panose="020B0604020202020204" pitchFamily="34" charset="0"/>
                <a:ea typeface="ＭＳ Ｐゴシック" panose="020B0600070205080204" pitchFamily="34" charset="-128"/>
                <a:cs typeface="Arial" panose="020B0604020202020204" pitchFamily="34" charset="0"/>
              </a:rPr>
              <a:t>Librarys</a:t>
            </a:r>
            <a:r>
              <a:rPr kumimoji="0" lang="en-US" altLang="en-US" sz="900" dirty="0">
                <a:latin typeface="Arial" panose="020B0604020202020204" pitchFamily="34" charset="0"/>
                <a:ea typeface="ＭＳ Ｐゴシック" panose="020B0600070205080204" pitchFamily="34" charset="-128"/>
                <a:cs typeface="Arial" panose="020B0604020202020204" pitchFamily="34" charset="0"/>
              </a:rPr>
              <a:t>-Win-in-Court/135020/)</a:t>
            </a:r>
          </a:p>
          <a:p>
            <a:pPr lvl="1"/>
            <a:r>
              <a:rPr lang="en-US" altLang="en-US" sz="900" dirty="0">
                <a:latin typeface="Arial" panose="020B0604020202020204" pitchFamily="34" charset="0"/>
                <a:ea typeface="ＭＳ Ｐゴシック" panose="020B0600070205080204" pitchFamily="34" charset="-128"/>
                <a:cs typeface="Arial" panose="020B0604020202020204" pitchFamily="34" charset="0"/>
              </a:rPr>
              <a:t>Judge Harold Baer </a:t>
            </a:r>
            <a:r>
              <a:rPr lang="en-US" altLang="ja-JP" sz="900" dirty="0">
                <a:latin typeface="Arial" panose="020B0604020202020204" pitchFamily="34" charset="0"/>
                <a:ea typeface="ＭＳ Ｐゴシック" panose="020B0600070205080204" pitchFamily="34" charset="-128"/>
                <a:cs typeface="Arial" panose="020B0604020202020204" pitchFamily="34" charset="0"/>
              </a:rPr>
              <a:t>CHE OA article, 10/22/12 http://</a:t>
            </a:r>
            <a:r>
              <a:rPr lang="en-US" altLang="ja-JP" sz="900" dirty="0" err="1">
                <a:latin typeface="Arial" panose="020B0604020202020204" pitchFamily="34" charset="0"/>
                <a:ea typeface="ＭＳ Ｐゴシック" panose="020B0600070205080204" pitchFamily="34" charset="-128"/>
                <a:cs typeface="Arial" panose="020B0604020202020204" pitchFamily="34" charset="0"/>
              </a:rPr>
              <a:t>chronicle.com</a:t>
            </a:r>
            <a:r>
              <a:rPr lang="en-US" altLang="ja-JP" sz="900" dirty="0">
                <a:latin typeface="Arial" panose="020B0604020202020204" pitchFamily="34" charset="0"/>
                <a:ea typeface="ＭＳ Ｐゴシック" panose="020B0600070205080204" pitchFamily="34" charset="-128"/>
                <a:cs typeface="Arial" panose="020B0604020202020204" pitchFamily="34" charset="0"/>
              </a:rPr>
              <a:t>/article/Judges-Decision-Could-Clear/135224/</a:t>
            </a:r>
            <a:endParaRPr lang="en-US" altLang="en-US" sz="900" dirty="0">
              <a:latin typeface="Arial" panose="020B0604020202020204" pitchFamily="34" charset="0"/>
              <a:ea typeface="ＭＳ Ｐゴシック" panose="020B0600070205080204" pitchFamily="34" charset="-128"/>
              <a:cs typeface="Arial" panose="020B0604020202020204" pitchFamily="34" charset="0"/>
            </a:endParaRPr>
          </a:p>
          <a:p>
            <a:r>
              <a:rPr lang="en-US" altLang="en-US" sz="900" dirty="0">
                <a:latin typeface="Arial" panose="020B0604020202020204" pitchFamily="34" charset="0"/>
                <a:ea typeface="ＭＳ Ｐゴシック" panose="020B0600070205080204" pitchFamily="34" charset="-128"/>
                <a:cs typeface="Arial" panose="020B0604020202020204" pitchFamily="34" charset="0"/>
              </a:rPr>
              <a:t>http://</a:t>
            </a:r>
            <a:r>
              <a:rPr lang="en-US" altLang="en-US" sz="900" dirty="0" err="1">
                <a:latin typeface="Arial" panose="020B0604020202020204" pitchFamily="34" charset="0"/>
                <a:ea typeface="ＭＳ Ｐゴシック" panose="020B0600070205080204" pitchFamily="34" charset="-128"/>
                <a:cs typeface="Arial" panose="020B0604020202020204" pitchFamily="34" charset="0"/>
              </a:rPr>
              <a:t>copyright.columbia.edu</a:t>
            </a:r>
            <a:r>
              <a:rPr lang="en-US" altLang="en-US" sz="900" dirty="0">
                <a:latin typeface="Arial" panose="020B0604020202020204" pitchFamily="34" charset="0"/>
                <a:ea typeface="ＭＳ Ｐゴシック" panose="020B0600070205080204" pitchFamily="34" charset="-128"/>
                <a:cs typeface="Arial" panose="020B0604020202020204" pitchFamily="34" charset="0"/>
              </a:rPr>
              <a:t>/copyright/2012/10/11/court-rules-on-</a:t>
            </a:r>
            <a:r>
              <a:rPr lang="en-US" altLang="en-US" sz="900" dirty="0" err="1">
                <a:latin typeface="Arial" panose="020B0604020202020204" pitchFamily="34" charset="0"/>
                <a:ea typeface="ＭＳ Ｐゴシック" panose="020B0600070205080204" pitchFamily="34" charset="-128"/>
                <a:cs typeface="Arial" panose="020B0604020202020204" pitchFamily="34" charset="0"/>
              </a:rPr>
              <a:t>hathitrust</a:t>
            </a:r>
            <a:r>
              <a:rPr lang="en-US" altLang="en-US" sz="900" dirty="0">
                <a:latin typeface="Arial" panose="020B0604020202020204" pitchFamily="34" charset="0"/>
                <a:ea typeface="ＭＳ Ｐゴシック" panose="020B0600070205080204" pitchFamily="34" charset="-128"/>
                <a:cs typeface="Arial" panose="020B0604020202020204" pitchFamily="34" charset="0"/>
              </a:rPr>
              <a:t>-and-fair-use/ Kenny Crews: </a:t>
            </a:r>
            <a:r>
              <a:rPr lang="en-US" altLang="en-US" sz="900" dirty="0" err="1">
                <a:latin typeface="Arial" panose="020B0604020202020204" pitchFamily="34" charset="0"/>
                <a:ea typeface="ＭＳ Ｐゴシック" panose="020B0600070205080204" pitchFamily="34" charset="-128"/>
                <a:cs typeface="Arial" panose="020B0604020202020204" pitchFamily="34" charset="0"/>
              </a:rPr>
              <a:t>HathiTrust</a:t>
            </a:r>
            <a:r>
              <a:rPr lang="en-US" altLang="en-US" sz="900" dirty="0">
                <a:latin typeface="Arial" panose="020B0604020202020204" pitchFamily="34" charset="0"/>
                <a:ea typeface="ＭＳ Ｐゴシック" panose="020B0600070205080204" pitchFamily="34" charset="-128"/>
                <a:cs typeface="Arial" panose="020B0604020202020204" pitchFamily="34" charset="0"/>
              </a:rPr>
              <a:t> is a digital repository of almost 10 million scanned books, most of them created as part of the Google Books project in partnership with leading research libraries.  Approximately 76% of the books are still in copyright.  At issue in the case are these specific uses: (1) Storing of the scanned book images and text files for preservation; (2) Enabling researchers to conduct word searches of the text files, but the search results only indicate where words appear in the text of books and do not allow viewing of the text; and (3) Facilitating formats of the books to meet the needs of persons who are blind or visually impaired.</a:t>
            </a:r>
          </a:p>
        </p:txBody>
      </p:sp>
      <p:sp>
        <p:nvSpPr>
          <p:cNvPr id="4" name="Slide Number Placeholder 3"/>
          <p:cNvSpPr>
            <a:spLocks noGrp="1"/>
          </p:cNvSpPr>
          <p:nvPr>
            <p:ph type="sldNum" sz="quarter" idx="10"/>
          </p:nvPr>
        </p:nvSpPr>
        <p:spPr/>
        <p:txBody>
          <a:bodyPr/>
          <a:lstStyle/>
          <a:p>
            <a:fld id="{0F4AC6CA-3C20-4146-82D0-CD1C76E775AB}" type="slidenum">
              <a:rPr lang="en-US" smtClean="0"/>
              <a:t>13</a:t>
            </a:fld>
            <a:endParaRPr lang="en-US"/>
          </a:p>
        </p:txBody>
      </p:sp>
    </p:spTree>
    <p:extLst>
      <p:ext uri="{BB962C8B-B14F-4D97-AF65-F5344CB8AC3E}">
        <p14:creationId xmlns:p14="http://schemas.microsoft.com/office/powerpoint/2010/main" val="32186271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0" lang="en-US" altLang="en-US" sz="1200" dirty="0">
                <a:solidFill>
                  <a:srgbClr val="000000"/>
                </a:solidFill>
                <a:latin typeface="Times New Roman" panose="02020603050405020304" pitchFamily="18" charset="0"/>
                <a:ea typeface="ＭＳ Ｐゴシック" panose="020B0600070205080204" pitchFamily="34" charset="-128"/>
              </a:rPr>
              <a:t>Facts (name, phone number, short phrases, etc.) and ideas cannot  be copyrighted but the way that you describe and present them can. (Brad/Myths says:  expression and structure. )</a:t>
            </a:r>
          </a:p>
          <a:p>
            <a:endParaRPr kumimoji="0" lang="en-US" altLang="en-US" sz="1200" b="1" dirty="0">
              <a:solidFill>
                <a:srgbClr val="000000"/>
              </a:solidFill>
              <a:latin typeface="Times New Roman" panose="02020603050405020304" pitchFamily="18" charset="0"/>
              <a:ea typeface="ＭＳ Ｐゴシック" panose="020B0600070205080204" pitchFamily="34" charset="-128"/>
            </a:endParaRPr>
          </a:p>
          <a:p>
            <a:r>
              <a:rPr kumimoji="0" lang="en-US" altLang="en-US" sz="1200" dirty="0">
                <a:solidFill>
                  <a:srgbClr val="000000"/>
                </a:solidFill>
                <a:latin typeface="Times New Roman" panose="02020603050405020304" pitchFamily="18" charset="0"/>
                <a:ea typeface="ＭＳ Ｐゴシック" panose="020B0600070205080204" pitchFamily="34" charset="-128"/>
              </a:rPr>
              <a:t>Creative works, prose, poetry, correspondence, diary can be copyrighted.</a:t>
            </a:r>
            <a:endParaRPr kumimoji="0" lang="en-US" altLang="en-US" sz="1200" dirty="0">
              <a:solidFill>
                <a:srgbClr val="993333"/>
              </a:solidFill>
              <a:latin typeface="Times New Roman" panose="02020603050405020304" pitchFamily="18" charset="0"/>
              <a:ea typeface="ＭＳ Ｐゴシック" panose="020B0600070205080204" pitchFamily="34" charset="-128"/>
            </a:endParaRPr>
          </a:p>
          <a:p>
            <a:endParaRPr kumimoji="0" lang="en-US" altLang="en-US" sz="1200" dirty="0">
              <a:solidFill>
                <a:srgbClr val="000000"/>
              </a:solidFill>
              <a:latin typeface="Times New Roman" panose="02020603050405020304" pitchFamily="18" charset="0"/>
              <a:ea typeface="ＭＳ Ｐゴシック" panose="020B0600070205080204" pitchFamily="34" charset="-128"/>
            </a:endParaRPr>
          </a:p>
          <a:p>
            <a:r>
              <a:rPr kumimoji="0" lang="en-US" altLang="en-US" sz="1200" b="1" dirty="0">
                <a:solidFill>
                  <a:srgbClr val="000000"/>
                </a:solidFill>
                <a:latin typeface="Times New Roman" panose="02020603050405020304" pitchFamily="18" charset="0"/>
                <a:ea typeface="ＭＳ Ｐゴシック" panose="020B0600070205080204" pitchFamily="34" charset="-128"/>
              </a:rPr>
              <a:t>Think of it as a continuum between unprotected ideas and facts and protected expression.</a:t>
            </a:r>
            <a:endParaRPr lang="en-US" altLang="en-US" dirty="0">
              <a:latin typeface="Times New Roman" panose="02020603050405020304" pitchFamily="18" charset="0"/>
              <a:ea typeface="ＭＳ Ｐゴシック" panose="020B0600070205080204" pitchFamily="34" charset="-128"/>
            </a:endParaRPr>
          </a:p>
          <a:p>
            <a:endParaRPr lang="en-US" altLang="en-US" dirty="0">
              <a:latin typeface="Times New Roman" panose="02020603050405020304" pitchFamily="18" charset="0"/>
              <a:ea typeface="ＭＳ Ｐゴシック" panose="020B0600070205080204" pitchFamily="34" charset="-128"/>
            </a:endParaRPr>
          </a:p>
          <a:p>
            <a:r>
              <a:rPr lang="en-US" altLang="en-US" sz="1200" b="1" dirty="0">
                <a:latin typeface="Times New Roman" panose="02020603050405020304" pitchFamily="18" charset="0"/>
                <a:ea typeface="ＭＳ Ｐゴシック" panose="020B0600070205080204" pitchFamily="34" charset="-128"/>
              </a:rPr>
              <a:t>Who owns the copyright to the letter you wrote to your high school sweetheart? Is it his/hers or yours to publish?</a:t>
            </a:r>
            <a:endParaRPr kumimoji="0" lang="en-US" altLang="en-US" sz="1200" b="1" dirty="0">
              <a:solidFill>
                <a:srgbClr val="993333"/>
              </a:solidFill>
              <a:latin typeface="Arial" panose="020B0604020202020204" pitchFamily="34" charset="0"/>
              <a:ea typeface="ＭＳ Ｐゴシック" panose="020B0600070205080204" pitchFamily="34" charset="-128"/>
            </a:endParaRPr>
          </a:p>
          <a:p>
            <a:endParaRPr lang="en-US" dirty="0"/>
          </a:p>
        </p:txBody>
      </p:sp>
      <p:sp>
        <p:nvSpPr>
          <p:cNvPr id="4" name="Slide Number Placeholder 3"/>
          <p:cNvSpPr>
            <a:spLocks noGrp="1"/>
          </p:cNvSpPr>
          <p:nvPr>
            <p:ph type="sldNum" sz="quarter" idx="10"/>
          </p:nvPr>
        </p:nvSpPr>
        <p:spPr/>
        <p:txBody>
          <a:bodyPr/>
          <a:lstStyle/>
          <a:p>
            <a:fld id="{0F4AC6CA-3C20-4146-82D0-CD1C76E775AB}" type="slidenum">
              <a:rPr lang="en-US" smtClean="0"/>
              <a:t>14</a:t>
            </a:fld>
            <a:endParaRPr lang="en-US"/>
          </a:p>
        </p:txBody>
      </p:sp>
    </p:spTree>
    <p:extLst>
      <p:ext uri="{BB962C8B-B14F-4D97-AF65-F5344CB8AC3E}">
        <p14:creationId xmlns:p14="http://schemas.microsoft.com/office/powerpoint/2010/main" val="3931770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anose="02020603050405020304" pitchFamily="18" charset="0"/>
                <a:ea typeface="ＭＳ Ｐゴシック" panose="020B0600070205080204" pitchFamily="34" charset="-128"/>
              </a:rPr>
              <a:t>e.g., Ford</a:t>
            </a:r>
            <a:r>
              <a:rPr lang="ja-JP" altLang="en-US">
                <a:latin typeface="Times New Roman" panose="02020603050405020304" pitchFamily="18" charset="0"/>
                <a:ea typeface="ＭＳ Ｐゴシック" panose="020B0600070205080204" pitchFamily="34" charset="-128"/>
              </a:rPr>
              <a:t>’</a:t>
            </a:r>
            <a:r>
              <a:rPr lang="en-US" altLang="ja-JP" dirty="0">
                <a:latin typeface="Times New Roman" panose="02020603050405020304" pitchFamily="18" charset="0"/>
                <a:ea typeface="ＭＳ Ｐゴシック" panose="020B0600070205080204" pitchFamily="34" charset="-128"/>
              </a:rPr>
              <a:t>s memoirs</a:t>
            </a:r>
          </a:p>
          <a:p>
            <a:endParaRPr lang="en-US" altLang="en-US" dirty="0">
              <a:latin typeface="Times New Roman" panose="02020603050405020304" pitchFamily="18" charset="0"/>
              <a:ea typeface="ＭＳ Ｐゴシック" panose="020B0600070205080204" pitchFamily="34" charset="-128"/>
            </a:endParaRPr>
          </a:p>
          <a:p>
            <a:r>
              <a:rPr lang="en-US" altLang="en-US" dirty="0">
                <a:latin typeface="Times New Roman" panose="02020603050405020304" pitchFamily="18" charset="0"/>
                <a:ea typeface="ＭＳ Ｐゴシック" panose="020B0600070205080204" pitchFamily="34" charset="-128"/>
              </a:rPr>
              <a:t>If an article has several charts, and you want to include one of them in your dissertation, do you need the copyright holder</a:t>
            </a:r>
            <a:r>
              <a:rPr lang="ja-JP" altLang="en-US">
                <a:latin typeface="Times New Roman" panose="02020603050405020304" pitchFamily="18" charset="0"/>
                <a:ea typeface="ＭＳ Ｐゴシック" panose="020B0600070205080204" pitchFamily="34" charset="-128"/>
              </a:rPr>
              <a:t>’</a:t>
            </a:r>
            <a:r>
              <a:rPr lang="en-US" altLang="ja-JP" dirty="0">
                <a:latin typeface="Times New Roman" panose="02020603050405020304" pitchFamily="18" charset="0"/>
                <a:ea typeface="ＭＳ Ｐゴシック" panose="020B0600070205080204" pitchFamily="34" charset="-128"/>
              </a:rPr>
              <a:t>s permission or would this fair use factor weigh in your favor?</a:t>
            </a:r>
            <a:endParaRPr lang="en-US" altLang="en-US" dirty="0">
              <a:latin typeface="Times New Roman" panose="02020603050405020304" pitchFamily="18" charset="0"/>
              <a:ea typeface="ＭＳ Ｐゴシック" panose="020B0600070205080204" pitchFamily="34" charset="-128"/>
            </a:endParaRPr>
          </a:p>
          <a:p>
            <a:endParaRPr lang="en-US" dirty="0"/>
          </a:p>
        </p:txBody>
      </p:sp>
      <p:sp>
        <p:nvSpPr>
          <p:cNvPr id="4" name="Slide Number Placeholder 3"/>
          <p:cNvSpPr>
            <a:spLocks noGrp="1"/>
          </p:cNvSpPr>
          <p:nvPr>
            <p:ph type="sldNum" sz="quarter" idx="10"/>
          </p:nvPr>
        </p:nvSpPr>
        <p:spPr/>
        <p:txBody>
          <a:bodyPr/>
          <a:lstStyle/>
          <a:p>
            <a:fld id="{0F4AC6CA-3C20-4146-82D0-CD1C76E775AB}" type="slidenum">
              <a:rPr lang="en-US" smtClean="0"/>
              <a:t>15</a:t>
            </a:fld>
            <a:endParaRPr lang="en-US"/>
          </a:p>
        </p:txBody>
      </p:sp>
    </p:spTree>
    <p:extLst>
      <p:ext uri="{BB962C8B-B14F-4D97-AF65-F5344CB8AC3E}">
        <p14:creationId xmlns:p14="http://schemas.microsoft.com/office/powerpoint/2010/main" val="28688331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latin typeface="Times New Roman" panose="02020603050405020304" pitchFamily="18" charset="0"/>
                <a:ea typeface="ＭＳ Ｐゴシック" panose="020B0600070205080204" pitchFamily="34" charset="-128"/>
              </a:rPr>
              <a:t>POTENTIAL!!!</a:t>
            </a:r>
          </a:p>
          <a:p>
            <a:endParaRPr lang="en-US" dirty="0"/>
          </a:p>
        </p:txBody>
      </p:sp>
      <p:sp>
        <p:nvSpPr>
          <p:cNvPr id="4" name="Slide Number Placeholder 3"/>
          <p:cNvSpPr>
            <a:spLocks noGrp="1"/>
          </p:cNvSpPr>
          <p:nvPr>
            <p:ph type="sldNum" sz="quarter" idx="10"/>
          </p:nvPr>
        </p:nvSpPr>
        <p:spPr/>
        <p:txBody>
          <a:bodyPr/>
          <a:lstStyle/>
          <a:p>
            <a:fld id="{0F4AC6CA-3C20-4146-82D0-CD1C76E775AB}" type="slidenum">
              <a:rPr lang="en-US" smtClean="0"/>
              <a:t>16</a:t>
            </a:fld>
            <a:endParaRPr lang="en-US"/>
          </a:p>
        </p:txBody>
      </p:sp>
    </p:spTree>
    <p:extLst>
      <p:ext uri="{BB962C8B-B14F-4D97-AF65-F5344CB8AC3E}">
        <p14:creationId xmlns:p14="http://schemas.microsoft.com/office/powerpoint/2010/main" val="15723300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anose="02020603050405020304" pitchFamily="18" charset="0"/>
                <a:ea typeface="ＭＳ Ｐゴシック" panose="020B0600070205080204" pitchFamily="34" charset="-128"/>
              </a:rPr>
              <a:t>If it</a:t>
            </a:r>
            <a:r>
              <a:rPr lang="ja-JP" altLang="en-US">
                <a:latin typeface="Times New Roman" panose="02020603050405020304" pitchFamily="18" charset="0"/>
                <a:ea typeface="ＭＳ Ｐゴシック" panose="020B0600070205080204" pitchFamily="34" charset="-128"/>
              </a:rPr>
              <a:t>’</a:t>
            </a:r>
            <a:r>
              <a:rPr lang="en-US" altLang="ja-JP" dirty="0">
                <a:latin typeface="Times New Roman" panose="02020603050405020304" pitchFamily="18" charset="0"/>
                <a:ea typeface="ＭＳ Ｐゴシック" panose="020B0600070205080204" pitchFamily="34" charset="-128"/>
              </a:rPr>
              <a:t>s a 2-2 tie, assess the risk. </a:t>
            </a:r>
          </a:p>
          <a:p>
            <a:endParaRPr lang="en-US" altLang="en-US" dirty="0">
              <a:latin typeface="Times New Roman" panose="02020603050405020304" pitchFamily="18" charset="0"/>
              <a:ea typeface="ＭＳ Ｐゴシック" panose="020B0600070205080204" pitchFamily="34" charset="-128"/>
            </a:endParaRPr>
          </a:p>
          <a:p>
            <a:r>
              <a:rPr lang="en-US" altLang="en-US" dirty="0" err="1">
                <a:latin typeface="Times New Roman" panose="02020603050405020304" pitchFamily="18" charset="0"/>
                <a:ea typeface="ＭＳ Ｐゴシック" panose="020B0600070205080204" pitchFamily="34" charset="-128"/>
              </a:rPr>
              <a:t>SherpaRoMEO</a:t>
            </a:r>
            <a:endParaRPr lang="en-US" altLang="en-US" dirty="0">
              <a:latin typeface="Times New Roman" panose="02020603050405020304" pitchFamily="18" charset="0"/>
              <a:ea typeface="ＭＳ Ｐゴシック" panose="020B0600070205080204" pitchFamily="34" charset="-128"/>
            </a:endParaRPr>
          </a:p>
          <a:p>
            <a:pPr lvl="1"/>
            <a:r>
              <a:rPr lang="en-US" altLang="en-US" dirty="0">
                <a:latin typeface="Times New Roman" panose="02020603050405020304" pitchFamily="18" charset="0"/>
                <a:ea typeface="ＭＳ Ｐゴシック" panose="020B0600070205080204" pitchFamily="34" charset="-128"/>
              </a:rPr>
              <a:t>Publishers’ copyright policies</a:t>
            </a:r>
          </a:p>
          <a:p>
            <a:pPr lvl="1"/>
            <a:r>
              <a:rPr lang="en-US" altLang="en-US" dirty="0">
                <a:latin typeface="Times New Roman" panose="02020603050405020304" pitchFamily="18" charset="0"/>
                <a:ea typeface="ＭＳ Ｐゴシック" panose="020B0600070205080204" pitchFamily="34" charset="-128"/>
                <a:hlinkClick r:id="rId3"/>
              </a:rPr>
              <a:t>http://www.sherpa.ac.uk/romeo/</a:t>
            </a:r>
            <a:endParaRPr lang="en-US" altLang="en-US" dirty="0">
              <a:latin typeface="Times New Roman" panose="02020603050405020304" pitchFamily="18" charset="0"/>
              <a:ea typeface="ＭＳ Ｐゴシック" panose="020B0600070205080204" pitchFamily="34" charset="-128"/>
            </a:endParaRPr>
          </a:p>
          <a:p>
            <a:endParaRPr lang="en-US" dirty="0"/>
          </a:p>
        </p:txBody>
      </p:sp>
      <p:sp>
        <p:nvSpPr>
          <p:cNvPr id="4" name="Slide Number Placeholder 3"/>
          <p:cNvSpPr>
            <a:spLocks noGrp="1"/>
          </p:cNvSpPr>
          <p:nvPr>
            <p:ph type="sldNum" sz="quarter" idx="10"/>
          </p:nvPr>
        </p:nvSpPr>
        <p:spPr/>
        <p:txBody>
          <a:bodyPr/>
          <a:lstStyle/>
          <a:p>
            <a:fld id="{0F4AC6CA-3C20-4146-82D0-CD1C76E775AB}" type="slidenum">
              <a:rPr lang="en-US" smtClean="0"/>
              <a:t>17</a:t>
            </a:fld>
            <a:endParaRPr lang="en-US"/>
          </a:p>
        </p:txBody>
      </p:sp>
    </p:spTree>
    <p:extLst>
      <p:ext uri="{BB962C8B-B14F-4D97-AF65-F5344CB8AC3E}">
        <p14:creationId xmlns:p14="http://schemas.microsoft.com/office/powerpoint/2010/main" val="2081660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4AC6CA-3C20-4146-82D0-CD1C76E775AB}" type="slidenum">
              <a:rPr lang="en-US" smtClean="0"/>
              <a:t>18</a:t>
            </a:fld>
            <a:endParaRPr lang="en-US"/>
          </a:p>
        </p:txBody>
      </p:sp>
    </p:spTree>
    <p:extLst>
      <p:ext uri="{BB962C8B-B14F-4D97-AF65-F5344CB8AC3E}">
        <p14:creationId xmlns:p14="http://schemas.microsoft.com/office/powerpoint/2010/main" val="23923184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Be sure your copyright agreement allows you to include your article in your ETD and/or reuse the materials for teaching.</a:t>
            </a:r>
          </a:p>
          <a:p>
            <a:pPr>
              <a:defRPr/>
            </a:pPr>
            <a:r>
              <a:rPr lang="en-US" altLang="en-US" dirty="0">
                <a:latin typeface="Times New Roman" panose="02020603050405020304" pitchFamily="18" charset="0"/>
                <a:ea typeface="ＭＳ Ｐゴシック" panose="020B0600070205080204" pitchFamily="34" charset="-128"/>
              </a:rPr>
              <a:t> </a:t>
            </a:r>
          </a:p>
          <a:p>
            <a:pPr>
              <a:defRPr/>
            </a:pPr>
            <a:r>
              <a:rPr lang="en-US" dirty="0"/>
              <a:t>As the author you own the copyright and you can negotiate whether to share or relinquish some or all of these rights with a publisher. Before signing a copyright statement when your article/chapter is accepted for publication:</a:t>
            </a:r>
          </a:p>
          <a:p>
            <a:pPr>
              <a:defRPr/>
            </a:pPr>
            <a:r>
              <a:rPr lang="en-US" dirty="0"/>
              <a:t> </a:t>
            </a:r>
          </a:p>
          <a:p>
            <a:pPr marL="171450" indent="-171450">
              <a:buFont typeface="Arial" panose="020B0604020202020204" pitchFamily="34" charset="0"/>
              <a:buChar char="•"/>
              <a:defRPr/>
            </a:pPr>
            <a:r>
              <a:rPr lang="en-US" dirty="0"/>
              <a:t>Read the agreement carefully.</a:t>
            </a:r>
          </a:p>
          <a:p>
            <a:pPr marL="171450" indent="-171450">
              <a:buFont typeface="Arial" panose="020B0604020202020204" pitchFamily="34" charset="0"/>
              <a:buChar char="•"/>
              <a:defRPr/>
            </a:pPr>
            <a:r>
              <a:rPr lang="en-US" dirty="0"/>
              <a:t>Make sure you understand </a:t>
            </a:r>
            <a:r>
              <a:rPr lang="en-US" i="1" dirty="0"/>
              <a:t>and</a:t>
            </a:r>
            <a:r>
              <a:rPr lang="en-US" dirty="0"/>
              <a:t> </a:t>
            </a:r>
            <a:r>
              <a:rPr lang="en-US" i="1" dirty="0"/>
              <a:t>agree</a:t>
            </a:r>
            <a:r>
              <a:rPr lang="en-US" dirty="0"/>
              <a:t> with the terms and conditions.</a:t>
            </a:r>
          </a:p>
          <a:p>
            <a:pPr marL="171450" indent="-171450">
              <a:buFont typeface="Arial" panose="020B0604020202020204" pitchFamily="34" charset="0"/>
              <a:buChar char="•"/>
              <a:defRPr/>
            </a:pPr>
            <a:r>
              <a:rPr lang="en-US" dirty="0"/>
              <a:t>Make changes as needed, possibly with advice of legal or other counsel.</a:t>
            </a:r>
          </a:p>
          <a:p>
            <a:pPr marL="171450" indent="-171450">
              <a:buFont typeface="Arial" panose="020B0604020202020204" pitchFamily="34" charset="0"/>
              <a:buChar char="•"/>
              <a:defRPr/>
            </a:pPr>
            <a:r>
              <a:rPr lang="en-US" dirty="0"/>
              <a:t>Make sure the agreement is explicit about what future rights of use you retain.</a:t>
            </a:r>
          </a:p>
          <a:p>
            <a:endParaRPr lang="en-US" dirty="0"/>
          </a:p>
        </p:txBody>
      </p:sp>
      <p:sp>
        <p:nvSpPr>
          <p:cNvPr id="4" name="Slide Number Placeholder 3"/>
          <p:cNvSpPr>
            <a:spLocks noGrp="1"/>
          </p:cNvSpPr>
          <p:nvPr>
            <p:ph type="sldNum" sz="quarter" idx="10"/>
          </p:nvPr>
        </p:nvSpPr>
        <p:spPr/>
        <p:txBody>
          <a:bodyPr/>
          <a:lstStyle/>
          <a:p>
            <a:fld id="{0F4AC6CA-3C20-4146-82D0-CD1C76E775AB}" type="slidenum">
              <a:rPr lang="en-US" smtClean="0"/>
              <a:t>19</a:t>
            </a:fld>
            <a:endParaRPr lang="en-US"/>
          </a:p>
        </p:txBody>
      </p:sp>
    </p:spTree>
    <p:extLst>
      <p:ext uri="{BB962C8B-B14F-4D97-AF65-F5344CB8AC3E}">
        <p14:creationId xmlns:p14="http://schemas.microsoft.com/office/powerpoint/2010/main" val="12971120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F4AC6CA-3C20-4146-82D0-CD1C76E775AB}" type="slidenum">
              <a:rPr lang="en-US" smtClean="0"/>
              <a:t>2</a:t>
            </a:fld>
            <a:endParaRPr lang="en-US"/>
          </a:p>
        </p:txBody>
      </p:sp>
    </p:spTree>
    <p:extLst>
      <p:ext uri="{BB962C8B-B14F-4D97-AF65-F5344CB8AC3E}">
        <p14:creationId xmlns:p14="http://schemas.microsoft.com/office/powerpoint/2010/main" val="7543456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anose="02020603050405020304" pitchFamily="18" charset="0"/>
                <a:ea typeface="ＭＳ Ｐゴシック" panose="020B0600070205080204" pitchFamily="34" charset="-128"/>
              </a:rPr>
              <a:t>Be sure your copyright agreement allows you to include your article in your ETD and/or reuse the materials for teaching.</a:t>
            </a:r>
          </a:p>
          <a:p>
            <a:endParaRPr lang="en-US" altLang="en-US" dirty="0">
              <a:latin typeface="Times New Roman" panose="02020603050405020304" pitchFamily="18" charset="0"/>
              <a:ea typeface="ＭＳ Ｐゴシック" panose="020B0600070205080204" pitchFamily="34" charset="-128"/>
            </a:endParaRPr>
          </a:p>
          <a:p>
            <a:r>
              <a:rPr lang="en-US" altLang="en-US" dirty="0">
                <a:latin typeface="Times New Roman" panose="02020603050405020304" pitchFamily="18" charset="0"/>
                <a:ea typeface="ＭＳ Ｐゴシック" panose="020B0600070205080204" pitchFamily="34" charset="-128"/>
              </a:rPr>
              <a:t>If appropriate, cite your ETD in your article/cite your article in your ETD.</a:t>
            </a:r>
          </a:p>
          <a:p>
            <a:endParaRPr lang="en-US" dirty="0"/>
          </a:p>
        </p:txBody>
      </p:sp>
      <p:sp>
        <p:nvSpPr>
          <p:cNvPr id="4" name="Slide Number Placeholder 3"/>
          <p:cNvSpPr>
            <a:spLocks noGrp="1"/>
          </p:cNvSpPr>
          <p:nvPr>
            <p:ph type="sldNum" sz="quarter" idx="10"/>
          </p:nvPr>
        </p:nvSpPr>
        <p:spPr/>
        <p:txBody>
          <a:bodyPr/>
          <a:lstStyle/>
          <a:p>
            <a:fld id="{0F4AC6CA-3C20-4146-82D0-CD1C76E775AB}" type="slidenum">
              <a:rPr lang="en-US" smtClean="0"/>
              <a:t>20</a:t>
            </a:fld>
            <a:endParaRPr lang="en-US"/>
          </a:p>
        </p:txBody>
      </p:sp>
    </p:spTree>
    <p:extLst>
      <p:ext uri="{BB962C8B-B14F-4D97-AF65-F5344CB8AC3E}">
        <p14:creationId xmlns:p14="http://schemas.microsoft.com/office/powerpoint/2010/main" val="34859769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anose="02020603050405020304" pitchFamily="18" charset="0"/>
                <a:ea typeface="ＭＳ Ｐゴシック" panose="020B0600070205080204" pitchFamily="34" charset="-128"/>
              </a:rPr>
              <a:t>Thanks to Anita Walz for this slide.</a:t>
            </a:r>
          </a:p>
          <a:p>
            <a:endParaRPr lang="en-US" altLang="en-US" dirty="0">
              <a:latin typeface="Times New Roman" panose="02020603050405020304" pitchFamily="18" charset="0"/>
              <a:ea typeface="ＭＳ Ｐゴシック" panose="020B0600070205080204" pitchFamily="34" charset="-128"/>
            </a:endParaRPr>
          </a:p>
          <a:p>
            <a:r>
              <a:rPr lang="en-US" altLang="en-US" dirty="0">
                <a:latin typeface="Times New Roman" panose="02020603050405020304" pitchFamily="18" charset="0"/>
                <a:ea typeface="ＭＳ Ｐゴシック" panose="020B0600070205080204" pitchFamily="34" charset="-128"/>
              </a:rPr>
              <a:t>You may want to REPRODUCE, DISTRIBUTE, PERFORM, DISPLAY OR MODIFY someone else’s work in your ETD. Ask these 5 questions in this order </a:t>
            </a:r>
            <a:r>
              <a:rPr lang="en-US" altLang="en-US" dirty="0">
                <a:latin typeface="Calibri" panose="020F0502020204030204" pitchFamily="34" charset="0"/>
                <a:ea typeface="ＭＳ Ｐゴシック" panose="020B0600070205080204" pitchFamily="34" charset="-128"/>
              </a:rPr>
              <a:t>#1. </a:t>
            </a:r>
            <a:r>
              <a:rPr lang="en-US" altLang="en-US" dirty="0">
                <a:latin typeface="Times New Roman" panose="02020603050405020304" pitchFamily="18" charset="0"/>
                <a:ea typeface="ＭＳ Ｐゴシック" panose="020B0600070205080204" pitchFamily="34" charset="-128"/>
                <a:hlinkClick r:id="rId3"/>
              </a:rPr>
              <a:t>http://librarycopyright.net/resources/digitalslider</a:t>
            </a:r>
            <a:r>
              <a:rPr lang="en-US" altLang="en-US" dirty="0">
                <a:latin typeface="Times New Roman" panose="02020603050405020304" pitchFamily="18" charset="0"/>
                <a:ea typeface="ＭＳ Ｐゴシック" panose="020B0600070205080204" pitchFamily="34" charset="-128"/>
              </a:rPr>
              <a:t> </a:t>
            </a:r>
            <a:endParaRPr lang="en-US" altLang="en-US" dirty="0">
              <a:latin typeface="Calibri" panose="020F0502020204030204" pitchFamily="34" charset="0"/>
              <a:ea typeface="ＭＳ Ｐゴシック" panose="020B0600070205080204" pitchFamily="34" charset="-128"/>
            </a:endParaRPr>
          </a:p>
          <a:p>
            <a:r>
              <a:rPr lang="en-US" altLang="en-US" dirty="0">
                <a:latin typeface="Calibri" panose="020F0502020204030204" pitchFamily="34" charset="0"/>
                <a:ea typeface="ＭＳ Ｐゴシック" panose="020B0600070205080204" pitchFamily="34" charset="-128"/>
              </a:rPr>
              <a:t>#2. </a:t>
            </a:r>
          </a:p>
          <a:p>
            <a:r>
              <a:rPr lang="en-US" altLang="en-US" dirty="0">
                <a:latin typeface="Calibri" panose="020F0502020204030204" pitchFamily="34" charset="0"/>
                <a:ea typeface="ＭＳ Ｐゴシック" panose="020B0600070205080204" pitchFamily="34" charset="-128"/>
              </a:rPr>
              <a:t>#3. </a:t>
            </a:r>
            <a:r>
              <a:rPr lang="en-US" altLang="en-US" dirty="0">
                <a:latin typeface="Times New Roman" panose="02020603050405020304" pitchFamily="18" charset="0"/>
                <a:ea typeface="ＭＳ Ｐゴシック" panose="020B0600070205080204" pitchFamily="34" charset="-128"/>
              </a:rPr>
              <a:t>For example: Creative Commons or  Public performance license (</a:t>
            </a:r>
            <a:r>
              <a:rPr lang="en-US" altLang="en-US" dirty="0" err="1">
                <a:latin typeface="Times New Roman" panose="02020603050405020304" pitchFamily="18" charset="0"/>
                <a:ea typeface="ＭＳ Ｐゴシック" panose="020B0600070205080204" pitchFamily="34" charset="-128"/>
              </a:rPr>
              <a:t>blbrown@vt.edu</a:t>
            </a:r>
            <a:r>
              <a:rPr lang="en-US" altLang="en-US" dirty="0">
                <a:latin typeface="Times New Roman" panose="02020603050405020304" pitchFamily="18" charset="0"/>
                <a:ea typeface="ＭＳ Ｐゴシック" panose="020B0600070205080204" pitchFamily="34" charset="-128"/>
              </a:rPr>
              <a:t>)	</a:t>
            </a:r>
          </a:p>
          <a:p>
            <a:r>
              <a:rPr lang="en-US" altLang="en-US" dirty="0">
                <a:latin typeface="Times New Roman" panose="02020603050405020304" pitchFamily="18" charset="0"/>
                <a:ea typeface="ＭＳ Ｐゴシック" panose="020B0600070205080204" pitchFamily="34" charset="-128"/>
              </a:rPr>
              <a:t>Adapted from © 2014 Kevin Smith &amp; Lisa Macklin </a:t>
            </a:r>
            <a:r>
              <a:rPr lang="en-US" altLang="en-US" u="sng" dirty="0">
                <a:latin typeface="Times New Roman" panose="02020603050405020304" pitchFamily="18" charset="0"/>
                <a:ea typeface="ＭＳ Ｐゴシック" panose="020B0600070205080204" pitchFamily="34" charset="-128"/>
                <a:hlinkClick r:id="rId4"/>
              </a:rPr>
              <a:t>CC BY-SA 4.0</a:t>
            </a:r>
            <a:r>
              <a:rPr lang="en-US" altLang="en-US" dirty="0">
                <a:latin typeface="Times New Roman" panose="02020603050405020304" pitchFamily="18" charset="0"/>
                <a:ea typeface="ＭＳ Ｐゴシック" panose="020B0600070205080204" pitchFamily="34" charset="-128"/>
              </a:rPr>
              <a:t> </a:t>
            </a:r>
            <a:r>
              <a:rPr lang="en-US" altLang="en-US" u="sng" dirty="0">
                <a:latin typeface="Times New Roman" panose="02020603050405020304" pitchFamily="18" charset="0"/>
                <a:ea typeface="ＭＳ Ｐゴシック" panose="020B0600070205080204" pitchFamily="34" charset="-128"/>
                <a:hlinkClick r:id="rId5"/>
              </a:rPr>
              <a:t>https://d396qusza40orc.cloudfront.net/cfel/Reading%20Docs/A%20Framework%20for%20Analyzing%20any%20Copyright%20Problem.pdf</a:t>
            </a:r>
            <a:r>
              <a:rPr lang="en-US" altLang="en-US" dirty="0">
                <a:latin typeface="Times New Roman" panose="02020603050405020304" pitchFamily="18" charset="0"/>
                <a:ea typeface="ＭＳ Ｐゴシック" panose="020B0600070205080204" pitchFamily="34" charset="-128"/>
              </a:rPr>
              <a:t> </a:t>
            </a:r>
          </a:p>
          <a:p>
            <a:endParaRPr lang="en-US" dirty="0"/>
          </a:p>
        </p:txBody>
      </p:sp>
      <p:sp>
        <p:nvSpPr>
          <p:cNvPr id="4" name="Slide Number Placeholder 3"/>
          <p:cNvSpPr>
            <a:spLocks noGrp="1"/>
          </p:cNvSpPr>
          <p:nvPr>
            <p:ph type="sldNum" sz="quarter" idx="10"/>
          </p:nvPr>
        </p:nvSpPr>
        <p:spPr/>
        <p:txBody>
          <a:bodyPr/>
          <a:lstStyle/>
          <a:p>
            <a:fld id="{0F4AC6CA-3C20-4146-82D0-CD1C76E775AB}" type="slidenum">
              <a:rPr lang="en-US" smtClean="0"/>
              <a:t>21</a:t>
            </a:fld>
            <a:endParaRPr lang="en-US"/>
          </a:p>
        </p:txBody>
      </p:sp>
    </p:spTree>
    <p:extLst>
      <p:ext uri="{BB962C8B-B14F-4D97-AF65-F5344CB8AC3E}">
        <p14:creationId xmlns:p14="http://schemas.microsoft.com/office/powerpoint/2010/main" val="27563084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4AC6CA-3C20-4146-82D0-CD1C76E775AB}" type="slidenum">
              <a:rPr lang="en-US" smtClean="0"/>
              <a:t>22</a:t>
            </a:fld>
            <a:endParaRPr lang="en-US"/>
          </a:p>
        </p:txBody>
      </p:sp>
    </p:spTree>
    <p:extLst>
      <p:ext uri="{BB962C8B-B14F-4D97-AF65-F5344CB8AC3E}">
        <p14:creationId xmlns:p14="http://schemas.microsoft.com/office/powerpoint/2010/main" val="5244014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F4AC6CA-3C20-4146-82D0-CD1C76E775AB}" type="slidenum">
              <a:rPr lang="en-US" smtClean="0"/>
              <a:t>23</a:t>
            </a:fld>
            <a:endParaRPr lang="en-US"/>
          </a:p>
        </p:txBody>
      </p:sp>
    </p:spTree>
    <p:extLst>
      <p:ext uri="{BB962C8B-B14F-4D97-AF65-F5344CB8AC3E}">
        <p14:creationId xmlns:p14="http://schemas.microsoft.com/office/powerpoint/2010/main" val="24425228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4AC6CA-3C20-4146-82D0-CD1C76E775AB}" type="slidenum">
              <a:rPr lang="en-US" smtClean="0"/>
              <a:t>3</a:t>
            </a:fld>
            <a:endParaRPr lang="en-US"/>
          </a:p>
        </p:txBody>
      </p:sp>
    </p:spTree>
    <p:extLst>
      <p:ext uri="{BB962C8B-B14F-4D97-AF65-F5344CB8AC3E}">
        <p14:creationId xmlns:p14="http://schemas.microsoft.com/office/powerpoint/2010/main" val="7093552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1" i="1" dirty="0"/>
              <a:t>This is truly all it takes to copyright your work. You created it, you own it. </a:t>
            </a:r>
          </a:p>
          <a:p>
            <a:pPr marL="171450" indent="-171450">
              <a:buFont typeface="Arial" panose="020B0604020202020204" pitchFamily="34" charset="0"/>
              <a:buChar char="•"/>
              <a:defRPr/>
            </a:pPr>
            <a:r>
              <a:rPr lang="en-US" b="1" i="1" dirty="0"/>
              <a:t>No fees</a:t>
            </a:r>
          </a:p>
          <a:p>
            <a:pPr marL="171450" indent="-171450">
              <a:buFont typeface="Arial" panose="020B0604020202020204" pitchFamily="34" charset="0"/>
              <a:buChar char="•"/>
              <a:defRPr/>
            </a:pPr>
            <a:r>
              <a:rPr lang="en-US" b="1" i="1" dirty="0"/>
              <a:t>No forms</a:t>
            </a:r>
          </a:p>
          <a:p>
            <a:pPr marL="171450" indent="-171450">
              <a:buFont typeface="Arial" panose="020B0604020202020204" pitchFamily="34" charset="0"/>
              <a:buChar char="•"/>
              <a:defRPr/>
            </a:pPr>
            <a:r>
              <a:rPr lang="en-US" b="1" i="1" dirty="0"/>
              <a:t>No notice</a:t>
            </a:r>
          </a:p>
          <a:p>
            <a:pPr marL="171450" indent="-171450">
              <a:buFont typeface="Arial" panose="020B0604020202020204" pitchFamily="34" charset="0"/>
              <a:buChar char="•"/>
              <a:defRPr/>
            </a:pPr>
            <a:endParaRPr lang="en-US" b="1" i="1" dirty="0"/>
          </a:p>
          <a:p>
            <a:pPr>
              <a:defRPr/>
            </a:pPr>
            <a:r>
              <a:rPr lang="en-US" altLang="en-US" dirty="0">
                <a:latin typeface="Times New Roman" panose="02020603050405020304" pitchFamily="18" charset="0"/>
                <a:ea typeface="ＭＳ Ｐゴシック" panose="020B0600070205080204" pitchFamily="34" charset="-128"/>
              </a:rPr>
              <a:t>In accordance with the requirements of the Berne Convention</a:t>
            </a:r>
            <a:r>
              <a:rPr lang="en-US" altLang="en-US" b="1" dirty="0">
                <a:latin typeface="Times New Roman" panose="02020603050405020304" pitchFamily="18" charset="0"/>
                <a:ea typeface="ＭＳ Ｐゴシック" panose="020B0600070205080204" pitchFamily="34" charset="-128"/>
              </a:rPr>
              <a:t>, </a:t>
            </a:r>
            <a:r>
              <a:rPr lang="en-US" altLang="en-US" b="1" dirty="0">
                <a:latin typeface="Times New Roman" panose="02020603050405020304" pitchFamily="18" charset="0"/>
                <a:ea typeface="ＭＳ Ｐゴシック" panose="020B0600070205080204" pitchFamily="34" charset="-128"/>
                <a:hlinkClick r:id="rId3"/>
              </a:rPr>
              <a:t>notice</a:t>
            </a:r>
            <a:r>
              <a:rPr lang="en-US" altLang="en-US" b="1" dirty="0">
                <a:latin typeface="Times New Roman" panose="02020603050405020304" pitchFamily="18" charset="0"/>
                <a:ea typeface="ＭＳ Ｐゴシック" panose="020B0600070205080204" pitchFamily="34" charset="-128"/>
              </a:rPr>
              <a:t> is no longer a condition of protection for works published after March 1, 1989</a:t>
            </a:r>
            <a:r>
              <a:rPr lang="en-US" altLang="en-US" dirty="0">
                <a:latin typeface="Times New Roman" panose="02020603050405020304" pitchFamily="18" charset="0"/>
                <a:ea typeface="ＭＳ Ｐゴシック" panose="020B0600070205080204" pitchFamily="34" charset="-128"/>
              </a:rPr>
              <a:t>… The Berne Convention modified the law making copyright registration a precondition to bringing a lawsuit for infringement. For works originating in the U.S. registration is required prior to filing a law suit. 	http://</a:t>
            </a:r>
            <a:r>
              <a:rPr lang="en-US" altLang="en-US" dirty="0" err="1">
                <a:latin typeface="Times New Roman" panose="02020603050405020304" pitchFamily="18" charset="0"/>
                <a:ea typeface="ＭＳ Ｐゴシック" panose="020B0600070205080204" pitchFamily="34" charset="-128"/>
              </a:rPr>
              <a:t>www.law.cornell.edu</a:t>
            </a:r>
            <a:r>
              <a:rPr lang="en-US" altLang="en-US" dirty="0">
                <a:latin typeface="Times New Roman" panose="02020603050405020304" pitchFamily="18" charset="0"/>
                <a:ea typeface="ＭＳ Ｐゴシック" panose="020B0600070205080204" pitchFamily="34" charset="-128"/>
              </a:rPr>
              <a:t>/</a:t>
            </a:r>
            <a:r>
              <a:rPr lang="en-US" altLang="en-US" dirty="0" err="1">
                <a:latin typeface="Times New Roman" panose="02020603050405020304" pitchFamily="18" charset="0"/>
                <a:ea typeface="ＭＳ Ｐゴシック" panose="020B0600070205080204" pitchFamily="34" charset="-128"/>
              </a:rPr>
              <a:t>wex</a:t>
            </a:r>
            <a:r>
              <a:rPr lang="en-US" altLang="en-US" dirty="0">
                <a:latin typeface="Times New Roman" panose="02020603050405020304" pitchFamily="18" charset="0"/>
                <a:ea typeface="ＭＳ Ｐゴシック" panose="020B0600070205080204" pitchFamily="34" charset="-128"/>
              </a:rPr>
              <a:t>/copyright</a:t>
            </a:r>
            <a:endParaRPr lang="en-US" b="1" i="1" dirty="0"/>
          </a:p>
          <a:p>
            <a:endParaRPr lang="en-US" dirty="0"/>
          </a:p>
        </p:txBody>
      </p:sp>
      <p:sp>
        <p:nvSpPr>
          <p:cNvPr id="4" name="Slide Number Placeholder 3"/>
          <p:cNvSpPr>
            <a:spLocks noGrp="1"/>
          </p:cNvSpPr>
          <p:nvPr>
            <p:ph type="sldNum" sz="quarter" idx="10"/>
          </p:nvPr>
        </p:nvSpPr>
        <p:spPr/>
        <p:txBody>
          <a:bodyPr/>
          <a:lstStyle/>
          <a:p>
            <a:fld id="{0F4AC6CA-3C20-4146-82D0-CD1C76E775AB}" type="slidenum">
              <a:rPr lang="en-US" smtClean="0"/>
              <a:t>4</a:t>
            </a:fld>
            <a:endParaRPr lang="en-US"/>
          </a:p>
        </p:txBody>
      </p:sp>
    </p:spTree>
    <p:extLst>
      <p:ext uri="{BB962C8B-B14F-4D97-AF65-F5344CB8AC3E}">
        <p14:creationId xmlns:p14="http://schemas.microsoft.com/office/powerpoint/2010/main" val="15587393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sz="800" dirty="0">
                <a:solidFill>
                  <a:srgbClr val="000000"/>
                </a:solidFill>
                <a:latin typeface="Times New Roman" panose="02020603050405020304" pitchFamily="18" charset="0"/>
                <a:ea typeface="ＭＳ Ｐゴシック" panose="020B0600070205080204" pitchFamily="34" charset="-128"/>
              </a:rPr>
              <a:t>procedures, and methods:</a:t>
            </a:r>
            <a:r>
              <a:rPr lang="en-US" altLang="en-US" sz="800" baseline="0" dirty="0">
                <a:solidFill>
                  <a:srgbClr val="000000"/>
                </a:solidFill>
                <a:latin typeface="Times New Roman" panose="02020603050405020304" pitchFamily="18" charset="0"/>
                <a:ea typeface="ＭＳ Ｐゴシック" panose="020B0600070205080204" pitchFamily="34" charset="-128"/>
              </a:rPr>
              <a:t>  </a:t>
            </a:r>
            <a:r>
              <a:rPr lang="en-US" altLang="en-US" dirty="0">
                <a:latin typeface="Times New Roman" panose="02020603050405020304" pitchFamily="18" charset="0"/>
                <a:ea typeface="ＭＳ Ｐゴシック" panose="020B0600070205080204" pitchFamily="34" charset="-128"/>
              </a:rPr>
              <a:t>think recipes—lists of ingredients</a:t>
            </a:r>
          </a:p>
          <a:p>
            <a:r>
              <a:rPr lang="en-US" altLang="en-US" dirty="0">
                <a:latin typeface="Times New Roman" panose="02020603050405020304" pitchFamily="18" charset="0"/>
                <a:ea typeface="ＭＳ Ｐゴシック" panose="020B0600070205080204" pitchFamily="34" charset="-128"/>
              </a:rPr>
              <a:t>	doesn’t include computer programs which can be copyrighted</a:t>
            </a:r>
          </a:p>
          <a:p>
            <a:endParaRPr lang="en-US" dirty="0"/>
          </a:p>
        </p:txBody>
      </p:sp>
      <p:sp>
        <p:nvSpPr>
          <p:cNvPr id="4" name="Slide Number Placeholder 3"/>
          <p:cNvSpPr>
            <a:spLocks noGrp="1"/>
          </p:cNvSpPr>
          <p:nvPr>
            <p:ph type="sldNum" sz="quarter" idx="10"/>
          </p:nvPr>
        </p:nvSpPr>
        <p:spPr/>
        <p:txBody>
          <a:bodyPr/>
          <a:lstStyle/>
          <a:p>
            <a:fld id="{0F4AC6CA-3C20-4146-82D0-CD1C76E775AB}" type="slidenum">
              <a:rPr lang="en-US" smtClean="0"/>
              <a:t>5</a:t>
            </a:fld>
            <a:endParaRPr lang="en-US"/>
          </a:p>
        </p:txBody>
      </p:sp>
    </p:spTree>
    <p:extLst>
      <p:ext uri="{BB962C8B-B14F-4D97-AF65-F5344CB8AC3E}">
        <p14:creationId xmlns:p14="http://schemas.microsoft.com/office/powerpoint/2010/main" val="15540717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anose="02020603050405020304" pitchFamily="18" charset="0"/>
                <a:ea typeface="ＭＳ Ｐゴシック" panose="020B0600070205080204" pitchFamily="34" charset="-128"/>
              </a:rPr>
              <a:t>Works for hire</a:t>
            </a:r>
          </a:p>
          <a:p>
            <a:pPr lvl="1">
              <a:buSzPct val="125000"/>
              <a:buFont typeface="Wingdings" pitchFamily="2" charset="2"/>
              <a:buChar char="§"/>
            </a:pPr>
            <a:r>
              <a:rPr lang="en-US" altLang="en-US" dirty="0">
                <a:latin typeface="Times New Roman" panose="02020603050405020304" pitchFamily="18" charset="0"/>
                <a:ea typeface="ＭＳ Ｐゴシック" panose="020B0600070205080204" pitchFamily="34" charset="-128"/>
              </a:rPr>
              <a:t>Explicit, as in a job description</a:t>
            </a:r>
          </a:p>
          <a:p>
            <a:pPr lvl="1">
              <a:buSzPct val="125000"/>
              <a:buFont typeface="Wingdings" pitchFamily="2" charset="2"/>
              <a:buChar char="§"/>
            </a:pPr>
            <a:r>
              <a:rPr lang="en-US" altLang="en-US" dirty="0">
                <a:latin typeface="Times New Roman" panose="02020603050405020304" pitchFamily="18" charset="0"/>
                <a:ea typeface="ＭＳ Ｐゴシック" panose="020B0600070205080204" pitchFamily="34" charset="-128"/>
              </a:rPr>
              <a:t>Specifically (contractually) commissioned</a:t>
            </a:r>
          </a:p>
          <a:p>
            <a:endParaRPr lang="en-US" altLang="en-US" dirty="0">
              <a:latin typeface="Times New Roman" panose="02020603050405020304" pitchFamily="18" charset="0"/>
              <a:ea typeface="ＭＳ Ｐゴシック" panose="020B0600070205080204" pitchFamily="34" charset="-128"/>
            </a:endParaRPr>
          </a:p>
          <a:p>
            <a:r>
              <a:rPr lang="en-US" altLang="en-US" dirty="0">
                <a:latin typeface="Times New Roman" panose="02020603050405020304" pitchFamily="18" charset="0"/>
                <a:ea typeface="ＭＳ Ｐゴシック" panose="020B0600070205080204" pitchFamily="34" charset="-128"/>
              </a:rPr>
              <a:t>Is the work we do, therefore, owned by Virginia Tech?</a:t>
            </a:r>
          </a:p>
          <a:p>
            <a:endParaRPr lang="en-US" dirty="0"/>
          </a:p>
        </p:txBody>
      </p:sp>
      <p:sp>
        <p:nvSpPr>
          <p:cNvPr id="4" name="Slide Number Placeholder 3"/>
          <p:cNvSpPr>
            <a:spLocks noGrp="1"/>
          </p:cNvSpPr>
          <p:nvPr>
            <p:ph type="sldNum" sz="quarter" idx="10"/>
          </p:nvPr>
        </p:nvSpPr>
        <p:spPr/>
        <p:txBody>
          <a:bodyPr/>
          <a:lstStyle/>
          <a:p>
            <a:fld id="{0F4AC6CA-3C20-4146-82D0-CD1C76E775AB}" type="slidenum">
              <a:rPr lang="en-US" smtClean="0"/>
              <a:t>6</a:t>
            </a:fld>
            <a:endParaRPr lang="en-US"/>
          </a:p>
        </p:txBody>
      </p:sp>
    </p:spTree>
    <p:extLst>
      <p:ext uri="{BB962C8B-B14F-4D97-AF65-F5344CB8AC3E}">
        <p14:creationId xmlns:p14="http://schemas.microsoft.com/office/powerpoint/2010/main" val="39405093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Times New Roman" panose="02020603050405020304" pitchFamily="18" charset="0"/>
                <a:ea typeface="ＭＳ Ｐゴシック" panose="020B0600070205080204" pitchFamily="34" charset="-128"/>
              </a:rPr>
              <a:t>For purposes of this policy creations are divided into two groups: </a:t>
            </a:r>
          </a:p>
          <a:p>
            <a:endParaRPr lang="en-US" altLang="en-US" dirty="0">
              <a:latin typeface="Times New Roman" panose="02020603050405020304" pitchFamily="18" charset="0"/>
              <a:ea typeface="ＭＳ Ｐゴシック" panose="020B0600070205080204" pitchFamily="34" charset="-128"/>
            </a:endParaRPr>
          </a:p>
          <a:p>
            <a:pPr>
              <a:buFontTx/>
              <a:buChar char="•"/>
            </a:pPr>
            <a:r>
              <a:rPr lang="en-US" altLang="en-US" dirty="0">
                <a:latin typeface="Times New Roman" panose="02020603050405020304" pitchFamily="18" charset="0"/>
                <a:ea typeface="ＭＳ Ｐゴシック" panose="020B0600070205080204" pitchFamily="34" charset="-128"/>
              </a:rPr>
              <a:t>The traditional results of academic scholarship, i.e. journal articles, conference proceedings, textbooks, literary works, artistic creations and artifacts.</a:t>
            </a:r>
          </a:p>
          <a:p>
            <a:endParaRPr lang="en-US" altLang="en-US" dirty="0">
              <a:latin typeface="Times New Roman" panose="02020603050405020304" pitchFamily="18" charset="0"/>
              <a:ea typeface="ＭＳ Ｐゴシック" panose="020B0600070205080204" pitchFamily="34" charset="-128"/>
            </a:endParaRPr>
          </a:p>
          <a:p>
            <a:pPr>
              <a:buFontTx/>
              <a:buChar char="•"/>
            </a:pPr>
            <a:r>
              <a:rPr lang="en-US" altLang="en-US" dirty="0">
                <a:latin typeface="Times New Roman" panose="02020603050405020304" pitchFamily="18" charset="0"/>
                <a:ea typeface="ＭＳ Ｐゴシック" panose="020B0600070205080204" pitchFamily="34" charset="-128"/>
              </a:rPr>
              <a:t>and the novel results of research which can be </a:t>
            </a:r>
            <a:r>
              <a:rPr lang="en-US" altLang="en-US" b="1" dirty="0">
                <a:latin typeface="Times New Roman" panose="02020603050405020304" pitchFamily="18" charset="0"/>
                <a:ea typeface="ＭＳ Ｐゴシック" panose="020B0600070205080204" pitchFamily="34" charset="-128"/>
              </a:rPr>
              <a:t>commercialized</a:t>
            </a:r>
            <a:r>
              <a:rPr lang="en-US" altLang="en-US" dirty="0">
                <a:latin typeface="Times New Roman" panose="02020603050405020304" pitchFamily="18" charset="0"/>
                <a:ea typeface="ＭＳ Ｐゴシック" panose="020B0600070205080204" pitchFamily="34" charset="-128"/>
              </a:rPr>
              <a:t> such as products, processes, machines, software, biological technology, etc.</a:t>
            </a:r>
          </a:p>
          <a:p>
            <a:r>
              <a:rPr lang="en-US" altLang="en-US" dirty="0">
                <a:latin typeface="Times New Roman" panose="02020603050405020304" pitchFamily="18" charset="0"/>
                <a:ea typeface="ＭＳ Ｐゴシック" panose="020B0600070205080204" pitchFamily="34" charset="-128"/>
              </a:rPr>
              <a:t>	In the second group, as a condition of employment or other involvement in research and/or related activities using University resources, the ownership is to the University (with the originator having a right to share in the benefits derived therefrom in accord with University sharing guidelines). </a:t>
            </a:r>
          </a:p>
          <a:p>
            <a:endParaRPr lang="en-US" dirty="0"/>
          </a:p>
        </p:txBody>
      </p:sp>
      <p:sp>
        <p:nvSpPr>
          <p:cNvPr id="4" name="Slide Number Placeholder 3"/>
          <p:cNvSpPr>
            <a:spLocks noGrp="1"/>
          </p:cNvSpPr>
          <p:nvPr>
            <p:ph type="sldNum" sz="quarter" idx="10"/>
          </p:nvPr>
        </p:nvSpPr>
        <p:spPr/>
        <p:txBody>
          <a:bodyPr/>
          <a:lstStyle/>
          <a:p>
            <a:fld id="{0F4AC6CA-3C20-4146-82D0-CD1C76E775AB}" type="slidenum">
              <a:rPr lang="en-US" smtClean="0"/>
              <a:t>7</a:t>
            </a:fld>
            <a:endParaRPr lang="en-US"/>
          </a:p>
        </p:txBody>
      </p:sp>
    </p:spTree>
    <p:extLst>
      <p:ext uri="{BB962C8B-B14F-4D97-AF65-F5344CB8AC3E}">
        <p14:creationId xmlns:p14="http://schemas.microsoft.com/office/powerpoint/2010/main" val="13607581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b="1" dirty="0">
                <a:latin typeface="Times New Roman" panose="02020603050405020304" pitchFamily="18" charset="0"/>
                <a:ea typeface="ＭＳ Ｐゴシック" panose="020B0600070205080204" pitchFamily="34" charset="-128"/>
              </a:rPr>
              <a:t>With Exceptions</a:t>
            </a:r>
          </a:p>
          <a:p>
            <a:endParaRPr lang="en-US" altLang="en-US" b="1" dirty="0">
              <a:latin typeface="Times New Roman" panose="02020603050405020304" pitchFamily="18" charset="0"/>
              <a:ea typeface="ＭＳ Ｐゴシック" panose="020B0600070205080204" pitchFamily="34" charset="-128"/>
            </a:endParaRPr>
          </a:p>
          <a:p>
            <a:pPr>
              <a:buFontTx/>
              <a:buChar char="•"/>
            </a:pPr>
            <a:r>
              <a:rPr lang="en-US" altLang="en-US" b="1" dirty="0">
                <a:latin typeface="Times New Roman" panose="02020603050405020304" pitchFamily="18" charset="0"/>
                <a:ea typeface="ＭＳ Ｐゴシック" panose="020B0600070205080204" pitchFamily="34" charset="-128"/>
              </a:rPr>
              <a:t>  Fair use</a:t>
            </a:r>
          </a:p>
          <a:p>
            <a:pPr>
              <a:buFontTx/>
              <a:buChar char="•"/>
            </a:pPr>
            <a:r>
              <a:rPr lang="en-US" altLang="en-US" b="1" dirty="0">
                <a:latin typeface="Times New Roman" panose="02020603050405020304" pitchFamily="18" charset="0"/>
                <a:ea typeface="ＭＳ Ｐゴシック" panose="020B0600070205080204" pitchFamily="34" charset="-128"/>
              </a:rPr>
              <a:t>Public Domain</a:t>
            </a:r>
          </a:p>
          <a:p>
            <a:pPr>
              <a:buFontTx/>
              <a:buChar char="•"/>
            </a:pPr>
            <a:endParaRPr lang="en-US" altLang="en-US" b="1" dirty="0">
              <a:latin typeface="Times New Roman" panose="02020603050405020304" pitchFamily="18" charset="0"/>
              <a:ea typeface="ＭＳ Ｐゴシック" panose="020B0600070205080204" pitchFamily="34" charset="-128"/>
            </a:endParaRPr>
          </a:p>
          <a:p>
            <a:r>
              <a:rPr lang="en-US" altLang="en-US" b="1" dirty="0">
                <a:latin typeface="Times New Roman" panose="02020603050405020304" pitchFamily="18" charset="0"/>
                <a:ea typeface="ＭＳ Ｐゴシック" panose="020B0600070205080204" pitchFamily="34" charset="-128"/>
              </a:rPr>
              <a:t>[TEACH Act]</a:t>
            </a:r>
            <a:endParaRPr lang="en-US" altLang="en-US" dirty="0">
              <a:latin typeface="Times New Roman" panose="02020603050405020304" pitchFamily="18" charset="0"/>
              <a:ea typeface="ＭＳ Ｐゴシック" panose="020B0600070205080204" pitchFamily="34" charset="-128"/>
            </a:endParaRPr>
          </a:p>
          <a:p>
            <a:endParaRPr lang="en-US" dirty="0"/>
          </a:p>
        </p:txBody>
      </p:sp>
      <p:sp>
        <p:nvSpPr>
          <p:cNvPr id="4" name="Slide Number Placeholder 3"/>
          <p:cNvSpPr>
            <a:spLocks noGrp="1"/>
          </p:cNvSpPr>
          <p:nvPr>
            <p:ph type="sldNum" sz="quarter" idx="10"/>
          </p:nvPr>
        </p:nvSpPr>
        <p:spPr/>
        <p:txBody>
          <a:bodyPr/>
          <a:lstStyle/>
          <a:p>
            <a:fld id="{0F4AC6CA-3C20-4146-82D0-CD1C76E775AB}" type="slidenum">
              <a:rPr lang="en-US" smtClean="0"/>
              <a:t>8</a:t>
            </a:fld>
            <a:endParaRPr lang="en-US"/>
          </a:p>
        </p:txBody>
      </p:sp>
    </p:spTree>
    <p:extLst>
      <p:ext uri="{BB962C8B-B14F-4D97-AF65-F5344CB8AC3E}">
        <p14:creationId xmlns:p14="http://schemas.microsoft.com/office/powerpoint/2010/main" val="38520537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b="1" i="1" dirty="0">
                <a:latin typeface="Times New Roman" panose="02020603050405020304" pitchFamily="18" charset="0"/>
                <a:ea typeface="ＭＳ Ｐゴシック" panose="020B0600070205080204" pitchFamily="34" charset="-128"/>
              </a:rPr>
              <a:t>MYTH: It doesn’t say it’s copyrighted. </a:t>
            </a:r>
            <a:r>
              <a:rPr lang="en-US" altLang="en-US" dirty="0">
                <a:latin typeface="Times New Roman" panose="02020603050405020304" pitchFamily="18" charset="0"/>
                <a:ea typeface="ＭＳ Ｐゴシック" panose="020B0600070205080204" pitchFamily="34" charset="-128"/>
              </a:rPr>
              <a:t>As of March 1, 1989, the copyright warning does not have to appear for a work to be legally copyrighted. </a:t>
            </a:r>
          </a:p>
          <a:p>
            <a:endParaRPr lang="en-US" dirty="0"/>
          </a:p>
        </p:txBody>
      </p:sp>
      <p:sp>
        <p:nvSpPr>
          <p:cNvPr id="4" name="Slide Number Placeholder 3"/>
          <p:cNvSpPr>
            <a:spLocks noGrp="1"/>
          </p:cNvSpPr>
          <p:nvPr>
            <p:ph type="sldNum" sz="quarter" idx="10"/>
          </p:nvPr>
        </p:nvSpPr>
        <p:spPr/>
        <p:txBody>
          <a:bodyPr/>
          <a:lstStyle/>
          <a:p>
            <a:fld id="{0F4AC6CA-3C20-4146-82D0-CD1C76E775AB}" type="slidenum">
              <a:rPr lang="en-US" smtClean="0"/>
              <a:t>9</a:t>
            </a:fld>
            <a:endParaRPr lang="en-US"/>
          </a:p>
        </p:txBody>
      </p:sp>
    </p:spTree>
    <p:extLst>
      <p:ext uri="{BB962C8B-B14F-4D97-AF65-F5344CB8AC3E}">
        <p14:creationId xmlns:p14="http://schemas.microsoft.com/office/powerpoint/2010/main" val="41315150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emf"/><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emf"/><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1" name="Rectangle 20"/>
          <p:cNvSpPr/>
          <p:nvPr userDrawn="1"/>
        </p:nvSpPr>
        <p:spPr>
          <a:xfrm>
            <a:off x="900540" y="0"/>
            <a:ext cx="9981863" cy="18491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l"/>
            <a:endParaRPr lang="en-US" dirty="0"/>
          </a:p>
        </p:txBody>
      </p:sp>
      <p:sp>
        <p:nvSpPr>
          <p:cNvPr id="14" name="Rectangle 13"/>
          <p:cNvSpPr/>
          <p:nvPr userDrawn="1"/>
        </p:nvSpPr>
        <p:spPr>
          <a:xfrm>
            <a:off x="843432" y="2113280"/>
            <a:ext cx="10170008" cy="47447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rtlCol="0" anchor="ctr"/>
          <a:lstStyle/>
          <a:p>
            <a:pPr algn="l">
              <a:lnSpc>
                <a:spcPct val="150000"/>
              </a:lnSpc>
            </a:pPr>
            <a:endParaRPr lang="en-US" dirty="0"/>
          </a:p>
        </p:txBody>
      </p:sp>
      <p:pic>
        <p:nvPicPr>
          <p:cNvPr id="22" name="Picture 21"/>
          <p:cNvPicPr>
            <a:picLocks noChangeAspect="1"/>
          </p:cNvPicPr>
          <p:nvPr userDrawn="1"/>
        </p:nvPicPr>
        <p:blipFill rotWithShape="1">
          <a:blip r:embed="rId2">
            <a:alphaModFix amt="37000"/>
          </a:blip>
          <a:srcRect l="48729" t="-2" r="-46172" b="32720"/>
          <a:stretch/>
        </p:blipFill>
        <p:spPr>
          <a:xfrm flipH="1">
            <a:off x="6406887" y="2823827"/>
            <a:ext cx="5858111" cy="4044719"/>
          </a:xfrm>
          <a:prstGeom prst="rect">
            <a:avLst/>
          </a:prstGeom>
        </p:spPr>
      </p:pic>
      <p:sp>
        <p:nvSpPr>
          <p:cNvPr id="8" name="Rectangle 7"/>
          <p:cNvSpPr/>
          <p:nvPr userDrawn="1"/>
        </p:nvSpPr>
        <p:spPr>
          <a:xfrm>
            <a:off x="853440" y="2194560"/>
            <a:ext cx="10005060" cy="46634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867335" y="2191871"/>
            <a:ext cx="9991165" cy="4680697"/>
          </a:xfrm>
          <a:noFill/>
          <a:ln w="12700">
            <a:noFill/>
          </a:ln>
        </p:spPr>
        <p:txBody>
          <a:bodyPr wrap="square" lIns="457200" tIns="182880" rIns="365760" bIns="182880">
            <a:noAutofit/>
          </a:bodyPr>
          <a:lstStyle>
            <a:lvl1pPr marL="0" indent="0" algn="l">
              <a:lnSpc>
                <a:spcPct val="150000"/>
              </a:lnSpc>
              <a:spcAft>
                <a:spcPts val="0"/>
              </a:spcAft>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 name="Title 1"/>
          <p:cNvSpPr>
            <a:spLocks noGrp="1"/>
          </p:cNvSpPr>
          <p:nvPr>
            <p:ph type="ctrTitle"/>
          </p:nvPr>
        </p:nvSpPr>
        <p:spPr>
          <a:xfrm>
            <a:off x="0" y="513756"/>
            <a:ext cx="10986247" cy="1080296"/>
          </a:xfrm>
          <a:noFill/>
          <a:ln w="15875">
            <a:noFill/>
          </a:ln>
        </p:spPr>
        <p:txBody>
          <a:bodyPr wrap="square" lIns="1280160" rIns="365760" anchor="ctr" anchorCtr="0">
            <a:normAutofit/>
          </a:bodyPr>
          <a:lstStyle>
            <a:lvl1pPr algn="l">
              <a:defRPr sz="3800" baseline="0"/>
            </a:lvl1pPr>
          </a:lstStyle>
          <a:p>
            <a:r>
              <a:rPr lang="en-US"/>
              <a:t>Click to edit Master title style</a:t>
            </a:r>
            <a:endParaRPr lang="en-US" dirty="0"/>
          </a:p>
        </p:txBody>
      </p:sp>
      <p:pic>
        <p:nvPicPr>
          <p:cNvPr id="9" name="Picture 8"/>
          <p:cNvPicPr>
            <a:picLocks noChangeAspect="1"/>
          </p:cNvPicPr>
          <p:nvPr userDrawn="1"/>
        </p:nvPicPr>
        <p:blipFill rotWithShape="1">
          <a:blip r:embed="rId2">
            <a:alphaModFix amt="28000"/>
          </a:blip>
          <a:srcRect l="48730" t="-2" r="-48730" b="54889"/>
          <a:stretch/>
        </p:blipFill>
        <p:spPr>
          <a:xfrm>
            <a:off x="0" y="5149188"/>
            <a:ext cx="3820160" cy="1723380"/>
          </a:xfrm>
          <a:prstGeom prst="rect">
            <a:avLst/>
          </a:prstGeom>
        </p:spPr>
      </p:pic>
      <p:sp>
        <p:nvSpPr>
          <p:cNvPr id="6" name="Slide Number Placeholder 5"/>
          <p:cNvSpPr>
            <a:spLocks noGrp="1"/>
          </p:cNvSpPr>
          <p:nvPr>
            <p:ph type="sldNum" sz="quarter" idx="12"/>
          </p:nvPr>
        </p:nvSpPr>
        <p:spPr/>
        <p:txBody>
          <a:bodyPr/>
          <a:lstStyle/>
          <a:p>
            <a:fld id="{F13255C3-EC6F-3E44-8738-BCB40BBB5A07}" type="slidenum">
              <a:rPr lang="en-US" smtClean="0"/>
              <a:t>‹#›</a:t>
            </a:fld>
            <a:endParaRPr lang="en-US"/>
          </a:p>
        </p:txBody>
      </p:sp>
      <p:sp>
        <p:nvSpPr>
          <p:cNvPr id="20" name="L-Shape 19"/>
          <p:cNvSpPr/>
          <p:nvPr userDrawn="1"/>
        </p:nvSpPr>
        <p:spPr>
          <a:xfrm rot="5400000">
            <a:off x="639706" y="287451"/>
            <a:ext cx="481012" cy="481012"/>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p:cNvCxnSpPr/>
          <p:nvPr userDrawn="1"/>
        </p:nvCxnSpPr>
        <p:spPr>
          <a:xfrm>
            <a:off x="0" y="6342682"/>
            <a:ext cx="1201269"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8DB5FC2-DA8A-584C-8A2B-861F00E092F6}"/>
              </a:ext>
            </a:extLst>
          </p:cNvPr>
          <p:cNvCxnSpPr/>
          <p:nvPr userDrawn="1"/>
        </p:nvCxnSpPr>
        <p:spPr>
          <a:xfrm flipH="1">
            <a:off x="10071179" y="6276977"/>
            <a:ext cx="297332" cy="405168"/>
          </a:xfrm>
          <a:prstGeom prst="line">
            <a:avLst/>
          </a:prstGeom>
          <a:ln>
            <a:solidFill>
              <a:srgbClr val="FF6600"/>
            </a:solidFill>
          </a:ln>
        </p:spPr>
        <p:style>
          <a:lnRef idx="1">
            <a:schemeClr val="accent1"/>
          </a:lnRef>
          <a:fillRef idx="0">
            <a:schemeClr val="accent1"/>
          </a:fillRef>
          <a:effectRef idx="0">
            <a:schemeClr val="accent1"/>
          </a:effectRef>
          <a:fontRef idx="minor">
            <a:schemeClr val="tx1"/>
          </a:fontRef>
        </p:style>
      </p:cxnSp>
      <p:pic>
        <p:nvPicPr>
          <p:cNvPr id="31" name="Picture 30">
            <a:extLst>
              <a:ext uri="{FF2B5EF4-FFF2-40B4-BE49-F238E27FC236}">
                <a16:creationId xmlns:a16="http://schemas.microsoft.com/office/drawing/2014/main" id="{F6B132AE-BA29-3747-9E6A-B8DFF60AEAC2}"/>
              </a:ext>
            </a:extLst>
          </p:cNvPr>
          <p:cNvPicPr>
            <a:picLocks noChangeAspect="1"/>
          </p:cNvPicPr>
          <p:nvPr userDrawn="1"/>
        </p:nvPicPr>
        <p:blipFill>
          <a:blip r:embed="rId3"/>
          <a:stretch>
            <a:fillRect/>
          </a:stretch>
        </p:blipFill>
        <p:spPr>
          <a:xfrm>
            <a:off x="10386242" y="6332522"/>
            <a:ext cx="1560791" cy="325165"/>
          </a:xfrm>
          <a:prstGeom prst="rect">
            <a:avLst/>
          </a:prstGeom>
        </p:spPr>
      </p:pic>
      <p:sp>
        <p:nvSpPr>
          <p:cNvPr id="16" name="Rectangle 15">
            <a:extLst>
              <a:ext uri="{FF2B5EF4-FFF2-40B4-BE49-F238E27FC236}">
                <a16:creationId xmlns:a16="http://schemas.microsoft.com/office/drawing/2014/main" id="{0B151E0F-97A4-F042-9DF1-7F3AD59B42A0}"/>
              </a:ext>
            </a:extLst>
          </p:cNvPr>
          <p:cNvSpPr/>
          <p:nvPr userDrawn="1"/>
        </p:nvSpPr>
        <p:spPr>
          <a:xfrm>
            <a:off x="0" y="0"/>
            <a:ext cx="539827" cy="6869016"/>
          </a:xfrm>
          <a:prstGeom prst="rect">
            <a:avLst/>
          </a:prstGeom>
          <a:blipFill dpi="0" rotWithShape="1">
            <a:blip r:embed="rId4">
              <a:extLst>
                <a:ext uri="{28A0092B-C50C-407E-A947-70E740481C1C}">
                  <a14:useLocalDpi xmlns:a14="http://schemas.microsoft.com/office/drawing/2010/main" val="0"/>
                </a:ext>
              </a:extLst>
            </a:blip>
            <a:srcRect/>
            <a:stretch>
              <a:fillRect l="-72618" r="-7261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862903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solidFill>
            <a:schemeClr val="bg1"/>
          </a:solidFill>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a:xfrm rot="5400000">
            <a:off x="-86212" y="5972177"/>
            <a:ext cx="992841" cy="365125"/>
          </a:xfrm>
        </p:spPr>
        <p:txBody>
          <a:bodyPr/>
          <a:lstStyle/>
          <a:p>
            <a:fld id="{F13255C3-EC6F-3E44-8738-BCB40BBB5A07}" type="slidenum">
              <a:rPr lang="en-US" smtClean="0"/>
              <a:t>‹#›</a:t>
            </a:fld>
            <a:endParaRPr lang="en-US"/>
          </a:p>
        </p:txBody>
      </p:sp>
      <p:pic>
        <p:nvPicPr>
          <p:cNvPr id="8" name="Picture 7">
            <a:extLst>
              <a:ext uri="{FF2B5EF4-FFF2-40B4-BE49-F238E27FC236}">
                <a16:creationId xmlns:a16="http://schemas.microsoft.com/office/drawing/2014/main" id="{F64B9D2B-0802-5A45-AF31-0B5D0FBC14A4}"/>
              </a:ext>
            </a:extLst>
          </p:cNvPr>
          <p:cNvPicPr>
            <a:picLocks noChangeAspect="1"/>
          </p:cNvPicPr>
          <p:nvPr userDrawn="1"/>
        </p:nvPicPr>
        <p:blipFill>
          <a:blip r:embed="rId2"/>
          <a:stretch>
            <a:fillRect/>
          </a:stretch>
        </p:blipFill>
        <p:spPr>
          <a:xfrm rot="5400000">
            <a:off x="-370188" y="2443438"/>
            <a:ext cx="1560791" cy="325165"/>
          </a:xfrm>
          <a:prstGeom prst="rect">
            <a:avLst/>
          </a:prstGeom>
        </p:spPr>
      </p:pic>
    </p:spTree>
    <p:extLst>
      <p:ext uri="{BB962C8B-B14F-4D97-AF65-F5344CB8AC3E}">
        <p14:creationId xmlns:p14="http://schemas.microsoft.com/office/powerpoint/2010/main" val="11492932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Rectangle 11"/>
          <p:cNvSpPr/>
          <p:nvPr userDrawn="1"/>
        </p:nvSpPr>
        <p:spPr>
          <a:xfrm>
            <a:off x="0" y="501543"/>
            <a:ext cx="4772025" cy="14403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l"/>
            <a:endParaRPr lang="en-US" dirty="0"/>
          </a:p>
        </p:txBody>
      </p:sp>
      <p:sp>
        <p:nvSpPr>
          <p:cNvPr id="2" name="Title 1"/>
          <p:cNvSpPr>
            <a:spLocks noGrp="1"/>
          </p:cNvSpPr>
          <p:nvPr>
            <p:ph type="title"/>
          </p:nvPr>
        </p:nvSpPr>
        <p:spPr>
          <a:xfrm>
            <a:off x="-264160" y="501543"/>
            <a:ext cx="5036185" cy="1440394"/>
          </a:xfrm>
          <a:noFill/>
        </p:spPr>
        <p:txBody>
          <a:bodyPr rIns="640080" anchor="ctr" anchorCtr="0"/>
          <a:lstStyle>
            <a:lvl1pPr algn="r">
              <a:defRPr sz="3200"/>
            </a:lvl1pPr>
          </a:lstStyle>
          <a:p>
            <a:r>
              <a:rPr lang="en-US"/>
              <a:t>Click to edit Master title style</a:t>
            </a:r>
          </a:p>
        </p:txBody>
      </p:sp>
      <p:sp>
        <p:nvSpPr>
          <p:cNvPr id="3" name="Content Placeholder 2"/>
          <p:cNvSpPr>
            <a:spLocks noGrp="1"/>
          </p:cNvSpPr>
          <p:nvPr>
            <p:ph idx="1"/>
          </p:nvPr>
        </p:nvSpPr>
        <p:spPr>
          <a:xfrm>
            <a:off x="5183188" y="501543"/>
            <a:ext cx="6172200" cy="5359507"/>
          </a:xfrm>
          <a:solidFill>
            <a:schemeClr val="bg1"/>
          </a:solidFill>
        </p:spPr>
        <p:txBody>
          <a:bodyPr tIns="36576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326340"/>
            <a:ext cx="3932237" cy="3542648"/>
          </a:xfrm>
          <a:solidFill>
            <a:schemeClr val="bg1"/>
          </a:solidFill>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7" name="Slide Number Placeholder 6"/>
          <p:cNvSpPr>
            <a:spLocks noGrp="1"/>
          </p:cNvSpPr>
          <p:nvPr>
            <p:ph type="sldNum" sz="quarter" idx="12"/>
          </p:nvPr>
        </p:nvSpPr>
        <p:spPr/>
        <p:txBody>
          <a:bodyPr/>
          <a:lstStyle/>
          <a:p>
            <a:fld id="{F13255C3-EC6F-3E44-8738-BCB40BBB5A07}" type="slidenum">
              <a:rPr lang="en-US" smtClean="0"/>
              <a:t>‹#›</a:t>
            </a:fld>
            <a:endParaRPr lang="en-US"/>
          </a:p>
        </p:txBody>
      </p:sp>
      <p:sp>
        <p:nvSpPr>
          <p:cNvPr id="8" name="L-Shape 7"/>
          <p:cNvSpPr/>
          <p:nvPr userDrawn="1"/>
        </p:nvSpPr>
        <p:spPr>
          <a:xfrm rot="5400000" flipH="1" flipV="1">
            <a:off x="4035909" y="1710858"/>
            <a:ext cx="481012" cy="481012"/>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userDrawn="1"/>
        </p:nvSpPr>
        <p:spPr>
          <a:xfrm>
            <a:off x="3931920" y="-1087120"/>
            <a:ext cx="184731" cy="369332"/>
          </a:xfrm>
          <a:prstGeom prst="rect">
            <a:avLst/>
          </a:prstGeom>
          <a:noFill/>
        </p:spPr>
        <p:txBody>
          <a:bodyPr wrap="none" rtlCol="0">
            <a:spAutoFit/>
          </a:bodyPr>
          <a:lstStyle/>
          <a:p>
            <a:endParaRPr lang="en-US" dirty="0"/>
          </a:p>
        </p:txBody>
      </p:sp>
      <p:cxnSp>
        <p:nvCxnSpPr>
          <p:cNvPr id="11" name="Straight Connector 10"/>
          <p:cNvCxnSpPr/>
          <p:nvPr userDrawn="1"/>
        </p:nvCxnSpPr>
        <p:spPr>
          <a:xfrm>
            <a:off x="4958080" y="426720"/>
            <a:ext cx="0" cy="5601637"/>
          </a:xfrm>
          <a:prstGeom prst="line">
            <a:avLst/>
          </a:prstGeom>
          <a:ln w="12700">
            <a:solidFill>
              <a:srgbClr val="FF66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53720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309E3AA3-43BD-CC44-A1F6-A466B05F859C}"/>
              </a:ext>
            </a:extLst>
          </p:cNvPr>
          <p:cNvPicPr>
            <a:picLocks noChangeAspect="1"/>
          </p:cNvPicPr>
          <p:nvPr userDrawn="1"/>
        </p:nvPicPr>
        <p:blipFill>
          <a:blip r:embed="rId2"/>
          <a:stretch>
            <a:fillRect/>
          </a:stretch>
        </p:blipFill>
        <p:spPr>
          <a:xfrm rot="5400000" flipH="1">
            <a:off x="9403741" y="-381118"/>
            <a:ext cx="2452312" cy="3166737"/>
          </a:xfrm>
          <a:prstGeom prst="rect">
            <a:avLst/>
          </a:prstGeom>
        </p:spPr>
      </p:pic>
      <p:sp>
        <p:nvSpPr>
          <p:cNvPr id="9" name="Rectangle 8"/>
          <p:cNvSpPr/>
          <p:nvPr userDrawn="1"/>
        </p:nvSpPr>
        <p:spPr>
          <a:xfrm>
            <a:off x="1201269" y="1969995"/>
            <a:ext cx="9869280" cy="43726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 y="439252"/>
            <a:ext cx="10993119" cy="1107996"/>
          </a:xfrm>
          <a:ln w="12700"/>
          <a:effectLst/>
        </p:spPr>
        <p:txBody>
          <a:bodyPr rIns="274320" anchor="ctr" anchorCtr="0"/>
          <a:lstStyle>
            <a:lvl1pPr>
              <a:defRPr sz="4000" baseline="0"/>
            </a:lvl1pPr>
          </a:lstStyle>
          <a:p>
            <a:r>
              <a:rPr lang="en-US"/>
              <a:t>Click to edit Master title style</a:t>
            </a:r>
            <a:endParaRPr lang="en-US" dirty="0"/>
          </a:p>
        </p:txBody>
      </p:sp>
      <p:sp>
        <p:nvSpPr>
          <p:cNvPr id="12" name="Slide Number Placeholder 5"/>
          <p:cNvSpPr>
            <a:spLocks noGrp="1"/>
          </p:cNvSpPr>
          <p:nvPr>
            <p:ph type="sldNum" sz="quarter" idx="12"/>
          </p:nvPr>
        </p:nvSpPr>
        <p:spPr>
          <a:xfrm>
            <a:off x="208428" y="6297297"/>
            <a:ext cx="992841" cy="365125"/>
          </a:xfrm>
        </p:spPr>
        <p:txBody>
          <a:bodyPr/>
          <a:lstStyle/>
          <a:p>
            <a:fld id="{F13255C3-EC6F-3E44-8738-BCB40BBB5A07}" type="slidenum">
              <a:rPr lang="en-US" smtClean="0"/>
              <a:t>‹#›</a:t>
            </a:fld>
            <a:endParaRPr lang="en-US"/>
          </a:p>
        </p:txBody>
      </p:sp>
      <p:sp>
        <p:nvSpPr>
          <p:cNvPr id="3" name="Content Placeholder 2"/>
          <p:cNvSpPr>
            <a:spLocks noGrp="1"/>
          </p:cNvSpPr>
          <p:nvPr>
            <p:ph idx="1"/>
          </p:nvPr>
        </p:nvSpPr>
        <p:spPr>
          <a:xfrm>
            <a:off x="1203515" y="1969995"/>
            <a:ext cx="9664993" cy="4372687"/>
          </a:xfrm>
          <a:ln w="12700">
            <a:noFill/>
          </a:ln>
        </p:spPr>
        <p:txBody>
          <a:bodyPr rIns="365760"/>
          <a:lstStyle>
            <a:lvl5pPr marL="2057400" indent="-452438">
              <a:tabLst>
                <a:tab pos="1828800" algn="l"/>
              </a:tabLs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9" name="Straight Connector 18"/>
          <p:cNvCxnSpPr/>
          <p:nvPr userDrawn="1"/>
        </p:nvCxnSpPr>
        <p:spPr>
          <a:xfrm>
            <a:off x="0" y="6342682"/>
            <a:ext cx="1201269"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5" name="L-Shape 14"/>
          <p:cNvSpPr/>
          <p:nvPr userDrawn="1"/>
        </p:nvSpPr>
        <p:spPr>
          <a:xfrm rot="5400000">
            <a:off x="639706" y="287451"/>
            <a:ext cx="481012" cy="481012"/>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C72A8EE7-8280-C541-A9C3-A69175CAF9C1}"/>
              </a:ext>
            </a:extLst>
          </p:cNvPr>
          <p:cNvSpPr/>
          <p:nvPr userDrawn="1"/>
        </p:nvSpPr>
        <p:spPr>
          <a:xfrm>
            <a:off x="0" y="-1707"/>
            <a:ext cx="539827" cy="6869016"/>
          </a:xfrm>
          <a:prstGeom prst="rect">
            <a:avLst/>
          </a:prstGeom>
          <a:blipFill dpi="0" rotWithShape="1">
            <a:blip r:embed="rId3">
              <a:extLst>
                <a:ext uri="{28A0092B-C50C-407E-A947-70E740481C1C}">
                  <a14:useLocalDpi xmlns:a14="http://schemas.microsoft.com/office/drawing/2010/main" val="0"/>
                </a:ext>
              </a:extLst>
            </a:blip>
            <a:srcRect/>
            <a:stretch>
              <a:fillRect l="-72618" r="-7261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a:extLst>
              <a:ext uri="{FF2B5EF4-FFF2-40B4-BE49-F238E27FC236}">
                <a16:creationId xmlns:a16="http://schemas.microsoft.com/office/drawing/2014/main" id="{45B95579-5D57-EF43-8331-ED1CB76C1F40}"/>
              </a:ext>
            </a:extLst>
          </p:cNvPr>
          <p:cNvCxnSpPr/>
          <p:nvPr userDrawn="1"/>
        </p:nvCxnSpPr>
        <p:spPr>
          <a:xfrm flipH="1">
            <a:off x="10071179" y="6276977"/>
            <a:ext cx="297332" cy="405168"/>
          </a:xfrm>
          <a:prstGeom prst="line">
            <a:avLst/>
          </a:prstGeom>
          <a:ln>
            <a:solidFill>
              <a:srgbClr val="FF6600"/>
            </a:solidFill>
          </a:ln>
        </p:spPr>
        <p:style>
          <a:lnRef idx="1">
            <a:schemeClr val="accent1"/>
          </a:lnRef>
          <a:fillRef idx="0">
            <a:schemeClr val="accent1"/>
          </a:fillRef>
          <a:effectRef idx="0">
            <a:schemeClr val="accent1"/>
          </a:effectRef>
          <a:fontRef idx="minor">
            <a:schemeClr val="tx1"/>
          </a:fontRef>
        </p:style>
      </p:cxnSp>
      <p:pic>
        <p:nvPicPr>
          <p:cNvPr id="24" name="Picture 23">
            <a:extLst>
              <a:ext uri="{FF2B5EF4-FFF2-40B4-BE49-F238E27FC236}">
                <a16:creationId xmlns:a16="http://schemas.microsoft.com/office/drawing/2014/main" id="{443E7989-CAEA-0D45-9D21-4CDEF01F6C1B}"/>
              </a:ext>
            </a:extLst>
          </p:cNvPr>
          <p:cNvPicPr>
            <a:picLocks noChangeAspect="1"/>
          </p:cNvPicPr>
          <p:nvPr userDrawn="1"/>
        </p:nvPicPr>
        <p:blipFill>
          <a:blip r:embed="rId4"/>
          <a:stretch>
            <a:fillRect/>
          </a:stretch>
        </p:blipFill>
        <p:spPr>
          <a:xfrm>
            <a:off x="10386242" y="6332522"/>
            <a:ext cx="1560791" cy="325165"/>
          </a:xfrm>
          <a:prstGeom prst="rect">
            <a:avLst/>
          </a:prstGeom>
        </p:spPr>
      </p:pic>
    </p:spTree>
    <p:extLst>
      <p:ext uri="{BB962C8B-B14F-4D97-AF65-F5344CB8AC3E}">
        <p14:creationId xmlns:p14="http://schemas.microsoft.com/office/powerpoint/2010/main" val="1139668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074072E-3F34-0F46-B991-E68B2FABC089}"/>
              </a:ext>
            </a:extLst>
          </p:cNvPr>
          <p:cNvPicPr>
            <a:picLocks noChangeAspect="1"/>
          </p:cNvPicPr>
          <p:nvPr userDrawn="1"/>
        </p:nvPicPr>
        <p:blipFill>
          <a:blip r:embed="rId2"/>
          <a:stretch>
            <a:fillRect/>
          </a:stretch>
        </p:blipFill>
        <p:spPr>
          <a:xfrm>
            <a:off x="1" y="3814011"/>
            <a:ext cx="7804412" cy="3056022"/>
          </a:xfrm>
          <a:prstGeom prst="rect">
            <a:avLst/>
          </a:prstGeom>
        </p:spPr>
      </p:pic>
      <p:sp>
        <p:nvSpPr>
          <p:cNvPr id="2" name="Title 1"/>
          <p:cNvSpPr>
            <a:spLocks noGrp="1"/>
          </p:cNvSpPr>
          <p:nvPr>
            <p:ph type="title"/>
          </p:nvPr>
        </p:nvSpPr>
        <p:spPr>
          <a:xfrm>
            <a:off x="1414921" y="1704996"/>
            <a:ext cx="6389491" cy="2614157"/>
          </a:xfrm>
          <a:solidFill>
            <a:schemeClr val="bg1"/>
          </a:solidFill>
          <a:ln>
            <a:noFill/>
          </a:ln>
        </p:spPr>
        <p:txBody>
          <a:bodyPr lIns="457200" tIns="457200" rIns="822960" bIns="457200" anchor="ctr" anchorCtr="0">
            <a:normAutofit/>
          </a:bodyPr>
          <a:lstStyle>
            <a:lvl1pPr>
              <a:defRPr sz="5000" baseline="0">
                <a:solidFill>
                  <a:srgbClr val="FF6600"/>
                </a:solidFill>
              </a:defRPr>
            </a:lvl1pPr>
          </a:lstStyle>
          <a:p>
            <a:r>
              <a:rPr lang="en-US"/>
              <a:t>Click to edit Master title style</a:t>
            </a:r>
          </a:p>
        </p:txBody>
      </p:sp>
      <p:sp>
        <p:nvSpPr>
          <p:cNvPr id="3" name="Text Placeholder 2"/>
          <p:cNvSpPr>
            <a:spLocks noGrp="1"/>
          </p:cNvSpPr>
          <p:nvPr>
            <p:ph type="body" idx="1"/>
          </p:nvPr>
        </p:nvSpPr>
        <p:spPr>
          <a:xfrm>
            <a:off x="1" y="4903740"/>
            <a:ext cx="7804412" cy="794064"/>
          </a:xfrm>
          <a:solidFill>
            <a:schemeClr val="bg1"/>
          </a:solidFill>
        </p:spPr>
        <p:txBody>
          <a:bodyPr wrap="square" rIns="365760" bIns="182880">
            <a:spAutoFit/>
          </a:bodyPr>
          <a:lstStyle>
            <a:lvl1pPr marL="0" indent="0" algn="r">
              <a:buNone/>
              <a:defRPr sz="2400" b="1" i="0" cap="all" baseline="0">
                <a:solidFill>
                  <a:schemeClr val="tx1">
                    <a:tint val="75000"/>
                  </a:schemeClr>
                </a:solidFill>
                <a:latin typeface="Arial" charset="0"/>
                <a:ea typeface="Arial" charset="0"/>
                <a:cs typeface="Arial"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L-Shape 6"/>
          <p:cNvSpPr/>
          <p:nvPr userDrawn="1"/>
        </p:nvSpPr>
        <p:spPr>
          <a:xfrm rot="5400000">
            <a:off x="1045669" y="1301072"/>
            <a:ext cx="481012" cy="481012"/>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L-Shape 7"/>
          <p:cNvSpPr/>
          <p:nvPr userDrawn="1"/>
        </p:nvSpPr>
        <p:spPr>
          <a:xfrm rot="16200000">
            <a:off x="7563906" y="4078648"/>
            <a:ext cx="481012" cy="481012"/>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83B07353-8CD3-7445-AFAF-8A3DB5FFE9E8}"/>
              </a:ext>
            </a:extLst>
          </p:cNvPr>
          <p:cNvPicPr>
            <a:picLocks noChangeAspect="1"/>
          </p:cNvPicPr>
          <p:nvPr userDrawn="1"/>
        </p:nvPicPr>
        <p:blipFill>
          <a:blip r:embed="rId3"/>
          <a:stretch>
            <a:fillRect/>
          </a:stretch>
        </p:blipFill>
        <p:spPr>
          <a:xfrm>
            <a:off x="8341482" y="5906530"/>
            <a:ext cx="3605551" cy="751157"/>
          </a:xfrm>
          <a:prstGeom prst="rect">
            <a:avLst/>
          </a:prstGeom>
        </p:spPr>
      </p:pic>
      <p:pic>
        <p:nvPicPr>
          <p:cNvPr id="5" name="Picture 4">
            <a:extLst>
              <a:ext uri="{FF2B5EF4-FFF2-40B4-BE49-F238E27FC236}">
                <a16:creationId xmlns:a16="http://schemas.microsoft.com/office/drawing/2014/main" id="{EDBC5402-6648-2D44-8CCF-AD95376C382C}"/>
              </a:ext>
            </a:extLst>
          </p:cNvPr>
          <p:cNvPicPr>
            <a:picLocks noChangeAspect="1"/>
          </p:cNvPicPr>
          <p:nvPr userDrawn="1"/>
        </p:nvPicPr>
        <p:blipFill>
          <a:blip r:embed="rId4"/>
          <a:stretch>
            <a:fillRect/>
          </a:stretch>
        </p:blipFill>
        <p:spPr>
          <a:xfrm>
            <a:off x="8355596" y="-23751"/>
            <a:ext cx="3866283" cy="3091803"/>
          </a:xfrm>
          <a:prstGeom prst="rect">
            <a:avLst/>
          </a:prstGeom>
        </p:spPr>
      </p:pic>
    </p:spTree>
    <p:extLst>
      <p:ext uri="{BB962C8B-B14F-4D97-AF65-F5344CB8AC3E}">
        <p14:creationId xmlns:p14="http://schemas.microsoft.com/office/powerpoint/2010/main" val="9994789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2" name="Rectangle 11"/>
          <p:cNvSpPr/>
          <p:nvPr userDrawn="1"/>
        </p:nvSpPr>
        <p:spPr>
          <a:xfrm>
            <a:off x="838200" y="302211"/>
            <a:ext cx="9981863" cy="17170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l"/>
            <a:endParaRPr lang="en-US" dirty="0"/>
          </a:p>
        </p:txBody>
      </p:sp>
      <p:sp>
        <p:nvSpPr>
          <p:cNvPr id="3" name="Content Placeholder 2"/>
          <p:cNvSpPr>
            <a:spLocks noGrp="1"/>
          </p:cNvSpPr>
          <p:nvPr>
            <p:ph sz="half" idx="1"/>
          </p:nvPr>
        </p:nvSpPr>
        <p:spPr>
          <a:xfrm>
            <a:off x="838200" y="1825625"/>
            <a:ext cx="5181600" cy="4351338"/>
          </a:xfrm>
          <a:solidFill>
            <a:schemeClr val="bg1"/>
          </a:solidFill>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a:solidFill>
            <a:schemeClr val="bg1"/>
          </a:solidFill>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2"/>
          </p:nvPr>
        </p:nvSpPr>
        <p:spPr/>
        <p:txBody>
          <a:bodyPr/>
          <a:lstStyle/>
          <a:p>
            <a:fld id="{F13255C3-EC6F-3E44-8738-BCB40BBB5A07}" type="slidenum">
              <a:rPr lang="en-US" smtClean="0"/>
              <a:t>‹#›</a:t>
            </a:fld>
            <a:endParaRPr lang="en-US"/>
          </a:p>
        </p:txBody>
      </p:sp>
      <p:sp>
        <p:nvSpPr>
          <p:cNvPr id="9" name="L-Shape 8"/>
          <p:cNvSpPr/>
          <p:nvPr userDrawn="1"/>
        </p:nvSpPr>
        <p:spPr>
          <a:xfrm>
            <a:off x="704848" y="1161018"/>
            <a:ext cx="481012" cy="481012"/>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F9AC1B02-DE1F-CB46-AFE3-24B9290429EF}"/>
              </a:ext>
            </a:extLst>
          </p:cNvPr>
          <p:cNvSpPr>
            <a:spLocks noGrp="1"/>
          </p:cNvSpPr>
          <p:nvPr>
            <p:ph type="title"/>
          </p:nvPr>
        </p:nvSpPr>
        <p:spPr>
          <a:xfrm>
            <a:off x="838200" y="446209"/>
            <a:ext cx="10517188" cy="1163395"/>
          </a:xfrm>
          <a:noFill/>
          <a:ln w="12700"/>
        </p:spPr>
        <p:txBody>
          <a:bodyPr rIns="548640" anchor="ctr" anchorCtr="0"/>
          <a:lstStyle>
            <a:lvl1pPr algn="r">
              <a:defRPr/>
            </a:lvl1pPr>
          </a:lstStyle>
          <a:p>
            <a:r>
              <a:rPr lang="en-US"/>
              <a:t>Click to edit Master title style</a:t>
            </a:r>
          </a:p>
        </p:txBody>
      </p:sp>
      <p:sp>
        <p:nvSpPr>
          <p:cNvPr id="11" name="L-Shape 10">
            <a:extLst>
              <a:ext uri="{FF2B5EF4-FFF2-40B4-BE49-F238E27FC236}">
                <a16:creationId xmlns:a16="http://schemas.microsoft.com/office/drawing/2014/main" id="{94EB2624-C49C-454B-A5E6-BABD7B931664}"/>
              </a:ext>
            </a:extLst>
          </p:cNvPr>
          <p:cNvSpPr/>
          <p:nvPr userDrawn="1"/>
        </p:nvSpPr>
        <p:spPr>
          <a:xfrm rot="10800000">
            <a:off x="11012706" y="302211"/>
            <a:ext cx="481012" cy="481012"/>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252392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446209"/>
            <a:ext cx="11355388" cy="1163395"/>
          </a:xfrm>
          <a:noFill/>
          <a:ln w="12700"/>
        </p:spPr>
        <p:txBody>
          <a:bodyPr rIns="548640" anchor="ctr" anchorCtr="0"/>
          <a:lstStyle>
            <a:lvl1pPr algn="r">
              <a:defRPr/>
            </a:lvl1pPr>
          </a:lstStyle>
          <a:p>
            <a:r>
              <a:rPr lang="en-US"/>
              <a:t>Click to edit Master title style</a:t>
            </a:r>
          </a:p>
        </p:txBody>
      </p:sp>
      <p:sp>
        <p:nvSpPr>
          <p:cNvPr id="3" name="Text Placeholder 2"/>
          <p:cNvSpPr>
            <a:spLocks noGrp="1"/>
          </p:cNvSpPr>
          <p:nvPr>
            <p:ph type="body" idx="1"/>
          </p:nvPr>
        </p:nvSpPr>
        <p:spPr>
          <a:xfrm>
            <a:off x="839788" y="1681163"/>
            <a:ext cx="5157787" cy="823912"/>
          </a:xfrm>
          <a:solidFill>
            <a:schemeClr val="bg1"/>
          </a:solidFill>
        </p:spPr>
        <p:txBody>
          <a:bodyPr anchor="ctr" anchorCtr="0"/>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a:solidFill>
            <a:schemeClr val="bg1"/>
          </a:solidFill>
        </p:spPr>
        <p:txBody>
          <a:bodyPr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a:solidFill>
            <a:schemeClr val="bg1"/>
          </a:solidFill>
        </p:spPr>
        <p:txBody>
          <a:bodyPr anchor="ctr" anchorCtr="0"/>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a:solidFill>
            <a:schemeClr val="bg1"/>
          </a:solidFill>
        </p:spPr>
        <p:txBody>
          <a:bodyPr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p>
            <a:fld id="{F13255C3-EC6F-3E44-8738-BCB40BBB5A07}" type="slidenum">
              <a:rPr lang="en-US" smtClean="0"/>
              <a:t>‹#›</a:t>
            </a:fld>
            <a:endParaRPr lang="en-US"/>
          </a:p>
        </p:txBody>
      </p:sp>
      <p:sp>
        <p:nvSpPr>
          <p:cNvPr id="10" name="L-Shape 9"/>
          <p:cNvSpPr/>
          <p:nvPr userDrawn="1"/>
        </p:nvSpPr>
        <p:spPr>
          <a:xfrm rot="10800000">
            <a:off x="11012706" y="302211"/>
            <a:ext cx="481012" cy="481012"/>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CCB8E679-2D82-8B4A-B654-02E32ACE14CC}"/>
              </a:ext>
            </a:extLst>
          </p:cNvPr>
          <p:cNvPicPr>
            <a:picLocks noChangeAspect="1"/>
          </p:cNvPicPr>
          <p:nvPr userDrawn="1"/>
        </p:nvPicPr>
        <p:blipFill>
          <a:blip r:embed="rId2"/>
          <a:stretch>
            <a:fillRect/>
          </a:stretch>
        </p:blipFill>
        <p:spPr>
          <a:xfrm flipV="1">
            <a:off x="-29308" y="-23446"/>
            <a:ext cx="3263900" cy="885581"/>
          </a:xfrm>
          <a:prstGeom prst="rect">
            <a:avLst/>
          </a:prstGeom>
        </p:spPr>
      </p:pic>
    </p:spTree>
    <p:extLst>
      <p:ext uri="{BB962C8B-B14F-4D97-AF65-F5344CB8AC3E}">
        <p14:creationId xmlns:p14="http://schemas.microsoft.com/office/powerpoint/2010/main" val="7586740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F4746203-B7A3-FE4D-B1DC-E89FE7886F39}"/>
              </a:ext>
            </a:extLst>
          </p:cNvPr>
          <p:cNvPicPr>
            <a:picLocks noChangeAspect="1"/>
          </p:cNvPicPr>
          <p:nvPr userDrawn="1"/>
        </p:nvPicPr>
        <p:blipFill>
          <a:blip r:embed="rId2"/>
          <a:stretch>
            <a:fillRect/>
          </a:stretch>
        </p:blipFill>
        <p:spPr>
          <a:xfrm flipH="1">
            <a:off x="6424860" y="4283241"/>
            <a:ext cx="6304550" cy="2586791"/>
          </a:xfrm>
          <a:prstGeom prst="rect">
            <a:avLst/>
          </a:prstGeom>
        </p:spPr>
      </p:pic>
      <p:pic>
        <p:nvPicPr>
          <p:cNvPr id="13" name="Picture 12">
            <a:extLst>
              <a:ext uri="{FF2B5EF4-FFF2-40B4-BE49-F238E27FC236}">
                <a16:creationId xmlns:a16="http://schemas.microsoft.com/office/drawing/2014/main" id="{59EE62F5-731A-3A4F-A4CF-9F099B0B0E2A}"/>
              </a:ext>
            </a:extLst>
          </p:cNvPr>
          <p:cNvPicPr>
            <a:picLocks noChangeAspect="1"/>
          </p:cNvPicPr>
          <p:nvPr userDrawn="1"/>
        </p:nvPicPr>
        <p:blipFill>
          <a:blip r:embed="rId3"/>
          <a:stretch>
            <a:fillRect/>
          </a:stretch>
        </p:blipFill>
        <p:spPr>
          <a:xfrm flipH="1">
            <a:off x="-36095" y="-36235"/>
            <a:ext cx="2905291" cy="3091803"/>
          </a:xfrm>
          <a:prstGeom prst="rect">
            <a:avLst/>
          </a:prstGeom>
        </p:spPr>
      </p:pic>
      <p:sp>
        <p:nvSpPr>
          <p:cNvPr id="11" name="Rectangle 10"/>
          <p:cNvSpPr/>
          <p:nvPr userDrawn="1"/>
        </p:nvSpPr>
        <p:spPr>
          <a:xfrm>
            <a:off x="-274319" y="436517"/>
            <a:ext cx="9794240" cy="1097214"/>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l"/>
            <a:endParaRPr lang="en-US" dirty="0"/>
          </a:p>
        </p:txBody>
      </p:sp>
      <p:sp>
        <p:nvSpPr>
          <p:cNvPr id="8" name="Rectangle 7"/>
          <p:cNvSpPr/>
          <p:nvPr userDrawn="1"/>
        </p:nvSpPr>
        <p:spPr>
          <a:xfrm>
            <a:off x="1046480" y="2092960"/>
            <a:ext cx="9005196" cy="4765040"/>
          </a:xfrm>
          <a:prstGeom prst="rect">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4"/>
          <p:cNvSpPr>
            <a:spLocks noGrp="1"/>
          </p:cNvSpPr>
          <p:nvPr>
            <p:ph type="sldNum" sz="quarter" idx="12"/>
          </p:nvPr>
        </p:nvSpPr>
        <p:spPr/>
        <p:txBody>
          <a:bodyPr/>
          <a:lstStyle/>
          <a:p>
            <a:fld id="{F13255C3-EC6F-3E44-8738-BCB40BBB5A07}" type="slidenum">
              <a:rPr lang="en-US" smtClean="0"/>
              <a:t>‹#›</a:t>
            </a:fld>
            <a:endParaRPr lang="en-US"/>
          </a:p>
        </p:txBody>
      </p:sp>
      <p:sp>
        <p:nvSpPr>
          <p:cNvPr id="9" name="Title 1">
            <a:extLst>
              <a:ext uri="{FF2B5EF4-FFF2-40B4-BE49-F238E27FC236}">
                <a16:creationId xmlns:a16="http://schemas.microsoft.com/office/drawing/2014/main" id="{D97D0191-D0E1-1740-AA5E-7AEA1BBB09F8}"/>
              </a:ext>
            </a:extLst>
          </p:cNvPr>
          <p:cNvSpPr>
            <a:spLocks noGrp="1"/>
          </p:cNvSpPr>
          <p:nvPr>
            <p:ph type="title"/>
          </p:nvPr>
        </p:nvSpPr>
        <p:spPr>
          <a:xfrm>
            <a:off x="0" y="446209"/>
            <a:ext cx="11355388" cy="1163395"/>
          </a:xfrm>
          <a:noFill/>
          <a:ln w="12700"/>
        </p:spPr>
        <p:txBody>
          <a:bodyPr rIns="548640" anchor="ctr" anchorCtr="0"/>
          <a:lstStyle>
            <a:lvl1pPr algn="r">
              <a:defRPr/>
            </a:lvl1pPr>
          </a:lstStyle>
          <a:p>
            <a:r>
              <a:rPr lang="en-US"/>
              <a:t>Click to edit Master title style</a:t>
            </a:r>
          </a:p>
        </p:txBody>
      </p:sp>
      <p:sp>
        <p:nvSpPr>
          <p:cNvPr id="10" name="L-Shape 9">
            <a:extLst>
              <a:ext uri="{FF2B5EF4-FFF2-40B4-BE49-F238E27FC236}">
                <a16:creationId xmlns:a16="http://schemas.microsoft.com/office/drawing/2014/main" id="{D284051D-08C5-4747-A618-B973C9978C76}"/>
              </a:ext>
            </a:extLst>
          </p:cNvPr>
          <p:cNvSpPr/>
          <p:nvPr userDrawn="1"/>
        </p:nvSpPr>
        <p:spPr>
          <a:xfrm rot="10800000">
            <a:off x="11012706" y="302211"/>
            <a:ext cx="481012" cy="481012"/>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237410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userDrawn="1"/>
        </p:nvSpPr>
        <p:spPr>
          <a:xfrm>
            <a:off x="838200" y="0"/>
            <a:ext cx="10515600" cy="64539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a:spLocks noGrp="1"/>
          </p:cNvSpPr>
          <p:nvPr>
            <p:ph type="sldNum" sz="quarter" idx="12"/>
          </p:nvPr>
        </p:nvSpPr>
        <p:spPr>
          <a:xfrm rot="5400000">
            <a:off x="-86212" y="5497980"/>
            <a:ext cx="992841" cy="365125"/>
          </a:xfrm>
        </p:spPr>
        <p:txBody>
          <a:bodyPr/>
          <a:lstStyle>
            <a:lvl1pPr algn="r">
              <a:defRPr/>
            </a:lvl1pPr>
          </a:lstStyle>
          <a:p>
            <a:fld id="{F13255C3-EC6F-3E44-8738-BCB40BBB5A07}" type="slidenum">
              <a:rPr lang="en-US" smtClean="0"/>
              <a:pPr/>
              <a:t>‹#›</a:t>
            </a:fld>
            <a:endParaRPr lang="en-US" dirty="0"/>
          </a:p>
        </p:txBody>
      </p:sp>
      <p:pic>
        <p:nvPicPr>
          <p:cNvPr id="11" name="Picture 10">
            <a:extLst>
              <a:ext uri="{FF2B5EF4-FFF2-40B4-BE49-F238E27FC236}">
                <a16:creationId xmlns:a16="http://schemas.microsoft.com/office/drawing/2014/main" id="{FA3C7253-CE32-784E-BA3C-28D45BAADD5E}"/>
              </a:ext>
            </a:extLst>
          </p:cNvPr>
          <p:cNvPicPr>
            <a:picLocks noChangeAspect="1"/>
          </p:cNvPicPr>
          <p:nvPr userDrawn="1"/>
        </p:nvPicPr>
        <p:blipFill>
          <a:blip r:embed="rId2"/>
          <a:stretch>
            <a:fillRect/>
          </a:stretch>
        </p:blipFill>
        <p:spPr>
          <a:xfrm rot="5400000">
            <a:off x="-370188" y="982938"/>
            <a:ext cx="1560791" cy="325165"/>
          </a:xfrm>
          <a:prstGeom prst="rect">
            <a:avLst/>
          </a:prstGeom>
        </p:spPr>
      </p:pic>
    </p:spTree>
    <p:extLst>
      <p:ext uri="{BB962C8B-B14F-4D97-AF65-F5344CB8AC3E}">
        <p14:creationId xmlns:p14="http://schemas.microsoft.com/office/powerpoint/2010/main" val="1704471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208428" y="6297297"/>
            <a:ext cx="992841" cy="304165"/>
          </a:xfrm>
        </p:spPr>
        <p:txBody>
          <a:bodyPr/>
          <a:lstStyle/>
          <a:p>
            <a:fld id="{F13255C3-EC6F-3E44-8738-BCB40BBB5A07}" type="slidenum">
              <a:rPr lang="en-US" smtClean="0"/>
              <a:t>‹#›</a:t>
            </a:fld>
            <a:endParaRPr lang="en-US"/>
          </a:p>
        </p:txBody>
      </p:sp>
      <p:sp>
        <p:nvSpPr>
          <p:cNvPr id="5" name="Rectangle 4"/>
          <p:cNvSpPr/>
          <p:nvPr userDrawn="1"/>
        </p:nvSpPr>
        <p:spPr>
          <a:xfrm>
            <a:off x="314960" y="356237"/>
            <a:ext cx="11602720" cy="56761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L-Shape 5"/>
          <p:cNvSpPr/>
          <p:nvPr userDrawn="1"/>
        </p:nvSpPr>
        <p:spPr>
          <a:xfrm rot="16200000" flipV="1">
            <a:off x="464342" y="5683807"/>
            <a:ext cx="481012" cy="481012"/>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L-Shape 6"/>
          <p:cNvSpPr/>
          <p:nvPr userDrawn="1"/>
        </p:nvSpPr>
        <p:spPr>
          <a:xfrm rot="5400000" flipV="1">
            <a:off x="11270774" y="223759"/>
            <a:ext cx="481012" cy="481012"/>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531837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426719"/>
            <a:ext cx="4772025" cy="1605781"/>
          </a:xfrm>
          <a:noFill/>
        </p:spPr>
        <p:txBody>
          <a:bodyPr rIns="640080" anchor="b"/>
          <a:lstStyle>
            <a:lvl1pPr algn="r">
              <a:defRPr sz="3200"/>
            </a:lvl1pPr>
          </a:lstStyle>
          <a:p>
            <a:r>
              <a:rPr lang="en-US"/>
              <a:t>Click to edit Master title style</a:t>
            </a:r>
            <a:endParaRPr lang="en-US" dirty="0"/>
          </a:p>
        </p:txBody>
      </p:sp>
      <p:sp>
        <p:nvSpPr>
          <p:cNvPr id="3" name="Picture Placeholder 2"/>
          <p:cNvSpPr>
            <a:spLocks noGrp="1"/>
          </p:cNvSpPr>
          <p:nvPr>
            <p:ph type="pic" idx="1"/>
          </p:nvPr>
        </p:nvSpPr>
        <p:spPr>
          <a:xfrm>
            <a:off x="5183188" y="426721"/>
            <a:ext cx="6172200" cy="5434330"/>
          </a:xfrm>
          <a:solidFill>
            <a:schemeClr val="bg1"/>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460810"/>
            <a:ext cx="3932237" cy="3408178"/>
          </a:xfrm>
          <a:solidFill>
            <a:schemeClr val="bg1"/>
          </a:solidFill>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7" name="Slide Number Placeholder 6"/>
          <p:cNvSpPr>
            <a:spLocks noGrp="1"/>
          </p:cNvSpPr>
          <p:nvPr>
            <p:ph type="sldNum" sz="quarter" idx="12"/>
          </p:nvPr>
        </p:nvSpPr>
        <p:spPr/>
        <p:txBody>
          <a:bodyPr/>
          <a:lstStyle/>
          <a:p>
            <a:fld id="{F13255C3-EC6F-3E44-8738-BCB40BBB5A07}" type="slidenum">
              <a:rPr lang="en-US" smtClean="0"/>
              <a:t>‹#›</a:t>
            </a:fld>
            <a:endParaRPr lang="en-US"/>
          </a:p>
        </p:txBody>
      </p:sp>
      <p:sp>
        <p:nvSpPr>
          <p:cNvPr id="8" name="L-Shape 7"/>
          <p:cNvSpPr/>
          <p:nvPr userDrawn="1"/>
        </p:nvSpPr>
        <p:spPr>
          <a:xfrm rot="5400000" flipH="1" flipV="1">
            <a:off x="4035909" y="1710858"/>
            <a:ext cx="481012" cy="481012"/>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4958080" y="426720"/>
            <a:ext cx="0" cy="5601637"/>
          </a:xfrm>
          <a:prstGeom prst="line">
            <a:avLst/>
          </a:prstGeom>
          <a:ln w="12700">
            <a:solidFill>
              <a:srgbClr val="FF66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56546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199" y="1825625"/>
            <a:ext cx="9213477" cy="5032375"/>
          </a:xfrm>
          <a:prstGeom prst="rect">
            <a:avLst/>
          </a:prstGeom>
          <a:noFill/>
        </p:spPr>
        <p:txBody>
          <a:bodyPr vert="horz" lIns="274320" tIns="2743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Placeholder 1"/>
          <p:cNvSpPr>
            <a:spLocks noGrp="1"/>
          </p:cNvSpPr>
          <p:nvPr>
            <p:ph type="title"/>
          </p:nvPr>
        </p:nvSpPr>
        <p:spPr>
          <a:xfrm>
            <a:off x="1" y="393222"/>
            <a:ext cx="10051675" cy="958058"/>
          </a:xfrm>
          <a:prstGeom prst="rect">
            <a:avLst/>
          </a:prstGeom>
          <a:noFill/>
          <a:ln>
            <a:noFill/>
          </a:ln>
        </p:spPr>
        <p:txBody>
          <a:bodyPr vert="horz" wrap="square" lIns="1188720" tIns="274320" rIns="91440" bIns="274320" rtlCol="0" anchor="ctr">
            <a:normAutofit/>
          </a:bodyPr>
          <a:lstStyle/>
          <a:p>
            <a:r>
              <a:rPr lang="en-US"/>
              <a:t>Click to edit Master title style</a:t>
            </a:r>
            <a:endParaRPr lang="en-US" dirty="0"/>
          </a:p>
        </p:txBody>
      </p:sp>
      <p:sp>
        <p:nvSpPr>
          <p:cNvPr id="6" name="Slide Number Placeholder 5"/>
          <p:cNvSpPr>
            <a:spLocks noGrp="1"/>
          </p:cNvSpPr>
          <p:nvPr>
            <p:ph type="sldNum" sz="quarter" idx="4"/>
          </p:nvPr>
        </p:nvSpPr>
        <p:spPr>
          <a:xfrm>
            <a:off x="208428" y="6297297"/>
            <a:ext cx="992841" cy="365125"/>
          </a:xfrm>
          <a:prstGeom prst="rect">
            <a:avLst/>
          </a:prstGeom>
        </p:spPr>
        <p:txBody>
          <a:bodyPr vert="horz" lIns="91440" tIns="45720" rIns="91440" bIns="45720" rtlCol="0" anchor="ctr"/>
          <a:lstStyle>
            <a:lvl1pPr algn="l">
              <a:defRPr sz="800" baseline="0">
                <a:solidFill>
                  <a:schemeClr val="bg1">
                    <a:lumMod val="50000"/>
                  </a:schemeClr>
                </a:solidFill>
                <a:latin typeface="Acherus Grotesque Bold" charset="0"/>
              </a:defRPr>
            </a:lvl1pPr>
          </a:lstStyle>
          <a:p>
            <a:fld id="{F13255C3-EC6F-3E44-8738-BCB40BBB5A07}" type="slidenum">
              <a:rPr lang="en-US" smtClean="0"/>
              <a:pPr/>
              <a:t>‹#›</a:t>
            </a:fld>
            <a:endParaRPr lang="en-US"/>
          </a:p>
        </p:txBody>
      </p:sp>
      <p:cxnSp>
        <p:nvCxnSpPr>
          <p:cNvPr id="11" name="Straight Connector 10"/>
          <p:cNvCxnSpPr/>
          <p:nvPr userDrawn="1"/>
        </p:nvCxnSpPr>
        <p:spPr>
          <a:xfrm flipH="1">
            <a:off x="10071179" y="6276977"/>
            <a:ext cx="297332" cy="405168"/>
          </a:xfrm>
          <a:prstGeom prst="line">
            <a:avLst/>
          </a:prstGeom>
          <a:ln>
            <a:solidFill>
              <a:srgbClr val="FF66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a:xfrm>
            <a:off x="0" y="6342682"/>
            <a:ext cx="1201269"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6ADCB5B7-1EB1-AC4B-B781-3ABF8D059D66}"/>
              </a:ext>
            </a:extLst>
          </p:cNvPr>
          <p:cNvPicPr>
            <a:picLocks noChangeAspect="1"/>
          </p:cNvPicPr>
          <p:nvPr userDrawn="1"/>
        </p:nvPicPr>
        <p:blipFill>
          <a:blip r:embed="rId13"/>
          <a:stretch>
            <a:fillRect/>
          </a:stretch>
        </p:blipFill>
        <p:spPr>
          <a:xfrm>
            <a:off x="10386242" y="6332522"/>
            <a:ext cx="1560791" cy="325165"/>
          </a:xfrm>
          <a:prstGeom prst="rect">
            <a:avLst/>
          </a:prstGeom>
        </p:spPr>
      </p:pic>
      <p:sp>
        <p:nvSpPr>
          <p:cNvPr id="4" name="Rectangle 3">
            <a:extLst>
              <a:ext uri="{FF2B5EF4-FFF2-40B4-BE49-F238E27FC236}">
                <a16:creationId xmlns:a16="http://schemas.microsoft.com/office/drawing/2014/main" id="{D04B8DA2-FE9B-7143-8DC5-88A550C2864D}"/>
              </a:ext>
            </a:extLst>
          </p:cNvPr>
          <p:cNvSpPr/>
          <p:nvPr userDrawn="1"/>
        </p:nvSpPr>
        <p:spPr>
          <a:xfrm>
            <a:off x="0" y="0"/>
            <a:ext cx="539827" cy="6869016"/>
          </a:xfrm>
          <a:prstGeom prst="rect">
            <a:avLst/>
          </a:prstGeom>
          <a:blipFill dpi="0" rotWithShape="1">
            <a:blip r:embed="rId14">
              <a:extLst>
                <a:ext uri="{28A0092B-C50C-407E-A947-70E740481C1C}">
                  <a14:useLocalDpi xmlns:a14="http://schemas.microsoft.com/office/drawing/2010/main" val="0"/>
                </a:ext>
              </a:extLst>
            </a:blip>
            <a:srcRect/>
            <a:stretch>
              <a:fillRect l="-72618" r="-7261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5579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9" r:id="rId7"/>
    <p:sldLayoutId id="2147483655" r:id="rId8"/>
    <p:sldLayoutId id="2147483657" r:id="rId9"/>
    <p:sldLayoutId id="2147483658" r:id="rId10"/>
    <p:sldLayoutId id="2147483656" r:id="rId11"/>
  </p:sldLayoutIdLst>
  <p:hf hdr="0"/>
  <p:txStyles>
    <p:titleStyle>
      <a:lvl1pPr algn="l" defTabSz="914400" rtl="0" eaLnBrk="1" latinLnBrk="0" hangingPunct="1">
        <a:lnSpc>
          <a:spcPct val="90000"/>
        </a:lnSpc>
        <a:spcBef>
          <a:spcPct val="0"/>
        </a:spcBef>
        <a:buNone/>
        <a:defRPr sz="4000" b="0" i="1" kern="1200" baseline="0">
          <a:solidFill>
            <a:schemeClr val="tx1"/>
          </a:solidFill>
          <a:latin typeface="Trebuchet MS" panose="020B0603020202020204" pitchFamily="34" charset="0"/>
          <a:ea typeface="+mj-ea"/>
          <a:cs typeface="+mj-cs"/>
        </a:defRPr>
      </a:lvl1pPr>
    </p:titleStyle>
    <p:bodyStyle>
      <a:lvl1pPr marL="344488" indent="-344488" algn="l" defTabSz="914400" rtl="0" eaLnBrk="1" latinLnBrk="0" hangingPunct="1">
        <a:lnSpc>
          <a:spcPct val="90000"/>
        </a:lnSpc>
        <a:spcBef>
          <a:spcPts val="1000"/>
        </a:spcBef>
        <a:spcAft>
          <a:spcPts val="600"/>
        </a:spcAft>
        <a:buClr>
          <a:srgbClr val="FF6600"/>
        </a:buClr>
        <a:buFont typeface="Wingdings" charset="2"/>
        <a:buChar char="§"/>
        <a:tabLst/>
        <a:defRPr sz="2800" kern="1200" baseline="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spcAft>
          <a:spcPts val="600"/>
        </a:spcAft>
        <a:buClr>
          <a:srgbClr val="FF6600"/>
        </a:buClr>
        <a:buFont typeface="Wingdings" charset="2"/>
        <a:buChar char="§"/>
        <a:defRPr sz="2400" kern="1200" baseline="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spcAft>
          <a:spcPts val="600"/>
        </a:spcAft>
        <a:buClr>
          <a:srgbClr val="FF6600"/>
        </a:buClr>
        <a:buFont typeface="Wingdings" charset="2"/>
        <a:buChar char="§"/>
        <a:defRPr sz="2000" kern="1200" baseline="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spcAft>
          <a:spcPts val="600"/>
        </a:spcAft>
        <a:buClr>
          <a:srgbClr val="FF6600"/>
        </a:buClr>
        <a:buFont typeface="Wingdings" charset="2"/>
        <a:buChar char="§"/>
        <a:defRPr sz="1800" kern="1200" baseline="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spcAft>
          <a:spcPts val="600"/>
        </a:spcAft>
        <a:buClr>
          <a:srgbClr val="FF6600"/>
        </a:buClr>
        <a:buFont typeface="Wingdings" charset="2"/>
        <a:buChar char="§"/>
        <a:defRPr sz="1800" kern="1200" baseline="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etd.vt.edu/fairuse/analyzer/"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librarycopyright.net/resources/digitalslider/"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etd.vt.edu/fairuse/analyzer/"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librarycopyright.net/resources/fairuse/"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sparcopen.org/our-work/author-rights/brochure-html/"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cholar.lib.vt.edu/copyright/"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hyperlink" Target="http://etd.vt.edu/howto/permission.html" TargetMode="External"/><Relationship Id="rId5" Type="http://schemas.openxmlformats.org/officeDocument/2006/relationships/hyperlink" Target="http://scholar.lib.vt.edu/copyright/cprtetd.html" TargetMode="External"/><Relationship Id="rId4" Type="http://schemas.openxmlformats.org/officeDocument/2006/relationships/hyperlink" Target="http://scholar.lib.vt.edu/copyright/cprtfairuse.html"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policies.vt.edu/policy-library.html"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policies.vt.edu/13000.pdf"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en-US" dirty="0">
                <a:solidFill>
                  <a:schemeClr val="accent2"/>
                </a:solidFill>
                <a:latin typeface="Acherus Grotesque" panose="02000505000000020004" pitchFamily="2" charset="77"/>
                <a:ea typeface="ＭＳ Ｐゴシック" panose="020B0600070205080204" pitchFamily="34" charset="-128"/>
              </a:rPr>
              <a:t>Copyright, Fair Use and Your ETD</a:t>
            </a:r>
            <a:endParaRPr lang="en-US" dirty="0">
              <a:latin typeface="Acherus Grotesque" panose="02000505000000020004" pitchFamily="2" charset="77"/>
            </a:endParaRPr>
          </a:p>
        </p:txBody>
      </p:sp>
      <p:sp>
        <p:nvSpPr>
          <p:cNvPr id="3" name="Text Placeholder 2"/>
          <p:cNvSpPr>
            <a:spLocks noGrp="1"/>
          </p:cNvSpPr>
          <p:nvPr>
            <p:ph type="body" idx="1"/>
          </p:nvPr>
        </p:nvSpPr>
        <p:spPr>
          <a:xfrm>
            <a:off x="1" y="4903740"/>
            <a:ext cx="7804412" cy="794064"/>
          </a:xfrm>
        </p:spPr>
        <p:txBody>
          <a:bodyPr/>
          <a:lstStyle/>
          <a:p>
            <a:r>
              <a:rPr lang="en-US" altLang="en-US" dirty="0">
                <a:solidFill>
                  <a:schemeClr val="accent2"/>
                </a:solidFill>
                <a:latin typeface="Acherus Grotesque" panose="02000505000000020004" pitchFamily="2" charset="77"/>
                <a:ea typeface="ＭＳ Ｐゴシック" panose="020B0600070205080204" pitchFamily="34" charset="-128"/>
              </a:rPr>
              <a:t>Know Your Rights &amp; Responsibilities</a:t>
            </a:r>
            <a:endParaRPr lang="en-US" dirty="0">
              <a:latin typeface="Acherus Grotesque" panose="02000505000000020004" pitchFamily="2" charset="77"/>
            </a:endParaRPr>
          </a:p>
        </p:txBody>
      </p:sp>
    </p:spTree>
    <p:extLst>
      <p:ext uri="{BB962C8B-B14F-4D97-AF65-F5344CB8AC3E}">
        <p14:creationId xmlns:p14="http://schemas.microsoft.com/office/powerpoint/2010/main" val="34150048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altLang="en-US" dirty="0">
                <a:latin typeface="Acherus Grotesque" panose="02000505000000020004" pitchFamily="2" charset="77"/>
                <a:ea typeface="ＭＳ Ｐゴシック" panose="020B0600070205080204" pitchFamily="34" charset="-128"/>
              </a:rPr>
              <a:t>Creative Commons Licenses</a:t>
            </a:r>
            <a:endParaRPr lang="en-US" dirty="0">
              <a:latin typeface="Acherus Grotesque" panose="02000505000000020004" pitchFamily="2" charset="77"/>
            </a:endParaRPr>
          </a:p>
        </p:txBody>
      </p:sp>
      <p:sp>
        <p:nvSpPr>
          <p:cNvPr id="8" name="Slide Number Placeholder 7"/>
          <p:cNvSpPr>
            <a:spLocks noGrp="1"/>
          </p:cNvSpPr>
          <p:nvPr>
            <p:ph type="sldNum" sz="quarter" idx="12"/>
          </p:nvPr>
        </p:nvSpPr>
        <p:spPr/>
        <p:txBody>
          <a:bodyPr/>
          <a:lstStyle/>
          <a:p>
            <a:fld id="{F13255C3-EC6F-3E44-8738-BCB40BBB5A07}" type="slidenum">
              <a:rPr lang="en-US" smtClean="0"/>
              <a:pPr/>
              <a:t>10</a:t>
            </a:fld>
            <a:endParaRPr lang="en-US"/>
          </a:p>
        </p:txBody>
      </p:sp>
      <p:pic>
        <p:nvPicPr>
          <p:cNvPr id="6" name="Content Placeholder 9" descr="CC BY = attribution&#10;CC BY SA = attribution + share alike&#10;CC BY NC = attribution == noncommercial use&#10;CC VY NC SA&#10;CC BY ND = attribution = No derivatives&#10;CC BY NC ND">
            <a:extLst>
              <a:ext uri="{FF2B5EF4-FFF2-40B4-BE49-F238E27FC236}">
                <a16:creationId xmlns:a16="http://schemas.microsoft.com/office/drawing/2014/main" id="{B200B8A2-C3E1-5C47-A97B-D0637E158EC0}"/>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l="-9802" r="-9802"/>
          <a:stretch>
            <a:fillRect/>
          </a:stretch>
        </p:blipFill>
        <p:spPr>
          <a:xfrm>
            <a:off x="475146" y="1547248"/>
            <a:ext cx="8971745" cy="4749800"/>
          </a:xfrm>
        </p:spPr>
      </p:pic>
    </p:spTree>
    <p:extLst>
      <p:ext uri="{BB962C8B-B14F-4D97-AF65-F5344CB8AC3E}">
        <p14:creationId xmlns:p14="http://schemas.microsoft.com/office/powerpoint/2010/main" val="4800986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altLang="en-US" dirty="0">
                <a:latin typeface="Acherus Grotesque" panose="02000505000000020004" pitchFamily="2" charset="77"/>
                <a:ea typeface="ＭＳ Ｐゴシック" panose="020B0600070205080204" pitchFamily="34" charset="-128"/>
              </a:rPr>
              <a:t>Permission or license NOT required</a:t>
            </a:r>
            <a:endParaRPr lang="en-US" dirty="0">
              <a:latin typeface="Acherus Grotesque" panose="02000505000000020004" pitchFamily="2" charset="77"/>
            </a:endParaRPr>
          </a:p>
        </p:txBody>
      </p:sp>
      <p:sp>
        <p:nvSpPr>
          <p:cNvPr id="8" name="Slide Number Placeholder 7"/>
          <p:cNvSpPr>
            <a:spLocks noGrp="1"/>
          </p:cNvSpPr>
          <p:nvPr>
            <p:ph type="sldNum" sz="quarter" idx="12"/>
          </p:nvPr>
        </p:nvSpPr>
        <p:spPr/>
        <p:txBody>
          <a:bodyPr/>
          <a:lstStyle/>
          <a:p>
            <a:fld id="{F13255C3-EC6F-3E44-8738-BCB40BBB5A07}" type="slidenum">
              <a:rPr lang="en-US" smtClean="0"/>
              <a:pPr/>
              <a:t>11</a:t>
            </a:fld>
            <a:endParaRPr lang="en-US"/>
          </a:p>
        </p:txBody>
      </p:sp>
      <p:sp>
        <p:nvSpPr>
          <p:cNvPr id="5" name="Subtitle 4"/>
          <p:cNvSpPr>
            <a:spLocks noGrp="1"/>
          </p:cNvSpPr>
          <p:nvPr>
            <p:ph idx="1"/>
          </p:nvPr>
        </p:nvSpPr>
        <p:spPr>
          <a:xfrm>
            <a:off x="1203515" y="1323234"/>
            <a:ext cx="9664993" cy="4751043"/>
          </a:xfrm>
        </p:spPr>
        <p:txBody>
          <a:bodyPr>
            <a:normAutofit lnSpcReduction="10000"/>
          </a:bodyPr>
          <a:lstStyle/>
          <a:p>
            <a:pPr marL="0" indent="0">
              <a:buSzPct val="125000"/>
              <a:buNone/>
              <a:defRPr/>
            </a:pPr>
            <a:r>
              <a:rPr lang="en-US" altLang="en-US" b="1" dirty="0">
                <a:solidFill>
                  <a:srgbClr val="000000"/>
                </a:solidFill>
                <a:latin typeface="Acherus Grotesque" panose="02000505000000020004" pitchFamily="2" charset="77"/>
                <a:ea typeface="ＭＳ Ｐゴシック" panose="020B0600070205080204" pitchFamily="34" charset="-128"/>
              </a:rPr>
              <a:t>Public domain</a:t>
            </a:r>
            <a:r>
              <a:rPr lang="en-US" altLang="en-US" dirty="0">
                <a:solidFill>
                  <a:srgbClr val="000000"/>
                </a:solidFill>
                <a:latin typeface="Acherus Grotesque" panose="02000505000000020004" pitchFamily="2" charset="77"/>
                <a:ea typeface="ＭＳ Ｐゴシック" panose="020B0600070205080204" pitchFamily="34" charset="-128"/>
              </a:rPr>
              <a:t>: Intellectual property is not owned or controlled by anyone</a:t>
            </a:r>
          </a:p>
          <a:p>
            <a:pPr lvl="1">
              <a:defRPr/>
            </a:pPr>
            <a:r>
              <a:rPr lang="en-US" altLang="en-US" dirty="0">
                <a:solidFill>
                  <a:srgbClr val="000000"/>
                </a:solidFill>
                <a:latin typeface="Acherus Grotesque" panose="02000505000000020004" pitchFamily="2" charset="77"/>
                <a:ea typeface="ＭＳ Ｐゴシック" panose="020B0600070205080204" pitchFamily="34" charset="-128"/>
              </a:rPr>
              <a:t>US government documents</a:t>
            </a:r>
          </a:p>
          <a:p>
            <a:pPr lvl="1">
              <a:defRPr/>
            </a:pPr>
            <a:r>
              <a:rPr lang="en-US" altLang="en-US" dirty="0">
                <a:solidFill>
                  <a:srgbClr val="000000"/>
                </a:solidFill>
                <a:latin typeface="Acherus Grotesque" panose="02000505000000020004" pitchFamily="2" charset="77"/>
                <a:ea typeface="ＭＳ Ｐゴシック" panose="020B0600070205080204" pitchFamily="34" charset="-128"/>
              </a:rPr>
              <a:t>It’</a:t>
            </a:r>
            <a:r>
              <a:rPr lang="en-US" altLang="ja-JP" dirty="0">
                <a:solidFill>
                  <a:srgbClr val="000000"/>
                </a:solidFill>
                <a:latin typeface="Acherus Grotesque" panose="02000505000000020004" pitchFamily="2" charset="77"/>
                <a:ea typeface="ＭＳ Ｐゴシック" panose="020B0600070205080204" pitchFamily="34" charset="-128"/>
              </a:rPr>
              <a:t>s old </a:t>
            </a:r>
          </a:p>
          <a:p>
            <a:pPr lvl="2">
              <a:defRPr/>
            </a:pPr>
            <a:r>
              <a:rPr lang="en-US" altLang="ja-JP" sz="2600" dirty="0">
                <a:solidFill>
                  <a:srgbClr val="000000"/>
                </a:solidFill>
                <a:latin typeface="Acherus Grotesque" panose="02000505000000020004" pitchFamily="2" charset="77"/>
                <a:ea typeface="ＭＳ Ｐゴシック" panose="020B0600070205080204" pitchFamily="34" charset="-128"/>
              </a:rPr>
              <a:t>published before 1923—generally</a:t>
            </a:r>
          </a:p>
          <a:p>
            <a:pPr lvl="2">
              <a:defRPr/>
            </a:pPr>
            <a:r>
              <a:rPr lang="en-US" altLang="en-US" sz="2600" dirty="0">
                <a:solidFill>
                  <a:srgbClr val="000000"/>
                </a:solidFill>
                <a:latin typeface="Acherus Grotesque" panose="02000505000000020004" pitchFamily="2" charset="77"/>
                <a:ea typeface="ＭＳ Ｐゴシック" panose="020B0600070205080204" pitchFamily="34" charset="-128"/>
              </a:rPr>
              <a:t>70 years after the creator passed on</a:t>
            </a:r>
          </a:p>
          <a:p>
            <a:pPr lvl="2">
              <a:defRPr/>
            </a:pPr>
            <a:r>
              <a:rPr lang="en-US" altLang="en-US" sz="2600" dirty="0">
                <a:solidFill>
                  <a:srgbClr val="000000"/>
                </a:solidFill>
                <a:latin typeface="Acherus Grotesque" panose="02000505000000020004" pitchFamily="2" charset="77"/>
                <a:ea typeface="ＭＳ Ｐゴシック" panose="020B0600070205080204" pitchFamily="34" charset="-128"/>
              </a:rPr>
              <a:t>95 years after the work-for-hire was published</a:t>
            </a:r>
          </a:p>
          <a:p>
            <a:pPr lvl="2">
              <a:defRPr/>
            </a:pPr>
            <a:r>
              <a:rPr lang="en-US" altLang="en-US" sz="2600" dirty="0">
                <a:solidFill>
                  <a:srgbClr val="000000"/>
                </a:solidFill>
                <a:latin typeface="Acherus Grotesque" panose="02000505000000020004" pitchFamily="2" charset="77"/>
                <a:ea typeface="ＭＳ Ｐゴシック" panose="020B0600070205080204" pitchFamily="34" charset="-128"/>
              </a:rPr>
              <a:t>120 years after the creation of the work-for-hire</a:t>
            </a:r>
          </a:p>
          <a:p>
            <a:pPr marL="695325" lvl="2" indent="0">
              <a:buNone/>
              <a:defRPr/>
            </a:pPr>
            <a:r>
              <a:rPr lang="en-US" altLang="ja-JP" sz="2600" dirty="0">
                <a:solidFill>
                  <a:srgbClr val="000000"/>
                </a:solidFill>
                <a:latin typeface="Acherus Grotesque" panose="02000505000000020004" pitchFamily="2" charset="77"/>
                <a:ea typeface="ＭＳ Ｐゴシック" panose="020B0600070205080204" pitchFamily="34" charset="-128"/>
                <a:hlinkClick r:id="rId3"/>
              </a:rPr>
              <a:t>https://copyright.cornell.edu/publicdomain</a:t>
            </a:r>
            <a:endParaRPr lang="en-US" altLang="ja-JP" sz="2600" dirty="0">
              <a:solidFill>
                <a:srgbClr val="000000"/>
              </a:solidFill>
              <a:latin typeface="Acherus Grotesque" panose="02000505000000020004" pitchFamily="2" charset="77"/>
              <a:ea typeface="ＭＳ Ｐゴシック" panose="020B0600070205080204" pitchFamily="34" charset="-128"/>
              <a:hlinkClick r:id="rId3"/>
            </a:endParaRPr>
          </a:p>
          <a:p>
            <a:pPr marL="695325" lvl="1" indent="0">
              <a:buNone/>
              <a:defRPr/>
            </a:pPr>
            <a:r>
              <a:rPr lang="en-US" altLang="ja-JP" sz="2600" dirty="0">
                <a:solidFill>
                  <a:srgbClr val="000000"/>
                </a:solidFill>
                <a:latin typeface="Acherus Grotesque" panose="02000505000000020004" pitchFamily="2" charset="77"/>
                <a:ea typeface="ＭＳ Ｐゴシック" panose="020B0600070205080204" pitchFamily="34" charset="-128"/>
                <a:hlinkClick r:id="rId4"/>
              </a:rPr>
              <a:t>http://librarycopyright.net/resources/digitalslider/</a:t>
            </a:r>
            <a:endParaRPr lang="en-US" altLang="ja-JP" sz="2600" dirty="0">
              <a:solidFill>
                <a:srgbClr val="000000"/>
              </a:solidFill>
              <a:latin typeface="Acherus Grotesque" panose="02000505000000020004" pitchFamily="2" charset="77"/>
              <a:ea typeface="ＭＳ Ｐゴシック" panose="020B0600070205080204" pitchFamily="34" charset="-128"/>
              <a:hlinkClick r:id="rId3"/>
            </a:endParaRPr>
          </a:p>
        </p:txBody>
      </p:sp>
    </p:spTree>
    <p:extLst>
      <p:ext uri="{BB962C8B-B14F-4D97-AF65-F5344CB8AC3E}">
        <p14:creationId xmlns:p14="http://schemas.microsoft.com/office/powerpoint/2010/main" val="25736665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altLang="en-US" dirty="0">
                <a:latin typeface="Acherus Grotesque" panose="02000505000000020004" pitchFamily="2" charset="77"/>
                <a:ea typeface="ＭＳ Ｐゴシック" panose="020B0600070205080204" pitchFamily="34" charset="-128"/>
              </a:rPr>
              <a:t>Permission or license NOT required</a:t>
            </a:r>
            <a:endParaRPr lang="en-US" dirty="0">
              <a:latin typeface="Acherus Grotesque" panose="02000505000000020004" pitchFamily="2" charset="77"/>
            </a:endParaRPr>
          </a:p>
        </p:txBody>
      </p:sp>
      <p:sp>
        <p:nvSpPr>
          <p:cNvPr id="8" name="Slide Number Placeholder 7"/>
          <p:cNvSpPr>
            <a:spLocks noGrp="1"/>
          </p:cNvSpPr>
          <p:nvPr>
            <p:ph type="sldNum" sz="quarter" idx="12"/>
          </p:nvPr>
        </p:nvSpPr>
        <p:spPr/>
        <p:txBody>
          <a:bodyPr/>
          <a:lstStyle/>
          <a:p>
            <a:fld id="{F13255C3-EC6F-3E44-8738-BCB40BBB5A07}" type="slidenum">
              <a:rPr lang="en-US" smtClean="0"/>
              <a:pPr/>
              <a:t>12</a:t>
            </a:fld>
            <a:endParaRPr lang="en-US"/>
          </a:p>
        </p:txBody>
      </p:sp>
      <p:sp>
        <p:nvSpPr>
          <p:cNvPr id="5" name="Subtitle 4"/>
          <p:cNvSpPr>
            <a:spLocks noGrp="1"/>
          </p:cNvSpPr>
          <p:nvPr>
            <p:ph idx="1"/>
          </p:nvPr>
        </p:nvSpPr>
        <p:spPr>
          <a:xfrm>
            <a:off x="1201269" y="1667705"/>
            <a:ext cx="9664993" cy="4751043"/>
          </a:xfrm>
        </p:spPr>
        <p:txBody>
          <a:bodyPr>
            <a:normAutofit/>
          </a:bodyPr>
          <a:lstStyle/>
          <a:p>
            <a:pPr marL="0" indent="0">
              <a:buSzPct val="125000"/>
              <a:buNone/>
              <a:defRPr/>
            </a:pPr>
            <a:r>
              <a:rPr lang="en-US" altLang="en-US" b="1" dirty="0">
                <a:solidFill>
                  <a:srgbClr val="000000"/>
                </a:solidFill>
                <a:latin typeface="Acherus Grotesque" panose="02000505000000020004" pitchFamily="2" charset="77"/>
                <a:ea typeface="ＭＳ Ｐゴシック" panose="020B0600070205080204" pitchFamily="34" charset="-128"/>
              </a:rPr>
              <a:t>Fair use</a:t>
            </a:r>
            <a:endParaRPr lang="en-US" altLang="ja-JP" sz="2000" b="1" dirty="0">
              <a:solidFill>
                <a:srgbClr val="000000"/>
              </a:solidFill>
              <a:latin typeface="Acherus Grotesque" panose="02000505000000020004" pitchFamily="2" charset="77"/>
              <a:ea typeface="ＭＳ Ｐゴシック" panose="020B0600070205080204" pitchFamily="34" charset="-128"/>
              <a:hlinkClick r:id="rId3"/>
            </a:endParaRPr>
          </a:p>
          <a:p>
            <a:pPr marL="971550" lvl="1" indent="-514350">
              <a:buSzPct val="125000"/>
              <a:buFont typeface="+mj-lt"/>
              <a:buAutoNum type="arabicPeriod"/>
              <a:defRPr/>
            </a:pPr>
            <a:r>
              <a:rPr lang="en-US" altLang="ja-JP" dirty="0">
                <a:solidFill>
                  <a:srgbClr val="000000"/>
                </a:solidFill>
                <a:latin typeface="Acherus Grotesque" panose="02000505000000020004" pitchFamily="2" charset="77"/>
                <a:ea typeface="ＭＳ Ｐゴシック" panose="020B0600070205080204" pitchFamily="34" charset="-128"/>
              </a:rPr>
              <a:t>Purpose and character of use</a:t>
            </a:r>
            <a:endParaRPr lang="en-US" altLang="ja-JP" dirty="0">
              <a:solidFill>
                <a:srgbClr val="000000"/>
              </a:solidFill>
              <a:latin typeface="Acherus Grotesque" panose="02000505000000020004" pitchFamily="2" charset="77"/>
              <a:ea typeface="ＭＳ Ｐゴシック" panose="020B0600070205080204" pitchFamily="34" charset="-128"/>
              <a:hlinkClick r:id="rId3"/>
            </a:endParaRPr>
          </a:p>
          <a:p>
            <a:pPr marL="971550" lvl="1" indent="-514350">
              <a:buSzPct val="125000"/>
              <a:buFont typeface="+mj-lt"/>
              <a:buAutoNum type="arabicPeriod"/>
              <a:defRPr/>
            </a:pPr>
            <a:r>
              <a:rPr lang="en-US" altLang="ja-JP" dirty="0">
                <a:solidFill>
                  <a:srgbClr val="000000"/>
                </a:solidFill>
                <a:latin typeface="Acherus Grotesque" panose="02000505000000020004" pitchFamily="2" charset="77"/>
                <a:ea typeface="ＭＳ Ｐゴシック" panose="020B0600070205080204" pitchFamily="34" charset="-128"/>
              </a:rPr>
              <a:t>Nature of the work</a:t>
            </a:r>
            <a:endParaRPr lang="en-US" altLang="ja-JP" dirty="0">
              <a:solidFill>
                <a:srgbClr val="000000"/>
              </a:solidFill>
              <a:latin typeface="Acherus Grotesque" panose="02000505000000020004" pitchFamily="2" charset="77"/>
              <a:ea typeface="ＭＳ Ｐゴシック" panose="020B0600070205080204" pitchFamily="34" charset="-128"/>
              <a:hlinkClick r:id="rId3"/>
            </a:endParaRPr>
          </a:p>
          <a:p>
            <a:pPr marL="971550" lvl="1" indent="-514350">
              <a:buSzPct val="125000"/>
              <a:buFont typeface="+mj-lt"/>
              <a:buAutoNum type="arabicPeriod"/>
              <a:defRPr/>
            </a:pPr>
            <a:r>
              <a:rPr lang="en-US" altLang="ja-JP" dirty="0">
                <a:solidFill>
                  <a:srgbClr val="000000"/>
                </a:solidFill>
                <a:latin typeface="Acherus Grotesque" panose="02000505000000020004" pitchFamily="2" charset="77"/>
                <a:ea typeface="ＭＳ Ｐゴシック" panose="020B0600070205080204" pitchFamily="34" charset="-128"/>
              </a:rPr>
              <a:t>Amount and substantiality</a:t>
            </a:r>
            <a:endParaRPr lang="en-US" altLang="ja-JP" dirty="0">
              <a:solidFill>
                <a:srgbClr val="000000"/>
              </a:solidFill>
              <a:latin typeface="Acherus Grotesque" panose="02000505000000020004" pitchFamily="2" charset="77"/>
              <a:ea typeface="ＭＳ Ｐゴシック" panose="020B0600070205080204" pitchFamily="34" charset="-128"/>
              <a:hlinkClick r:id="rId3"/>
            </a:endParaRPr>
          </a:p>
          <a:p>
            <a:pPr marL="971550" lvl="1" indent="-514350">
              <a:buSzPct val="125000"/>
              <a:buFont typeface="+mj-lt"/>
              <a:buAutoNum type="arabicPeriod"/>
              <a:defRPr/>
            </a:pPr>
            <a:r>
              <a:rPr lang="en-US" altLang="ja-JP" dirty="0">
                <a:solidFill>
                  <a:srgbClr val="000000"/>
                </a:solidFill>
                <a:latin typeface="Acherus Grotesque" panose="02000505000000020004" pitchFamily="2" charset="77"/>
                <a:ea typeface="ＭＳ Ｐゴシック" panose="020B0600070205080204" pitchFamily="34" charset="-128"/>
              </a:rPr>
              <a:t>Effect</a:t>
            </a:r>
          </a:p>
          <a:p>
            <a:pPr marL="457200" lvl="1" indent="0">
              <a:buSzPct val="125000"/>
              <a:buNone/>
              <a:defRPr/>
            </a:pPr>
            <a:endParaRPr lang="en-US" altLang="ja-JP" dirty="0">
              <a:solidFill>
                <a:srgbClr val="000000"/>
              </a:solidFill>
              <a:latin typeface="Acherus Grotesque" panose="02000505000000020004" pitchFamily="2" charset="77"/>
              <a:ea typeface="ＭＳ Ｐゴシック" panose="020B0600070205080204" pitchFamily="34" charset="-128"/>
              <a:hlinkClick r:id="rId3"/>
            </a:endParaRPr>
          </a:p>
          <a:p>
            <a:pPr marL="2743200" lvl="6" indent="0">
              <a:buSzPct val="125000"/>
              <a:buNone/>
              <a:defRPr/>
            </a:pPr>
            <a:r>
              <a:rPr lang="en-US" altLang="ja-JP" sz="3000" b="1" dirty="0">
                <a:solidFill>
                  <a:srgbClr val="FF0000"/>
                </a:solidFill>
                <a:latin typeface="Acherus Grotesque" panose="02000505000000020004" pitchFamily="2" charset="77"/>
                <a:ea typeface="ＭＳ Ｐゴシック" panose="020B0600070205080204" pitchFamily="34" charset="-128"/>
              </a:rPr>
              <a:t>Weigh all 4 factors</a:t>
            </a:r>
          </a:p>
        </p:txBody>
      </p:sp>
    </p:spTree>
    <p:extLst>
      <p:ext uri="{BB962C8B-B14F-4D97-AF65-F5344CB8AC3E}">
        <p14:creationId xmlns:p14="http://schemas.microsoft.com/office/powerpoint/2010/main" val="39324552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altLang="en-US" dirty="0">
                <a:latin typeface="Acherus Grotesque" panose="02000505000000020004" pitchFamily="2" charset="77"/>
                <a:ea typeface="ＭＳ Ｐゴシック" panose="020B0600070205080204" pitchFamily="34" charset="-128"/>
              </a:rPr>
              <a:t>1. Purpose and character of use</a:t>
            </a:r>
            <a:endParaRPr lang="en-US" dirty="0">
              <a:latin typeface="Acherus Grotesque" panose="02000505000000020004" pitchFamily="2" charset="77"/>
            </a:endParaRPr>
          </a:p>
        </p:txBody>
      </p:sp>
      <p:sp>
        <p:nvSpPr>
          <p:cNvPr id="8" name="Slide Number Placeholder 7"/>
          <p:cNvSpPr>
            <a:spLocks noGrp="1"/>
          </p:cNvSpPr>
          <p:nvPr>
            <p:ph type="sldNum" sz="quarter" idx="12"/>
          </p:nvPr>
        </p:nvSpPr>
        <p:spPr/>
        <p:txBody>
          <a:bodyPr/>
          <a:lstStyle/>
          <a:p>
            <a:fld id="{F13255C3-EC6F-3E44-8738-BCB40BBB5A07}" type="slidenum">
              <a:rPr lang="en-US" smtClean="0"/>
              <a:pPr/>
              <a:t>13</a:t>
            </a:fld>
            <a:endParaRPr lang="en-US"/>
          </a:p>
        </p:txBody>
      </p:sp>
      <p:sp>
        <p:nvSpPr>
          <p:cNvPr id="5" name="Subtitle 4"/>
          <p:cNvSpPr>
            <a:spLocks noGrp="1"/>
          </p:cNvSpPr>
          <p:nvPr>
            <p:ph idx="1"/>
          </p:nvPr>
        </p:nvSpPr>
        <p:spPr>
          <a:xfrm>
            <a:off x="1198880" y="1546751"/>
            <a:ext cx="9664993" cy="4751043"/>
          </a:xfrm>
        </p:spPr>
        <p:txBody>
          <a:bodyPr>
            <a:normAutofit/>
          </a:bodyPr>
          <a:lstStyle/>
          <a:p>
            <a:pPr>
              <a:buSzPct val="125000"/>
              <a:buFont typeface="Wingdings" pitchFamily="2" charset="2"/>
              <a:buChar char="§"/>
            </a:pPr>
            <a:r>
              <a:rPr lang="en-US" altLang="en-US" dirty="0">
                <a:solidFill>
                  <a:srgbClr val="000000"/>
                </a:solidFill>
                <a:latin typeface="Acherus Grotesque" panose="02000505000000020004" pitchFamily="2" charset="77"/>
                <a:ea typeface="ＭＳ Ｐゴシック" panose="020B0600070205080204" pitchFamily="34" charset="-128"/>
              </a:rPr>
              <a:t>Commercial or educational use</a:t>
            </a:r>
          </a:p>
          <a:p>
            <a:pPr>
              <a:buSzPct val="125000"/>
              <a:buFont typeface="Wingdings" pitchFamily="2" charset="2"/>
              <a:buChar char="§"/>
            </a:pPr>
            <a:r>
              <a:rPr lang="en-US" altLang="en-US" dirty="0">
                <a:solidFill>
                  <a:srgbClr val="000000"/>
                </a:solidFill>
                <a:latin typeface="Acherus Grotesque" panose="02000505000000020004" pitchFamily="2" charset="77"/>
                <a:ea typeface="ＭＳ Ｐゴシック" panose="020B0600070205080204" pitchFamily="34" charset="-128"/>
              </a:rPr>
              <a:t>Profit or not </a:t>
            </a:r>
          </a:p>
          <a:p>
            <a:pPr>
              <a:buSzPct val="125000"/>
              <a:buFont typeface="Wingdings" pitchFamily="2" charset="2"/>
              <a:buChar char="§"/>
            </a:pPr>
            <a:r>
              <a:rPr lang="en-US" altLang="en-US" dirty="0">
                <a:solidFill>
                  <a:srgbClr val="000000"/>
                </a:solidFill>
                <a:latin typeface="Acherus Grotesque" panose="02000505000000020004" pitchFamily="2" charset="77"/>
                <a:ea typeface="ＭＳ Ｐゴシック" panose="020B0600070205080204" pitchFamily="34" charset="-128"/>
              </a:rPr>
              <a:t>Criticism, commentary, news reporting, teaching, scholarship, research</a:t>
            </a:r>
          </a:p>
          <a:p>
            <a:pPr>
              <a:buSzPct val="125000"/>
              <a:buFont typeface="Wingdings" pitchFamily="2" charset="2"/>
              <a:buChar char="§"/>
            </a:pPr>
            <a:r>
              <a:rPr lang="en-US" altLang="en-US" dirty="0">
                <a:solidFill>
                  <a:srgbClr val="000000"/>
                </a:solidFill>
                <a:latin typeface="Acherus Grotesque" panose="02000505000000020004" pitchFamily="2" charset="77"/>
                <a:ea typeface="ＭＳ Ｐゴシック" panose="020B0600070205080204" pitchFamily="34" charset="-128"/>
              </a:rPr>
              <a:t>Transformative, value added </a:t>
            </a:r>
          </a:p>
          <a:p>
            <a:pPr algn="r">
              <a:buFont typeface="Monotype Sorts" pitchFamily="2" charset="2"/>
              <a:buNone/>
            </a:pPr>
            <a:endParaRPr lang="en-US" altLang="en-US" dirty="0">
              <a:solidFill>
                <a:srgbClr val="000000"/>
              </a:solidFill>
              <a:latin typeface="Acherus Grotesque" panose="02000505000000020004" pitchFamily="2" charset="77"/>
              <a:ea typeface="ＭＳ Ｐゴシック" panose="020B0600070205080204" pitchFamily="34" charset="-128"/>
            </a:endParaRPr>
          </a:p>
          <a:p>
            <a:pPr algn="r">
              <a:buFont typeface="Monotype Sorts" pitchFamily="2" charset="2"/>
              <a:buNone/>
            </a:pPr>
            <a:endParaRPr lang="en-US" altLang="en-US" sz="2000" dirty="0">
              <a:solidFill>
                <a:srgbClr val="000000"/>
              </a:solidFill>
              <a:latin typeface="Acherus Grotesque" panose="02000505000000020004" pitchFamily="2" charset="77"/>
              <a:ea typeface="ＭＳ Ｐゴシック" panose="020B0600070205080204" pitchFamily="34" charset="-128"/>
            </a:endParaRPr>
          </a:p>
          <a:p>
            <a:pPr algn="r">
              <a:buFont typeface="Monotype Sorts" pitchFamily="2" charset="2"/>
              <a:buNone/>
            </a:pPr>
            <a:r>
              <a:rPr lang="en-US" altLang="en-US" sz="1600" dirty="0">
                <a:solidFill>
                  <a:srgbClr val="000000"/>
                </a:solidFill>
                <a:latin typeface="Acherus Grotesque" panose="02000505000000020004" pitchFamily="2" charset="77"/>
                <a:ea typeface="ＭＳ Ｐゴシック" panose="020B0600070205080204" pitchFamily="34" charset="-128"/>
              </a:rPr>
              <a:t>FAIR USE 1 of 4</a:t>
            </a:r>
          </a:p>
        </p:txBody>
      </p:sp>
    </p:spTree>
    <p:extLst>
      <p:ext uri="{BB962C8B-B14F-4D97-AF65-F5344CB8AC3E}">
        <p14:creationId xmlns:p14="http://schemas.microsoft.com/office/powerpoint/2010/main" val="5859071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altLang="en-US" dirty="0">
                <a:latin typeface="Acherus Grotesque" panose="02000505000000020004" pitchFamily="2" charset="77"/>
                <a:ea typeface="ＭＳ Ｐゴシック" panose="020B0600070205080204" pitchFamily="34" charset="-128"/>
              </a:rPr>
              <a:t>2. Nature of the copyrighted work</a:t>
            </a:r>
            <a:endParaRPr lang="en-US" dirty="0">
              <a:latin typeface="Acherus Grotesque" panose="02000505000000020004" pitchFamily="2" charset="77"/>
            </a:endParaRPr>
          </a:p>
        </p:txBody>
      </p:sp>
      <p:sp>
        <p:nvSpPr>
          <p:cNvPr id="8" name="Slide Number Placeholder 7"/>
          <p:cNvSpPr>
            <a:spLocks noGrp="1"/>
          </p:cNvSpPr>
          <p:nvPr>
            <p:ph type="sldNum" sz="quarter" idx="12"/>
          </p:nvPr>
        </p:nvSpPr>
        <p:spPr/>
        <p:txBody>
          <a:bodyPr/>
          <a:lstStyle/>
          <a:p>
            <a:fld id="{F13255C3-EC6F-3E44-8738-BCB40BBB5A07}" type="slidenum">
              <a:rPr lang="en-US" smtClean="0"/>
              <a:pPr/>
              <a:t>14</a:t>
            </a:fld>
            <a:endParaRPr lang="en-US"/>
          </a:p>
        </p:txBody>
      </p:sp>
      <p:sp>
        <p:nvSpPr>
          <p:cNvPr id="5" name="Subtitle 4"/>
          <p:cNvSpPr>
            <a:spLocks noGrp="1"/>
          </p:cNvSpPr>
          <p:nvPr>
            <p:ph idx="1"/>
          </p:nvPr>
        </p:nvSpPr>
        <p:spPr>
          <a:xfrm>
            <a:off x="1198880" y="1546751"/>
            <a:ext cx="9664993" cy="4751043"/>
          </a:xfrm>
        </p:spPr>
        <p:txBody>
          <a:bodyPr>
            <a:normAutofit fontScale="70000" lnSpcReduction="20000"/>
          </a:bodyPr>
          <a:lstStyle/>
          <a:p>
            <a:pPr>
              <a:buSzPct val="125000"/>
              <a:buFont typeface="Wingdings" pitchFamily="2" charset="2"/>
              <a:buChar char="§"/>
            </a:pPr>
            <a:r>
              <a:rPr lang="en-US" altLang="en-US" sz="4000" dirty="0">
                <a:solidFill>
                  <a:srgbClr val="000000"/>
                </a:solidFill>
                <a:latin typeface="Acherus Grotesque" panose="02000505000000020004" pitchFamily="2" charset="77"/>
                <a:ea typeface="ＭＳ Ｐゴシック" panose="020B0600070205080204" pitchFamily="34" charset="-128"/>
              </a:rPr>
              <a:t>Worthy of (extensive) protection?</a:t>
            </a:r>
          </a:p>
          <a:p>
            <a:pPr lvl="1">
              <a:buSzPct val="125000"/>
              <a:buFont typeface="Wingdings" pitchFamily="2" charset="2"/>
              <a:buChar char="§"/>
            </a:pPr>
            <a:r>
              <a:rPr lang="en-US" altLang="en-US" sz="3400" dirty="0">
                <a:solidFill>
                  <a:srgbClr val="000000"/>
                </a:solidFill>
                <a:latin typeface="Acherus Grotesque" panose="02000505000000020004" pitchFamily="2" charset="77"/>
                <a:ea typeface="ＭＳ Ｐゴシック" panose="020B0600070205080204" pitchFamily="34" charset="-128"/>
              </a:rPr>
              <a:t>Not a quality judgment.</a:t>
            </a:r>
          </a:p>
          <a:p>
            <a:pPr lvl="1">
              <a:buSzPct val="125000"/>
              <a:buFont typeface="Wingdings" pitchFamily="2" charset="2"/>
              <a:buChar char="§"/>
            </a:pPr>
            <a:r>
              <a:rPr lang="en-US" altLang="en-US" sz="3400" dirty="0">
                <a:solidFill>
                  <a:srgbClr val="000000"/>
                </a:solidFill>
                <a:latin typeface="Acherus Grotesque" panose="02000505000000020004" pitchFamily="2" charset="77"/>
                <a:ea typeface="ＭＳ Ｐゴシック" panose="020B0600070205080204" pitchFamily="34" charset="-128"/>
              </a:rPr>
              <a:t>Can it legally be protected by copyright?</a:t>
            </a:r>
          </a:p>
          <a:p>
            <a:pPr>
              <a:buSzPct val="125000"/>
              <a:buFont typeface="Wingdings" pitchFamily="2" charset="2"/>
              <a:buChar char="§"/>
            </a:pPr>
            <a:r>
              <a:rPr lang="en-US" altLang="en-US" sz="4000" dirty="0">
                <a:solidFill>
                  <a:srgbClr val="000000"/>
                </a:solidFill>
                <a:latin typeface="Acherus Grotesque" panose="02000505000000020004" pitchFamily="2" charset="77"/>
                <a:ea typeface="ＭＳ Ｐゴシック" panose="020B0600070205080204" pitchFamily="34" charset="-128"/>
              </a:rPr>
              <a:t>Character of the work? </a:t>
            </a:r>
          </a:p>
          <a:p>
            <a:pPr lvl="1"/>
            <a:r>
              <a:rPr lang="en-US" altLang="en-US" sz="3400" dirty="0">
                <a:solidFill>
                  <a:srgbClr val="000000"/>
                </a:solidFill>
                <a:latin typeface="Acherus Grotesque" panose="02000505000000020004" pitchFamily="2" charset="77"/>
                <a:ea typeface="ＭＳ Ｐゴシック" panose="020B0600070205080204" pitchFamily="34" charset="-128"/>
              </a:rPr>
              <a:t>Fact or fiction</a:t>
            </a:r>
          </a:p>
          <a:p>
            <a:pPr lvl="2"/>
            <a:r>
              <a:rPr lang="en-US" altLang="en-US" sz="2600" dirty="0">
                <a:solidFill>
                  <a:srgbClr val="000000"/>
                </a:solidFill>
                <a:latin typeface="Acherus Grotesque" panose="02000505000000020004" pitchFamily="2" charset="77"/>
                <a:ea typeface="ＭＳ Ｐゴシック" panose="020B0600070205080204" pitchFamily="34" charset="-128"/>
              </a:rPr>
              <a:t>Published facts weigh in favor of fair use</a:t>
            </a:r>
          </a:p>
          <a:p>
            <a:pPr lvl="2"/>
            <a:r>
              <a:rPr lang="en-US" altLang="en-US" sz="2600" dirty="0">
                <a:solidFill>
                  <a:srgbClr val="000000"/>
                </a:solidFill>
                <a:latin typeface="Acherus Grotesque" panose="02000505000000020004" pitchFamily="2" charset="77"/>
                <a:ea typeface="ＭＳ Ｐゴシック" panose="020B0600070205080204" pitchFamily="34" charset="-128"/>
              </a:rPr>
              <a:t>Unpublished original expressions weigh in favor of seeking permission</a:t>
            </a:r>
          </a:p>
          <a:p>
            <a:endParaRPr lang="en-US" altLang="en-US" dirty="0">
              <a:solidFill>
                <a:srgbClr val="000000"/>
              </a:solidFill>
              <a:latin typeface="Acherus Grotesque" panose="02000505000000020004" pitchFamily="2" charset="77"/>
              <a:ea typeface="ＭＳ Ｐゴシック" panose="020B0600070205080204" pitchFamily="34" charset="-128"/>
            </a:endParaRPr>
          </a:p>
          <a:p>
            <a:endParaRPr lang="en-US" altLang="en-US" sz="2000" dirty="0">
              <a:solidFill>
                <a:srgbClr val="000000"/>
              </a:solidFill>
              <a:latin typeface="Acherus Grotesque" panose="02000505000000020004" pitchFamily="2" charset="77"/>
              <a:ea typeface="ＭＳ Ｐゴシック" panose="020B0600070205080204" pitchFamily="34" charset="-128"/>
            </a:endParaRPr>
          </a:p>
          <a:p>
            <a:pPr>
              <a:buNone/>
            </a:pPr>
            <a:endParaRPr lang="en-US" altLang="en-US" sz="1800" dirty="0">
              <a:solidFill>
                <a:srgbClr val="000000"/>
              </a:solidFill>
              <a:latin typeface="Acherus Grotesque" panose="02000505000000020004" pitchFamily="2" charset="77"/>
              <a:ea typeface="ＭＳ Ｐゴシック" panose="020B0600070205080204" pitchFamily="34" charset="-128"/>
            </a:endParaRPr>
          </a:p>
          <a:p>
            <a:pPr algn="r">
              <a:buNone/>
            </a:pPr>
            <a:r>
              <a:rPr lang="en-US" altLang="en-US" sz="1800" dirty="0">
                <a:solidFill>
                  <a:srgbClr val="000000"/>
                </a:solidFill>
                <a:latin typeface="Acherus Grotesque" panose="02000505000000020004" pitchFamily="2" charset="77"/>
                <a:ea typeface="ＭＳ Ｐゴシック" panose="020B0600070205080204" pitchFamily="34" charset="-128"/>
              </a:rPr>
              <a:t>FAIR USE 2 of 4</a:t>
            </a:r>
          </a:p>
        </p:txBody>
      </p:sp>
    </p:spTree>
    <p:extLst>
      <p:ext uri="{BB962C8B-B14F-4D97-AF65-F5344CB8AC3E}">
        <p14:creationId xmlns:p14="http://schemas.microsoft.com/office/powerpoint/2010/main" val="25907456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altLang="en-US" dirty="0">
                <a:latin typeface="Acherus Grotesque" panose="02000505000000020004" pitchFamily="2" charset="77"/>
                <a:ea typeface="ＭＳ Ｐゴシック" panose="020B0600070205080204" pitchFamily="34" charset="-128"/>
              </a:rPr>
              <a:t>3. Amount and Substantiality</a:t>
            </a:r>
            <a:endParaRPr lang="en-US" dirty="0">
              <a:latin typeface="Acherus Grotesque" panose="02000505000000020004" pitchFamily="2" charset="77"/>
            </a:endParaRPr>
          </a:p>
        </p:txBody>
      </p:sp>
      <p:sp>
        <p:nvSpPr>
          <p:cNvPr id="8" name="Slide Number Placeholder 7"/>
          <p:cNvSpPr>
            <a:spLocks noGrp="1"/>
          </p:cNvSpPr>
          <p:nvPr>
            <p:ph type="sldNum" sz="quarter" idx="12"/>
          </p:nvPr>
        </p:nvSpPr>
        <p:spPr/>
        <p:txBody>
          <a:bodyPr/>
          <a:lstStyle/>
          <a:p>
            <a:fld id="{F13255C3-EC6F-3E44-8738-BCB40BBB5A07}" type="slidenum">
              <a:rPr lang="en-US" smtClean="0"/>
              <a:pPr/>
              <a:t>15</a:t>
            </a:fld>
            <a:endParaRPr lang="en-US"/>
          </a:p>
        </p:txBody>
      </p:sp>
      <p:sp>
        <p:nvSpPr>
          <p:cNvPr id="5" name="Subtitle 4"/>
          <p:cNvSpPr>
            <a:spLocks noGrp="1"/>
          </p:cNvSpPr>
          <p:nvPr>
            <p:ph idx="1"/>
          </p:nvPr>
        </p:nvSpPr>
        <p:spPr>
          <a:xfrm>
            <a:off x="1201269" y="1667705"/>
            <a:ext cx="9664993" cy="4751043"/>
          </a:xfrm>
        </p:spPr>
        <p:txBody>
          <a:bodyPr>
            <a:normAutofit/>
          </a:bodyPr>
          <a:lstStyle/>
          <a:p>
            <a:pPr>
              <a:buSzPct val="125000"/>
              <a:buFont typeface="Wingdings" pitchFamily="2" charset="2"/>
              <a:buChar char="§"/>
            </a:pPr>
            <a:r>
              <a:rPr lang="en-US" altLang="en-US" dirty="0">
                <a:solidFill>
                  <a:srgbClr val="000000"/>
                </a:solidFill>
                <a:latin typeface="Acherus Grotesque" panose="02000505000000020004" pitchFamily="2" charset="77"/>
                <a:ea typeface="ＭＳ Ｐゴシック" panose="020B0600070205080204" pitchFamily="34" charset="-128"/>
              </a:rPr>
              <a:t>Use only what is necessary </a:t>
            </a:r>
          </a:p>
          <a:p>
            <a:pPr>
              <a:buSzPct val="125000"/>
              <a:buFont typeface="Wingdings" pitchFamily="2" charset="2"/>
              <a:buChar char="§"/>
            </a:pPr>
            <a:r>
              <a:rPr lang="en-US" altLang="en-US" dirty="0">
                <a:solidFill>
                  <a:srgbClr val="000000"/>
                </a:solidFill>
                <a:latin typeface="Acherus Grotesque" panose="02000505000000020004" pitchFamily="2" charset="77"/>
                <a:ea typeface="ＭＳ Ｐゴシック" panose="020B0600070205080204" pitchFamily="34" charset="-128"/>
              </a:rPr>
              <a:t>In relation to whole work</a:t>
            </a:r>
          </a:p>
          <a:p>
            <a:pPr lvl="1">
              <a:buSzPct val="125000"/>
              <a:buFont typeface="Wingdings" pitchFamily="2" charset="2"/>
              <a:buChar char="§"/>
            </a:pPr>
            <a:r>
              <a:rPr lang="en-US" altLang="en-US" dirty="0">
                <a:solidFill>
                  <a:srgbClr val="000000"/>
                </a:solidFill>
                <a:latin typeface="Acherus Grotesque" panose="02000505000000020004" pitchFamily="2" charset="77"/>
                <a:ea typeface="ＭＳ Ｐゴシック" panose="020B0600070205080204" pitchFamily="34" charset="-128"/>
              </a:rPr>
              <a:t>Quantity</a:t>
            </a:r>
          </a:p>
          <a:p>
            <a:pPr lvl="1">
              <a:buSzPct val="125000"/>
              <a:buFont typeface="Wingdings" pitchFamily="2" charset="2"/>
              <a:buChar char="§"/>
            </a:pPr>
            <a:r>
              <a:rPr lang="en-US" altLang="en-US" dirty="0">
                <a:solidFill>
                  <a:srgbClr val="000000"/>
                </a:solidFill>
                <a:latin typeface="Acherus Grotesque" panose="02000505000000020004" pitchFamily="2" charset="77"/>
                <a:ea typeface="ＭＳ Ｐゴシック" panose="020B0600070205080204" pitchFamily="34" charset="-128"/>
              </a:rPr>
              <a:t>Quality</a:t>
            </a:r>
          </a:p>
          <a:p>
            <a:pPr>
              <a:buSzPct val="125000"/>
              <a:buFont typeface="Wingdings" pitchFamily="2" charset="2"/>
              <a:buChar char="§"/>
            </a:pPr>
            <a:endParaRPr lang="en-US" altLang="en-US" dirty="0">
              <a:solidFill>
                <a:srgbClr val="000000"/>
              </a:solidFill>
              <a:latin typeface="Acherus Grotesque" panose="02000505000000020004" pitchFamily="2" charset="77"/>
              <a:ea typeface="ＭＳ Ｐゴシック" panose="020B0600070205080204" pitchFamily="34" charset="-128"/>
            </a:endParaRPr>
          </a:p>
          <a:p>
            <a:pPr algn="r">
              <a:buFont typeface="Monotype Sorts" pitchFamily="2" charset="2"/>
              <a:buNone/>
            </a:pPr>
            <a:endParaRPr lang="en-US" altLang="en-US" sz="3400" dirty="0">
              <a:solidFill>
                <a:srgbClr val="000000"/>
              </a:solidFill>
              <a:latin typeface="Acherus Grotesque" panose="02000505000000020004" pitchFamily="2" charset="77"/>
              <a:ea typeface="ＭＳ Ｐゴシック" panose="020B0600070205080204" pitchFamily="34" charset="-128"/>
            </a:endParaRPr>
          </a:p>
          <a:p>
            <a:pPr algn="r">
              <a:buFont typeface="Monotype Sorts" pitchFamily="2" charset="2"/>
              <a:buNone/>
            </a:pPr>
            <a:endParaRPr lang="en-US" altLang="en-US" sz="2000" dirty="0">
              <a:solidFill>
                <a:srgbClr val="000000"/>
              </a:solidFill>
              <a:latin typeface="Acherus Grotesque" panose="02000505000000020004" pitchFamily="2" charset="77"/>
              <a:ea typeface="ＭＳ Ｐゴシック" panose="020B0600070205080204" pitchFamily="34" charset="-128"/>
            </a:endParaRPr>
          </a:p>
          <a:p>
            <a:pPr algn="r">
              <a:buFont typeface="Monotype Sorts" pitchFamily="2" charset="2"/>
              <a:buNone/>
            </a:pPr>
            <a:r>
              <a:rPr lang="en-US" altLang="en-US" sz="1600" dirty="0">
                <a:solidFill>
                  <a:srgbClr val="000000"/>
                </a:solidFill>
                <a:latin typeface="Acherus Grotesque" panose="02000505000000020004" pitchFamily="2" charset="77"/>
                <a:ea typeface="ＭＳ Ｐゴシック" panose="020B0600070205080204" pitchFamily="34" charset="-128"/>
              </a:rPr>
              <a:t>FAIR USE 3 of 4</a:t>
            </a:r>
          </a:p>
        </p:txBody>
      </p:sp>
    </p:spTree>
    <p:extLst>
      <p:ext uri="{BB962C8B-B14F-4D97-AF65-F5344CB8AC3E}">
        <p14:creationId xmlns:p14="http://schemas.microsoft.com/office/powerpoint/2010/main" val="13434529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altLang="en-US" dirty="0">
                <a:latin typeface="Acherus Grotesque" panose="02000505000000020004" pitchFamily="2" charset="77"/>
                <a:ea typeface="ＭＳ Ｐゴシック" panose="020B0600070205080204" pitchFamily="34" charset="-128"/>
              </a:rPr>
              <a:t>4. Effect</a:t>
            </a:r>
            <a:endParaRPr lang="en-US" dirty="0">
              <a:latin typeface="Acherus Grotesque" panose="02000505000000020004" pitchFamily="2" charset="77"/>
            </a:endParaRPr>
          </a:p>
        </p:txBody>
      </p:sp>
      <p:sp>
        <p:nvSpPr>
          <p:cNvPr id="8" name="Slide Number Placeholder 7"/>
          <p:cNvSpPr>
            <a:spLocks noGrp="1"/>
          </p:cNvSpPr>
          <p:nvPr>
            <p:ph type="sldNum" sz="quarter" idx="12"/>
          </p:nvPr>
        </p:nvSpPr>
        <p:spPr/>
        <p:txBody>
          <a:bodyPr/>
          <a:lstStyle/>
          <a:p>
            <a:fld id="{F13255C3-EC6F-3E44-8738-BCB40BBB5A07}" type="slidenum">
              <a:rPr lang="en-US" smtClean="0"/>
              <a:pPr/>
              <a:t>16</a:t>
            </a:fld>
            <a:endParaRPr lang="en-US"/>
          </a:p>
        </p:txBody>
      </p:sp>
      <p:sp>
        <p:nvSpPr>
          <p:cNvPr id="5" name="Subtitle 4"/>
          <p:cNvSpPr>
            <a:spLocks noGrp="1"/>
          </p:cNvSpPr>
          <p:nvPr>
            <p:ph idx="1"/>
          </p:nvPr>
        </p:nvSpPr>
        <p:spPr>
          <a:xfrm>
            <a:off x="1201269" y="1667705"/>
            <a:ext cx="9664993" cy="4751043"/>
          </a:xfrm>
        </p:spPr>
        <p:txBody>
          <a:bodyPr>
            <a:normAutofit/>
          </a:bodyPr>
          <a:lstStyle/>
          <a:p>
            <a:pPr>
              <a:buSzPct val="125000"/>
              <a:buFont typeface="Wingdings" pitchFamily="2" charset="2"/>
              <a:buChar char="§"/>
            </a:pPr>
            <a:r>
              <a:rPr lang="en-US" altLang="en-US" dirty="0">
                <a:solidFill>
                  <a:srgbClr val="000000"/>
                </a:solidFill>
                <a:latin typeface="Acherus Grotesque" panose="02000505000000020004" pitchFamily="2" charset="77"/>
                <a:ea typeface="ＭＳ Ｐゴシック" panose="020B0600070205080204" pitchFamily="34" charset="-128"/>
              </a:rPr>
              <a:t>Will your use reduce the value of the original work?</a:t>
            </a:r>
          </a:p>
          <a:p>
            <a:pPr lvl="1">
              <a:buSzPct val="125000"/>
              <a:buFont typeface="Wingdings" pitchFamily="2" charset="2"/>
              <a:buChar char="§"/>
            </a:pPr>
            <a:r>
              <a:rPr lang="en-US" altLang="en-US" dirty="0">
                <a:solidFill>
                  <a:srgbClr val="000000"/>
                </a:solidFill>
                <a:latin typeface="Acherus Grotesque" panose="02000505000000020004" pitchFamily="2" charset="77"/>
                <a:ea typeface="ＭＳ Ｐゴシック" panose="020B0600070205080204" pitchFamily="34" charset="-128"/>
              </a:rPr>
              <a:t>Harm to the market</a:t>
            </a:r>
          </a:p>
          <a:p>
            <a:pPr lvl="2">
              <a:buSzPct val="125000"/>
              <a:buFont typeface="Wingdings" pitchFamily="2" charset="2"/>
              <a:buChar char="§"/>
            </a:pPr>
            <a:r>
              <a:rPr lang="en-US" altLang="en-US" dirty="0">
                <a:solidFill>
                  <a:srgbClr val="000000"/>
                </a:solidFill>
                <a:latin typeface="Acherus Grotesque" panose="02000505000000020004" pitchFamily="2" charset="77"/>
                <a:ea typeface="ＭＳ Ｐゴシック" panose="020B0600070205080204" pitchFamily="34" charset="-128"/>
              </a:rPr>
              <a:t>Real</a:t>
            </a:r>
          </a:p>
          <a:p>
            <a:pPr lvl="2">
              <a:buSzPct val="125000"/>
              <a:buFont typeface="Wingdings" pitchFamily="2" charset="2"/>
              <a:buChar char="§"/>
            </a:pPr>
            <a:r>
              <a:rPr lang="en-US" altLang="en-US" dirty="0">
                <a:solidFill>
                  <a:srgbClr val="000000"/>
                </a:solidFill>
                <a:latin typeface="Acherus Grotesque" panose="02000505000000020004" pitchFamily="2" charset="77"/>
                <a:ea typeface="ＭＳ Ｐゴシック" panose="020B0600070205080204" pitchFamily="34" charset="-128"/>
              </a:rPr>
              <a:t>Potential </a:t>
            </a:r>
          </a:p>
          <a:p>
            <a:pPr algn="r">
              <a:buFont typeface="Monotype Sorts" pitchFamily="2" charset="2"/>
              <a:buNone/>
            </a:pPr>
            <a:endParaRPr lang="en-US" altLang="en-US" dirty="0">
              <a:solidFill>
                <a:srgbClr val="000000"/>
              </a:solidFill>
              <a:latin typeface="Acherus Grotesque" panose="02000505000000020004" pitchFamily="2" charset="77"/>
              <a:ea typeface="ＭＳ Ｐゴシック" panose="020B0600070205080204" pitchFamily="34" charset="-128"/>
            </a:endParaRPr>
          </a:p>
          <a:p>
            <a:pPr algn="r">
              <a:buFont typeface="Monotype Sorts" pitchFamily="2" charset="2"/>
              <a:buNone/>
            </a:pPr>
            <a:endParaRPr lang="en-US" altLang="en-US" sz="2000" dirty="0">
              <a:solidFill>
                <a:srgbClr val="000000"/>
              </a:solidFill>
              <a:latin typeface="Acherus Grotesque" panose="02000505000000020004" pitchFamily="2" charset="77"/>
              <a:ea typeface="ＭＳ Ｐゴシック" panose="020B0600070205080204" pitchFamily="34" charset="-128"/>
            </a:endParaRPr>
          </a:p>
          <a:p>
            <a:pPr algn="r">
              <a:buFont typeface="Monotype Sorts" pitchFamily="2" charset="2"/>
              <a:buNone/>
            </a:pPr>
            <a:endParaRPr lang="en-US" altLang="en-US" sz="1600" dirty="0">
              <a:solidFill>
                <a:srgbClr val="000000"/>
              </a:solidFill>
              <a:latin typeface="Acherus Grotesque" panose="02000505000000020004" pitchFamily="2" charset="77"/>
              <a:ea typeface="ＭＳ Ｐゴシック" panose="020B0600070205080204" pitchFamily="34" charset="-128"/>
            </a:endParaRPr>
          </a:p>
          <a:p>
            <a:pPr algn="r">
              <a:buFont typeface="Monotype Sorts" pitchFamily="2" charset="2"/>
              <a:buNone/>
            </a:pPr>
            <a:endParaRPr lang="en-US" altLang="en-US" sz="1600" dirty="0">
              <a:solidFill>
                <a:srgbClr val="000000"/>
              </a:solidFill>
              <a:latin typeface="Acherus Grotesque" panose="02000505000000020004" pitchFamily="2" charset="77"/>
              <a:ea typeface="ＭＳ Ｐゴシック" panose="020B0600070205080204" pitchFamily="34" charset="-128"/>
            </a:endParaRPr>
          </a:p>
          <a:p>
            <a:pPr algn="r">
              <a:buFont typeface="Monotype Sorts" pitchFamily="2" charset="2"/>
              <a:buNone/>
            </a:pPr>
            <a:r>
              <a:rPr lang="en-US" altLang="en-US" sz="1600" dirty="0">
                <a:solidFill>
                  <a:srgbClr val="000000"/>
                </a:solidFill>
                <a:latin typeface="Acherus Grotesque" panose="02000505000000020004" pitchFamily="2" charset="77"/>
                <a:ea typeface="ＭＳ Ｐゴシック" panose="020B0600070205080204" pitchFamily="34" charset="-128"/>
              </a:rPr>
              <a:t>FAIR USE 4 of 4</a:t>
            </a:r>
          </a:p>
        </p:txBody>
      </p:sp>
    </p:spTree>
    <p:extLst>
      <p:ext uri="{BB962C8B-B14F-4D97-AF65-F5344CB8AC3E}">
        <p14:creationId xmlns:p14="http://schemas.microsoft.com/office/powerpoint/2010/main" val="29293312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altLang="en-US" dirty="0">
                <a:latin typeface="Acherus Grotesque" panose="02000505000000020004" pitchFamily="2" charset="77"/>
                <a:ea typeface="ＭＳ Ｐゴシック" panose="020B0600070205080204" pitchFamily="34" charset="-128"/>
              </a:rPr>
              <a:t>Fair Use: weigh all 4 factors</a:t>
            </a:r>
            <a:endParaRPr lang="en-US" dirty="0">
              <a:latin typeface="Acherus Grotesque" panose="02000505000000020004" pitchFamily="2" charset="77"/>
            </a:endParaRPr>
          </a:p>
        </p:txBody>
      </p:sp>
      <p:sp>
        <p:nvSpPr>
          <p:cNvPr id="8" name="Slide Number Placeholder 7"/>
          <p:cNvSpPr>
            <a:spLocks noGrp="1"/>
          </p:cNvSpPr>
          <p:nvPr>
            <p:ph type="sldNum" sz="quarter" idx="12"/>
          </p:nvPr>
        </p:nvSpPr>
        <p:spPr/>
        <p:txBody>
          <a:bodyPr/>
          <a:lstStyle/>
          <a:p>
            <a:fld id="{F13255C3-EC6F-3E44-8738-BCB40BBB5A07}" type="slidenum">
              <a:rPr lang="en-US" smtClean="0"/>
              <a:pPr/>
              <a:t>17</a:t>
            </a:fld>
            <a:endParaRPr lang="en-US"/>
          </a:p>
        </p:txBody>
      </p:sp>
      <p:sp>
        <p:nvSpPr>
          <p:cNvPr id="5" name="Subtitle 4"/>
          <p:cNvSpPr>
            <a:spLocks noGrp="1"/>
          </p:cNvSpPr>
          <p:nvPr>
            <p:ph idx="1"/>
          </p:nvPr>
        </p:nvSpPr>
        <p:spPr>
          <a:xfrm>
            <a:off x="1198880" y="1547248"/>
            <a:ext cx="9664993" cy="4751043"/>
          </a:xfrm>
        </p:spPr>
        <p:txBody>
          <a:bodyPr>
            <a:normAutofit/>
          </a:bodyPr>
          <a:lstStyle/>
          <a:p>
            <a:r>
              <a:rPr lang="en-US" altLang="en-US" dirty="0">
                <a:latin typeface="Acherus Grotesque" panose="02000505000000020004" pitchFamily="2" charset="77"/>
                <a:ea typeface="ＭＳ Ｐゴシック" panose="020B0600070205080204" pitchFamily="34" charset="-128"/>
              </a:rPr>
              <a:t>Help is at </a:t>
            </a:r>
            <a:r>
              <a:rPr lang="en-US" altLang="en-US" dirty="0">
                <a:latin typeface="Acherus Grotesque" panose="02000505000000020004" pitchFamily="2" charset="77"/>
                <a:ea typeface="ＭＳ Ｐゴシック" panose="020B0600070205080204" pitchFamily="34" charset="-128"/>
                <a:hlinkClick r:id="rId3"/>
              </a:rPr>
              <a:t>ALA Fair Use Evaluator </a:t>
            </a:r>
            <a:r>
              <a:rPr lang="en-US" altLang="en-US" dirty="0">
                <a:latin typeface="Acherus Grotesque" panose="02000505000000020004" pitchFamily="2" charset="77"/>
                <a:ea typeface="ＭＳ Ｐゴシック" panose="020B0600070205080204" pitchFamily="34" charset="-128"/>
              </a:rPr>
              <a:t>(online tool)</a:t>
            </a:r>
          </a:p>
          <a:p>
            <a:r>
              <a:rPr lang="en-US" altLang="en-US" dirty="0">
                <a:latin typeface="Acherus Grotesque" panose="02000505000000020004" pitchFamily="2" charset="77"/>
                <a:ea typeface="ＭＳ Ｐゴシック" panose="020B0600070205080204" pitchFamily="34" charset="-128"/>
              </a:rPr>
              <a:t>If the scales did not tip in favor of fair use</a:t>
            </a:r>
          </a:p>
          <a:p>
            <a:pPr lvl="1"/>
            <a:r>
              <a:rPr lang="en-US" altLang="en-US" dirty="0">
                <a:latin typeface="Acherus Grotesque" panose="02000505000000020004" pitchFamily="2" charset="77"/>
                <a:ea typeface="ＭＳ Ｐゴシック" panose="020B0600070205080204" pitchFamily="34" charset="-128"/>
              </a:rPr>
              <a:t>Modify your use</a:t>
            </a:r>
          </a:p>
          <a:p>
            <a:pPr lvl="1"/>
            <a:r>
              <a:rPr lang="en-US" altLang="en-US" dirty="0">
                <a:latin typeface="Acherus Grotesque" panose="02000505000000020004" pitchFamily="2" charset="77"/>
                <a:ea typeface="ＭＳ Ｐゴシック" panose="020B0600070205080204" pitchFamily="34" charset="-128"/>
              </a:rPr>
              <a:t>Ask for permission</a:t>
            </a:r>
          </a:p>
          <a:p>
            <a:pPr lvl="1"/>
            <a:r>
              <a:rPr lang="en-US" altLang="en-US" dirty="0">
                <a:latin typeface="Acherus Grotesque" panose="02000505000000020004" pitchFamily="2" charset="77"/>
                <a:ea typeface="ＭＳ Ｐゴシック" panose="020B0600070205080204" pitchFamily="34" charset="-128"/>
              </a:rPr>
              <a:t>Assess the risk</a:t>
            </a:r>
          </a:p>
          <a:p>
            <a:r>
              <a:rPr lang="en-US" altLang="en-US" dirty="0">
                <a:latin typeface="Acherus Grotesque" panose="02000505000000020004" pitchFamily="2" charset="77"/>
                <a:ea typeface="ＭＳ Ｐゴシック" panose="020B0600070205080204" pitchFamily="34" charset="-128"/>
              </a:rPr>
              <a:t>Orphan works</a:t>
            </a:r>
          </a:p>
          <a:p>
            <a:pPr lvl="1"/>
            <a:r>
              <a:rPr lang="en-US" altLang="en-US" dirty="0">
                <a:latin typeface="Acherus Grotesque" panose="02000505000000020004" pitchFamily="2" charset="77"/>
                <a:ea typeface="ＭＳ Ｐゴシック" panose="020B0600070205080204" pitchFamily="34" charset="-128"/>
              </a:rPr>
              <a:t>Assume it’s protected by copyright</a:t>
            </a:r>
          </a:p>
        </p:txBody>
      </p:sp>
    </p:spTree>
    <p:extLst>
      <p:ext uri="{BB962C8B-B14F-4D97-AF65-F5344CB8AC3E}">
        <p14:creationId xmlns:p14="http://schemas.microsoft.com/office/powerpoint/2010/main" val="33007250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altLang="en-US" dirty="0">
                <a:latin typeface="Acherus Grotesque" panose="02000505000000020004" pitchFamily="2" charset="77"/>
                <a:ea typeface="ＭＳ Ｐゴシック" panose="020B0600070205080204" pitchFamily="34" charset="-128"/>
              </a:rPr>
              <a:t>Including Copyrighted Works</a:t>
            </a:r>
            <a:endParaRPr lang="en-US" dirty="0">
              <a:latin typeface="Acherus Grotesque" panose="02000505000000020004" pitchFamily="2" charset="77"/>
            </a:endParaRPr>
          </a:p>
        </p:txBody>
      </p:sp>
      <p:sp>
        <p:nvSpPr>
          <p:cNvPr id="8" name="Slide Number Placeholder 7"/>
          <p:cNvSpPr>
            <a:spLocks noGrp="1"/>
          </p:cNvSpPr>
          <p:nvPr>
            <p:ph type="sldNum" sz="quarter" idx="12"/>
          </p:nvPr>
        </p:nvSpPr>
        <p:spPr/>
        <p:txBody>
          <a:bodyPr/>
          <a:lstStyle/>
          <a:p>
            <a:fld id="{F13255C3-EC6F-3E44-8738-BCB40BBB5A07}" type="slidenum">
              <a:rPr lang="en-US" smtClean="0"/>
              <a:pPr/>
              <a:t>18</a:t>
            </a:fld>
            <a:endParaRPr lang="en-US"/>
          </a:p>
        </p:txBody>
      </p:sp>
      <p:sp>
        <p:nvSpPr>
          <p:cNvPr id="5" name="Subtitle 4"/>
          <p:cNvSpPr>
            <a:spLocks noGrp="1"/>
          </p:cNvSpPr>
          <p:nvPr>
            <p:ph idx="1"/>
          </p:nvPr>
        </p:nvSpPr>
        <p:spPr>
          <a:xfrm>
            <a:off x="1198880" y="1667705"/>
            <a:ext cx="9664993" cy="4751043"/>
          </a:xfrm>
        </p:spPr>
        <p:txBody>
          <a:bodyPr>
            <a:normAutofit/>
          </a:bodyPr>
          <a:lstStyle/>
          <a:p>
            <a:pPr marL="0" indent="0">
              <a:buNone/>
            </a:pPr>
            <a:r>
              <a:rPr lang="en-US" altLang="en-US" dirty="0">
                <a:latin typeface="Acherus Grotesque" panose="02000505000000020004" pitchFamily="2" charset="77"/>
                <a:ea typeface="ＭＳ Ｐゴシック" panose="020B0600070205080204" pitchFamily="34" charset="-128"/>
              </a:rPr>
              <a:t>Graduate School asks for evidence with ETD</a:t>
            </a:r>
          </a:p>
          <a:p>
            <a:pPr marL="920750" indent="-338138"/>
            <a:r>
              <a:rPr lang="en-US" altLang="en-US" dirty="0">
                <a:latin typeface="Acherus Grotesque" panose="02000505000000020004" pitchFamily="2" charset="77"/>
                <a:ea typeface="ＭＳ Ｐゴシック" panose="020B0600070205080204" pitchFamily="34" charset="-128"/>
              </a:rPr>
              <a:t>Fair use; determination attached</a:t>
            </a:r>
          </a:p>
          <a:p>
            <a:pPr marL="920750" indent="-338138"/>
            <a:r>
              <a:rPr lang="en-US" altLang="en-US" dirty="0">
                <a:latin typeface="Acherus Grotesque" panose="02000505000000020004" pitchFamily="2" charset="77"/>
                <a:ea typeface="ＭＳ Ｐゴシック" panose="020B0600070205080204" pitchFamily="34" charset="-128"/>
              </a:rPr>
              <a:t>Creative Commons license</a:t>
            </a:r>
          </a:p>
          <a:p>
            <a:pPr marL="920750" indent="-338138"/>
            <a:r>
              <a:rPr lang="en-US" altLang="en-US" dirty="0">
                <a:latin typeface="Acherus Grotesque" panose="02000505000000020004" pitchFamily="2" charset="77"/>
                <a:ea typeface="ＭＳ Ｐゴシック" panose="020B0600070205080204" pitchFamily="34" charset="-128"/>
              </a:rPr>
              <a:t>Public domain</a:t>
            </a:r>
          </a:p>
          <a:p>
            <a:pPr marL="920750" indent="-338138"/>
            <a:r>
              <a:rPr lang="en-US" altLang="en-US" dirty="0">
                <a:latin typeface="Acherus Grotesque" panose="02000505000000020004" pitchFamily="2" charset="77"/>
                <a:ea typeface="ＭＳ Ｐゴシック" panose="020B0600070205080204" pitchFamily="34" charset="-128"/>
              </a:rPr>
              <a:t>Used with permission, letter/email attached</a:t>
            </a:r>
          </a:p>
        </p:txBody>
      </p:sp>
    </p:spTree>
    <p:extLst>
      <p:ext uri="{BB962C8B-B14F-4D97-AF65-F5344CB8AC3E}">
        <p14:creationId xmlns:p14="http://schemas.microsoft.com/office/powerpoint/2010/main" val="23067477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altLang="en-US" dirty="0">
                <a:latin typeface="Acherus Grotesque" panose="02000505000000020004" pitchFamily="2" charset="77"/>
                <a:ea typeface="ＭＳ Ｐゴシック" panose="020B0600070205080204" pitchFamily="34" charset="-128"/>
              </a:rPr>
              <a:t>Signing Agreements with Publishers</a:t>
            </a:r>
            <a:endParaRPr lang="en-US" dirty="0">
              <a:latin typeface="Acherus Grotesque" panose="02000505000000020004" pitchFamily="2" charset="77"/>
            </a:endParaRPr>
          </a:p>
        </p:txBody>
      </p:sp>
      <p:sp>
        <p:nvSpPr>
          <p:cNvPr id="8" name="Slide Number Placeholder 7"/>
          <p:cNvSpPr>
            <a:spLocks noGrp="1"/>
          </p:cNvSpPr>
          <p:nvPr>
            <p:ph type="sldNum" sz="quarter" idx="12"/>
          </p:nvPr>
        </p:nvSpPr>
        <p:spPr/>
        <p:txBody>
          <a:bodyPr/>
          <a:lstStyle/>
          <a:p>
            <a:fld id="{F13255C3-EC6F-3E44-8738-BCB40BBB5A07}" type="slidenum">
              <a:rPr lang="en-US" smtClean="0"/>
              <a:pPr/>
              <a:t>19</a:t>
            </a:fld>
            <a:endParaRPr lang="en-US"/>
          </a:p>
        </p:txBody>
      </p:sp>
      <p:sp>
        <p:nvSpPr>
          <p:cNvPr id="5" name="Subtitle 4"/>
          <p:cNvSpPr>
            <a:spLocks noGrp="1"/>
          </p:cNvSpPr>
          <p:nvPr>
            <p:ph idx="1"/>
          </p:nvPr>
        </p:nvSpPr>
        <p:spPr>
          <a:xfrm>
            <a:off x="1198880" y="1546751"/>
            <a:ext cx="9664993" cy="4751043"/>
          </a:xfrm>
        </p:spPr>
        <p:txBody>
          <a:bodyPr>
            <a:normAutofit fontScale="92500" lnSpcReduction="20000"/>
          </a:bodyPr>
          <a:lstStyle/>
          <a:p>
            <a:pPr>
              <a:lnSpc>
                <a:spcPct val="110000"/>
              </a:lnSpc>
            </a:pPr>
            <a:r>
              <a:rPr lang="en-US" altLang="en-US" dirty="0">
                <a:latin typeface="Acherus Grotesque" panose="02000505000000020004" pitchFamily="2" charset="77"/>
                <a:ea typeface="ＭＳ Ｐゴシック" panose="020B0600070205080204" pitchFamily="34" charset="-128"/>
              </a:rPr>
              <a:t>Negotiate after your article is accepted for publication</a:t>
            </a:r>
          </a:p>
          <a:p>
            <a:pPr>
              <a:lnSpc>
                <a:spcPct val="110000"/>
              </a:lnSpc>
            </a:pPr>
            <a:r>
              <a:rPr lang="en-US" altLang="en-US" dirty="0">
                <a:latin typeface="Acherus Grotesque" panose="02000505000000020004" pitchFamily="2" charset="77"/>
                <a:ea typeface="ＭＳ Ｐゴシック" panose="020B0600070205080204" pitchFamily="34" charset="-128"/>
              </a:rPr>
              <a:t>Keep your copyright</a:t>
            </a:r>
          </a:p>
          <a:p>
            <a:pPr lvl="1">
              <a:lnSpc>
                <a:spcPct val="110000"/>
              </a:lnSpc>
            </a:pPr>
            <a:r>
              <a:rPr lang="en-US" altLang="en-US" dirty="0">
                <a:latin typeface="Acherus Grotesque" panose="02000505000000020004" pitchFamily="2" charset="77"/>
                <a:ea typeface="ＭＳ Ｐゴシック" panose="020B0600070205080204" pitchFamily="34" charset="-128"/>
              </a:rPr>
              <a:t>Use it in your thesis/dissertation</a:t>
            </a:r>
          </a:p>
          <a:p>
            <a:pPr lvl="1">
              <a:lnSpc>
                <a:spcPct val="110000"/>
              </a:lnSpc>
            </a:pPr>
            <a:r>
              <a:rPr lang="en-US" altLang="en-US" dirty="0">
                <a:latin typeface="Acherus Grotesque" panose="02000505000000020004" pitchFamily="2" charset="77"/>
                <a:ea typeface="ＭＳ Ｐゴシック" panose="020B0600070205080204" pitchFamily="34" charset="-128"/>
              </a:rPr>
              <a:t>Link it from your CV/résumé </a:t>
            </a:r>
          </a:p>
          <a:p>
            <a:pPr lvl="1">
              <a:lnSpc>
                <a:spcPct val="110000"/>
              </a:lnSpc>
            </a:pPr>
            <a:r>
              <a:rPr lang="en-US" altLang="en-US" dirty="0">
                <a:latin typeface="Acherus Grotesque" panose="02000505000000020004" pitchFamily="2" charset="77"/>
                <a:ea typeface="ＭＳ Ｐゴシック" panose="020B0600070205080204" pitchFamily="34" charset="-128"/>
              </a:rPr>
              <a:t>Use it for teaching (i.e., distribute to your class)</a:t>
            </a:r>
          </a:p>
          <a:p>
            <a:pPr lvl="1">
              <a:lnSpc>
                <a:spcPct val="110000"/>
              </a:lnSpc>
            </a:pPr>
            <a:r>
              <a:rPr lang="en-US" altLang="en-US" dirty="0">
                <a:latin typeface="Acherus Grotesque" panose="02000505000000020004" pitchFamily="2" charset="77"/>
                <a:ea typeface="ＭＳ Ｐゴシック" panose="020B0600070205080204" pitchFamily="34" charset="-128"/>
              </a:rPr>
              <a:t>Distribute to your colleagues</a:t>
            </a:r>
          </a:p>
          <a:p>
            <a:pPr>
              <a:lnSpc>
                <a:spcPct val="110000"/>
              </a:lnSpc>
            </a:pPr>
            <a:r>
              <a:rPr lang="en-US" altLang="en-US" dirty="0">
                <a:latin typeface="Acherus Grotesque" panose="02000505000000020004" pitchFamily="2" charset="77"/>
                <a:ea typeface="ＭＳ Ｐゴシック" panose="020B0600070205080204" pitchFamily="34" charset="-128"/>
              </a:rPr>
              <a:t>Give non-exclusive rights to publisher/journal</a:t>
            </a:r>
          </a:p>
          <a:p>
            <a:pPr>
              <a:lnSpc>
                <a:spcPct val="110000"/>
              </a:lnSpc>
            </a:pPr>
            <a:r>
              <a:rPr lang="en-US" altLang="en-US" dirty="0">
                <a:latin typeface="Acherus Grotesque" panose="02000505000000020004" pitchFamily="2" charset="77"/>
                <a:ea typeface="ＭＳ Ｐゴシック" panose="020B0600070205080204" pitchFamily="34" charset="-128"/>
              </a:rPr>
              <a:t>SPARC </a:t>
            </a:r>
            <a:r>
              <a:rPr lang="en-US" altLang="en-US" dirty="0">
                <a:latin typeface="Acherus Grotesque" panose="02000505000000020004" pitchFamily="2" charset="77"/>
                <a:ea typeface="ＭＳ Ｐゴシック" panose="020B0600070205080204" pitchFamily="34" charset="-128"/>
                <a:hlinkClick r:id="rId3"/>
              </a:rPr>
              <a:t>author addendum</a:t>
            </a:r>
            <a:endParaRPr lang="en-US" altLang="en-US" dirty="0">
              <a:latin typeface="Acherus Grotesque" panose="02000505000000020004" pitchFamily="2" charset="77"/>
              <a:ea typeface="ＭＳ Ｐゴシック" panose="020B0600070205080204" pitchFamily="34" charset="-128"/>
            </a:endParaRPr>
          </a:p>
        </p:txBody>
      </p:sp>
    </p:spTree>
    <p:extLst>
      <p:ext uri="{BB962C8B-B14F-4D97-AF65-F5344CB8AC3E}">
        <p14:creationId xmlns:p14="http://schemas.microsoft.com/office/powerpoint/2010/main" val="17732507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5F31C1-EB2E-A547-AF1E-DA2094147D96}"/>
              </a:ext>
            </a:extLst>
          </p:cNvPr>
          <p:cNvSpPr>
            <a:spLocks noGrp="1"/>
          </p:cNvSpPr>
          <p:nvPr>
            <p:ph type="title"/>
          </p:nvPr>
        </p:nvSpPr>
        <p:spPr>
          <a:xfrm>
            <a:off x="1273997" y="1704996"/>
            <a:ext cx="6530416" cy="2614157"/>
          </a:xfrm>
        </p:spPr>
        <p:txBody>
          <a:bodyPr>
            <a:normAutofit fontScale="90000"/>
          </a:bodyPr>
          <a:lstStyle/>
          <a:p>
            <a:pPr>
              <a:lnSpc>
                <a:spcPct val="100000"/>
              </a:lnSpc>
            </a:pPr>
            <a:r>
              <a:rPr lang="en-US" altLang="en-US" sz="2700" dirty="0">
                <a:latin typeface="Acherus Grotesque" panose="02000505000000020004" pitchFamily="2" charset="77"/>
                <a:ea typeface="ＭＳ Ｐゴシック" panose="020B0600070205080204" pitchFamily="34" charset="-128"/>
              </a:rPr>
              <a:t>Gail McMillan			</a:t>
            </a:r>
            <a:r>
              <a:rPr lang="en-US" altLang="en-US" sz="2700" dirty="0" err="1">
                <a:latin typeface="Acherus Grotesque" panose="02000505000000020004" pitchFamily="2" charset="77"/>
                <a:ea typeface="ＭＳ Ｐゴシック" panose="020B0600070205080204" pitchFamily="34" charset="-128"/>
              </a:rPr>
              <a:t>gailmac@vt.edu</a:t>
            </a:r>
            <a:br>
              <a:rPr lang="en-US" altLang="en-US" sz="2700" dirty="0">
                <a:latin typeface="Acherus Grotesque" panose="02000505000000020004" pitchFamily="2" charset="77"/>
                <a:ea typeface="ＭＳ Ｐゴシック" panose="020B0600070205080204" pitchFamily="34" charset="-128"/>
              </a:rPr>
            </a:br>
            <a:r>
              <a:rPr lang="en-US" altLang="en-US" sz="2700" dirty="0">
                <a:latin typeface="Acherus Grotesque" panose="02000505000000020004" pitchFamily="2" charset="77"/>
                <a:ea typeface="ＭＳ Ｐゴシック" panose="020B0600070205080204" pitchFamily="34" charset="-128"/>
              </a:rPr>
              <a:t>Director, Scholarly Communication</a:t>
            </a:r>
            <a:br>
              <a:rPr lang="en-US" altLang="en-US" sz="2700" dirty="0">
                <a:latin typeface="Acherus Grotesque" panose="02000505000000020004" pitchFamily="2" charset="77"/>
                <a:ea typeface="ＭＳ Ｐゴシック" panose="020B0600070205080204" pitchFamily="34" charset="-128"/>
              </a:rPr>
            </a:br>
            <a:r>
              <a:rPr lang="en-US" altLang="en-US" sz="2700" dirty="0">
                <a:latin typeface="Acherus Grotesque" panose="02000505000000020004" pitchFamily="2" charset="77"/>
                <a:ea typeface="ＭＳ Ｐゴシック" panose="020B0600070205080204" pitchFamily="34" charset="-128"/>
              </a:rPr>
              <a:t>Professor, Virginia Tech Libraries</a:t>
            </a:r>
            <a:br>
              <a:rPr lang="en-US" altLang="en-US" sz="2700" dirty="0">
                <a:latin typeface="Acherus Grotesque" panose="02000505000000020004" pitchFamily="2" charset="77"/>
                <a:ea typeface="ＭＳ Ｐゴシック" panose="020B0600070205080204" pitchFamily="34" charset="-128"/>
              </a:rPr>
            </a:br>
            <a:br>
              <a:rPr lang="en-US" altLang="en-US" sz="2700" dirty="0">
                <a:latin typeface="Acherus Grotesque" panose="02000505000000020004" pitchFamily="2" charset="77"/>
                <a:ea typeface="ＭＳ Ｐゴシック" panose="020B0600070205080204" pitchFamily="34" charset="-128"/>
              </a:rPr>
            </a:br>
            <a:r>
              <a:rPr lang="en-US" altLang="en-US" sz="2700" dirty="0">
                <a:latin typeface="Acherus Grotesque" panose="02000505000000020004" pitchFamily="2" charset="77"/>
                <a:ea typeface="ＭＳ Ｐゴシック" panose="020B0600070205080204" pitchFamily="34" charset="-128"/>
              </a:rPr>
              <a:t>Feb. 27, 2020</a:t>
            </a:r>
            <a:br>
              <a:rPr lang="en-US" altLang="en-US" sz="3200" dirty="0">
                <a:latin typeface="Times New Roman" panose="02020603050405020304" pitchFamily="18" charset="0"/>
                <a:ea typeface="ＭＳ Ｐゴシック" panose="020B0600070205080204" pitchFamily="34" charset="-128"/>
              </a:rPr>
            </a:br>
            <a:endParaRPr lang="en-US" sz="3200" dirty="0"/>
          </a:p>
        </p:txBody>
      </p:sp>
      <p:sp>
        <p:nvSpPr>
          <p:cNvPr id="3" name="Text Placeholder 2">
            <a:extLst>
              <a:ext uri="{FF2B5EF4-FFF2-40B4-BE49-F238E27FC236}">
                <a16:creationId xmlns:a16="http://schemas.microsoft.com/office/drawing/2014/main" id="{1B04C381-5B34-594C-AF68-B017AAF10148}"/>
              </a:ext>
            </a:extLst>
          </p:cNvPr>
          <p:cNvSpPr>
            <a:spLocks noGrp="1"/>
          </p:cNvSpPr>
          <p:nvPr>
            <p:ph type="body" idx="1"/>
          </p:nvPr>
        </p:nvSpPr>
        <p:spPr/>
        <p:txBody>
          <a:bodyPr/>
          <a:lstStyle/>
          <a:p>
            <a:r>
              <a:rPr lang="en-US" altLang="en-US" dirty="0">
                <a:solidFill>
                  <a:schemeClr val="accent2"/>
                </a:solidFill>
                <a:latin typeface="Acherus Grotesque" panose="02000505000000020004" pitchFamily="2" charset="77"/>
                <a:ea typeface="ＭＳ Ｐゴシック" panose="020B0600070205080204" pitchFamily="34" charset="-128"/>
              </a:rPr>
              <a:t>Copyright, Fair Use and Your ETD</a:t>
            </a:r>
            <a:endParaRPr lang="en-US" dirty="0">
              <a:latin typeface="Acherus Grotesque" panose="02000505000000020004" pitchFamily="2" charset="77"/>
            </a:endParaRPr>
          </a:p>
        </p:txBody>
      </p:sp>
    </p:spTree>
    <p:extLst>
      <p:ext uri="{BB962C8B-B14F-4D97-AF65-F5344CB8AC3E}">
        <p14:creationId xmlns:p14="http://schemas.microsoft.com/office/powerpoint/2010/main" val="23818024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altLang="en-US" dirty="0">
                <a:latin typeface="Acherus Grotesque" panose="02000505000000020004" pitchFamily="2" charset="77"/>
                <a:ea typeface="ＭＳ Ｐゴシック" panose="020B0600070205080204" pitchFamily="34" charset="-128"/>
              </a:rPr>
              <a:t>Manuscript style ETD</a:t>
            </a:r>
            <a:endParaRPr lang="en-US" dirty="0">
              <a:latin typeface="Acherus Grotesque" panose="02000505000000020004" pitchFamily="2" charset="77"/>
            </a:endParaRPr>
          </a:p>
        </p:txBody>
      </p:sp>
      <p:sp>
        <p:nvSpPr>
          <p:cNvPr id="8" name="Slide Number Placeholder 7"/>
          <p:cNvSpPr>
            <a:spLocks noGrp="1"/>
          </p:cNvSpPr>
          <p:nvPr>
            <p:ph type="sldNum" sz="quarter" idx="12"/>
          </p:nvPr>
        </p:nvSpPr>
        <p:spPr/>
        <p:txBody>
          <a:bodyPr/>
          <a:lstStyle/>
          <a:p>
            <a:fld id="{F13255C3-EC6F-3E44-8738-BCB40BBB5A07}" type="slidenum">
              <a:rPr lang="en-US" smtClean="0"/>
              <a:pPr/>
              <a:t>20</a:t>
            </a:fld>
            <a:endParaRPr lang="en-US"/>
          </a:p>
        </p:txBody>
      </p:sp>
      <p:sp>
        <p:nvSpPr>
          <p:cNvPr id="5" name="Subtitle 4"/>
          <p:cNvSpPr>
            <a:spLocks noGrp="1"/>
          </p:cNvSpPr>
          <p:nvPr>
            <p:ph idx="1"/>
          </p:nvPr>
        </p:nvSpPr>
        <p:spPr>
          <a:xfrm>
            <a:off x="1198880" y="1546751"/>
            <a:ext cx="9664993" cy="4751043"/>
          </a:xfrm>
        </p:spPr>
        <p:txBody>
          <a:bodyPr>
            <a:normAutofit/>
          </a:bodyPr>
          <a:lstStyle/>
          <a:p>
            <a:r>
              <a:rPr lang="en-US" altLang="en-US" dirty="0">
                <a:latin typeface="Acherus Grotesque" panose="02000505000000020004" pitchFamily="2" charset="77"/>
                <a:ea typeface="ＭＳ Ｐゴシック" panose="020B0600070205080204" pitchFamily="34" charset="-128"/>
              </a:rPr>
              <a:t>Did you keep the copyright to your article?</a:t>
            </a:r>
          </a:p>
          <a:p>
            <a:r>
              <a:rPr lang="en-US" altLang="en-US" dirty="0">
                <a:latin typeface="Acherus Grotesque" panose="02000505000000020004" pitchFamily="2" charset="77"/>
                <a:ea typeface="ＭＳ Ｐゴシック" panose="020B0600070205080204" pitchFamily="34" charset="-128"/>
              </a:rPr>
              <a:t>Include a signed release from the publisher</a:t>
            </a:r>
          </a:p>
          <a:p>
            <a:r>
              <a:rPr lang="en-US" altLang="en-US" dirty="0">
                <a:latin typeface="Acherus Grotesque" panose="02000505000000020004" pitchFamily="2" charset="77"/>
                <a:ea typeface="ＭＳ Ｐゴシック" panose="020B0600070205080204" pitchFamily="34" charset="-128"/>
              </a:rPr>
              <a:t>Link to the publisher’s version</a:t>
            </a:r>
          </a:p>
          <a:p>
            <a:r>
              <a:rPr lang="en-US" altLang="en-US" dirty="0" err="1">
                <a:latin typeface="Acherus Grotesque" panose="02000505000000020004" pitchFamily="2" charset="77"/>
                <a:ea typeface="ＭＳ Ｐゴシック" panose="020B0600070205080204" pitchFamily="34" charset="-128"/>
              </a:rPr>
              <a:t>iThenticate</a:t>
            </a:r>
            <a:r>
              <a:rPr lang="en-US" altLang="en-US" dirty="0">
                <a:latin typeface="Acherus Grotesque" panose="02000505000000020004" pitchFamily="2" charset="77"/>
                <a:ea typeface="ＭＳ Ｐゴシック" panose="020B0600070205080204" pitchFamily="34" charset="-128"/>
              </a:rPr>
              <a:t> plagiarism detection</a:t>
            </a:r>
          </a:p>
        </p:txBody>
      </p:sp>
    </p:spTree>
    <p:extLst>
      <p:ext uri="{BB962C8B-B14F-4D97-AF65-F5344CB8AC3E}">
        <p14:creationId xmlns:p14="http://schemas.microsoft.com/office/powerpoint/2010/main" val="38414954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altLang="en-US" dirty="0">
                <a:latin typeface="Acherus Grotesque" panose="02000505000000020004" pitchFamily="2" charset="77"/>
                <a:ea typeface="ＭＳ Ｐゴシック" panose="020B0600070205080204" pitchFamily="34" charset="-128"/>
              </a:rPr>
              <a:t>Five Questions</a:t>
            </a:r>
            <a:endParaRPr lang="en-US" dirty="0">
              <a:latin typeface="Acherus Grotesque" panose="02000505000000020004" pitchFamily="2" charset="77"/>
            </a:endParaRPr>
          </a:p>
        </p:txBody>
      </p:sp>
      <p:sp>
        <p:nvSpPr>
          <p:cNvPr id="8" name="Slide Number Placeholder 7"/>
          <p:cNvSpPr>
            <a:spLocks noGrp="1"/>
          </p:cNvSpPr>
          <p:nvPr>
            <p:ph type="sldNum" sz="quarter" idx="12"/>
          </p:nvPr>
        </p:nvSpPr>
        <p:spPr/>
        <p:txBody>
          <a:bodyPr/>
          <a:lstStyle/>
          <a:p>
            <a:fld id="{F13255C3-EC6F-3E44-8738-BCB40BBB5A07}" type="slidenum">
              <a:rPr lang="en-US" smtClean="0"/>
              <a:pPr/>
              <a:t>21</a:t>
            </a:fld>
            <a:endParaRPr lang="en-US"/>
          </a:p>
        </p:txBody>
      </p:sp>
      <p:sp>
        <p:nvSpPr>
          <p:cNvPr id="5" name="Subtitle 4"/>
          <p:cNvSpPr>
            <a:spLocks noGrp="1"/>
          </p:cNvSpPr>
          <p:nvPr>
            <p:ph idx="1"/>
          </p:nvPr>
        </p:nvSpPr>
        <p:spPr>
          <a:xfrm>
            <a:off x="1201269" y="1667705"/>
            <a:ext cx="9664993" cy="4751043"/>
          </a:xfrm>
        </p:spPr>
        <p:txBody>
          <a:bodyPr>
            <a:normAutofit/>
          </a:bodyPr>
          <a:lstStyle/>
          <a:p>
            <a:r>
              <a:rPr lang="en-US" altLang="en-US" dirty="0">
                <a:latin typeface="Acherus Grotesque" panose="02000505000000020004" pitchFamily="2" charset="77"/>
                <a:ea typeface="ＭＳ Ｐゴシック" panose="020B0600070205080204" pitchFamily="34" charset="-128"/>
              </a:rPr>
              <a:t>Is the work protected by copyright?</a:t>
            </a:r>
          </a:p>
          <a:p>
            <a:r>
              <a:rPr lang="en-US" altLang="en-US" dirty="0">
                <a:latin typeface="Acherus Grotesque" panose="02000505000000020004" pitchFamily="2" charset="77"/>
                <a:ea typeface="ＭＳ Ｐゴシック" panose="020B0600070205080204" pitchFamily="34" charset="-128"/>
              </a:rPr>
              <a:t>Is there a specific exception in copyright law that covers the use?</a:t>
            </a:r>
          </a:p>
          <a:p>
            <a:r>
              <a:rPr lang="en-US" altLang="en-US" dirty="0">
                <a:latin typeface="Acherus Grotesque" panose="02000505000000020004" pitchFamily="2" charset="77"/>
                <a:ea typeface="ＭＳ Ｐゴシック" panose="020B0600070205080204" pitchFamily="34" charset="-128"/>
              </a:rPr>
              <a:t>Is there a license that covers the use?</a:t>
            </a:r>
          </a:p>
          <a:p>
            <a:r>
              <a:rPr lang="en-US" altLang="en-US" dirty="0">
                <a:latin typeface="Acherus Grotesque" panose="02000505000000020004" pitchFamily="2" charset="77"/>
                <a:ea typeface="ＭＳ Ｐゴシック" panose="020B0600070205080204" pitchFamily="34" charset="-128"/>
              </a:rPr>
              <a:t>Is the use covered by fair use?</a:t>
            </a:r>
          </a:p>
          <a:p>
            <a:r>
              <a:rPr lang="en-US" altLang="en-US" dirty="0">
                <a:latin typeface="Acherus Grotesque" panose="02000505000000020004" pitchFamily="2" charset="77"/>
                <a:ea typeface="ＭＳ Ｐゴシック" panose="020B0600070205080204" pitchFamily="34" charset="-128"/>
              </a:rPr>
              <a:t>Is permission needed for the use?</a:t>
            </a:r>
          </a:p>
        </p:txBody>
      </p:sp>
    </p:spTree>
    <p:extLst>
      <p:ext uri="{BB962C8B-B14F-4D97-AF65-F5344CB8AC3E}">
        <p14:creationId xmlns:p14="http://schemas.microsoft.com/office/powerpoint/2010/main" val="35749118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altLang="en-US" dirty="0">
                <a:latin typeface="Acherus Grotesque" panose="02000505000000020004" pitchFamily="2" charset="77"/>
                <a:ea typeface="ＭＳ Ｐゴシック" panose="020B0600070205080204" pitchFamily="34" charset="-128"/>
              </a:rPr>
              <a:t>Copyright Resources at VT Libraries</a:t>
            </a:r>
            <a:endParaRPr lang="en-US" dirty="0">
              <a:latin typeface="Acherus Grotesque" panose="02000505000000020004" pitchFamily="2" charset="77"/>
            </a:endParaRPr>
          </a:p>
        </p:txBody>
      </p:sp>
      <p:sp>
        <p:nvSpPr>
          <p:cNvPr id="8" name="Slide Number Placeholder 7"/>
          <p:cNvSpPr>
            <a:spLocks noGrp="1"/>
          </p:cNvSpPr>
          <p:nvPr>
            <p:ph type="sldNum" sz="quarter" idx="12"/>
          </p:nvPr>
        </p:nvSpPr>
        <p:spPr/>
        <p:txBody>
          <a:bodyPr/>
          <a:lstStyle/>
          <a:p>
            <a:fld id="{F13255C3-EC6F-3E44-8738-BCB40BBB5A07}" type="slidenum">
              <a:rPr lang="en-US" smtClean="0"/>
              <a:pPr/>
              <a:t>22</a:t>
            </a:fld>
            <a:endParaRPr lang="en-US"/>
          </a:p>
        </p:txBody>
      </p:sp>
      <p:sp>
        <p:nvSpPr>
          <p:cNvPr id="5" name="Subtitle 4"/>
          <p:cNvSpPr>
            <a:spLocks noGrp="1"/>
          </p:cNvSpPr>
          <p:nvPr>
            <p:ph idx="1"/>
          </p:nvPr>
        </p:nvSpPr>
        <p:spPr>
          <a:xfrm>
            <a:off x="1201269" y="1546751"/>
            <a:ext cx="9664993" cy="4751043"/>
          </a:xfrm>
        </p:spPr>
        <p:txBody>
          <a:bodyPr>
            <a:normAutofit fontScale="92500"/>
          </a:bodyPr>
          <a:lstStyle/>
          <a:p>
            <a:pPr>
              <a:buSzPct val="125000"/>
              <a:buFont typeface="Wingdings" pitchFamily="2" charset="2"/>
              <a:buChar char="§"/>
            </a:pPr>
            <a:r>
              <a:rPr lang="en-US" altLang="en-US" dirty="0">
                <a:latin typeface="Acherus Grotesque" panose="02000505000000020004" pitchFamily="2" charset="77"/>
                <a:ea typeface="ＭＳ Ｐゴシック" panose="020B0600070205080204" pitchFamily="34" charset="-128"/>
              </a:rPr>
              <a:t>Copyright</a:t>
            </a:r>
          </a:p>
          <a:p>
            <a:pPr>
              <a:buNone/>
            </a:pPr>
            <a:r>
              <a:rPr lang="en-US" altLang="en-US" dirty="0">
                <a:latin typeface="Acherus Grotesque" panose="02000505000000020004" pitchFamily="2" charset="77"/>
                <a:ea typeface="ＭＳ Ｐゴシック" panose="020B0600070205080204" pitchFamily="34" charset="-128"/>
              </a:rPr>
              <a:t>	</a:t>
            </a:r>
            <a:r>
              <a:rPr lang="en-US" altLang="en-US" dirty="0">
                <a:latin typeface="Acherus Grotesque" panose="02000505000000020004" pitchFamily="2" charset="77"/>
                <a:ea typeface="ＭＳ Ｐゴシック" panose="020B0600070205080204" pitchFamily="34" charset="-128"/>
                <a:hlinkClick r:id="rId3"/>
              </a:rPr>
              <a:t>https://scholar.lib.vt.edu/copyright/</a:t>
            </a:r>
            <a:r>
              <a:rPr lang="en-US" altLang="en-US" dirty="0">
                <a:latin typeface="Acherus Grotesque" panose="02000505000000020004" pitchFamily="2" charset="77"/>
                <a:ea typeface="ＭＳ Ｐゴシック" panose="020B0600070205080204" pitchFamily="34" charset="-128"/>
              </a:rPr>
              <a:t> </a:t>
            </a:r>
          </a:p>
          <a:p>
            <a:pPr>
              <a:buSzPct val="125000"/>
              <a:buFont typeface="Wingdings" pitchFamily="2" charset="2"/>
              <a:buChar char="§"/>
            </a:pPr>
            <a:r>
              <a:rPr lang="en-US" altLang="en-US" dirty="0">
                <a:solidFill>
                  <a:srgbClr val="000000"/>
                </a:solidFill>
                <a:latin typeface="Acherus Grotesque" panose="02000505000000020004" pitchFamily="2" charset="77"/>
                <a:ea typeface="ＭＳ Ｐゴシック" panose="020B0600070205080204" pitchFamily="34" charset="-128"/>
              </a:rPr>
              <a:t>Fair Use</a:t>
            </a:r>
          </a:p>
          <a:p>
            <a:pPr>
              <a:buNone/>
            </a:pPr>
            <a:r>
              <a:rPr lang="en-US" altLang="en-US" dirty="0">
                <a:latin typeface="Acherus Grotesque" panose="02000505000000020004" pitchFamily="2" charset="77"/>
                <a:ea typeface="ＭＳ Ｐゴシック" panose="020B0600070205080204" pitchFamily="34" charset="-128"/>
              </a:rPr>
              <a:t>	</a:t>
            </a:r>
            <a:r>
              <a:rPr lang="en-US" altLang="en-US" dirty="0">
                <a:latin typeface="Acherus Grotesque" panose="02000505000000020004" pitchFamily="2" charset="77"/>
                <a:ea typeface="ＭＳ Ｐゴシック" panose="020B0600070205080204" pitchFamily="34" charset="-128"/>
                <a:hlinkClick r:id="rId4"/>
              </a:rPr>
              <a:t>https://scholar.lib.vt.edu/copyright/cprtfairuse.html</a:t>
            </a:r>
            <a:endParaRPr lang="en-US" altLang="en-US" dirty="0">
              <a:latin typeface="Acherus Grotesque" panose="02000505000000020004" pitchFamily="2" charset="77"/>
              <a:ea typeface="ＭＳ Ｐゴシック" panose="020B0600070205080204" pitchFamily="34" charset="-128"/>
            </a:endParaRPr>
          </a:p>
          <a:p>
            <a:pPr>
              <a:buSzPct val="125000"/>
              <a:buFont typeface="Wingdings" pitchFamily="2" charset="2"/>
              <a:buChar char="§"/>
            </a:pPr>
            <a:r>
              <a:rPr lang="en-US" altLang="en-US" dirty="0">
                <a:latin typeface="Acherus Grotesque" panose="02000505000000020004" pitchFamily="2" charset="77"/>
                <a:ea typeface="ＭＳ Ｐゴシック" panose="020B0600070205080204" pitchFamily="34" charset="-128"/>
              </a:rPr>
              <a:t>Copyright and Authors (</a:t>
            </a:r>
            <a:r>
              <a:rPr lang="en-US" altLang="en-US" dirty="0" err="1">
                <a:latin typeface="Acherus Grotesque" panose="02000505000000020004" pitchFamily="2" charset="77"/>
                <a:ea typeface="ＭＳ Ｐゴシック" panose="020B0600070205080204" pitchFamily="34" charset="-128"/>
              </a:rPr>
              <a:t>inc.</a:t>
            </a:r>
            <a:r>
              <a:rPr lang="en-US" altLang="en-US" dirty="0">
                <a:latin typeface="Acherus Grotesque" panose="02000505000000020004" pitchFamily="2" charset="77"/>
                <a:ea typeface="ＭＳ Ｐゴシック" panose="020B0600070205080204" pitchFamily="34" charset="-128"/>
              </a:rPr>
              <a:t> ETDs)</a:t>
            </a:r>
          </a:p>
          <a:p>
            <a:pPr>
              <a:buNone/>
            </a:pPr>
            <a:r>
              <a:rPr lang="en-US" altLang="en-US" dirty="0">
                <a:latin typeface="Acherus Grotesque" panose="02000505000000020004" pitchFamily="2" charset="77"/>
                <a:ea typeface="ＭＳ Ｐゴシック" panose="020B0600070205080204" pitchFamily="34" charset="-128"/>
              </a:rPr>
              <a:t>	</a:t>
            </a:r>
            <a:r>
              <a:rPr lang="en-US" altLang="en-US" dirty="0">
                <a:latin typeface="Acherus Grotesque" panose="02000505000000020004" pitchFamily="2" charset="77"/>
                <a:ea typeface="ＭＳ Ｐゴシック" panose="020B0600070205080204" pitchFamily="34" charset="-128"/>
                <a:hlinkClick r:id="rId5"/>
              </a:rPr>
              <a:t>https://scholar.lib.vt.edu/copyright/cprtetd.html</a:t>
            </a:r>
            <a:endParaRPr lang="en-US" altLang="en-US" dirty="0">
              <a:latin typeface="Acherus Grotesque" panose="02000505000000020004" pitchFamily="2" charset="77"/>
              <a:ea typeface="ＭＳ Ｐゴシック" panose="020B0600070205080204" pitchFamily="34" charset="-128"/>
            </a:endParaRPr>
          </a:p>
          <a:p>
            <a:pPr>
              <a:buSzPct val="125000"/>
              <a:buFont typeface="Wingdings" pitchFamily="2" charset="2"/>
              <a:buChar char="§"/>
            </a:pPr>
            <a:r>
              <a:rPr lang="en-US" altLang="en-US" dirty="0">
                <a:latin typeface="Acherus Grotesque" panose="02000505000000020004" pitchFamily="2" charset="77"/>
                <a:ea typeface="ＭＳ Ｐゴシック" panose="020B0600070205080204" pitchFamily="34" charset="-128"/>
              </a:rPr>
              <a:t>Request Permission: Sample letter</a:t>
            </a:r>
          </a:p>
          <a:p>
            <a:pPr>
              <a:buNone/>
            </a:pPr>
            <a:r>
              <a:rPr lang="en-US" altLang="en-US" dirty="0">
                <a:latin typeface="Acherus Grotesque" panose="02000505000000020004" pitchFamily="2" charset="77"/>
                <a:ea typeface="ＭＳ Ｐゴシック" panose="020B0600070205080204" pitchFamily="34" charset="-128"/>
              </a:rPr>
              <a:t>	</a:t>
            </a:r>
            <a:r>
              <a:rPr lang="en-US" altLang="en-US" dirty="0">
                <a:latin typeface="Acherus Grotesque" panose="02000505000000020004" pitchFamily="2" charset="77"/>
                <a:ea typeface="ＭＳ Ｐゴシック" panose="020B0600070205080204" pitchFamily="34" charset="-128"/>
                <a:hlinkClick r:id="rId6"/>
              </a:rPr>
              <a:t>https://etd.vt.edu/howto/permission.html</a:t>
            </a:r>
            <a:endParaRPr lang="en-US" altLang="en-US" dirty="0">
              <a:latin typeface="Acherus Grotesque" panose="02000505000000020004" pitchFamily="2" charset="77"/>
              <a:ea typeface="ＭＳ Ｐゴシック" panose="020B0600070205080204" pitchFamily="34" charset="-128"/>
            </a:endParaRPr>
          </a:p>
        </p:txBody>
      </p:sp>
    </p:spTree>
    <p:extLst>
      <p:ext uri="{BB962C8B-B14F-4D97-AF65-F5344CB8AC3E}">
        <p14:creationId xmlns:p14="http://schemas.microsoft.com/office/powerpoint/2010/main" val="14039904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5F31C1-EB2E-A547-AF1E-DA2094147D96}"/>
              </a:ext>
            </a:extLst>
          </p:cNvPr>
          <p:cNvSpPr>
            <a:spLocks noGrp="1"/>
          </p:cNvSpPr>
          <p:nvPr>
            <p:ph type="title"/>
          </p:nvPr>
        </p:nvSpPr>
        <p:spPr>
          <a:xfrm>
            <a:off x="1273997" y="1704996"/>
            <a:ext cx="6530416" cy="2614157"/>
          </a:xfrm>
        </p:spPr>
        <p:txBody>
          <a:bodyPr>
            <a:normAutofit fontScale="90000"/>
          </a:bodyPr>
          <a:lstStyle/>
          <a:p>
            <a:pPr>
              <a:lnSpc>
                <a:spcPct val="100000"/>
              </a:lnSpc>
            </a:pPr>
            <a:r>
              <a:rPr lang="en-US" altLang="en-US" sz="2700" dirty="0">
                <a:latin typeface="Acherus Grotesque" panose="02000505000000020004" pitchFamily="2" charset="77"/>
                <a:ea typeface="ＭＳ Ｐゴシック" panose="020B0600070205080204" pitchFamily="34" charset="-128"/>
              </a:rPr>
              <a:t>Gail McMillan			</a:t>
            </a:r>
            <a:r>
              <a:rPr lang="en-US" altLang="en-US" sz="2700" dirty="0" err="1">
                <a:latin typeface="Acherus Grotesque" panose="02000505000000020004" pitchFamily="2" charset="77"/>
                <a:ea typeface="ＭＳ Ｐゴシック" panose="020B0600070205080204" pitchFamily="34" charset="-128"/>
              </a:rPr>
              <a:t>gailmac@vt.edu</a:t>
            </a:r>
            <a:br>
              <a:rPr lang="en-US" altLang="en-US" sz="2700" dirty="0">
                <a:latin typeface="Acherus Grotesque" panose="02000505000000020004" pitchFamily="2" charset="77"/>
                <a:ea typeface="ＭＳ Ｐゴシック" panose="020B0600070205080204" pitchFamily="34" charset="-128"/>
              </a:rPr>
            </a:br>
            <a:r>
              <a:rPr lang="en-US" altLang="en-US" sz="2700" dirty="0">
                <a:latin typeface="Acherus Grotesque" panose="02000505000000020004" pitchFamily="2" charset="77"/>
                <a:ea typeface="ＭＳ Ｐゴシック" panose="020B0600070205080204" pitchFamily="34" charset="-128"/>
              </a:rPr>
              <a:t>Director, Scholarly Communication</a:t>
            </a:r>
            <a:br>
              <a:rPr lang="en-US" altLang="en-US" sz="2700" dirty="0">
                <a:latin typeface="Acherus Grotesque" panose="02000505000000020004" pitchFamily="2" charset="77"/>
                <a:ea typeface="ＭＳ Ｐゴシック" panose="020B0600070205080204" pitchFamily="34" charset="-128"/>
              </a:rPr>
            </a:br>
            <a:r>
              <a:rPr lang="en-US" altLang="en-US" sz="2700" dirty="0">
                <a:latin typeface="Acherus Grotesque" panose="02000505000000020004" pitchFamily="2" charset="77"/>
                <a:ea typeface="ＭＳ Ｐゴシック" panose="020B0600070205080204" pitchFamily="34" charset="-128"/>
              </a:rPr>
              <a:t>Virginia Tech Libraries, </a:t>
            </a:r>
            <a:br>
              <a:rPr lang="en-US" altLang="en-US" sz="2700" dirty="0">
                <a:latin typeface="Acherus Grotesque" panose="02000505000000020004" pitchFamily="2" charset="77"/>
                <a:ea typeface="ＭＳ Ｐゴシック" panose="020B0600070205080204" pitchFamily="34" charset="-128"/>
              </a:rPr>
            </a:br>
            <a:r>
              <a:rPr lang="en-US" altLang="en-US" sz="2700" dirty="0">
                <a:latin typeface="Acherus Grotesque" panose="02000505000000020004" pitchFamily="2" charset="77"/>
                <a:ea typeface="ＭＳ Ｐゴシック" panose="020B0600070205080204" pitchFamily="34" charset="-128"/>
              </a:rPr>
              <a:t>Feb. 27, 2020</a:t>
            </a:r>
            <a:br>
              <a:rPr lang="en-US" altLang="en-US" sz="2700" dirty="0">
                <a:latin typeface="Acherus Grotesque" panose="02000505000000020004" pitchFamily="2" charset="77"/>
                <a:ea typeface="ＭＳ Ｐゴシック" panose="020B0600070205080204" pitchFamily="34" charset="-128"/>
              </a:rPr>
            </a:br>
            <a:br>
              <a:rPr lang="en-US" altLang="en-US" sz="2700" dirty="0">
                <a:latin typeface="Acherus Grotesque" panose="02000505000000020004" pitchFamily="2" charset="77"/>
                <a:ea typeface="ＭＳ Ｐゴシック" panose="020B0600070205080204" pitchFamily="34" charset="-128"/>
              </a:rPr>
            </a:br>
            <a:r>
              <a:rPr lang="en-US" altLang="en-US" sz="2700" b="1" dirty="0">
                <a:latin typeface="Acherus Grotesque" panose="02000505000000020004" pitchFamily="2" charset="77"/>
                <a:ea typeface="ＭＳ Ｐゴシック" panose="020B0600070205080204" pitchFamily="34" charset="-128"/>
              </a:rPr>
              <a:t>Thank you!</a:t>
            </a:r>
            <a:endParaRPr lang="en-US" sz="3200" dirty="0"/>
          </a:p>
        </p:txBody>
      </p:sp>
      <p:sp>
        <p:nvSpPr>
          <p:cNvPr id="3" name="Text Placeholder 2">
            <a:extLst>
              <a:ext uri="{FF2B5EF4-FFF2-40B4-BE49-F238E27FC236}">
                <a16:creationId xmlns:a16="http://schemas.microsoft.com/office/drawing/2014/main" id="{1B04C381-5B34-594C-AF68-B017AAF10148}"/>
              </a:ext>
            </a:extLst>
          </p:cNvPr>
          <p:cNvSpPr>
            <a:spLocks noGrp="1"/>
          </p:cNvSpPr>
          <p:nvPr>
            <p:ph type="body" idx="1"/>
          </p:nvPr>
        </p:nvSpPr>
        <p:spPr/>
        <p:txBody>
          <a:bodyPr/>
          <a:lstStyle/>
          <a:p>
            <a:r>
              <a:rPr lang="en-US" altLang="en-US" dirty="0">
                <a:solidFill>
                  <a:schemeClr val="accent2"/>
                </a:solidFill>
                <a:latin typeface="Acherus Grotesque" panose="02000505000000020004" pitchFamily="2" charset="77"/>
                <a:ea typeface="ＭＳ Ｐゴシック" panose="020B0600070205080204" pitchFamily="34" charset="-128"/>
              </a:rPr>
              <a:t>Copyright, Fair Use and Your ETD</a:t>
            </a:r>
            <a:endParaRPr lang="en-US" dirty="0">
              <a:latin typeface="Acherus Grotesque" panose="02000505000000020004" pitchFamily="2" charset="77"/>
            </a:endParaRPr>
          </a:p>
        </p:txBody>
      </p:sp>
    </p:spTree>
    <p:extLst>
      <p:ext uri="{BB962C8B-B14F-4D97-AF65-F5344CB8AC3E}">
        <p14:creationId xmlns:p14="http://schemas.microsoft.com/office/powerpoint/2010/main" val="32163670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altLang="en-US" dirty="0">
                <a:latin typeface="Acherus Grotesque" panose="02000505000000020004" pitchFamily="2" charset="77"/>
                <a:ea typeface="ＭＳ Ｐゴシック" panose="020B0600070205080204" pitchFamily="34" charset="-128"/>
              </a:rPr>
              <a:t>Let’s talk about</a:t>
            </a:r>
            <a:endParaRPr lang="en-US" dirty="0">
              <a:latin typeface="Acherus Grotesque" panose="02000505000000020004" pitchFamily="2" charset="77"/>
            </a:endParaRPr>
          </a:p>
        </p:txBody>
      </p:sp>
      <p:sp>
        <p:nvSpPr>
          <p:cNvPr id="8" name="Slide Number Placeholder 7"/>
          <p:cNvSpPr>
            <a:spLocks noGrp="1"/>
          </p:cNvSpPr>
          <p:nvPr>
            <p:ph type="sldNum" sz="quarter" idx="12"/>
          </p:nvPr>
        </p:nvSpPr>
        <p:spPr/>
        <p:txBody>
          <a:bodyPr/>
          <a:lstStyle/>
          <a:p>
            <a:fld id="{F13255C3-EC6F-3E44-8738-BCB40BBB5A07}" type="slidenum">
              <a:rPr lang="en-US" smtClean="0"/>
              <a:pPr/>
              <a:t>3</a:t>
            </a:fld>
            <a:endParaRPr lang="en-US"/>
          </a:p>
        </p:txBody>
      </p:sp>
      <p:sp>
        <p:nvSpPr>
          <p:cNvPr id="5" name="Subtitle 4"/>
          <p:cNvSpPr>
            <a:spLocks noGrp="1"/>
          </p:cNvSpPr>
          <p:nvPr>
            <p:ph idx="1"/>
          </p:nvPr>
        </p:nvSpPr>
        <p:spPr>
          <a:xfrm>
            <a:off x="1198880" y="1546751"/>
            <a:ext cx="9664993" cy="4751043"/>
          </a:xfrm>
        </p:spPr>
        <p:txBody>
          <a:bodyPr>
            <a:normAutofit/>
          </a:bodyPr>
          <a:lstStyle/>
          <a:p>
            <a:r>
              <a:rPr lang="en-US" altLang="en-US" dirty="0">
                <a:latin typeface="Acherus Grotesque" panose="02000505000000020004" pitchFamily="2" charset="77"/>
                <a:ea typeface="ＭＳ Ｐゴシック" panose="020B0600070205080204" pitchFamily="34" charset="-128"/>
              </a:rPr>
              <a:t>What does copyright mean?</a:t>
            </a:r>
          </a:p>
          <a:p>
            <a:pPr lvl="1"/>
            <a:r>
              <a:rPr lang="en-US" altLang="en-US" dirty="0">
                <a:latin typeface="Acherus Grotesque" panose="02000505000000020004" pitchFamily="2" charset="77"/>
                <a:ea typeface="ＭＳ Ｐゴシック" panose="020B0600070205080204" pitchFamily="34" charset="-128"/>
              </a:rPr>
              <a:t>What can’t be copyrighted?</a:t>
            </a:r>
          </a:p>
          <a:p>
            <a:pPr lvl="1"/>
            <a:r>
              <a:rPr lang="en-US" altLang="en-US" dirty="0">
                <a:latin typeface="Acherus Grotesque" panose="02000505000000020004" pitchFamily="2" charset="77"/>
                <a:ea typeface="ＭＳ Ｐゴシック" panose="020B0600070205080204" pitchFamily="34" charset="-128"/>
              </a:rPr>
              <a:t>Who owns the copyright?</a:t>
            </a:r>
          </a:p>
          <a:p>
            <a:pPr lvl="1"/>
            <a:r>
              <a:rPr lang="en-US" altLang="en-US" dirty="0">
                <a:latin typeface="Acherus Grotesque" panose="02000505000000020004" pitchFamily="2" charset="77"/>
                <a:ea typeface="ＭＳ Ｐゴシック" panose="020B0600070205080204" pitchFamily="34" charset="-128"/>
              </a:rPr>
              <a:t>Copyright licenses</a:t>
            </a:r>
          </a:p>
          <a:p>
            <a:pPr lvl="1"/>
            <a:r>
              <a:rPr lang="en-US" altLang="en-US" dirty="0">
                <a:latin typeface="Acherus Grotesque" panose="02000505000000020004" pitchFamily="2" charset="77"/>
                <a:ea typeface="ＭＳ Ｐゴシック" panose="020B0600070205080204" pitchFamily="34" charset="-128"/>
              </a:rPr>
              <a:t>Public domain</a:t>
            </a:r>
          </a:p>
          <a:p>
            <a:r>
              <a:rPr lang="en-US" altLang="en-US" dirty="0">
                <a:latin typeface="Acherus Grotesque" panose="02000505000000020004" pitchFamily="2" charset="77"/>
                <a:ea typeface="ＭＳ Ｐゴシック" panose="020B0600070205080204" pitchFamily="34" charset="-128"/>
              </a:rPr>
              <a:t>What is fair use?</a:t>
            </a:r>
          </a:p>
          <a:p>
            <a:r>
              <a:rPr lang="en-US" altLang="en-US" dirty="0">
                <a:latin typeface="Acherus Grotesque" panose="02000505000000020004" pitchFamily="2" charset="77"/>
                <a:ea typeface="ＭＳ Ｐゴシック" panose="020B0600070205080204" pitchFamily="34" charset="-128"/>
              </a:rPr>
              <a:t>ETDs</a:t>
            </a:r>
          </a:p>
        </p:txBody>
      </p:sp>
    </p:spTree>
    <p:extLst>
      <p:ext uri="{BB962C8B-B14F-4D97-AF65-F5344CB8AC3E}">
        <p14:creationId xmlns:p14="http://schemas.microsoft.com/office/powerpoint/2010/main" val="17803157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867335" y="1861932"/>
            <a:ext cx="9991165" cy="4680697"/>
          </a:xfrm>
        </p:spPr>
        <p:txBody>
          <a:bodyPr/>
          <a:lstStyle/>
          <a:p>
            <a:pPr>
              <a:lnSpc>
                <a:spcPct val="100000"/>
              </a:lnSpc>
              <a:buSzPct val="125000"/>
            </a:pPr>
            <a:r>
              <a:rPr lang="en-US" altLang="en-US" sz="2800" dirty="0">
                <a:solidFill>
                  <a:srgbClr val="000000"/>
                </a:solidFill>
                <a:latin typeface="Acherus Grotesque" panose="02000505000000020004" pitchFamily="2" charset="77"/>
                <a:ea typeface="ＭＳ Ｐゴシック" panose="020B0600070205080204" pitchFamily="34" charset="-128"/>
              </a:rPr>
              <a:t>[The Congress shall have power] "To promote the progress of science and useful arts, by securing for limited times to authors and inventors the exclusive right to their respective writings and discoveries.”</a:t>
            </a:r>
          </a:p>
          <a:p>
            <a:pPr>
              <a:lnSpc>
                <a:spcPct val="100000"/>
              </a:lnSpc>
              <a:buSzPct val="125000"/>
            </a:pPr>
            <a:endParaRPr lang="en-US" altLang="en-US" sz="2800" i="1" dirty="0">
              <a:solidFill>
                <a:srgbClr val="000000"/>
              </a:solidFill>
              <a:latin typeface="Acherus Grotesque" panose="02000505000000020004" pitchFamily="2" charset="77"/>
              <a:ea typeface="ＭＳ Ｐゴシック" panose="020B0600070205080204" pitchFamily="34" charset="-128"/>
            </a:endParaRPr>
          </a:p>
          <a:p>
            <a:pPr>
              <a:lnSpc>
                <a:spcPct val="100000"/>
              </a:lnSpc>
              <a:buSzPct val="125000"/>
            </a:pPr>
            <a:r>
              <a:rPr lang="en-US" altLang="en-US" sz="2800" i="1" dirty="0">
                <a:solidFill>
                  <a:srgbClr val="000000"/>
                </a:solidFill>
                <a:latin typeface="Acherus Grotesque" panose="02000505000000020004" pitchFamily="2" charset="77"/>
                <a:ea typeface="ＭＳ Ｐゴシック" panose="020B0600070205080204" pitchFamily="34" charset="-128"/>
              </a:rPr>
              <a:t>US Code Title 17 Sect. 102: </a:t>
            </a:r>
            <a:r>
              <a:rPr lang="en-US" altLang="en-US" sz="2800" dirty="0">
                <a:latin typeface="Acherus Grotesque" panose="02000505000000020004" pitchFamily="2" charset="77"/>
                <a:ea typeface="ＭＳ Ｐゴシック" panose="020B0600070205080204" pitchFamily="34" charset="-128"/>
              </a:rPr>
              <a:t>“original works of authorship </a:t>
            </a:r>
            <a:r>
              <a:rPr lang="en-US" altLang="en-US" sz="2800" b="1" dirty="0">
                <a:latin typeface="Acherus Grotesque" panose="02000505000000020004" pitchFamily="2" charset="77"/>
                <a:ea typeface="ＭＳ Ｐゴシック" panose="020B0600070205080204" pitchFamily="34" charset="-128"/>
              </a:rPr>
              <a:t>fixed in any tangible medium</a:t>
            </a:r>
            <a:r>
              <a:rPr lang="en-US" altLang="en-US" sz="2800" dirty="0">
                <a:latin typeface="Acherus Grotesque" panose="02000505000000020004" pitchFamily="2" charset="77"/>
                <a:ea typeface="ＭＳ Ｐゴシック" panose="020B0600070205080204" pitchFamily="34" charset="-128"/>
              </a:rPr>
              <a:t> of expression, now known or later developed, from which they can be communicated”</a:t>
            </a:r>
          </a:p>
        </p:txBody>
      </p:sp>
      <p:sp>
        <p:nvSpPr>
          <p:cNvPr id="3" name="Title 2"/>
          <p:cNvSpPr>
            <a:spLocks noGrp="1"/>
          </p:cNvSpPr>
          <p:nvPr>
            <p:ph type="ctrTitle"/>
          </p:nvPr>
        </p:nvSpPr>
        <p:spPr/>
        <p:txBody>
          <a:bodyPr>
            <a:noAutofit/>
          </a:bodyPr>
          <a:lstStyle/>
          <a:p>
            <a:r>
              <a:rPr lang="en-US" sz="4000" dirty="0">
                <a:latin typeface="Acherus Grotesque" panose="02000505000000020004" pitchFamily="2" charset="77"/>
              </a:rPr>
              <a:t>U.S. Constitution</a:t>
            </a:r>
            <a:br>
              <a:rPr lang="en-US" sz="4000" dirty="0">
                <a:latin typeface="Acherus Grotesque" panose="02000505000000020004" pitchFamily="2" charset="77"/>
              </a:rPr>
            </a:br>
            <a:r>
              <a:rPr lang="en-US" sz="4000" dirty="0">
                <a:latin typeface="Acherus Grotesque" panose="02000505000000020004" pitchFamily="2" charset="77"/>
              </a:rPr>
              <a:t>Article I. Sect. 8  Clause 8</a:t>
            </a:r>
            <a:endParaRPr lang="en-US" sz="4000" dirty="0"/>
          </a:p>
        </p:txBody>
      </p:sp>
    </p:spTree>
    <p:extLst>
      <p:ext uri="{BB962C8B-B14F-4D97-AF65-F5344CB8AC3E}">
        <p14:creationId xmlns:p14="http://schemas.microsoft.com/office/powerpoint/2010/main" val="14513403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altLang="en-US" dirty="0">
                <a:latin typeface="Acherus Grotesque" panose="02000505000000020004" pitchFamily="2" charset="77"/>
                <a:ea typeface="ＭＳ Ｐゴシック" panose="020B0600070205080204" pitchFamily="34" charset="-128"/>
              </a:rPr>
              <a:t>What cannot be copyrighted?</a:t>
            </a:r>
            <a:endParaRPr lang="en-US" dirty="0">
              <a:latin typeface="Acherus Grotesque" panose="02000505000000020004" pitchFamily="2" charset="77"/>
            </a:endParaRPr>
          </a:p>
        </p:txBody>
      </p:sp>
      <p:sp>
        <p:nvSpPr>
          <p:cNvPr id="8" name="Slide Number Placeholder 7"/>
          <p:cNvSpPr>
            <a:spLocks noGrp="1"/>
          </p:cNvSpPr>
          <p:nvPr>
            <p:ph type="sldNum" sz="quarter" idx="12"/>
          </p:nvPr>
        </p:nvSpPr>
        <p:spPr/>
        <p:txBody>
          <a:bodyPr/>
          <a:lstStyle/>
          <a:p>
            <a:fld id="{F13255C3-EC6F-3E44-8738-BCB40BBB5A07}" type="slidenum">
              <a:rPr lang="en-US" smtClean="0"/>
              <a:pPr/>
              <a:t>5</a:t>
            </a:fld>
            <a:endParaRPr lang="en-US"/>
          </a:p>
        </p:txBody>
      </p:sp>
      <p:sp>
        <p:nvSpPr>
          <p:cNvPr id="5" name="Subtitle 4"/>
          <p:cNvSpPr>
            <a:spLocks noGrp="1"/>
          </p:cNvSpPr>
          <p:nvPr>
            <p:ph idx="1"/>
          </p:nvPr>
        </p:nvSpPr>
        <p:spPr>
          <a:xfrm>
            <a:off x="1201269" y="1832282"/>
            <a:ext cx="9664993" cy="4751043"/>
          </a:xfrm>
        </p:spPr>
        <p:txBody>
          <a:bodyPr>
            <a:normAutofit/>
          </a:bodyPr>
          <a:lstStyle/>
          <a:p>
            <a:r>
              <a:rPr lang="en-US" altLang="en-US" dirty="0">
                <a:solidFill>
                  <a:srgbClr val="000000"/>
                </a:solidFill>
                <a:latin typeface="Acherus Grotesque" panose="02000505000000020004" pitchFamily="2" charset="77"/>
                <a:ea typeface="ＭＳ Ｐゴシック" panose="020B0600070205080204" pitchFamily="34" charset="-128"/>
              </a:rPr>
              <a:t>Ideas, procedures, and methods</a:t>
            </a:r>
          </a:p>
          <a:p>
            <a:r>
              <a:rPr lang="en-US" altLang="en-US" dirty="0">
                <a:solidFill>
                  <a:srgbClr val="000000"/>
                </a:solidFill>
                <a:latin typeface="Acherus Grotesque" panose="02000505000000020004" pitchFamily="2" charset="77"/>
                <a:ea typeface="ＭＳ Ｐゴシック" panose="020B0600070205080204" pitchFamily="34" charset="-128"/>
              </a:rPr>
              <a:t>Titles, names, slogans</a:t>
            </a:r>
            <a:r>
              <a:rPr lang="en-US" altLang="en-US" sz="1600" dirty="0">
                <a:solidFill>
                  <a:srgbClr val="000000"/>
                </a:solidFill>
                <a:latin typeface="Acherus Grotesque" panose="02000505000000020004" pitchFamily="2" charset="77"/>
                <a:ea typeface="ＭＳ Ｐゴシック" panose="020B0600070205080204" pitchFamily="34" charset="-128"/>
              </a:rPr>
              <a:t> (may be trademarked)</a:t>
            </a:r>
          </a:p>
          <a:p>
            <a:r>
              <a:rPr lang="en-US" altLang="en-US" dirty="0">
                <a:solidFill>
                  <a:srgbClr val="000000"/>
                </a:solidFill>
                <a:latin typeface="Acherus Grotesque" panose="02000505000000020004" pitchFamily="2" charset="77"/>
                <a:ea typeface="ＭＳ Ｐゴシック" panose="020B0600070205080204" pitchFamily="34" charset="-128"/>
              </a:rPr>
              <a:t>Facts and data, phone numbers, news</a:t>
            </a:r>
          </a:p>
          <a:p>
            <a:r>
              <a:rPr lang="en-US" altLang="en-US" dirty="0">
                <a:solidFill>
                  <a:srgbClr val="000000"/>
                </a:solidFill>
                <a:latin typeface="Acherus Grotesque" panose="02000505000000020004" pitchFamily="2" charset="77"/>
                <a:ea typeface="ＭＳ Ｐゴシック" panose="020B0600070205080204" pitchFamily="34" charset="-128"/>
              </a:rPr>
              <a:t>Works in the public domain</a:t>
            </a:r>
          </a:p>
          <a:p>
            <a:pPr marL="457200" lvl="1" indent="0">
              <a:buFontTx/>
              <a:buNone/>
            </a:pPr>
            <a:r>
              <a:rPr lang="en-US" altLang="en-US" sz="2000" u="sng" dirty="0">
                <a:solidFill>
                  <a:srgbClr val="0000FF"/>
                </a:solidFill>
                <a:latin typeface="Acherus Grotesque" panose="02000505000000020004" pitchFamily="2" charset="77"/>
                <a:ea typeface="ＭＳ Ｐゴシック" panose="020B0600070205080204" pitchFamily="34" charset="-128"/>
              </a:rPr>
              <a:t>http://</a:t>
            </a:r>
            <a:r>
              <a:rPr lang="en-US" altLang="en-US" sz="2000" u="sng" dirty="0" err="1">
                <a:solidFill>
                  <a:srgbClr val="0000FF"/>
                </a:solidFill>
                <a:latin typeface="Acherus Grotesque" panose="02000505000000020004" pitchFamily="2" charset="77"/>
                <a:ea typeface="ＭＳ Ｐゴシック" panose="020B0600070205080204" pitchFamily="34" charset="-128"/>
              </a:rPr>
              <a:t>librarycopyright.net</a:t>
            </a:r>
            <a:r>
              <a:rPr lang="en-US" altLang="en-US" sz="2000" u="sng" dirty="0">
                <a:solidFill>
                  <a:srgbClr val="0000FF"/>
                </a:solidFill>
                <a:latin typeface="Acherus Grotesque" panose="02000505000000020004" pitchFamily="2" charset="77"/>
                <a:ea typeface="ＭＳ Ｐゴシック" panose="020B0600070205080204" pitchFamily="34" charset="-128"/>
              </a:rPr>
              <a:t>/resources/</a:t>
            </a:r>
            <a:r>
              <a:rPr lang="en-US" altLang="en-US" sz="2000" u="sng" dirty="0" err="1">
                <a:solidFill>
                  <a:srgbClr val="0000FF"/>
                </a:solidFill>
                <a:latin typeface="Acherus Grotesque" panose="02000505000000020004" pitchFamily="2" charset="77"/>
                <a:ea typeface="ＭＳ Ｐゴシック" panose="020B0600070205080204" pitchFamily="34" charset="-128"/>
              </a:rPr>
              <a:t>digitalslider</a:t>
            </a:r>
            <a:endParaRPr lang="en-US" altLang="en-US" sz="2000" dirty="0">
              <a:solidFill>
                <a:srgbClr val="0000FF"/>
              </a:solidFill>
              <a:latin typeface="Acherus Grotesque" panose="02000505000000020004" pitchFamily="2" charset="77"/>
              <a:ea typeface="ＭＳ Ｐゴシック" panose="020B0600070205080204" pitchFamily="34" charset="-128"/>
            </a:endParaRPr>
          </a:p>
          <a:p>
            <a:r>
              <a:rPr lang="en-US" altLang="en-US" dirty="0">
                <a:solidFill>
                  <a:srgbClr val="000000"/>
                </a:solidFill>
                <a:latin typeface="Acherus Grotesque" panose="02000505000000020004" pitchFamily="2" charset="77"/>
                <a:ea typeface="ＭＳ Ｐゴシック" panose="020B0600070205080204" pitchFamily="34" charset="-128"/>
              </a:rPr>
              <a:t>Unrecorded, unwritten, i.e., </a:t>
            </a:r>
            <a:r>
              <a:rPr lang="en-US" altLang="en-US" dirty="0" err="1">
                <a:solidFill>
                  <a:srgbClr val="000000"/>
                </a:solidFill>
                <a:latin typeface="Acherus Grotesque" panose="02000505000000020004" pitchFamily="2" charset="77"/>
                <a:ea typeface="ＭＳ Ｐゴシック" panose="020B0600070205080204" pitchFamily="34" charset="-128"/>
              </a:rPr>
              <a:t>un“fixed</a:t>
            </a:r>
            <a:r>
              <a:rPr lang="en-US" altLang="en-US" dirty="0">
                <a:solidFill>
                  <a:srgbClr val="000000"/>
                </a:solidFill>
                <a:latin typeface="Acherus Grotesque" panose="02000505000000020004" pitchFamily="2" charset="77"/>
                <a:ea typeface="ＭＳ Ｐゴシック" panose="020B0600070205080204" pitchFamily="34" charset="-128"/>
              </a:rPr>
              <a:t>” works</a:t>
            </a:r>
          </a:p>
        </p:txBody>
      </p:sp>
    </p:spTree>
    <p:extLst>
      <p:ext uri="{BB962C8B-B14F-4D97-AF65-F5344CB8AC3E}">
        <p14:creationId xmlns:p14="http://schemas.microsoft.com/office/powerpoint/2010/main" val="13346105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altLang="en-US" dirty="0">
                <a:latin typeface="Acherus Grotesque" panose="02000505000000020004" pitchFamily="2" charset="77"/>
                <a:ea typeface="ＭＳ Ｐゴシック" panose="020B0600070205080204" pitchFamily="34" charset="-128"/>
              </a:rPr>
              <a:t>Who can own the copyright?</a:t>
            </a:r>
            <a:endParaRPr lang="en-US" dirty="0">
              <a:latin typeface="Acherus Grotesque" panose="02000505000000020004" pitchFamily="2" charset="77"/>
            </a:endParaRPr>
          </a:p>
        </p:txBody>
      </p:sp>
      <p:sp>
        <p:nvSpPr>
          <p:cNvPr id="8" name="Slide Number Placeholder 7"/>
          <p:cNvSpPr>
            <a:spLocks noGrp="1"/>
          </p:cNvSpPr>
          <p:nvPr>
            <p:ph type="sldNum" sz="quarter" idx="12"/>
          </p:nvPr>
        </p:nvSpPr>
        <p:spPr/>
        <p:txBody>
          <a:bodyPr/>
          <a:lstStyle/>
          <a:p>
            <a:fld id="{F13255C3-EC6F-3E44-8738-BCB40BBB5A07}" type="slidenum">
              <a:rPr lang="en-US" smtClean="0"/>
              <a:pPr/>
              <a:t>6</a:t>
            </a:fld>
            <a:endParaRPr lang="en-US"/>
          </a:p>
        </p:txBody>
      </p:sp>
      <p:sp>
        <p:nvSpPr>
          <p:cNvPr id="5" name="Subtitle 4"/>
          <p:cNvSpPr>
            <a:spLocks noGrp="1"/>
          </p:cNvSpPr>
          <p:nvPr>
            <p:ph idx="1"/>
          </p:nvPr>
        </p:nvSpPr>
        <p:spPr>
          <a:xfrm>
            <a:off x="1201269" y="1728816"/>
            <a:ext cx="9664993" cy="4751043"/>
          </a:xfrm>
        </p:spPr>
        <p:txBody>
          <a:bodyPr>
            <a:normAutofit/>
          </a:bodyPr>
          <a:lstStyle/>
          <a:p>
            <a:pPr>
              <a:buSzPct val="125000"/>
              <a:buFont typeface="Wingdings" pitchFamily="2" charset="2"/>
              <a:buChar char="§"/>
            </a:pPr>
            <a:r>
              <a:rPr lang="en-US" altLang="en-US" dirty="0">
                <a:latin typeface="Acherus Grotesque" panose="02000505000000020004" pitchFamily="2" charset="77"/>
                <a:ea typeface="ＭＳ Ｐゴシック" panose="020B0600070205080204" pitchFamily="34" charset="-128"/>
              </a:rPr>
              <a:t>Creators of original works</a:t>
            </a:r>
          </a:p>
          <a:p>
            <a:pPr lvl="1">
              <a:buSzPct val="125000"/>
              <a:buFont typeface="Wingdings" pitchFamily="2" charset="2"/>
              <a:buChar char="§"/>
            </a:pPr>
            <a:r>
              <a:rPr lang="en-US" altLang="en-US" dirty="0">
                <a:latin typeface="Acherus Grotesque" panose="02000505000000020004" pitchFamily="2" charset="77"/>
                <a:ea typeface="ＭＳ Ｐゴシック" panose="020B0600070205080204" pitchFamily="34" charset="-128"/>
              </a:rPr>
              <a:t>ETDs: theses and dissertations</a:t>
            </a:r>
          </a:p>
          <a:p>
            <a:pPr>
              <a:buSzPct val="125000"/>
              <a:buFont typeface="Wingdings" pitchFamily="2" charset="2"/>
              <a:buChar char="§"/>
            </a:pPr>
            <a:r>
              <a:rPr lang="en-US" altLang="en-US" dirty="0">
                <a:latin typeface="Acherus Grotesque" panose="02000505000000020004" pitchFamily="2" charset="77"/>
                <a:ea typeface="ＭＳ Ｐゴシック" panose="020B0600070205080204" pitchFamily="34" charset="-128"/>
              </a:rPr>
              <a:t>Creators' assignees</a:t>
            </a:r>
          </a:p>
          <a:p>
            <a:pPr>
              <a:buSzPct val="125000"/>
              <a:buFont typeface="Wingdings" pitchFamily="2" charset="2"/>
              <a:buChar char="§"/>
            </a:pPr>
            <a:r>
              <a:rPr lang="en-US" altLang="en-US" dirty="0">
                <a:latin typeface="Acherus Grotesque" panose="02000505000000020004" pitchFamily="2" charset="77"/>
                <a:ea typeface="ＭＳ Ｐゴシック" panose="020B0600070205080204" pitchFamily="34" charset="-128"/>
              </a:rPr>
              <a:t>Employers: works for hire</a:t>
            </a:r>
          </a:p>
          <a:p>
            <a:pPr lvl="1">
              <a:buSzPct val="125000"/>
              <a:buFont typeface="Wingdings" pitchFamily="2" charset="2"/>
              <a:buChar char="§"/>
            </a:pPr>
            <a:r>
              <a:rPr lang="en-US" altLang="en-US" dirty="0">
                <a:latin typeface="Acherus Grotesque" panose="02000505000000020004" pitchFamily="2" charset="77"/>
                <a:ea typeface="ＭＳ Ｐゴシック" panose="020B0600070205080204" pitchFamily="34" charset="-128"/>
              </a:rPr>
              <a:t>Explicit, e.g., job description</a:t>
            </a:r>
          </a:p>
          <a:p>
            <a:pPr lvl="1">
              <a:buSzPct val="125000"/>
              <a:buFont typeface="Wingdings" pitchFamily="2" charset="2"/>
              <a:buChar char="§"/>
            </a:pPr>
            <a:r>
              <a:rPr lang="en-US" altLang="en-US" dirty="0">
                <a:latin typeface="Acherus Grotesque" panose="02000505000000020004" pitchFamily="2" charset="77"/>
                <a:ea typeface="ＭＳ Ｐゴシック" panose="020B0600070205080204" pitchFamily="34" charset="-128"/>
              </a:rPr>
              <a:t>Is the work we do owned by Virginia Tech?</a:t>
            </a:r>
          </a:p>
          <a:p>
            <a:pPr lvl="2">
              <a:buSzPct val="125000"/>
            </a:pPr>
            <a:r>
              <a:rPr lang="en-US" altLang="en-US" dirty="0">
                <a:latin typeface="Acherus Grotesque" panose="02000505000000020004" pitchFamily="2" charset="77"/>
                <a:ea typeface="ＭＳ Ｐゴシック" panose="020B0600070205080204" pitchFamily="34" charset="-128"/>
                <a:hlinkClick r:id="rId3"/>
              </a:rPr>
              <a:t>Policy 13000</a:t>
            </a:r>
            <a:endParaRPr lang="en-US" altLang="en-US" dirty="0">
              <a:latin typeface="Acherus Grotesque" panose="02000505000000020004" pitchFamily="2" charset="77"/>
              <a:ea typeface="ＭＳ Ｐゴシック" panose="020B0600070205080204" pitchFamily="34" charset="-128"/>
            </a:endParaRPr>
          </a:p>
        </p:txBody>
      </p:sp>
    </p:spTree>
    <p:extLst>
      <p:ext uri="{BB962C8B-B14F-4D97-AF65-F5344CB8AC3E}">
        <p14:creationId xmlns:p14="http://schemas.microsoft.com/office/powerpoint/2010/main" val="7339897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altLang="en-US" sz="4400" dirty="0">
                <a:latin typeface="Acherus Grotesque" panose="02000505000000020004" pitchFamily="2" charset="77"/>
                <a:ea typeface="ＭＳ Ｐゴシック" panose="020B0600070205080204" pitchFamily="34" charset="-128"/>
              </a:rPr>
              <a:t>VT Policy 13000 </a:t>
            </a:r>
            <a:br>
              <a:rPr lang="en-US" altLang="en-US" dirty="0">
                <a:latin typeface="Acherus Grotesque" panose="02000505000000020004" pitchFamily="2" charset="77"/>
                <a:ea typeface="ＭＳ Ｐゴシック" panose="020B0600070205080204" pitchFamily="34" charset="-128"/>
              </a:rPr>
            </a:br>
            <a:r>
              <a:rPr lang="en-US" altLang="en-US" sz="2200" dirty="0">
                <a:latin typeface="Acherus Grotesque" panose="02000505000000020004" pitchFamily="2" charset="77"/>
                <a:ea typeface="ＭＳ Ｐゴシック" panose="020B0600070205080204" pitchFamily="34" charset="-128"/>
                <a:hlinkClick r:id="rId3"/>
              </a:rPr>
              <a:t>http://www.policies.vt.edu/13000.pdf</a:t>
            </a:r>
            <a:endParaRPr lang="en-US" dirty="0">
              <a:latin typeface="Acherus Grotesque" panose="02000505000000020004" pitchFamily="2" charset="77"/>
            </a:endParaRPr>
          </a:p>
        </p:txBody>
      </p:sp>
      <p:sp>
        <p:nvSpPr>
          <p:cNvPr id="8" name="Slide Number Placeholder 7"/>
          <p:cNvSpPr>
            <a:spLocks noGrp="1"/>
          </p:cNvSpPr>
          <p:nvPr>
            <p:ph type="sldNum" sz="quarter" idx="12"/>
          </p:nvPr>
        </p:nvSpPr>
        <p:spPr/>
        <p:txBody>
          <a:bodyPr/>
          <a:lstStyle/>
          <a:p>
            <a:fld id="{F13255C3-EC6F-3E44-8738-BCB40BBB5A07}" type="slidenum">
              <a:rPr lang="en-US" smtClean="0"/>
              <a:pPr/>
              <a:t>7</a:t>
            </a:fld>
            <a:endParaRPr lang="en-US"/>
          </a:p>
        </p:txBody>
      </p:sp>
      <p:sp>
        <p:nvSpPr>
          <p:cNvPr id="5" name="Subtitle 4"/>
          <p:cNvSpPr>
            <a:spLocks noGrp="1"/>
          </p:cNvSpPr>
          <p:nvPr>
            <p:ph idx="1"/>
          </p:nvPr>
        </p:nvSpPr>
        <p:spPr>
          <a:xfrm>
            <a:off x="1201269" y="1667705"/>
            <a:ext cx="9664993" cy="4751043"/>
          </a:xfrm>
        </p:spPr>
        <p:txBody>
          <a:bodyPr>
            <a:normAutofit/>
          </a:bodyPr>
          <a:lstStyle/>
          <a:p>
            <a:r>
              <a:rPr lang="en-US" altLang="en-US" dirty="0">
                <a:latin typeface="Acherus Grotesque" panose="02000505000000020004" pitchFamily="2" charset="77"/>
                <a:ea typeface="ＭＳ Ｐゴシック" panose="020B0600070205080204" pitchFamily="34" charset="-128"/>
              </a:rPr>
              <a:t>Traditional results of academic scholarship</a:t>
            </a:r>
          </a:p>
          <a:p>
            <a:r>
              <a:rPr lang="en-US" altLang="en-US" dirty="0">
                <a:latin typeface="Acherus Grotesque" panose="02000505000000020004" pitchFamily="2" charset="77"/>
                <a:ea typeface="ＭＳ Ｐゴシック" panose="020B0600070205080204" pitchFamily="34" charset="-128"/>
              </a:rPr>
              <a:t>Contributes to the </a:t>
            </a:r>
            <a:r>
              <a:rPr lang="ja-JP" altLang="en-US">
                <a:latin typeface="Acherus Grotesque" panose="02000505000000020004" pitchFamily="2" charset="77"/>
                <a:ea typeface="ＭＳ Ｐゴシック" panose="020B0600070205080204" pitchFamily="34" charset="-128"/>
              </a:rPr>
              <a:t>“</a:t>
            </a:r>
            <a:r>
              <a:rPr lang="en-US" altLang="ja-JP" dirty="0">
                <a:latin typeface="Acherus Grotesque" panose="02000505000000020004" pitchFamily="2" charset="77"/>
                <a:ea typeface="ＭＳ Ｐゴシック" panose="020B0600070205080204" pitchFamily="34" charset="-128"/>
              </a:rPr>
              <a:t>university's benefit by its creation and </a:t>
            </a:r>
            <a:r>
              <a:rPr lang="en-US" altLang="ja-JP" i="1" dirty="0">
                <a:latin typeface="Acherus Grotesque" panose="02000505000000020004" pitchFamily="2" charset="77"/>
                <a:ea typeface="ＭＳ Ｐゴシック" panose="020B0600070205080204" pitchFamily="34" charset="-128"/>
              </a:rPr>
              <a:t>by continued use by the university </a:t>
            </a:r>
            <a:r>
              <a:rPr lang="en-US" altLang="ja-JP" dirty="0">
                <a:latin typeface="Acherus Grotesque" panose="02000505000000020004" pitchFamily="2" charset="77"/>
                <a:ea typeface="ＭＳ Ｐゴシック" panose="020B0600070205080204" pitchFamily="34" charset="-128"/>
              </a:rPr>
              <a:t>in teaching, further development, and enhancement of the university's academic stature</a:t>
            </a:r>
            <a:r>
              <a:rPr lang="ja-JP" altLang="en-US">
                <a:latin typeface="Acherus Grotesque" panose="02000505000000020004" pitchFamily="2" charset="77"/>
                <a:ea typeface="ＭＳ Ｐゴシック" panose="020B0600070205080204" pitchFamily="34" charset="-128"/>
              </a:rPr>
              <a:t>”</a:t>
            </a:r>
            <a:endParaRPr lang="en-US" altLang="ja-JP" dirty="0">
              <a:latin typeface="Acherus Grotesque" panose="02000505000000020004" pitchFamily="2" charset="77"/>
              <a:ea typeface="ＭＳ Ｐゴシック" panose="020B0600070205080204" pitchFamily="34" charset="-128"/>
            </a:endParaRPr>
          </a:p>
          <a:p>
            <a:r>
              <a:rPr lang="en-US" altLang="en-US" sz="3200" dirty="0">
                <a:latin typeface="Acherus Grotesque" panose="02000505000000020004" pitchFamily="2" charset="77"/>
                <a:ea typeface="ＭＳ Ｐゴシック" panose="020B0600070205080204" pitchFamily="34" charset="-128"/>
              </a:rPr>
              <a:t>Presumption of ownership is to the author</a:t>
            </a:r>
          </a:p>
          <a:p>
            <a:r>
              <a:rPr lang="en-US" altLang="en-US" sz="3200" dirty="0">
                <a:latin typeface="Acherus Grotesque" panose="02000505000000020004" pitchFamily="2" charset="77"/>
                <a:ea typeface="ＭＳ Ｐゴシック" panose="020B0600070205080204" pitchFamily="34" charset="-128"/>
              </a:rPr>
              <a:t>University’</a:t>
            </a:r>
            <a:r>
              <a:rPr lang="en-US" altLang="ja-JP" sz="3200" dirty="0">
                <a:latin typeface="Acherus Grotesque" panose="02000505000000020004" pitchFamily="2" charset="77"/>
                <a:ea typeface="ＭＳ Ｐゴシック" panose="020B0600070205080204" pitchFamily="34" charset="-128"/>
              </a:rPr>
              <a:t>s rights are limited to free (no cost) use in teaching, research, extension, </a:t>
            </a:r>
            <a:r>
              <a:rPr lang="en-US" altLang="ja-JP" sz="3200" dirty="0">
                <a:solidFill>
                  <a:srgbClr val="FF0000"/>
                </a:solidFill>
                <a:latin typeface="Acherus Grotesque" panose="02000505000000020004" pitchFamily="2" charset="77"/>
                <a:ea typeface="ＭＳ Ｐゴシック" panose="020B0600070205080204" pitchFamily="34" charset="-128"/>
              </a:rPr>
              <a:t>etc.</a:t>
            </a:r>
            <a:r>
              <a:rPr lang="en-US" altLang="ja-JP" sz="3200" dirty="0">
                <a:latin typeface="Acherus Grotesque" panose="02000505000000020004" pitchFamily="2" charset="77"/>
                <a:ea typeface="ＭＳ Ｐゴシック" panose="020B0600070205080204" pitchFamily="34" charset="-128"/>
              </a:rPr>
              <a:t> </a:t>
            </a:r>
            <a:r>
              <a:rPr lang="en-US" altLang="ja-JP" sz="3200" dirty="0">
                <a:solidFill>
                  <a:srgbClr val="FF0000"/>
                </a:solidFill>
                <a:latin typeface="Acherus Grotesque" panose="02000505000000020004" pitchFamily="2" charset="77"/>
                <a:ea typeface="ＭＳ Ｐゴシック" panose="020B0600070205080204" pitchFamily="34" charset="-128"/>
              </a:rPr>
              <a:t>in perpetuity</a:t>
            </a:r>
            <a:r>
              <a:rPr lang="en-US" altLang="ja-JP" sz="3200" dirty="0">
                <a:latin typeface="Acherus Grotesque" panose="02000505000000020004" pitchFamily="2" charset="77"/>
                <a:ea typeface="ＭＳ Ｐゴシック" panose="020B0600070205080204" pitchFamily="34" charset="-128"/>
              </a:rPr>
              <a:t>. </a:t>
            </a:r>
            <a:endParaRPr lang="en-US" altLang="en-US" sz="3200" dirty="0">
              <a:latin typeface="Acherus Grotesque" panose="02000505000000020004" pitchFamily="2" charset="77"/>
              <a:ea typeface="ＭＳ Ｐゴシック" panose="020B0600070205080204" pitchFamily="34" charset="-128"/>
            </a:endParaRPr>
          </a:p>
        </p:txBody>
      </p:sp>
    </p:spTree>
    <p:extLst>
      <p:ext uri="{BB962C8B-B14F-4D97-AF65-F5344CB8AC3E}">
        <p14:creationId xmlns:p14="http://schemas.microsoft.com/office/powerpoint/2010/main" val="24823287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altLang="en-US" dirty="0">
                <a:latin typeface="Acherus Grotesque" panose="02000505000000020004" pitchFamily="2" charset="77"/>
                <a:ea typeface="ＭＳ Ｐゴシック" panose="020B0600070205080204" pitchFamily="34" charset="-128"/>
              </a:rPr>
              <a:t>Copyright holders legally control </a:t>
            </a:r>
            <a:endParaRPr lang="en-US" dirty="0">
              <a:latin typeface="Acherus Grotesque" panose="02000505000000020004" pitchFamily="2" charset="77"/>
            </a:endParaRPr>
          </a:p>
        </p:txBody>
      </p:sp>
      <p:sp>
        <p:nvSpPr>
          <p:cNvPr id="8" name="Slide Number Placeholder 7"/>
          <p:cNvSpPr>
            <a:spLocks noGrp="1"/>
          </p:cNvSpPr>
          <p:nvPr>
            <p:ph type="sldNum" sz="quarter" idx="12"/>
          </p:nvPr>
        </p:nvSpPr>
        <p:spPr/>
        <p:txBody>
          <a:bodyPr/>
          <a:lstStyle/>
          <a:p>
            <a:fld id="{F13255C3-EC6F-3E44-8738-BCB40BBB5A07}" type="slidenum">
              <a:rPr lang="en-US" smtClean="0"/>
              <a:pPr/>
              <a:t>8</a:t>
            </a:fld>
            <a:endParaRPr lang="en-US"/>
          </a:p>
        </p:txBody>
      </p:sp>
      <p:sp>
        <p:nvSpPr>
          <p:cNvPr id="5" name="Subtitle 4"/>
          <p:cNvSpPr>
            <a:spLocks noGrp="1"/>
          </p:cNvSpPr>
          <p:nvPr>
            <p:ph idx="1"/>
          </p:nvPr>
        </p:nvSpPr>
        <p:spPr>
          <a:xfrm>
            <a:off x="1201269" y="1667705"/>
            <a:ext cx="9664993" cy="4751043"/>
          </a:xfrm>
        </p:spPr>
        <p:txBody>
          <a:bodyPr>
            <a:normAutofit/>
          </a:bodyPr>
          <a:lstStyle/>
          <a:p>
            <a:pPr>
              <a:buSzPct val="125000"/>
              <a:buFont typeface="Wingdings" pitchFamily="2" charset="2"/>
              <a:buChar char="§"/>
              <a:defRPr/>
            </a:pPr>
            <a:r>
              <a:rPr lang="en-US" altLang="en-US" dirty="0">
                <a:latin typeface="Acherus Grotesque" panose="02000505000000020004" pitchFamily="2" charset="77"/>
                <a:ea typeface="ＭＳ Ｐゴシック" panose="020B0600070205080204" pitchFamily="34" charset="-128"/>
              </a:rPr>
              <a:t>Reproduction</a:t>
            </a:r>
          </a:p>
          <a:p>
            <a:pPr>
              <a:buSzPct val="125000"/>
              <a:buFont typeface="Wingdings" pitchFamily="2" charset="2"/>
              <a:buChar char="§"/>
              <a:defRPr/>
            </a:pPr>
            <a:r>
              <a:rPr lang="en-US" altLang="en-US" dirty="0">
                <a:latin typeface="Acherus Grotesque" panose="02000505000000020004" pitchFamily="2" charset="77"/>
                <a:ea typeface="ＭＳ Ｐゴシック" panose="020B0600070205080204" pitchFamily="34" charset="-128"/>
              </a:rPr>
              <a:t>Modification</a:t>
            </a:r>
          </a:p>
          <a:p>
            <a:pPr>
              <a:buSzPct val="125000"/>
              <a:buFont typeface="Wingdings" pitchFamily="2" charset="2"/>
              <a:buChar char="§"/>
              <a:defRPr/>
            </a:pPr>
            <a:r>
              <a:rPr lang="en-US" altLang="en-US" dirty="0">
                <a:latin typeface="Acherus Grotesque" panose="02000505000000020004" pitchFamily="2" charset="77"/>
                <a:ea typeface="ＭＳ Ｐゴシック" panose="020B0600070205080204" pitchFamily="34" charset="-128"/>
              </a:rPr>
              <a:t>Distribution</a:t>
            </a:r>
          </a:p>
          <a:p>
            <a:pPr>
              <a:buSzPct val="125000"/>
              <a:buFont typeface="Wingdings" pitchFamily="2" charset="2"/>
              <a:buChar char="§"/>
              <a:defRPr/>
            </a:pPr>
            <a:r>
              <a:rPr lang="en-US" altLang="en-US" dirty="0">
                <a:latin typeface="Acherus Grotesque" panose="02000505000000020004" pitchFamily="2" charset="77"/>
                <a:ea typeface="ＭＳ Ｐゴシック" panose="020B0600070205080204" pitchFamily="34" charset="-128"/>
              </a:rPr>
              <a:t>Public performance</a:t>
            </a:r>
          </a:p>
          <a:p>
            <a:pPr>
              <a:buSzPct val="125000"/>
              <a:buFont typeface="Wingdings" pitchFamily="2" charset="2"/>
              <a:buChar char="§"/>
              <a:defRPr/>
            </a:pPr>
            <a:r>
              <a:rPr lang="en-US" altLang="en-US" dirty="0">
                <a:latin typeface="Acherus Grotesque" panose="02000505000000020004" pitchFamily="2" charset="77"/>
                <a:ea typeface="ＭＳ Ｐゴシック" panose="020B0600070205080204" pitchFamily="34" charset="-128"/>
              </a:rPr>
              <a:t>Public display</a:t>
            </a:r>
          </a:p>
          <a:p>
            <a:pPr>
              <a:buSzPct val="125000"/>
              <a:buFont typeface="Wingdings" pitchFamily="2" charset="2"/>
              <a:buChar char="§"/>
              <a:defRPr/>
            </a:pPr>
            <a:endParaRPr lang="en-US" altLang="en-US" dirty="0">
              <a:latin typeface="Acherus Grotesque" panose="02000505000000020004" pitchFamily="2" charset="77"/>
              <a:ea typeface="ＭＳ Ｐゴシック" panose="020B0600070205080204" pitchFamily="34" charset="-128"/>
            </a:endParaRPr>
          </a:p>
          <a:p>
            <a:pPr marL="0" indent="0">
              <a:buSzPct val="125000"/>
              <a:buFont typeface="Monotype Sorts" pitchFamily="2" charset="2"/>
              <a:buNone/>
              <a:defRPr/>
            </a:pPr>
            <a:r>
              <a:rPr lang="en-US" altLang="en-US" dirty="0">
                <a:latin typeface="Acherus Grotesque" panose="02000505000000020004" pitchFamily="2" charset="77"/>
                <a:ea typeface="ＭＳ Ｐゴシック" panose="020B0600070205080204" pitchFamily="34" charset="-128"/>
              </a:rPr>
              <a:t>			With exceptions</a:t>
            </a:r>
          </a:p>
        </p:txBody>
      </p:sp>
    </p:spTree>
    <p:extLst>
      <p:ext uri="{BB962C8B-B14F-4D97-AF65-F5344CB8AC3E}">
        <p14:creationId xmlns:p14="http://schemas.microsoft.com/office/powerpoint/2010/main" val="31885767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altLang="en-US" dirty="0">
                <a:latin typeface="Acherus Grotesque" panose="02000505000000020004" pitchFamily="2" charset="77"/>
                <a:ea typeface="ＭＳ Ｐゴシック" panose="020B0600070205080204" pitchFamily="34" charset="-128"/>
              </a:rPr>
              <a:t>It is not required, but</a:t>
            </a:r>
            <a:endParaRPr lang="en-US" dirty="0">
              <a:latin typeface="Acherus Grotesque" panose="02000505000000020004" pitchFamily="2" charset="77"/>
            </a:endParaRPr>
          </a:p>
        </p:txBody>
      </p:sp>
      <p:sp>
        <p:nvSpPr>
          <p:cNvPr id="8" name="Slide Number Placeholder 7"/>
          <p:cNvSpPr>
            <a:spLocks noGrp="1"/>
          </p:cNvSpPr>
          <p:nvPr>
            <p:ph type="sldNum" sz="quarter" idx="12"/>
          </p:nvPr>
        </p:nvSpPr>
        <p:spPr/>
        <p:txBody>
          <a:bodyPr/>
          <a:lstStyle/>
          <a:p>
            <a:fld id="{F13255C3-EC6F-3E44-8738-BCB40BBB5A07}" type="slidenum">
              <a:rPr lang="en-US" smtClean="0"/>
              <a:pPr/>
              <a:t>9</a:t>
            </a:fld>
            <a:endParaRPr lang="en-US"/>
          </a:p>
        </p:txBody>
      </p:sp>
      <p:sp>
        <p:nvSpPr>
          <p:cNvPr id="5" name="Subtitle 4"/>
          <p:cNvSpPr>
            <a:spLocks noGrp="1"/>
          </p:cNvSpPr>
          <p:nvPr>
            <p:ph idx="1"/>
          </p:nvPr>
        </p:nvSpPr>
        <p:spPr>
          <a:xfrm>
            <a:off x="1203515" y="1323234"/>
            <a:ext cx="9664993" cy="4751043"/>
          </a:xfrm>
        </p:spPr>
        <p:txBody>
          <a:bodyPr>
            <a:noAutofit/>
          </a:bodyPr>
          <a:lstStyle/>
          <a:p>
            <a:pPr>
              <a:defRPr/>
            </a:pPr>
            <a:r>
              <a:rPr lang="en-US" dirty="0">
                <a:latin typeface="Acherus Grotesque" panose="02000505000000020004" pitchFamily="2" charset="77"/>
              </a:rPr>
              <a:t>Copyright © 2020 by Jane Z. Student  </a:t>
            </a:r>
          </a:p>
          <a:p>
            <a:pPr>
              <a:defRPr/>
            </a:pPr>
            <a:endParaRPr lang="en-US" dirty="0">
              <a:latin typeface="Acherus Grotesque" panose="02000505000000020004" pitchFamily="2" charset="77"/>
            </a:endParaRPr>
          </a:p>
          <a:p>
            <a:pPr>
              <a:defRPr/>
            </a:pPr>
            <a:r>
              <a:rPr lang="en-US" dirty="0">
                <a:latin typeface="Acherus Grotesque" panose="02000505000000020004" pitchFamily="2" charset="77"/>
              </a:rPr>
              <a:t> Copyright © 2020 by John Q. Public  unless otherwise stated  </a:t>
            </a:r>
          </a:p>
          <a:p>
            <a:pPr>
              <a:defRPr/>
            </a:pPr>
            <a:endParaRPr lang="en-US" dirty="0">
              <a:latin typeface="Acherus Grotesque" panose="02000505000000020004" pitchFamily="2" charset="77"/>
            </a:endParaRPr>
          </a:p>
          <a:p>
            <a:pPr>
              <a:defRPr/>
            </a:pPr>
            <a:r>
              <a:rPr lang="en-US" dirty="0">
                <a:latin typeface="Acherus Grotesque" panose="02000505000000020004" pitchFamily="2" charset="77"/>
              </a:rPr>
              <a:t> Chapter 3 © 2008 by American Institute of Architects. All other material © 2020 by Ola </a:t>
            </a:r>
            <a:r>
              <a:rPr lang="en-US" dirty="0" err="1">
                <a:latin typeface="Acherus Grotesque" panose="02000505000000020004" pitchFamily="2" charset="77"/>
              </a:rPr>
              <a:t>Nordmann</a:t>
            </a:r>
            <a:r>
              <a:rPr lang="en-US" dirty="0">
                <a:latin typeface="Acherus Grotesque" panose="02000505000000020004" pitchFamily="2" charset="77"/>
              </a:rPr>
              <a:t> </a:t>
            </a:r>
          </a:p>
          <a:p>
            <a:pPr marL="0" indent="0">
              <a:buFont typeface="Monotype Sorts" pitchFamily="2" charset="2"/>
              <a:buNone/>
              <a:defRPr/>
            </a:pPr>
            <a:r>
              <a:rPr lang="en-US" dirty="0">
                <a:latin typeface="Acherus Grotesque" panose="02000505000000020004" pitchFamily="2" charset="77"/>
              </a:rPr>
              <a:t>				And include</a:t>
            </a:r>
          </a:p>
        </p:txBody>
      </p:sp>
    </p:spTree>
    <p:extLst>
      <p:ext uri="{BB962C8B-B14F-4D97-AF65-F5344CB8AC3E}">
        <p14:creationId xmlns:p14="http://schemas.microsoft.com/office/powerpoint/2010/main" val="3319148458"/>
      </p:ext>
    </p:extLst>
  </p:cSld>
  <p:clrMapOvr>
    <a:masterClrMapping/>
  </p:clrMapOvr>
</p:sld>
</file>

<file path=ppt/theme/theme1.xml><?xml version="1.0" encoding="utf-8"?>
<a:theme xmlns:a="http://schemas.openxmlformats.org/drawingml/2006/main" name="Office Theme">
  <a:themeElements>
    <a:clrScheme name="Virginia Tech Colors Fall 2018">
      <a:dk1>
        <a:srgbClr val="000000"/>
      </a:dk1>
      <a:lt1>
        <a:srgbClr val="FFFFFF"/>
      </a:lt1>
      <a:dk2>
        <a:srgbClr val="E5E1E6"/>
      </a:dk2>
      <a:lt2>
        <a:srgbClr val="D7D2CB"/>
      </a:lt2>
      <a:accent1>
        <a:srgbClr val="8B1F41"/>
      </a:accent1>
      <a:accent2>
        <a:srgbClr val="E87722"/>
      </a:accent2>
      <a:accent3>
        <a:srgbClr val="75787B"/>
      </a:accent3>
      <a:accent4>
        <a:srgbClr val="CE0058"/>
      </a:accent4>
      <a:accent5>
        <a:srgbClr val="2CD5C3"/>
      </a:accent5>
      <a:accent6>
        <a:srgbClr val="508590"/>
      </a:accent6>
      <a:hlink>
        <a:srgbClr val="508590"/>
      </a:hlink>
      <a:folHlink>
        <a:srgbClr val="2CD5C3"/>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pyrightETDs4GradStudents20020227" id="{ADB7DF29-9903-D54D-A22D-6F9A61C63F06}" vid="{E2901BC7-B293-8346-BFDA-418CE55A722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1460</TotalTime>
  <Words>2285</Words>
  <Application>Microsoft Macintosh PowerPoint</Application>
  <PresentationFormat>Widescreen</PresentationFormat>
  <Paragraphs>277</Paragraphs>
  <Slides>23</Slides>
  <Notes>23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23</vt:i4>
      </vt:variant>
    </vt:vector>
  </HeadingPairs>
  <TitlesOfParts>
    <vt:vector size="32" baseType="lpstr">
      <vt:lpstr>Acherus Grotesque</vt:lpstr>
      <vt:lpstr>Acherus Grotesque Bold</vt:lpstr>
      <vt:lpstr>Arial</vt:lpstr>
      <vt:lpstr>Calibri</vt:lpstr>
      <vt:lpstr>Monotype Sorts</vt:lpstr>
      <vt:lpstr>Times New Roman</vt:lpstr>
      <vt:lpstr>Trebuchet MS</vt:lpstr>
      <vt:lpstr>Wingdings</vt:lpstr>
      <vt:lpstr>Office Theme</vt:lpstr>
      <vt:lpstr>Copyright, Fair Use and Your ETD</vt:lpstr>
      <vt:lpstr>Gail McMillan   gailmac@vt.edu Director, Scholarly Communication Professor, Virginia Tech Libraries  Feb. 27, 2020 </vt:lpstr>
      <vt:lpstr>Let’s talk about</vt:lpstr>
      <vt:lpstr>U.S. Constitution Article I. Sect. 8  Clause 8</vt:lpstr>
      <vt:lpstr>What cannot be copyrighted?</vt:lpstr>
      <vt:lpstr>Who can own the copyright?</vt:lpstr>
      <vt:lpstr>VT Policy 13000  http://www.policies.vt.edu/13000.pdf</vt:lpstr>
      <vt:lpstr>Copyright holders legally control </vt:lpstr>
      <vt:lpstr>It is not required, but</vt:lpstr>
      <vt:lpstr>Creative Commons Licenses</vt:lpstr>
      <vt:lpstr>Permission or license NOT required</vt:lpstr>
      <vt:lpstr>Permission or license NOT required</vt:lpstr>
      <vt:lpstr>1. Purpose and character of use</vt:lpstr>
      <vt:lpstr>2. Nature of the copyrighted work</vt:lpstr>
      <vt:lpstr>3. Amount and Substantiality</vt:lpstr>
      <vt:lpstr>4. Effect</vt:lpstr>
      <vt:lpstr>Fair Use: weigh all 4 factors</vt:lpstr>
      <vt:lpstr>Including Copyrighted Works</vt:lpstr>
      <vt:lpstr>Signing Agreements with Publishers</vt:lpstr>
      <vt:lpstr>Manuscript style ETD</vt:lpstr>
      <vt:lpstr>Five Questions</vt:lpstr>
      <vt:lpstr>Copyright Resources at VT Libraries</vt:lpstr>
      <vt:lpstr>Gail McMillan   gailmac@vt.edu Director, Scholarly Communication Virginia Tech Libraries,  Feb. 27, 2020  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slides are designed for three lines and the fonts will resize</dc:title>
  <dc:creator>Microsoft Office User</dc:creator>
  <cp:lastModifiedBy>McMillan, Gail</cp:lastModifiedBy>
  <cp:revision>35</cp:revision>
  <dcterms:created xsi:type="dcterms:W3CDTF">2018-05-01T14:09:38Z</dcterms:created>
  <dcterms:modified xsi:type="dcterms:W3CDTF">2020-02-28T20:47:52Z</dcterms:modified>
</cp:coreProperties>
</file>