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embeddedFontLst>
    <p:embeddedFont>
      <p:font typeface="Garamond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0" roundtripDataSignature="AMtx7mgH4Z4ynSZMMUIICA1UdZeIINR7/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840"/>
        <p:guide pos="2160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Garamond-bold.fntdata"/><Relationship Id="rId16" Type="http://schemas.openxmlformats.org/officeDocument/2006/relationships/font" Target="fonts/Garamond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Garamond-boldItalic.fntdata"/><Relationship Id="rId6" Type="http://schemas.openxmlformats.org/officeDocument/2006/relationships/slide" Target="slides/slide1.xml"/><Relationship Id="rId18" Type="http://schemas.openxmlformats.org/officeDocument/2006/relationships/font" Target="fonts/Garamond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4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5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6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7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 txBox="1"/>
          <p:nvPr>
            <p:ph idx="1" type="body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showMasterSp="0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3"/>
          <p:cNvSpPr/>
          <p:nvPr/>
        </p:nvSpPr>
        <p:spPr>
          <a:xfrm>
            <a:off x="0" y="0"/>
            <a:ext cx="12192000" cy="571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3"/>
          <p:cNvSpPr txBox="1"/>
          <p:nvPr>
            <p:ph type="title"/>
          </p:nvPr>
        </p:nvSpPr>
        <p:spPr>
          <a:xfrm>
            <a:off x="609600" y="3153095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b="0"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20" name="Google Shape;20;p13"/>
          <p:cNvCxnSpPr/>
          <p:nvPr/>
        </p:nvCxnSpPr>
        <p:spPr>
          <a:xfrm>
            <a:off x="0" y="57531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" name="Google Shape;21;p13"/>
          <p:cNvSpPr txBox="1"/>
          <p:nvPr>
            <p:ph idx="1" type="body"/>
          </p:nvPr>
        </p:nvSpPr>
        <p:spPr>
          <a:xfrm>
            <a:off x="603250" y="5864054"/>
            <a:ext cx="10972800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2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2"/>
          <p:cNvSpPr txBox="1"/>
          <p:nvPr>
            <p:ph idx="1" type="body"/>
          </p:nvPr>
        </p:nvSpPr>
        <p:spPr>
          <a:xfrm rot="5400000">
            <a:off x="3867150" y="-1085850"/>
            <a:ext cx="445770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74" name="Google Shape;74;p2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2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showMasterSp="0" type="vertTitleAndTx">
  <p:cSld name="VERTICAL_TITLE_AND_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3"/>
          <p:cNvSpPr/>
          <p:nvPr/>
        </p:nvSpPr>
        <p:spPr>
          <a:xfrm>
            <a:off x="9310254" y="0"/>
            <a:ext cx="2881745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" name="Google Shape;79;p23"/>
          <p:cNvCxnSpPr/>
          <p:nvPr/>
        </p:nvCxnSpPr>
        <p:spPr>
          <a:xfrm flipH="1">
            <a:off x="9310254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0" name="Google Shape;80;p23"/>
          <p:cNvSpPr txBox="1"/>
          <p:nvPr>
            <p:ph type="title"/>
          </p:nvPr>
        </p:nvSpPr>
        <p:spPr>
          <a:xfrm rot="5400000">
            <a:off x="7905750" y="2266950"/>
            <a:ext cx="5486399" cy="232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3"/>
          <p:cNvSpPr txBox="1"/>
          <p:nvPr>
            <p:ph idx="1" type="body"/>
          </p:nvPr>
        </p:nvSpPr>
        <p:spPr>
          <a:xfrm rot="5400000">
            <a:off x="2147887" y="-623888"/>
            <a:ext cx="5486399" cy="8105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82" name="Google Shape;82;p23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23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4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2200"/>
              </a:spcBef>
              <a:spcAft>
                <a:spcPts val="0"/>
              </a:spcAft>
              <a:buSzPts val="1800"/>
              <a:buChar char="•"/>
              <a:defRPr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/>
            </a:lvl3pPr>
            <a:lvl4pPr indent="-342900" lvl="3" marL="1828800" algn="l"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spcBef>
                <a:spcPts val="8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14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" name="Google Shape;26;p14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4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5"/>
          <p:cNvSpPr txBox="1"/>
          <p:nvPr>
            <p:ph idx="1" type="body"/>
          </p:nvPr>
        </p:nvSpPr>
        <p:spPr>
          <a:xfrm>
            <a:off x="106680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1" name="Google Shape;31;p15"/>
          <p:cNvSpPr txBox="1"/>
          <p:nvPr>
            <p:ph idx="2" type="body"/>
          </p:nvPr>
        </p:nvSpPr>
        <p:spPr>
          <a:xfrm>
            <a:off x="106680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2" name="Google Shape;32;p15"/>
          <p:cNvSpPr txBox="1"/>
          <p:nvPr>
            <p:ph idx="3" type="body"/>
          </p:nvPr>
        </p:nvSpPr>
        <p:spPr>
          <a:xfrm>
            <a:off x="6370320" y="1529541"/>
            <a:ext cx="4754880" cy="81158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b="0" sz="24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33" name="Google Shape;33;p15"/>
          <p:cNvSpPr txBox="1"/>
          <p:nvPr>
            <p:ph idx="4" type="body"/>
          </p:nvPr>
        </p:nvSpPr>
        <p:spPr>
          <a:xfrm>
            <a:off x="6370320" y="2484692"/>
            <a:ext cx="4754880" cy="3687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  <p:sp>
        <p:nvSpPr>
          <p:cNvPr id="34" name="Google Shape;34;p15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5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5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6"/>
          <p:cNvSpPr/>
          <p:nvPr/>
        </p:nvSpPr>
        <p:spPr>
          <a:xfrm>
            <a:off x="0" y="4572000"/>
            <a:ext cx="12192000" cy="16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16"/>
          <p:cNvSpPr txBox="1"/>
          <p:nvPr>
            <p:ph type="ctrTitle"/>
          </p:nvPr>
        </p:nvSpPr>
        <p:spPr>
          <a:xfrm>
            <a:off x="609600" y="4740333"/>
            <a:ext cx="10972800" cy="126353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Arial"/>
              <a:buNone/>
              <a:defRPr sz="5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40" name="Google Shape;40;p16"/>
          <p:cNvCxnSpPr/>
          <p:nvPr/>
        </p:nvCxnSpPr>
        <p:spPr>
          <a:xfrm>
            <a:off x="0" y="62103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1" name="Google Shape;41;p16"/>
          <p:cNvSpPr txBox="1"/>
          <p:nvPr>
            <p:ph idx="1" type="subTitle"/>
          </p:nvPr>
        </p:nvSpPr>
        <p:spPr>
          <a:xfrm>
            <a:off x="609600" y="6286500"/>
            <a:ext cx="10972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dk1"/>
                </a:solidFill>
              </a:defRPr>
            </a:lvl1pPr>
            <a:lvl2pPr lvl="1" algn="ctr">
              <a:spcBef>
                <a:spcPts val="160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spcBef>
                <a:spcPts val="120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spcBef>
                <a:spcPts val="100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spcBef>
                <a:spcPts val="80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pic>
        <p:nvPicPr>
          <p:cNvPr descr="Closeup of test tubes" id="42" name="Google Shape;4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524" y="0"/>
            <a:ext cx="12188951" cy="4571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7"/>
          <p:cNvSpPr txBox="1"/>
          <p:nvPr>
            <p:ph idx="1" type="body"/>
          </p:nvPr>
        </p:nvSpPr>
        <p:spPr>
          <a:xfrm>
            <a:off x="1066800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46" name="Google Shape;46;p17"/>
          <p:cNvSpPr txBox="1"/>
          <p:nvPr>
            <p:ph idx="2" type="body"/>
          </p:nvPr>
        </p:nvSpPr>
        <p:spPr>
          <a:xfrm>
            <a:off x="6373091" y="1714501"/>
            <a:ext cx="4752109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5600" lvl="0" marL="457200" algn="l">
              <a:spcBef>
                <a:spcPts val="2000"/>
              </a:spcBef>
              <a:spcAft>
                <a:spcPts val="0"/>
              </a:spcAft>
              <a:buSzPts val="2000"/>
              <a:buChar char="•"/>
              <a:defRPr sz="2000"/>
            </a:lvl1pPr>
            <a:lvl2pPr indent="-342900" lvl="1" marL="914400" algn="l">
              <a:spcBef>
                <a:spcPts val="1600"/>
              </a:spcBef>
              <a:spcAft>
                <a:spcPts val="0"/>
              </a:spcAft>
              <a:buSzPts val="1800"/>
              <a:buChar char="•"/>
              <a:defRPr sz="1800"/>
            </a:lvl2pPr>
            <a:lvl3pPr indent="-330200" lvl="2" marL="1371600" algn="l">
              <a:spcBef>
                <a:spcPts val="1200"/>
              </a:spcBef>
              <a:spcAft>
                <a:spcPts val="0"/>
              </a:spcAft>
              <a:buSzPts val="1600"/>
              <a:buChar char="•"/>
              <a:defRPr sz="1600"/>
            </a:lvl3pPr>
            <a:lvl4pPr indent="-317500" lvl="3" marL="1828800" algn="l">
              <a:spcBef>
                <a:spcPts val="1000"/>
              </a:spcBef>
              <a:spcAft>
                <a:spcPts val="0"/>
              </a:spcAft>
              <a:buSzPts val="1400"/>
              <a:buChar char="•"/>
              <a:defRPr sz="1400"/>
            </a:lvl4pPr>
            <a:lvl5pPr indent="-317500" lvl="4" marL="2286000" algn="l">
              <a:spcBef>
                <a:spcPts val="800"/>
              </a:spcBef>
              <a:spcAft>
                <a:spcPts val="0"/>
              </a:spcAft>
              <a:buSzPts val="1400"/>
              <a:buChar char="•"/>
              <a:defRPr sz="1400"/>
            </a:lvl5pPr>
            <a:lvl6pPr indent="-317500" lvl="5" marL="27432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6pPr>
            <a:lvl7pPr indent="-317500" lvl="6" marL="32004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7pPr>
            <a:lvl8pPr indent="-317500" lvl="7" marL="36576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8pPr>
            <a:lvl9pPr indent="-317500" lvl="8" marL="4114800" algn="l">
              <a:spcBef>
                <a:spcPts val="600"/>
              </a:spcBef>
              <a:spcAft>
                <a:spcPts val="0"/>
              </a:spcAft>
              <a:buSzPts val="1400"/>
              <a:buChar char="•"/>
              <a:defRPr sz="1400"/>
            </a:lvl9pPr>
          </a:lstStyle>
          <a:p/>
        </p:txBody>
      </p:sp>
      <p:sp>
        <p:nvSpPr>
          <p:cNvPr id="47" name="Google Shape;47;p17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7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18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8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9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19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9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showMasterSp="0" type="objTx">
  <p:cSld name="OBJECT_WITH_CAPTION_TEX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0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" name="Google Shape;61;p20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2" name="Google Shape;62;p20"/>
          <p:cNvSpPr txBox="1"/>
          <p:nvPr>
            <p:ph type="title"/>
          </p:nvPr>
        </p:nvSpPr>
        <p:spPr>
          <a:xfrm>
            <a:off x="380519" y="465512"/>
            <a:ext cx="350616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0"/>
          <p:cNvSpPr txBox="1"/>
          <p:nvPr>
            <p:ph idx="1" type="body"/>
          </p:nvPr>
        </p:nvSpPr>
        <p:spPr>
          <a:xfrm>
            <a:off x="380519" y="3746500"/>
            <a:ext cx="3506162" cy="2425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4" name="Google Shape;64;p20"/>
          <p:cNvSpPr txBox="1"/>
          <p:nvPr>
            <p:ph idx="2" type="body"/>
          </p:nvPr>
        </p:nvSpPr>
        <p:spPr>
          <a:xfrm>
            <a:off x="4699000" y="465513"/>
            <a:ext cx="7048500" cy="59352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algn="l">
              <a:spcBef>
                <a:spcPts val="2200"/>
              </a:spcBef>
              <a:spcAft>
                <a:spcPts val="0"/>
              </a:spcAft>
              <a:buSzPts val="2200"/>
              <a:buChar char="•"/>
              <a:defRPr sz="2200"/>
            </a:lvl1pPr>
            <a:lvl2pPr indent="-355600" lvl="1" marL="914400" algn="l">
              <a:spcBef>
                <a:spcPts val="1600"/>
              </a:spcBef>
              <a:spcAft>
                <a:spcPts val="0"/>
              </a:spcAft>
              <a:buSzPts val="2000"/>
              <a:buChar char="•"/>
              <a:defRPr sz="2000"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SzPts val="1800"/>
              <a:buChar char="•"/>
              <a:defRPr sz="1800"/>
            </a:lvl3pPr>
            <a:lvl4pPr indent="-330200" lvl="3" marL="1828800" algn="l">
              <a:spcBef>
                <a:spcPts val="1000"/>
              </a:spcBef>
              <a:spcAft>
                <a:spcPts val="0"/>
              </a:spcAft>
              <a:buSzPts val="1600"/>
              <a:buChar char="•"/>
              <a:defRPr sz="1600"/>
            </a:lvl4pPr>
            <a:lvl5pPr indent="-330200" lvl="4" marL="2286000" algn="l">
              <a:spcBef>
                <a:spcPts val="8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30200" lvl="5" marL="27432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6pPr>
            <a:lvl7pPr indent="-330200" lvl="6" marL="32004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7pPr>
            <a:lvl8pPr indent="-330200" lvl="7" marL="36576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8pPr>
            <a:lvl9pPr indent="-330200" lvl="8" marL="4114800" algn="l">
              <a:spcBef>
                <a:spcPts val="600"/>
              </a:spcBef>
              <a:spcAft>
                <a:spcPts val="0"/>
              </a:spcAft>
              <a:buSzPts val="1600"/>
              <a:buChar char="•"/>
              <a:defRPr sz="1600"/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extLst>
    <p:ext uri="{DCECCB84-F9BA-43D5-87BE-67443E8EF086}">
      <p15:sldGuideLst>
        <p15:guide id="1" pos="2688">
          <p15:clr>
            <a:srgbClr val="FBAE40"/>
          </p15:clr>
        </p15:guide>
        <p15:guide id="2" orient="horz" pos="288">
          <p15:clr>
            <a:srgbClr val="FBAE40"/>
          </p15:clr>
        </p15:guide>
        <p15:guide id="3" orient="horz" pos="4032">
          <p15:clr>
            <a:srgbClr val="FBAE40"/>
          </p15:clr>
        </p15:guide>
        <p15:guide id="4" pos="2952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showMasterSp="0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1"/>
          <p:cNvSpPr/>
          <p:nvPr/>
        </p:nvSpPr>
        <p:spPr>
          <a:xfrm>
            <a:off x="0" y="0"/>
            <a:ext cx="42672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" name="Google Shape;67;p21"/>
          <p:cNvCxnSpPr/>
          <p:nvPr/>
        </p:nvCxnSpPr>
        <p:spPr>
          <a:xfrm flipH="1">
            <a:off x="4267200" y="0"/>
            <a:ext cx="1" cy="685800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68" name="Google Shape;68;p21"/>
          <p:cNvSpPr txBox="1"/>
          <p:nvPr>
            <p:ph type="title"/>
          </p:nvPr>
        </p:nvSpPr>
        <p:spPr>
          <a:xfrm>
            <a:off x="384048" y="466344"/>
            <a:ext cx="350215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sz="2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21"/>
          <p:cNvSpPr txBox="1"/>
          <p:nvPr>
            <p:ph idx="1" type="body"/>
          </p:nvPr>
        </p:nvSpPr>
        <p:spPr>
          <a:xfrm>
            <a:off x="384048" y="3749040"/>
            <a:ext cx="3502152" cy="242316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1200"/>
              </a:spcBef>
              <a:spcAft>
                <a:spcPts val="0"/>
              </a:spcAft>
              <a:buSzPts val="1600"/>
              <a:buNone/>
              <a:defRPr sz="1600"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spcBef>
                <a:spcPts val="120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spcBef>
                <a:spcPts val="100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spcBef>
                <a:spcPts val="80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spcBef>
                <a:spcPts val="600"/>
              </a:spcBef>
              <a:spcAft>
                <a:spcPts val="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descr="An empty placeholder to add an image. Click on the placeholder and select the image that you wish to add" id="70" name="Google Shape;70;p21"/>
          <p:cNvSpPr/>
          <p:nvPr>
            <p:ph idx="2" type="pic"/>
          </p:nvPr>
        </p:nvSpPr>
        <p:spPr>
          <a:xfrm>
            <a:off x="4309872" y="0"/>
            <a:ext cx="7882128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731500">
            <a:normAutofit/>
          </a:bodyPr>
          <a:lstStyle>
            <a:lvl1pPr lvl="0" marR="0" rtl="0" algn="ctr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/>
          <p:nvPr/>
        </p:nvSpPr>
        <p:spPr>
          <a:xfrm>
            <a:off x="0" y="0"/>
            <a:ext cx="12192000" cy="1371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  <a:defRPr b="0" i="0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cxnSp>
        <p:nvCxnSpPr>
          <p:cNvPr id="12" name="Google Shape;12;p12"/>
          <p:cNvCxnSpPr/>
          <p:nvPr/>
        </p:nvCxnSpPr>
        <p:spPr>
          <a:xfrm>
            <a:off x="0" y="1371600"/>
            <a:ext cx="12192000" cy="0"/>
          </a:xfrm>
          <a:prstGeom prst="straightConnector1">
            <a:avLst/>
          </a:prstGeom>
          <a:noFill/>
          <a:ln cap="flat" cmpd="sng" w="7620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" name="Google Shape;13;p1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8300" lvl="0" marL="457200" marR="0" rtl="0" algn="l">
              <a:spcBef>
                <a:spcPts val="220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marR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2900" lvl="2" marL="137160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30200" lvl="5" marL="2743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30200" lvl="6" marL="32004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2"/>
          <p:cNvSpPr txBox="1"/>
          <p:nvPr>
            <p:ph idx="12" type="sldNum"/>
          </p:nvPr>
        </p:nvSpPr>
        <p:spPr>
          <a:xfrm>
            <a:off x="85724" y="6394450"/>
            <a:ext cx="523875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" name="Google Shape;15;p12"/>
          <p:cNvSpPr txBox="1"/>
          <p:nvPr>
            <p:ph idx="11" type="ftr"/>
          </p:nvPr>
        </p:nvSpPr>
        <p:spPr>
          <a:xfrm>
            <a:off x="809625" y="6394450"/>
            <a:ext cx="813435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6" name="Google Shape;16;p12"/>
          <p:cNvSpPr txBox="1"/>
          <p:nvPr>
            <p:ph idx="10" type="dt"/>
          </p:nvPr>
        </p:nvSpPr>
        <p:spPr>
          <a:xfrm>
            <a:off x="9486900" y="6394450"/>
            <a:ext cx="23241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Relationship Id="rId4" Type="http://schemas.openxmlformats.org/officeDocument/2006/relationships/hyperlink" Target="https://unsplash.com/@eyefish73?utm_source=unsplash&amp;utm_medium=referral&amp;utm_content=creditCopyText" TargetMode="External"/><Relationship Id="rId5" Type="http://schemas.openxmlformats.org/officeDocument/2006/relationships/hyperlink" Target="https://unsplash.com/s/photos/hokie-stone?utm_source=unsplash&amp;utm_medium=referral&amp;utm_content=creditCopyText" TargetMode="External"/><Relationship Id="rId6" Type="http://schemas.openxmlformats.org/officeDocument/2006/relationships/image" Target="../media/image1.png"/><Relationship Id="rId7" Type="http://schemas.openxmlformats.org/officeDocument/2006/relationships/hyperlink" Target="http://hdl.handle.net/10919/102735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://hdl.handle.net/10919/10273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hdl.handle.net/10919/10273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hdl.handle.net/10919/102735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hyperlink" Target="https://pixabay.com/photos/board-chalk-swot-planning-4874749/" TargetMode="External"/><Relationship Id="rId5" Type="http://schemas.openxmlformats.org/officeDocument/2006/relationships/hyperlink" Target="http://hdl.handle.net/10919/102735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hdl.handle.net/10919/102735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://hdl.handle.net/10919/102735" TargetMode="External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hdl.handle.net/10919/102735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://hdl.handle.net/10919/102735" TargetMode="Externa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hdl.handle.net/10919/10273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"/>
          <p:cNvSpPr txBox="1"/>
          <p:nvPr>
            <p:ph type="title"/>
          </p:nvPr>
        </p:nvSpPr>
        <p:spPr>
          <a:xfrm>
            <a:off x="661181" y="626618"/>
            <a:ext cx="10972800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800"/>
              <a:buFont typeface="Times New Roman"/>
              <a:buNone/>
            </a:pPr>
            <a:r>
              <a:rPr b="1" lang="en-US">
                <a:latin typeface="Times New Roman"/>
                <a:ea typeface="Times New Roman"/>
                <a:cs typeface="Times New Roman"/>
                <a:sym typeface="Times New Roman"/>
              </a:rPr>
              <a:t>Strategic Management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1" name="Google Shape;91;p1"/>
          <p:cNvSpPr txBox="1"/>
          <p:nvPr>
            <p:ph idx="1" type="body"/>
          </p:nvPr>
        </p:nvSpPr>
        <p:spPr>
          <a:xfrm>
            <a:off x="2700996" y="3319185"/>
            <a:ext cx="6790007" cy="450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Chapter 5</a:t>
            </a:r>
            <a:endParaRPr/>
          </a:p>
          <a:p>
            <a:pPr indent="0" lvl="0" marL="0" rtl="0" algn="ctr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rPr b="1" lang="en-US" sz="21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SWOT and Strategic Issues</a:t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 b="1" sz="2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"/>
          <p:cNvSpPr/>
          <p:nvPr/>
        </p:nvSpPr>
        <p:spPr>
          <a:xfrm>
            <a:off x="243839" y="6063232"/>
            <a:ext cx="6783494" cy="450042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6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243839" y="6071919"/>
            <a:ext cx="7020561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Instructor Name | Name of Institution</a:t>
            </a:r>
            <a:endParaRPr/>
          </a:p>
        </p:txBody>
      </p:sp>
      <p:cxnSp>
        <p:nvCxnSpPr>
          <p:cNvPr id="94" name="Google Shape;94;p1"/>
          <p:cNvCxnSpPr/>
          <p:nvPr/>
        </p:nvCxnSpPr>
        <p:spPr>
          <a:xfrm>
            <a:off x="11722" y="5587442"/>
            <a:ext cx="12180277" cy="33997"/>
          </a:xfrm>
          <a:prstGeom prst="straightConnector1">
            <a:avLst/>
          </a:prstGeom>
          <a:noFill/>
          <a:ln cap="flat" cmpd="sng" w="63500">
            <a:solidFill>
              <a:srgbClr val="EE6C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descr="Unless otherwise noted, this slide deck is (c) Virginia Polytechnic Institute and State University. It is released under a  Creative Commons Attribution NonCommercial ShareAlike 3.0 license (CC BY NC-SA 3.0)   &#10;" id="95" name="Google Shape;95;p1"/>
          <p:cNvSpPr/>
          <p:nvPr/>
        </p:nvSpPr>
        <p:spPr>
          <a:xfrm>
            <a:off x="661181" y="5371431"/>
            <a:ext cx="9214339" cy="2154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Unless otherwise noted, this slide deck is (c) Virginia Polytechnic Institute and State University. It is released under a  Creative Commons Attribution NonCommercial ShareAlike 3.0 license (CC BY NC-SA 3.0)   </a:t>
            </a:r>
            <a:endParaRPr/>
          </a:p>
        </p:txBody>
      </p:sp>
      <p:sp>
        <p:nvSpPr>
          <p:cNvPr id="96" name="Google Shape;96;p1"/>
          <p:cNvSpPr txBox="1"/>
          <p:nvPr/>
        </p:nvSpPr>
        <p:spPr>
          <a:xfrm>
            <a:off x="9073414" y="6496911"/>
            <a:ext cx="3936732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Photo by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Jon Sailer</a:t>
            </a:r>
            <a:r>
              <a:rPr lang="en-US" sz="1800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</a:rPr>
              <a:t> on </a:t>
            </a:r>
            <a:r>
              <a:rPr lang="en-US" sz="1800" u="sng">
                <a:solidFill>
                  <a:schemeClr val="lt1"/>
                </a:solidFill>
                <a:latin typeface="Garamond"/>
                <a:ea typeface="Garamond"/>
                <a:cs typeface="Garamond"/>
                <a:sym typeface="Garamond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Unsplash</a:t>
            </a:r>
            <a:endParaRPr sz="1800">
              <a:solidFill>
                <a:schemeClr val="lt1"/>
              </a:solidFill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Unless otherwise noted, this slide deck is (c) Virginia Polytechnic Institute and State University. It is released under a  Creative Commons Attribution NonCommercial ShareAlike 3.0 license (CC BY NC-SA 3.0)" id="97" name="Google Shape;97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1597" y="5275766"/>
            <a:ext cx="649459" cy="24419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"/>
          <p:cNvSpPr/>
          <p:nvPr/>
        </p:nvSpPr>
        <p:spPr>
          <a:xfrm>
            <a:off x="9073414" y="6231160"/>
            <a:ext cx="3685310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u="sng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sz="1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Issue(s) Conclusion</a:t>
            </a:r>
            <a:endParaRPr/>
          </a:p>
        </p:txBody>
      </p:sp>
      <p:sp>
        <p:nvSpPr>
          <p:cNvPr id="166" name="Google Shape;166;p10"/>
          <p:cNvSpPr txBox="1"/>
          <p:nvPr>
            <p:ph idx="1" type="body"/>
          </p:nvPr>
        </p:nvSpPr>
        <p:spPr>
          <a:xfrm>
            <a:off x="1066800" y="1714499"/>
            <a:ext cx="10058400" cy="436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US" sz="2800">
                <a:latin typeface="Garamond"/>
                <a:ea typeface="Garamond"/>
                <a:cs typeface="Garamond"/>
                <a:sym typeface="Garamond"/>
              </a:rPr>
              <a:t>In Conclusion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Usually the analysis can be condensed to one strategic issue.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Define the strategic issue concisely, hence in one sentence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Now the next step is to develop strategies to move your organization forward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Be sure at least one strategy addresses the strategic issue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67" name="Google Shape;167;p10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Learning Objectives</a:t>
            </a:r>
            <a:endParaRPr/>
          </a:p>
        </p:txBody>
      </p:sp>
      <p:sp>
        <p:nvSpPr>
          <p:cNvPr id="104" name="Google Shape;104;p2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How is the SWOT framework developed and used for determining strategic issues and strategies?</a:t>
            </a:r>
            <a:endParaRPr/>
          </a:p>
          <a:p>
            <a:pPr indent="-96520" lvl="0" marL="27432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What is a strategic issue and how is it identified and expressed?</a:t>
            </a:r>
            <a:endParaRPr/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05" name="Google Shape;105;p2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Next Step…</a:t>
            </a:r>
            <a:endParaRPr/>
          </a:p>
        </p:txBody>
      </p:sp>
      <p:sp>
        <p:nvSpPr>
          <p:cNvPr id="111" name="Google Shape;111;p3"/>
          <p:cNvSpPr txBox="1"/>
          <p:nvPr>
            <p:ph idx="1" type="body"/>
          </p:nvPr>
        </p:nvSpPr>
        <p:spPr>
          <a:xfrm>
            <a:off x="1066800" y="1714500"/>
            <a:ext cx="10058400" cy="44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So, after the external and internal analysis is completed, what do we do with all this information?????</a:t>
            </a:r>
            <a:endParaRPr/>
          </a:p>
          <a:p>
            <a:pPr indent="-96520" lvl="0" marL="27432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8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Consolidate the most important information into a SWOT analysis!!</a:t>
            </a:r>
            <a:endParaRPr/>
          </a:p>
          <a:p>
            <a:pPr indent="-134620" lvl="0" marL="274320" rtl="0" algn="l">
              <a:spcBef>
                <a:spcPts val="2200"/>
              </a:spcBef>
              <a:spcAft>
                <a:spcPts val="0"/>
              </a:spcAft>
              <a:buSzPts val="2200"/>
              <a:buNone/>
            </a:pPr>
            <a:r>
              <a:t/>
            </a:r>
            <a:endParaRPr/>
          </a:p>
        </p:txBody>
      </p:sp>
      <p:sp>
        <p:nvSpPr>
          <p:cNvPr id="112" name="Google Shape;112;p3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The Purpose of SWOT Analysis </a:t>
            </a:r>
            <a:endParaRPr/>
          </a:p>
        </p:txBody>
      </p:sp>
      <p:sp>
        <p:nvSpPr>
          <p:cNvPr id="118" name="Google Shape;118;p4"/>
          <p:cNvSpPr txBox="1"/>
          <p:nvPr>
            <p:ph idx="1" type="body"/>
          </p:nvPr>
        </p:nvSpPr>
        <p:spPr>
          <a:xfrm>
            <a:off x="1066800" y="17145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19" lvl="1" marL="59436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solidFill>
                  <a:srgbClr val="000000"/>
                </a:solidFill>
                <a:latin typeface="Garamond"/>
                <a:ea typeface="Garamond"/>
                <a:cs typeface="Garamond"/>
                <a:sym typeface="Garamond"/>
              </a:rPr>
              <a:t>Purpose – consolidate external and internal analysis to most important factors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pic>
        <p:nvPicPr>
          <p:cNvPr descr="SWOT stands for strength, weakness, opportunities, and threats." id="119" name="Google Shape;11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49339" y="2456329"/>
            <a:ext cx="5493321" cy="3662214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4"/>
          <p:cNvSpPr txBox="1"/>
          <p:nvPr/>
        </p:nvSpPr>
        <p:spPr>
          <a:xfrm>
            <a:off x="3734255" y="6118543"/>
            <a:ext cx="5731647" cy="2462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Image Source:  </a:t>
            </a:r>
            <a:r>
              <a:rPr lang="en-US" sz="1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https://pixabay.com/photos/board-chalk-swot-planning-4874749</a:t>
            </a:r>
            <a:endParaRPr sz="1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5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SWOT Analysis</a:t>
            </a:r>
            <a:endParaRPr/>
          </a:p>
        </p:txBody>
      </p:sp>
      <p:sp>
        <p:nvSpPr>
          <p:cNvPr id="127" name="Google Shape;127;p5"/>
          <p:cNvSpPr txBox="1"/>
          <p:nvPr>
            <p:ph idx="1" type="body"/>
          </p:nvPr>
        </p:nvSpPr>
        <p:spPr>
          <a:xfrm>
            <a:off x="1066800" y="1714499"/>
            <a:ext cx="10058400" cy="436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Strengths and Weaknesses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Usually internal to the organization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Resources or capabilities to leverage for a competitive advantage??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Deficiencies to correct to be a better performing organization??</a:t>
            </a:r>
            <a:endParaRPr/>
          </a:p>
          <a:p>
            <a:pPr indent="-133349" lvl="1" marL="594360" rtl="0" algn="l">
              <a:spcBef>
                <a:spcPts val="16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2400"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Opportunities and Threats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Usually external to the organization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Positive external or competitive forces to exploit??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Negative external or competitive forces to mitigate??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28" name="Google Shape;128;p5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6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SWOT Analysis Example</a:t>
            </a:r>
            <a:endParaRPr/>
          </a:p>
        </p:txBody>
      </p:sp>
      <p:sp>
        <p:nvSpPr>
          <p:cNvPr id="134" name="Google Shape;134;p6"/>
          <p:cNvSpPr txBox="1"/>
          <p:nvPr>
            <p:ph idx="1" type="body"/>
          </p:nvPr>
        </p:nvSpPr>
        <p:spPr>
          <a:xfrm>
            <a:off x="5749300" y="1699225"/>
            <a:ext cx="5710500" cy="45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="1" lang="en-US" sz="2800" u="sng">
                <a:latin typeface="Garamond"/>
                <a:ea typeface="Garamond"/>
                <a:cs typeface="Garamond"/>
                <a:sym typeface="Garamond"/>
              </a:rPr>
              <a:t>Subway</a:t>
            </a:r>
            <a:endParaRPr/>
          </a:p>
          <a:p>
            <a:pPr indent="-260984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Strengths</a:t>
            </a:r>
            <a:endParaRPr/>
          </a:p>
          <a:p>
            <a:pPr indent="-260984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Healthy menu options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60984" lvl="1" marL="594360" rtl="0" algn="l">
              <a:spcBef>
                <a:spcPts val="1600"/>
              </a:spcBef>
              <a:spcAft>
                <a:spcPts val="0"/>
              </a:spcAft>
              <a:buSzPct val="100000"/>
              <a:buFont typeface="Garamond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Economical pricing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60984" lvl="1" marL="594360" rtl="0" algn="l">
              <a:spcBef>
                <a:spcPts val="1600"/>
              </a:spcBef>
              <a:spcAft>
                <a:spcPts val="0"/>
              </a:spcAft>
              <a:buSzPct val="100000"/>
              <a:buFont typeface="Garamond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Simple business format</a:t>
            </a:r>
            <a:endParaRPr/>
          </a:p>
          <a:p>
            <a:pPr indent="-260984" lvl="0" marL="274320" rtl="0" algn="l">
              <a:spcBef>
                <a:spcPts val="22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Weaknesses</a:t>
            </a:r>
            <a:endParaRPr/>
          </a:p>
          <a:p>
            <a:pPr indent="-260984" lvl="1" marL="594360" rtl="0" algn="l">
              <a:spcBef>
                <a:spcPts val="1600"/>
              </a:spcBef>
              <a:spcAft>
                <a:spcPts val="0"/>
              </a:spcAft>
              <a:buSzPct val="100000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Limited menu </a:t>
            </a: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items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60984" lvl="1" marL="594360" rtl="0" algn="l">
              <a:spcBef>
                <a:spcPts val="1600"/>
              </a:spcBef>
              <a:spcAft>
                <a:spcPts val="0"/>
              </a:spcAft>
              <a:buSzPct val="100000"/>
              <a:buFont typeface="Garamond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High employee turnover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  <a:p>
            <a:pPr indent="-260984" lvl="1" marL="594360" rtl="0" algn="l">
              <a:spcBef>
                <a:spcPts val="1600"/>
              </a:spcBef>
              <a:spcAft>
                <a:spcPts val="0"/>
              </a:spcAft>
              <a:buSzPct val="100000"/>
              <a:buFont typeface="Garamond"/>
              <a:buChar char="•"/>
            </a:pPr>
            <a:r>
              <a:rPr lang="en-US" sz="2800">
                <a:latin typeface="Garamond"/>
                <a:ea typeface="Garamond"/>
                <a:cs typeface="Garamond"/>
                <a:sym typeface="Garamond"/>
              </a:rPr>
              <a:t>No hamburgers or french fries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35" name="Google Shape;135;p6"/>
          <p:cNvSpPr txBox="1"/>
          <p:nvPr/>
        </p:nvSpPr>
        <p:spPr>
          <a:xfrm>
            <a:off x="168052" y="6393133"/>
            <a:ext cx="5710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 Source: </a:t>
            </a:r>
            <a:r>
              <a:rPr lang="en-US" sz="1000">
                <a:solidFill>
                  <a:schemeClr val="dk1"/>
                </a:solidFill>
              </a:rPr>
              <a:t>https://unsplash.com/photos/-jv94-xYy-E</a:t>
            </a:r>
            <a:endParaRPr sz="1800"/>
          </a:p>
        </p:txBody>
      </p:sp>
      <p:sp>
        <p:nvSpPr>
          <p:cNvPr id="136" name="Google Shape;136;p6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7" name="Google Shape;137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050" y="2294530"/>
            <a:ext cx="5109882" cy="34065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SWOT Analysis Example (Cont.)</a:t>
            </a:r>
            <a:endParaRPr/>
          </a:p>
        </p:txBody>
      </p:sp>
      <p:sp>
        <p:nvSpPr>
          <p:cNvPr id="143" name="Google Shape;143;p7"/>
          <p:cNvSpPr txBox="1"/>
          <p:nvPr>
            <p:ph idx="1" type="body"/>
          </p:nvPr>
        </p:nvSpPr>
        <p:spPr>
          <a:xfrm>
            <a:off x="5606075" y="1684650"/>
            <a:ext cx="6437100" cy="43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b="1" lang="en-US" sz="2600" u="sng">
                <a:latin typeface="Garamond"/>
                <a:ea typeface="Garamond"/>
                <a:cs typeface="Garamond"/>
                <a:sym typeface="Garamond"/>
              </a:rPr>
              <a:t>Subway</a:t>
            </a:r>
            <a:endParaRPr/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6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Opportunities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6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Untapped international markets</a:t>
            </a:r>
            <a:endParaRPr sz="2600">
              <a:latin typeface="Garamond"/>
              <a:ea typeface="Garamond"/>
              <a:cs typeface="Garamond"/>
              <a:sym typeface="Garamond"/>
            </a:endParaRPr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600"/>
              <a:buFont typeface="Garamond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Movement to more healthy eating</a:t>
            </a:r>
            <a:endParaRPr sz="2600">
              <a:latin typeface="Garamond"/>
              <a:ea typeface="Garamond"/>
              <a:cs typeface="Garamond"/>
              <a:sym typeface="Garamond"/>
            </a:endParaRPr>
          </a:p>
          <a:p>
            <a:pPr indent="-274320" lvl="0" marL="274320" rtl="0" algn="l">
              <a:spcBef>
                <a:spcPts val="2200"/>
              </a:spcBef>
              <a:spcAft>
                <a:spcPts val="0"/>
              </a:spcAft>
              <a:buSzPts val="26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Threats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600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Competitors offering more options</a:t>
            </a:r>
            <a:endParaRPr sz="2600">
              <a:latin typeface="Garamond"/>
              <a:ea typeface="Garamond"/>
              <a:cs typeface="Garamond"/>
              <a:sym typeface="Garamond"/>
            </a:endParaRPr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600"/>
              <a:buFont typeface="Garamond"/>
              <a:buChar char="•"/>
            </a:pPr>
            <a:r>
              <a:rPr lang="en-US" sz="2600">
                <a:latin typeface="Garamond"/>
                <a:ea typeface="Garamond"/>
                <a:cs typeface="Garamond"/>
                <a:sym typeface="Garamond"/>
              </a:rPr>
              <a:t>Long-term economic slow-down due to pandemic</a:t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44" name="Google Shape;144;p7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5" name="Google Shape;145;p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8050" y="2294530"/>
            <a:ext cx="5109882" cy="3406588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7"/>
          <p:cNvSpPr txBox="1"/>
          <p:nvPr/>
        </p:nvSpPr>
        <p:spPr>
          <a:xfrm>
            <a:off x="168052" y="6393133"/>
            <a:ext cx="5710500" cy="24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Image Source: </a:t>
            </a:r>
            <a:r>
              <a:rPr lang="en-US" sz="1000">
                <a:solidFill>
                  <a:schemeClr val="dk1"/>
                </a:solidFill>
              </a:rPr>
              <a:t>https://unsplash.com/photos/-jv94-xYy-E</a:t>
            </a:r>
            <a:endParaRPr sz="1800"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Issue(s)</a:t>
            </a:r>
            <a:endParaRPr/>
          </a:p>
        </p:txBody>
      </p:sp>
      <p:sp>
        <p:nvSpPr>
          <p:cNvPr id="152" name="Google Shape;152;p8"/>
          <p:cNvSpPr txBox="1"/>
          <p:nvPr>
            <p:ph idx="1" type="body"/>
          </p:nvPr>
        </p:nvSpPr>
        <p:spPr>
          <a:xfrm>
            <a:off x="1066800" y="1714499"/>
            <a:ext cx="10058400" cy="436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74320" lvl="0" marL="274320" rtl="0" algn="l"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b="1" lang="en-US" sz="2400">
                <a:latin typeface="Garamond"/>
                <a:ea typeface="Garamond"/>
                <a:cs typeface="Garamond"/>
                <a:sym typeface="Garamond"/>
              </a:rPr>
              <a:t>Reviewing the SWOT Analysis…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What is the main strategic issue or issues facing the organization?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Can be a positive or negative issue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What do we need to be sure we address in our strategic plan?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Note that the issue is </a:t>
            </a:r>
            <a:r>
              <a:rPr lang="en-US" sz="2400" u="sng">
                <a:latin typeface="Garamond"/>
                <a:ea typeface="Garamond"/>
                <a:cs typeface="Garamond"/>
                <a:sym typeface="Garamond"/>
              </a:rPr>
              <a:t>strategic</a:t>
            </a: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, not short term.</a:t>
            </a:r>
            <a:endParaRPr/>
          </a:p>
          <a:p>
            <a:pPr indent="-228600" lvl="2" marL="868680" rtl="0" algn="l">
              <a:spcBef>
                <a:spcPts val="1200"/>
              </a:spcBef>
              <a:spcAft>
                <a:spcPts val="0"/>
              </a:spcAft>
              <a:buSzPts val="2000"/>
              <a:buChar char="•"/>
            </a:pPr>
            <a:r>
              <a:rPr lang="en-US" sz="2000">
                <a:latin typeface="Garamond"/>
                <a:ea typeface="Garamond"/>
                <a:cs typeface="Garamond"/>
                <a:sym typeface="Garamond"/>
              </a:rPr>
              <a:t>A strategic issue is NOT we need to do more marketing, advertise on Facebook</a:t>
            </a:r>
            <a:endParaRPr/>
          </a:p>
          <a:p>
            <a:pPr indent="-274319" lvl="1" marL="594360" rtl="0" algn="l">
              <a:spcBef>
                <a:spcPts val="1600"/>
              </a:spcBef>
              <a:spcAft>
                <a:spcPts val="0"/>
              </a:spcAft>
              <a:buSzPts val="2400"/>
              <a:buChar char="•"/>
            </a:pPr>
            <a:r>
              <a:rPr lang="en-US" sz="2400">
                <a:latin typeface="Garamond"/>
                <a:ea typeface="Garamond"/>
                <a:cs typeface="Garamond"/>
                <a:sym typeface="Garamond"/>
              </a:rPr>
              <a:t>Write the strategic issue in one sentence, usually in question form.</a:t>
            </a:r>
            <a:endParaRPr/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53" name="Google Shape;153;p8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"/>
          <p:cNvSpPr txBox="1"/>
          <p:nvPr>
            <p:ph type="title"/>
          </p:nvPr>
        </p:nvSpPr>
        <p:spPr>
          <a:xfrm>
            <a:off x="1066800" y="127000"/>
            <a:ext cx="10058400" cy="109728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Times New Roman"/>
              <a:buNone/>
            </a:pPr>
            <a:r>
              <a:rPr b="1" lang="en-US" sz="4000">
                <a:latin typeface="Times New Roman"/>
                <a:ea typeface="Times New Roman"/>
                <a:cs typeface="Times New Roman"/>
                <a:sym typeface="Times New Roman"/>
              </a:rPr>
              <a:t>Strategic Issue(s) Examples</a:t>
            </a:r>
            <a:endParaRPr/>
          </a:p>
        </p:txBody>
      </p:sp>
      <p:sp>
        <p:nvSpPr>
          <p:cNvPr id="159" name="Google Shape;159;p9"/>
          <p:cNvSpPr txBox="1"/>
          <p:nvPr>
            <p:ph idx="1" type="body"/>
          </p:nvPr>
        </p:nvSpPr>
        <p:spPr>
          <a:xfrm>
            <a:off x="1066800" y="1714499"/>
            <a:ext cx="10058400" cy="43635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Examples</a:t>
            </a:r>
            <a:endParaRPr b="1" sz="32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latin typeface="Garamond"/>
              <a:ea typeface="Garamond"/>
              <a:cs typeface="Garamond"/>
              <a:sym typeface="Garamond"/>
            </a:endParaRPr>
          </a:p>
          <a:p>
            <a:pPr indent="-304800" lvl="1" marL="594360" rtl="0" algn="l">
              <a:spcBef>
                <a:spcPts val="1600"/>
              </a:spcBef>
              <a:spcAft>
                <a:spcPts val="0"/>
              </a:spcAft>
              <a:buSzPts val="3200"/>
              <a:buFont typeface="Garamond"/>
              <a:buChar char="❑"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Southwest Airlines</a:t>
            </a: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 - “How does Southwest Airlines adjust to long-term, lower passenger volumes and remain the preferred, low-cost leader in the industry?”</a:t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-304799" lvl="1" marL="594360" rtl="0" algn="l">
              <a:spcBef>
                <a:spcPts val="1600"/>
              </a:spcBef>
              <a:spcAft>
                <a:spcPts val="0"/>
              </a:spcAft>
              <a:buSzPts val="3200"/>
              <a:buFont typeface="Garamond"/>
              <a:buChar char="❑"/>
            </a:pPr>
            <a:r>
              <a:rPr b="1" lang="en-US" sz="3200">
                <a:latin typeface="Garamond"/>
                <a:ea typeface="Garamond"/>
                <a:cs typeface="Garamond"/>
                <a:sym typeface="Garamond"/>
              </a:rPr>
              <a:t>Subway</a:t>
            </a:r>
            <a:r>
              <a:rPr lang="en-US" sz="3200">
                <a:latin typeface="Garamond"/>
                <a:ea typeface="Garamond"/>
                <a:cs typeface="Garamond"/>
                <a:sym typeface="Garamond"/>
              </a:rPr>
              <a:t> - “How does Subway enter untapped international markets?”</a:t>
            </a:r>
            <a:endParaRPr sz="3200">
              <a:latin typeface="Garamond"/>
              <a:ea typeface="Garamond"/>
              <a:cs typeface="Garamond"/>
              <a:sym typeface="Garamond"/>
            </a:endParaRPr>
          </a:p>
          <a:p>
            <a:pPr indent="0" lvl="0" marL="0" rtl="0" algn="l">
              <a:spcBef>
                <a:spcPts val="22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2800">
              <a:latin typeface="Garamond"/>
              <a:ea typeface="Garamond"/>
              <a:cs typeface="Garamond"/>
              <a:sym typeface="Garamond"/>
            </a:endParaRPr>
          </a:p>
        </p:txBody>
      </p:sp>
      <p:sp>
        <p:nvSpPr>
          <p:cNvPr id="160" name="Google Shape;160;p9"/>
          <p:cNvSpPr/>
          <p:nvPr/>
        </p:nvSpPr>
        <p:spPr>
          <a:xfrm>
            <a:off x="9651078" y="6508531"/>
            <a:ext cx="2948243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http://hdl.handle.net/10919/102735</a:t>
            </a:r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AcademicScience">
      <a:dk1>
        <a:srgbClr val="000000"/>
      </a:dk1>
      <a:lt1>
        <a:srgbClr val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cience Project 16x9">
  <a:themeElements>
    <a:clrScheme name="Custom 1">
      <a:dk1>
        <a:srgbClr val="000000"/>
      </a:dk1>
      <a:lt1>
        <a:srgbClr val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2021-03-24T18:36:56Z</dcterms:created>
  <dc:creator>Call, Kylie</dc:creator>
</cp:coreProperties>
</file>