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notesSlides/notesSlide7.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8.xml" ContentType="application/vnd.openxmlformats-officedocument.presentationml.notesSlide+xml"/>
  <Override PartName="/ppt/charts/chart8.xml" ContentType="application/vnd.openxmlformats-officedocument.drawingml.chart+xml"/>
  <Override PartName="/ppt/notesSlides/notesSlide9.xml" ContentType="application/vnd.openxmlformats-officedocument.presentationml.notesSlide+xml"/>
  <Override PartName="/ppt/charts/chart9.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0.xml" ContentType="application/vnd.openxmlformats-officedocument.drawingml.chart+xml"/>
  <Override PartName="/ppt/notesSlides/notesSlide12.xml" ContentType="application/vnd.openxmlformats-officedocument.presentationml.notesSlide+xml"/>
  <Override PartName="/ppt/charts/chart11.xml" ContentType="application/vnd.openxmlformats-officedocument.drawingml.chart+xml"/>
  <Override PartName="/ppt/notesSlides/notesSlide13.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14.xml" ContentType="application/vnd.openxmlformats-officedocument.presentationml.notesSlide+xml"/>
  <Override PartName="/ppt/charts/chart14.xml" ContentType="application/vnd.openxmlformats-officedocument.drawingml.chart+xml"/>
  <Override PartName="/ppt/charts/chart15.xml" ContentType="application/vnd.openxmlformats-officedocument.drawingml.chart+xml"/>
  <Override PartName="/ppt/notesSlides/notesSlide15.xml" ContentType="application/vnd.openxmlformats-officedocument.presentationml.notesSlide+xml"/>
  <Override PartName="/ppt/charts/chart16.xml" ContentType="application/vnd.openxmlformats-officedocument.drawingml.chart+xml"/>
  <Override PartName="/ppt/charts/chart17.xml" ContentType="application/vnd.openxmlformats-officedocument.drawingml.chart+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81" r:id="rId3"/>
    <p:sldId id="257" r:id="rId4"/>
    <p:sldId id="258" r:id="rId5"/>
    <p:sldId id="259" r:id="rId6"/>
    <p:sldId id="260" r:id="rId7"/>
    <p:sldId id="261" r:id="rId8"/>
    <p:sldId id="265" r:id="rId9"/>
    <p:sldId id="276" r:id="rId10"/>
    <p:sldId id="277" r:id="rId11"/>
    <p:sldId id="279" r:id="rId12"/>
    <p:sldId id="268" r:id="rId13"/>
    <p:sldId id="269" r:id="rId14"/>
    <p:sldId id="270" r:id="rId15"/>
    <p:sldId id="271" r:id="rId16"/>
    <p:sldId id="272" r:id="rId17"/>
    <p:sldId id="280"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p:restoredTop sz="65246" autoAdjust="0"/>
  </p:normalViewPr>
  <p:slideViewPr>
    <p:cSldViewPr snapToGrid="0" snapToObjects="1">
      <p:cViewPr>
        <p:scale>
          <a:sx n="82" d="100"/>
          <a:sy n="82" d="100"/>
        </p:scale>
        <p:origin x="1664" y="20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gailmac:Dropbox:gailmac:ETDs:2nd%20Baseline%20Survey:GailsETDdata:Q31.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32-34.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32-34.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32-34.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Macintosh%20HD:Users:gailmac:Dropbox:gailmac:ETDs:2nd%20Baseline%20Survey:GailsETDdata:Q35-38.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Macintosh%20HD:Users:gailmac:Dropbox:gailmac:ETDs:2nd%20Baseline%20Survey:GailsETDdata:Q35-38.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35-38.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35-38.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18-19Indi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18-19Indi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13.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23.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44.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44.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gail:Dropbox:gailmac:ETDs:2nd%20Baseline%20Survey:All%20ETD%20Programs%20only:Q24-26.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gail:Dropbox:gailmac:ETDs:2nd%20Baseline%20Survey:GailsETDdata:Q24-2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invertIfNegative val="0"/>
          <c:cat>
            <c:strRef>
              <c:f>'Q12 tally'!$C$26:$T$26</c:f>
              <c:strCache>
                <c:ptCount val="18"/>
                <c:pt idx="0">
                  <c:v>year 1997</c:v>
                </c:pt>
                <c:pt idx="1">
                  <c:v>year 1999</c:v>
                </c:pt>
                <c:pt idx="2">
                  <c:v>year 2000</c:v>
                </c:pt>
                <c:pt idx="3">
                  <c:v>year 2001</c:v>
                </c:pt>
                <c:pt idx="4">
                  <c:v>year 2002</c:v>
                </c:pt>
                <c:pt idx="5">
                  <c:v>year 2003</c:v>
                </c:pt>
                <c:pt idx="6">
                  <c:v>year 2004</c:v>
                </c:pt>
                <c:pt idx="7">
                  <c:v>year 2005</c:v>
                </c:pt>
                <c:pt idx="8">
                  <c:v>year 2006</c:v>
                </c:pt>
                <c:pt idx="9">
                  <c:v>year 2007</c:v>
                </c:pt>
                <c:pt idx="10">
                  <c:v>year 2008</c:v>
                </c:pt>
                <c:pt idx="11">
                  <c:v>year 2009</c:v>
                </c:pt>
                <c:pt idx="12">
                  <c:v>year 2010</c:v>
                </c:pt>
                <c:pt idx="13">
                  <c:v>year 2011</c:v>
                </c:pt>
                <c:pt idx="14">
                  <c:v>year 2012</c:v>
                </c:pt>
                <c:pt idx="15">
                  <c:v>year 2013</c:v>
                </c:pt>
                <c:pt idx="16">
                  <c:v>year 2014</c:v>
                </c:pt>
                <c:pt idx="17">
                  <c:v>year 2015</c:v>
                </c:pt>
              </c:strCache>
            </c:strRef>
          </c:cat>
          <c:val>
            <c:numRef>
              <c:f>'Q12 tally'!$C$27:$T$27</c:f>
              <c:numCache>
                <c:formatCode>General</c:formatCode>
                <c:ptCount val="18"/>
                <c:pt idx="0">
                  <c:v>5.0</c:v>
                </c:pt>
                <c:pt idx="1">
                  <c:v>4.0</c:v>
                </c:pt>
                <c:pt idx="2">
                  <c:v>11.0</c:v>
                </c:pt>
                <c:pt idx="3">
                  <c:v>10.0</c:v>
                </c:pt>
                <c:pt idx="4">
                  <c:v>9.0</c:v>
                </c:pt>
                <c:pt idx="5">
                  <c:v>6.0</c:v>
                </c:pt>
                <c:pt idx="6">
                  <c:v>7.0</c:v>
                </c:pt>
                <c:pt idx="7">
                  <c:v>15.0</c:v>
                </c:pt>
                <c:pt idx="8">
                  <c:v>14.0</c:v>
                </c:pt>
                <c:pt idx="9">
                  <c:v>21.0</c:v>
                </c:pt>
                <c:pt idx="10">
                  <c:v>27.0</c:v>
                </c:pt>
                <c:pt idx="11">
                  <c:v>24.0</c:v>
                </c:pt>
                <c:pt idx="12">
                  <c:v>26.0</c:v>
                </c:pt>
                <c:pt idx="13">
                  <c:v>24.0</c:v>
                </c:pt>
                <c:pt idx="14">
                  <c:v>21.0</c:v>
                </c:pt>
                <c:pt idx="15">
                  <c:v>15.0</c:v>
                </c:pt>
                <c:pt idx="16">
                  <c:v>15.0</c:v>
                </c:pt>
                <c:pt idx="17">
                  <c:v>5.0</c:v>
                </c:pt>
              </c:numCache>
            </c:numRef>
          </c:val>
        </c:ser>
        <c:dLbls>
          <c:showLegendKey val="0"/>
          <c:showVal val="0"/>
          <c:showCatName val="0"/>
          <c:showSerName val="0"/>
          <c:showPercent val="0"/>
          <c:showBubbleSize val="0"/>
        </c:dLbls>
        <c:gapWidth val="150"/>
        <c:axId val="-2115791008"/>
        <c:axId val="-2127593520"/>
      </c:barChart>
      <c:catAx>
        <c:axId val="-2115791008"/>
        <c:scaling>
          <c:orientation val="minMax"/>
        </c:scaling>
        <c:delete val="0"/>
        <c:axPos val="l"/>
        <c:numFmt formatCode="General" sourceLinked="0"/>
        <c:majorTickMark val="out"/>
        <c:minorTickMark val="none"/>
        <c:tickLblPos val="nextTo"/>
        <c:crossAx val="-2127593520"/>
        <c:crosses val="autoZero"/>
        <c:auto val="1"/>
        <c:lblAlgn val="ctr"/>
        <c:lblOffset val="100"/>
        <c:noMultiLvlLbl val="0"/>
      </c:catAx>
      <c:valAx>
        <c:axId val="-2127593520"/>
        <c:scaling>
          <c:orientation val="minMax"/>
        </c:scaling>
        <c:delete val="0"/>
        <c:axPos val="b"/>
        <c:majorGridlines/>
        <c:numFmt formatCode="General" sourceLinked="1"/>
        <c:majorTickMark val="out"/>
        <c:minorTickMark val="none"/>
        <c:tickLblPos val="nextTo"/>
        <c:crossAx val="-2115791008"/>
        <c:crosses val="autoZero"/>
        <c:crossBetween val="between"/>
      </c:valAx>
    </c:plotArea>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Q31charts!$B$18</c:f>
              <c:strCache>
                <c:ptCount val="1"/>
                <c:pt idx="0">
                  <c:v>None</c:v>
                </c:pt>
              </c:strCache>
            </c:strRef>
          </c:tx>
          <c:spPr>
            <a:solidFill>
              <a:srgbClr val="FF0000"/>
            </a:solidFill>
          </c:spPr>
          <c:invertIfNegative val="0"/>
          <c:dLbls>
            <c:delete val="1"/>
          </c:dLbls>
          <c:cat>
            <c:strRef>
              <c:f>Q31charts!$A$19:$A$24</c:f>
              <c:strCache>
                <c:ptCount val="6"/>
                <c:pt idx="0">
                  <c:v>Africa</c:v>
                </c:pt>
                <c:pt idx="1">
                  <c:v>Asia</c:v>
                </c:pt>
                <c:pt idx="2">
                  <c:v>Australasia</c:v>
                </c:pt>
                <c:pt idx="3">
                  <c:v>Europe</c:v>
                </c:pt>
                <c:pt idx="4">
                  <c:v>N. America</c:v>
                </c:pt>
                <c:pt idx="5">
                  <c:v>S. America</c:v>
                </c:pt>
              </c:strCache>
            </c:strRef>
          </c:cat>
          <c:val>
            <c:numRef>
              <c:f>Q31charts!$B$19:$B$24</c:f>
              <c:numCache>
                <c:formatCode>0%</c:formatCode>
                <c:ptCount val="6"/>
                <c:pt idx="0">
                  <c:v>0.2</c:v>
                </c:pt>
                <c:pt idx="1">
                  <c:v>0.2</c:v>
                </c:pt>
                <c:pt idx="2">
                  <c:v>0.0</c:v>
                </c:pt>
                <c:pt idx="3">
                  <c:v>0.0</c:v>
                </c:pt>
                <c:pt idx="4">
                  <c:v>0.027906976744186</c:v>
                </c:pt>
                <c:pt idx="5">
                  <c:v>0.0</c:v>
                </c:pt>
              </c:numCache>
            </c:numRef>
          </c:val>
        </c:ser>
        <c:ser>
          <c:idx val="1"/>
          <c:order val="1"/>
          <c:tx>
            <c:strRef>
              <c:f>Q31charts!$C$18</c:f>
              <c:strCache>
                <c:ptCount val="1"/>
                <c:pt idx="0">
                  <c:v>Some </c:v>
                </c:pt>
              </c:strCache>
            </c:strRef>
          </c:tx>
          <c:spPr>
            <a:solidFill>
              <a:srgbClr val="FFFF00"/>
            </a:solidFill>
          </c:spPr>
          <c:invertIfNegative val="0"/>
          <c:dLbls>
            <c:delete val="1"/>
          </c:dLbls>
          <c:cat>
            <c:strRef>
              <c:f>Q31charts!$A$19:$A$24</c:f>
              <c:strCache>
                <c:ptCount val="6"/>
                <c:pt idx="0">
                  <c:v>Africa</c:v>
                </c:pt>
                <c:pt idx="1">
                  <c:v>Asia</c:v>
                </c:pt>
                <c:pt idx="2">
                  <c:v>Australasia</c:v>
                </c:pt>
                <c:pt idx="3">
                  <c:v>Europe</c:v>
                </c:pt>
                <c:pt idx="4">
                  <c:v>N. America</c:v>
                </c:pt>
                <c:pt idx="5">
                  <c:v>S. America</c:v>
                </c:pt>
              </c:strCache>
            </c:strRef>
          </c:cat>
          <c:val>
            <c:numRef>
              <c:f>Q31charts!$C$19:$C$24</c:f>
              <c:numCache>
                <c:formatCode>0%</c:formatCode>
                <c:ptCount val="6"/>
                <c:pt idx="0">
                  <c:v>0.5</c:v>
                </c:pt>
                <c:pt idx="1">
                  <c:v>0.4</c:v>
                </c:pt>
                <c:pt idx="2">
                  <c:v>0.666666666666667</c:v>
                </c:pt>
                <c:pt idx="3">
                  <c:v>0.681818181818182</c:v>
                </c:pt>
                <c:pt idx="4">
                  <c:v>0.66046511627907</c:v>
                </c:pt>
                <c:pt idx="5">
                  <c:v>0.545454545454545</c:v>
                </c:pt>
              </c:numCache>
            </c:numRef>
          </c:val>
        </c:ser>
        <c:ser>
          <c:idx val="2"/>
          <c:order val="2"/>
          <c:tx>
            <c:strRef>
              <c:f>Q31charts!$D$18</c:f>
              <c:strCache>
                <c:ptCount val="1"/>
                <c:pt idx="0">
                  <c:v>All</c:v>
                </c:pt>
              </c:strCache>
            </c:strRef>
          </c:tx>
          <c:spPr>
            <a:solidFill>
              <a:srgbClr val="3366FF"/>
            </a:solidFill>
          </c:spPr>
          <c:invertIfNegative val="0"/>
          <c:dLbls>
            <c:delete val="1"/>
          </c:dLbls>
          <c:cat>
            <c:strRef>
              <c:f>Q31charts!$A$19:$A$24</c:f>
              <c:strCache>
                <c:ptCount val="6"/>
                <c:pt idx="0">
                  <c:v>Africa</c:v>
                </c:pt>
                <c:pt idx="1">
                  <c:v>Asia</c:v>
                </c:pt>
                <c:pt idx="2">
                  <c:v>Australasia</c:v>
                </c:pt>
                <c:pt idx="3">
                  <c:v>Europe</c:v>
                </c:pt>
                <c:pt idx="4">
                  <c:v>N. America</c:v>
                </c:pt>
                <c:pt idx="5">
                  <c:v>S. America</c:v>
                </c:pt>
              </c:strCache>
            </c:strRef>
          </c:cat>
          <c:val>
            <c:numRef>
              <c:f>Q31charts!$D$19:$D$24</c:f>
              <c:numCache>
                <c:formatCode>0%</c:formatCode>
                <c:ptCount val="6"/>
                <c:pt idx="0">
                  <c:v>0.3</c:v>
                </c:pt>
                <c:pt idx="1">
                  <c:v>0.4</c:v>
                </c:pt>
                <c:pt idx="2">
                  <c:v>0.333333333333333</c:v>
                </c:pt>
                <c:pt idx="3">
                  <c:v>0.318181818181818</c:v>
                </c:pt>
                <c:pt idx="4">
                  <c:v>0.311627906976744</c:v>
                </c:pt>
                <c:pt idx="5">
                  <c:v>0.454545454545454</c:v>
                </c:pt>
              </c:numCache>
            </c:numRef>
          </c:val>
        </c:ser>
        <c:dLbls>
          <c:showLegendKey val="0"/>
          <c:showVal val="1"/>
          <c:showCatName val="0"/>
          <c:showSerName val="0"/>
          <c:showPercent val="0"/>
          <c:showBubbleSize val="0"/>
        </c:dLbls>
        <c:gapWidth val="150"/>
        <c:axId val="-2138645248"/>
        <c:axId val="-2119417392"/>
      </c:barChart>
      <c:catAx>
        <c:axId val="-2138645248"/>
        <c:scaling>
          <c:orientation val="minMax"/>
        </c:scaling>
        <c:delete val="0"/>
        <c:axPos val="b"/>
        <c:numFmt formatCode="General" sourceLinked="0"/>
        <c:majorTickMark val="out"/>
        <c:minorTickMark val="none"/>
        <c:tickLblPos val="nextTo"/>
        <c:txPr>
          <a:bodyPr/>
          <a:lstStyle/>
          <a:p>
            <a:pPr>
              <a:defRPr sz="1600"/>
            </a:pPr>
            <a:endParaRPr lang="en-US"/>
          </a:p>
        </c:txPr>
        <c:crossAx val="-2119417392"/>
        <c:crosses val="autoZero"/>
        <c:auto val="1"/>
        <c:lblAlgn val="ctr"/>
        <c:lblOffset val="100"/>
        <c:noMultiLvlLbl val="0"/>
      </c:catAx>
      <c:valAx>
        <c:axId val="-2119417392"/>
        <c:scaling>
          <c:orientation val="minMax"/>
        </c:scaling>
        <c:delete val="0"/>
        <c:axPos val="l"/>
        <c:majorGridlines/>
        <c:numFmt formatCode="0%" sourceLinked="1"/>
        <c:majorTickMark val="out"/>
        <c:minorTickMark val="none"/>
        <c:tickLblPos val="nextTo"/>
        <c:crossAx val="-2138645248"/>
        <c:crosses val="autoZero"/>
        <c:crossBetween val="between"/>
      </c:valAx>
    </c:plotArea>
    <c:legend>
      <c:legendPos val="b"/>
      <c:overlay val="0"/>
      <c:txPr>
        <a:bodyPr/>
        <a:lstStyle/>
        <a:p>
          <a:pPr>
            <a:defRPr sz="1400"/>
          </a:pPr>
          <a:endParaRPr lang="en-US"/>
        </a:p>
      </c:txPr>
    </c:legend>
    <c:plotVisOnly val="1"/>
    <c:dispBlanksAs val="gap"/>
    <c:showDLblsOverMax val="0"/>
  </c:chart>
  <c:txPr>
    <a:bodyPr/>
    <a:lstStyle/>
    <a:p>
      <a:pPr>
        <a:defRPr>
          <a:latin typeface="Helvetica Neue"/>
          <a:cs typeface="Helvetica Neue"/>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'Q32'!$B$18</c:f>
              <c:strCache>
                <c:ptCount val="1"/>
                <c:pt idx="0">
                  <c:v>None </c:v>
                </c:pt>
              </c:strCache>
            </c:strRef>
          </c:tx>
          <c:spPr>
            <a:solidFill>
              <a:srgbClr val="FF0000"/>
            </a:solidFill>
          </c:spPr>
          <c:invertIfNegative val="0"/>
          <c:cat>
            <c:strRef>
              <c:f>'Q32'!$A$19:$A$24</c:f>
              <c:strCache>
                <c:ptCount val="6"/>
                <c:pt idx="0">
                  <c:v>Africa</c:v>
                </c:pt>
                <c:pt idx="1">
                  <c:v>Asia</c:v>
                </c:pt>
                <c:pt idx="2">
                  <c:v>Australasia</c:v>
                </c:pt>
                <c:pt idx="3">
                  <c:v>Europe</c:v>
                </c:pt>
                <c:pt idx="4">
                  <c:v>N. America</c:v>
                </c:pt>
                <c:pt idx="5">
                  <c:v>S. America</c:v>
                </c:pt>
              </c:strCache>
            </c:strRef>
          </c:cat>
          <c:val>
            <c:numRef>
              <c:f>'Q32'!$B$19:$B$24</c:f>
              <c:numCache>
                <c:formatCode>0%</c:formatCode>
                <c:ptCount val="6"/>
                <c:pt idx="0">
                  <c:v>0.4</c:v>
                </c:pt>
                <c:pt idx="1">
                  <c:v>0.454545454545454</c:v>
                </c:pt>
                <c:pt idx="2">
                  <c:v>0.333333333333333</c:v>
                </c:pt>
                <c:pt idx="3">
                  <c:v>0.826086956521739</c:v>
                </c:pt>
                <c:pt idx="4">
                  <c:v>0.45662100456621</c:v>
                </c:pt>
                <c:pt idx="5">
                  <c:v>0.5</c:v>
                </c:pt>
              </c:numCache>
            </c:numRef>
          </c:val>
        </c:ser>
        <c:ser>
          <c:idx val="1"/>
          <c:order val="1"/>
          <c:tx>
            <c:strRef>
              <c:f>'Q32'!$C$18</c:f>
              <c:strCache>
                <c:ptCount val="1"/>
                <c:pt idx="0">
                  <c:v>Some </c:v>
                </c:pt>
              </c:strCache>
            </c:strRef>
          </c:tx>
          <c:spPr>
            <a:solidFill>
              <a:srgbClr val="FFFF00"/>
            </a:solidFill>
          </c:spPr>
          <c:invertIfNegative val="0"/>
          <c:cat>
            <c:strRef>
              <c:f>'Q32'!$A$19:$A$24</c:f>
              <c:strCache>
                <c:ptCount val="6"/>
                <c:pt idx="0">
                  <c:v>Africa</c:v>
                </c:pt>
                <c:pt idx="1">
                  <c:v>Asia</c:v>
                </c:pt>
                <c:pt idx="2">
                  <c:v>Australasia</c:v>
                </c:pt>
                <c:pt idx="3">
                  <c:v>Europe</c:v>
                </c:pt>
                <c:pt idx="4">
                  <c:v>N. America</c:v>
                </c:pt>
                <c:pt idx="5">
                  <c:v>S. America</c:v>
                </c:pt>
              </c:strCache>
            </c:strRef>
          </c:cat>
          <c:val>
            <c:numRef>
              <c:f>'Q32'!$C$19:$C$24</c:f>
              <c:numCache>
                <c:formatCode>0%</c:formatCode>
                <c:ptCount val="6"/>
                <c:pt idx="0">
                  <c:v>0.5</c:v>
                </c:pt>
                <c:pt idx="1">
                  <c:v>0.272727272727273</c:v>
                </c:pt>
                <c:pt idx="2">
                  <c:v>0.666666666666667</c:v>
                </c:pt>
                <c:pt idx="3">
                  <c:v>0.173913043478261</c:v>
                </c:pt>
                <c:pt idx="4">
                  <c:v>0.520547945205479</c:v>
                </c:pt>
                <c:pt idx="5">
                  <c:v>0.5</c:v>
                </c:pt>
              </c:numCache>
            </c:numRef>
          </c:val>
        </c:ser>
        <c:ser>
          <c:idx val="2"/>
          <c:order val="2"/>
          <c:tx>
            <c:strRef>
              <c:f>'Q32'!$D$18</c:f>
              <c:strCache>
                <c:ptCount val="1"/>
                <c:pt idx="0">
                  <c:v>All</c:v>
                </c:pt>
              </c:strCache>
            </c:strRef>
          </c:tx>
          <c:spPr>
            <a:solidFill>
              <a:srgbClr val="3366FF"/>
            </a:solidFill>
          </c:spPr>
          <c:invertIfNegative val="0"/>
          <c:cat>
            <c:strRef>
              <c:f>'Q32'!$A$19:$A$24</c:f>
              <c:strCache>
                <c:ptCount val="6"/>
                <c:pt idx="0">
                  <c:v>Africa</c:v>
                </c:pt>
                <c:pt idx="1">
                  <c:v>Asia</c:v>
                </c:pt>
                <c:pt idx="2">
                  <c:v>Australasia</c:v>
                </c:pt>
                <c:pt idx="3">
                  <c:v>Europe</c:v>
                </c:pt>
                <c:pt idx="4">
                  <c:v>N. America</c:v>
                </c:pt>
                <c:pt idx="5">
                  <c:v>S. America</c:v>
                </c:pt>
              </c:strCache>
            </c:strRef>
          </c:cat>
          <c:val>
            <c:numRef>
              <c:f>'Q32'!$D$19:$D$24</c:f>
              <c:numCache>
                <c:formatCode>0%</c:formatCode>
                <c:ptCount val="6"/>
                <c:pt idx="0">
                  <c:v>0.1</c:v>
                </c:pt>
                <c:pt idx="1">
                  <c:v>0.272727272727273</c:v>
                </c:pt>
                <c:pt idx="2">
                  <c:v>0.0</c:v>
                </c:pt>
                <c:pt idx="3">
                  <c:v>0.0</c:v>
                </c:pt>
                <c:pt idx="4">
                  <c:v>0.0228310502283105</c:v>
                </c:pt>
                <c:pt idx="5">
                  <c:v>0.0</c:v>
                </c:pt>
              </c:numCache>
            </c:numRef>
          </c:val>
        </c:ser>
        <c:dLbls>
          <c:showLegendKey val="0"/>
          <c:showVal val="0"/>
          <c:showCatName val="0"/>
          <c:showSerName val="0"/>
          <c:showPercent val="0"/>
          <c:showBubbleSize val="0"/>
        </c:dLbls>
        <c:gapWidth val="150"/>
        <c:axId val="-2119452544"/>
        <c:axId val="-2119906624"/>
      </c:barChart>
      <c:catAx>
        <c:axId val="-2119452544"/>
        <c:scaling>
          <c:orientation val="minMax"/>
        </c:scaling>
        <c:delete val="0"/>
        <c:axPos val="b"/>
        <c:numFmt formatCode="General" sourceLinked="0"/>
        <c:majorTickMark val="out"/>
        <c:minorTickMark val="none"/>
        <c:tickLblPos val="nextTo"/>
        <c:crossAx val="-2119906624"/>
        <c:crosses val="autoZero"/>
        <c:auto val="1"/>
        <c:lblAlgn val="ctr"/>
        <c:lblOffset val="100"/>
        <c:noMultiLvlLbl val="0"/>
      </c:catAx>
      <c:valAx>
        <c:axId val="-2119906624"/>
        <c:scaling>
          <c:orientation val="minMax"/>
        </c:scaling>
        <c:delete val="0"/>
        <c:axPos val="l"/>
        <c:majorGridlines/>
        <c:numFmt formatCode="0%" sourceLinked="1"/>
        <c:majorTickMark val="out"/>
        <c:minorTickMark val="none"/>
        <c:tickLblPos val="nextTo"/>
        <c:txPr>
          <a:bodyPr/>
          <a:lstStyle/>
          <a:p>
            <a:pPr>
              <a:defRPr sz="1400"/>
            </a:pPr>
            <a:endParaRPr lang="en-US"/>
          </a:p>
        </c:txPr>
        <c:crossAx val="-2119452544"/>
        <c:crosses val="autoZero"/>
        <c:crossBetween val="between"/>
      </c:valAx>
    </c:plotArea>
    <c:legend>
      <c:legendPos val="b"/>
      <c:overlay val="0"/>
    </c:legend>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'Q33 charts'!$B$36</c:f>
              <c:strCache>
                <c:ptCount val="1"/>
                <c:pt idx="0">
                  <c:v>Forever </c:v>
                </c:pt>
              </c:strCache>
            </c:strRef>
          </c:tx>
          <c:invertIfNegative val="0"/>
          <c:cat>
            <c:strRef>
              <c:f>'Q33 charts'!$A$37:$A$42</c:f>
              <c:strCache>
                <c:ptCount val="6"/>
                <c:pt idx="0">
                  <c:v>Africa </c:v>
                </c:pt>
                <c:pt idx="1">
                  <c:v>Asia </c:v>
                </c:pt>
                <c:pt idx="2">
                  <c:v>Europe </c:v>
                </c:pt>
                <c:pt idx="3">
                  <c:v>N. America </c:v>
                </c:pt>
                <c:pt idx="4">
                  <c:v>Australasia </c:v>
                </c:pt>
                <c:pt idx="5">
                  <c:v>S. America </c:v>
                </c:pt>
              </c:strCache>
            </c:strRef>
          </c:cat>
          <c:val>
            <c:numRef>
              <c:f>'Q33 charts'!$B$37:$B$42</c:f>
              <c:numCache>
                <c:formatCode>0%</c:formatCode>
                <c:ptCount val="6"/>
                <c:pt idx="0">
                  <c:v>0.571428571428571</c:v>
                </c:pt>
                <c:pt idx="1">
                  <c:v>0.666666666666667</c:v>
                </c:pt>
                <c:pt idx="2">
                  <c:v>0.666666666666667</c:v>
                </c:pt>
                <c:pt idx="3">
                  <c:v>0.451612903225806</c:v>
                </c:pt>
                <c:pt idx="4">
                  <c:v>0.5</c:v>
                </c:pt>
                <c:pt idx="5">
                  <c:v>0.166666666666667</c:v>
                </c:pt>
              </c:numCache>
            </c:numRef>
          </c:val>
        </c:ser>
        <c:ser>
          <c:idx val="1"/>
          <c:order val="1"/>
          <c:tx>
            <c:strRef>
              <c:f>'Q33 charts'!$C$36</c:f>
              <c:strCache>
                <c:ptCount val="1"/>
                <c:pt idx="0">
                  <c:v>&lt;1 year  </c:v>
                </c:pt>
              </c:strCache>
            </c:strRef>
          </c:tx>
          <c:invertIfNegative val="0"/>
          <c:cat>
            <c:strRef>
              <c:f>'Q33 charts'!$A$37:$A$42</c:f>
              <c:strCache>
                <c:ptCount val="6"/>
                <c:pt idx="0">
                  <c:v>Africa </c:v>
                </c:pt>
                <c:pt idx="1">
                  <c:v>Asia </c:v>
                </c:pt>
                <c:pt idx="2">
                  <c:v>Europe </c:v>
                </c:pt>
                <c:pt idx="3">
                  <c:v>N. America </c:v>
                </c:pt>
                <c:pt idx="4">
                  <c:v>Australasia </c:v>
                </c:pt>
                <c:pt idx="5">
                  <c:v>S. America </c:v>
                </c:pt>
              </c:strCache>
            </c:strRef>
          </c:cat>
          <c:val>
            <c:numRef>
              <c:f>'Q33 charts'!$C$37:$C$42</c:f>
              <c:numCache>
                <c:formatCode>General</c:formatCode>
                <c:ptCount val="6"/>
                <c:pt idx="0" formatCode="0%">
                  <c:v>0.142857142857143</c:v>
                </c:pt>
                <c:pt idx="3" formatCode="0%">
                  <c:v>0.0725806451612903</c:v>
                </c:pt>
              </c:numCache>
            </c:numRef>
          </c:val>
        </c:ser>
        <c:ser>
          <c:idx val="2"/>
          <c:order val="2"/>
          <c:tx>
            <c:strRef>
              <c:f>'Q33 charts'!$D$36</c:f>
              <c:strCache>
                <c:ptCount val="1"/>
                <c:pt idx="0">
                  <c:v>1 - 3 years  </c:v>
                </c:pt>
              </c:strCache>
            </c:strRef>
          </c:tx>
          <c:invertIfNegative val="0"/>
          <c:cat>
            <c:strRef>
              <c:f>'Q33 charts'!$A$37:$A$42</c:f>
              <c:strCache>
                <c:ptCount val="6"/>
                <c:pt idx="0">
                  <c:v>Africa </c:v>
                </c:pt>
                <c:pt idx="1">
                  <c:v>Asia </c:v>
                </c:pt>
                <c:pt idx="2">
                  <c:v>Europe </c:v>
                </c:pt>
                <c:pt idx="3">
                  <c:v>N. America </c:v>
                </c:pt>
                <c:pt idx="4">
                  <c:v>Australasia </c:v>
                </c:pt>
                <c:pt idx="5">
                  <c:v>S. America </c:v>
                </c:pt>
              </c:strCache>
            </c:strRef>
          </c:cat>
          <c:val>
            <c:numRef>
              <c:f>'Q33 charts'!$D$37:$D$42</c:f>
              <c:numCache>
                <c:formatCode>0%</c:formatCode>
                <c:ptCount val="6"/>
                <c:pt idx="0">
                  <c:v>0.285714285714286</c:v>
                </c:pt>
                <c:pt idx="1">
                  <c:v>0.166666666666667</c:v>
                </c:pt>
                <c:pt idx="2">
                  <c:v>0.166666666666667</c:v>
                </c:pt>
                <c:pt idx="3">
                  <c:v>0.387096774193548</c:v>
                </c:pt>
                <c:pt idx="4">
                  <c:v>0.5</c:v>
                </c:pt>
                <c:pt idx="5">
                  <c:v>0.666666666666667</c:v>
                </c:pt>
              </c:numCache>
            </c:numRef>
          </c:val>
        </c:ser>
        <c:ser>
          <c:idx val="3"/>
          <c:order val="3"/>
          <c:tx>
            <c:strRef>
              <c:f>'Q33 charts'!$E$36</c:f>
              <c:strCache>
                <c:ptCount val="1"/>
                <c:pt idx="0">
                  <c:v>4 - 6 years  </c:v>
                </c:pt>
              </c:strCache>
            </c:strRef>
          </c:tx>
          <c:invertIfNegative val="0"/>
          <c:cat>
            <c:strRef>
              <c:f>'Q33 charts'!$A$37:$A$42</c:f>
              <c:strCache>
                <c:ptCount val="6"/>
                <c:pt idx="0">
                  <c:v>Africa </c:v>
                </c:pt>
                <c:pt idx="1">
                  <c:v>Asia </c:v>
                </c:pt>
                <c:pt idx="2">
                  <c:v>Europe </c:v>
                </c:pt>
                <c:pt idx="3">
                  <c:v>N. America </c:v>
                </c:pt>
                <c:pt idx="4">
                  <c:v>Australasia </c:v>
                </c:pt>
                <c:pt idx="5">
                  <c:v>S. America </c:v>
                </c:pt>
              </c:strCache>
            </c:strRef>
          </c:cat>
          <c:val>
            <c:numRef>
              <c:f>'Q33 charts'!$E$37:$E$42</c:f>
              <c:numCache>
                <c:formatCode>0%</c:formatCode>
                <c:ptCount val="6"/>
                <c:pt idx="0">
                  <c:v>0.0</c:v>
                </c:pt>
                <c:pt idx="1">
                  <c:v>0.166666666666667</c:v>
                </c:pt>
                <c:pt idx="2">
                  <c:v>0.166666666666667</c:v>
                </c:pt>
                <c:pt idx="3">
                  <c:v>0.064516129032258</c:v>
                </c:pt>
              </c:numCache>
            </c:numRef>
          </c:val>
        </c:ser>
        <c:ser>
          <c:idx val="4"/>
          <c:order val="4"/>
          <c:tx>
            <c:strRef>
              <c:f>'Q33 charts'!$F$36</c:f>
              <c:strCache>
                <c:ptCount val="1"/>
                <c:pt idx="0">
                  <c:v>&gt; 7 years  </c:v>
                </c:pt>
              </c:strCache>
            </c:strRef>
          </c:tx>
          <c:invertIfNegative val="0"/>
          <c:cat>
            <c:strRef>
              <c:f>'Q33 charts'!$A$37:$A$42</c:f>
              <c:strCache>
                <c:ptCount val="6"/>
                <c:pt idx="0">
                  <c:v>Africa </c:v>
                </c:pt>
                <c:pt idx="1">
                  <c:v>Asia </c:v>
                </c:pt>
                <c:pt idx="2">
                  <c:v>Europe </c:v>
                </c:pt>
                <c:pt idx="3">
                  <c:v>N. America </c:v>
                </c:pt>
                <c:pt idx="4">
                  <c:v>Australasia </c:v>
                </c:pt>
                <c:pt idx="5">
                  <c:v>S. America </c:v>
                </c:pt>
              </c:strCache>
            </c:strRef>
          </c:cat>
          <c:val>
            <c:numRef>
              <c:f>'Q33 charts'!$F$37:$F$42</c:f>
              <c:numCache>
                <c:formatCode>General</c:formatCode>
                <c:ptCount val="6"/>
                <c:pt idx="3" formatCode="0%">
                  <c:v>0.0241935483870968</c:v>
                </c:pt>
                <c:pt idx="5" formatCode="0%">
                  <c:v>0.166666666666667</c:v>
                </c:pt>
              </c:numCache>
            </c:numRef>
          </c:val>
        </c:ser>
        <c:dLbls>
          <c:showLegendKey val="0"/>
          <c:showVal val="0"/>
          <c:showCatName val="0"/>
          <c:showSerName val="0"/>
          <c:showPercent val="0"/>
          <c:showBubbleSize val="0"/>
        </c:dLbls>
        <c:gapWidth val="150"/>
        <c:axId val="-2110350336"/>
        <c:axId val="-2122102336"/>
      </c:barChart>
      <c:catAx>
        <c:axId val="-2110350336"/>
        <c:scaling>
          <c:orientation val="minMax"/>
        </c:scaling>
        <c:delete val="0"/>
        <c:axPos val="b"/>
        <c:numFmt formatCode="General" sourceLinked="0"/>
        <c:majorTickMark val="out"/>
        <c:minorTickMark val="none"/>
        <c:tickLblPos val="nextTo"/>
        <c:crossAx val="-2122102336"/>
        <c:crosses val="autoZero"/>
        <c:auto val="1"/>
        <c:lblAlgn val="ctr"/>
        <c:lblOffset val="100"/>
        <c:noMultiLvlLbl val="0"/>
      </c:catAx>
      <c:valAx>
        <c:axId val="-2122102336"/>
        <c:scaling>
          <c:orientation val="minMax"/>
        </c:scaling>
        <c:delete val="0"/>
        <c:axPos val="l"/>
        <c:majorGridlines/>
        <c:numFmt formatCode="0%" sourceLinked="1"/>
        <c:majorTickMark val="out"/>
        <c:minorTickMark val="none"/>
        <c:tickLblPos val="nextTo"/>
        <c:crossAx val="-2110350336"/>
        <c:crosses val="autoZero"/>
        <c:crossBetween val="between"/>
      </c:valAx>
    </c:plotArea>
    <c:legend>
      <c:legendPos val="b"/>
      <c:overlay val="0"/>
      <c:txPr>
        <a:bodyPr/>
        <a:lstStyle/>
        <a:p>
          <a:pPr>
            <a:defRPr sz="1400"/>
          </a:pPr>
          <a:endParaRPr lang="en-US"/>
        </a:p>
      </c:txPr>
    </c:legend>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b="0" dirty="0"/>
              <a:t>Aggregated Responses</a:t>
            </a:r>
          </a:p>
        </c:rich>
      </c:tx>
      <c:layout>
        <c:manualLayout>
          <c:xMode val="edge"/>
          <c:yMode val="edge"/>
          <c:x val="0.215182633420822"/>
          <c:y val="0.892351274787535"/>
        </c:manualLayout>
      </c:layout>
      <c:overlay val="0"/>
    </c:title>
    <c:autoTitleDeleted val="0"/>
    <c:plotArea>
      <c:layout>
        <c:manualLayout>
          <c:layoutTarget val="inner"/>
          <c:xMode val="edge"/>
          <c:yMode val="edge"/>
          <c:x val="0.218125"/>
          <c:y val="0.0882904686489259"/>
          <c:w val="0.480416940069991"/>
          <c:h val="0.653258162134832"/>
        </c:manualLayout>
      </c:layout>
      <c:pieChart>
        <c:varyColors val="1"/>
        <c:ser>
          <c:idx val="0"/>
          <c:order val="0"/>
          <c:dLbls>
            <c:spPr>
              <a:noFill/>
              <a:ln>
                <a:noFill/>
              </a:ln>
              <a:effectLst/>
            </c:spPr>
            <c:txPr>
              <a:bodyPr/>
              <a:lstStyle/>
              <a:p>
                <a:pPr>
                  <a:defRPr sz="1600"/>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'Q33 charts'!$A$2:$A$6</c:f>
              <c:strCache>
                <c:ptCount val="5"/>
                <c:pt idx="0">
                  <c:v>Forever </c:v>
                </c:pt>
                <c:pt idx="1">
                  <c:v>&lt;1 year  </c:v>
                </c:pt>
                <c:pt idx="2">
                  <c:v>1 - 3 years  </c:v>
                </c:pt>
                <c:pt idx="3">
                  <c:v>4 - 6 years  </c:v>
                </c:pt>
                <c:pt idx="4">
                  <c:v>&gt; 7 years  </c:v>
                </c:pt>
              </c:strCache>
            </c:strRef>
          </c:cat>
          <c:val>
            <c:numRef>
              <c:f>'Q33 charts'!$B$2:$B$6</c:f>
              <c:numCache>
                <c:formatCode>General</c:formatCode>
                <c:ptCount val="5"/>
                <c:pt idx="0">
                  <c:v>70.0</c:v>
                </c:pt>
                <c:pt idx="1">
                  <c:v>10.0</c:v>
                </c:pt>
                <c:pt idx="2">
                  <c:v>59.0</c:v>
                </c:pt>
                <c:pt idx="3">
                  <c:v>9.0</c:v>
                </c:pt>
                <c:pt idx="4">
                  <c:v>4.0</c:v>
                </c:pt>
              </c:numCache>
            </c:numRef>
          </c:val>
        </c:ser>
        <c:dLbls>
          <c:showLegendKey val="0"/>
          <c:showVal val="0"/>
          <c:showCatName val="1"/>
          <c:showSerName val="0"/>
          <c:showPercent val="1"/>
          <c:showBubbleSize val="0"/>
          <c:showLeaderLines val="1"/>
        </c:dLbls>
        <c:firstSliceAng val="278"/>
      </c:pieChart>
    </c:plotArea>
    <c:plotVisOnly val="1"/>
    <c:dispBlanksAs val="gap"/>
    <c:showDLblsOverMax val="0"/>
  </c:chart>
  <c:txPr>
    <a:bodyPr/>
    <a:lstStyle/>
    <a:p>
      <a:pPr>
        <a:defRPr sz="1400">
          <a:latin typeface="Helvetica Neue"/>
          <a:cs typeface="Helvetica Neue"/>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'Q35 charts'!$B$22</c:f>
              <c:strCache>
                <c:ptCount val="1"/>
                <c:pt idx="0">
                  <c:v>None</c:v>
                </c:pt>
              </c:strCache>
            </c:strRef>
          </c:tx>
          <c:spPr>
            <a:solidFill>
              <a:srgbClr val="FF0000"/>
            </a:solidFill>
          </c:spPr>
          <c:invertIfNegative val="0"/>
          <c:cat>
            <c:strRef>
              <c:f>'Q35 charts'!$A$23:$A$28</c:f>
              <c:strCache>
                <c:ptCount val="6"/>
                <c:pt idx="0">
                  <c:v>Africa</c:v>
                </c:pt>
                <c:pt idx="1">
                  <c:v>Asia</c:v>
                </c:pt>
                <c:pt idx="2">
                  <c:v>Australasia</c:v>
                </c:pt>
                <c:pt idx="3">
                  <c:v>Europe</c:v>
                </c:pt>
                <c:pt idx="4">
                  <c:v>N. America</c:v>
                </c:pt>
                <c:pt idx="5">
                  <c:v>S. America</c:v>
                </c:pt>
              </c:strCache>
            </c:strRef>
          </c:cat>
          <c:val>
            <c:numRef>
              <c:f>'Q35 charts'!$B$23:$B$28</c:f>
              <c:numCache>
                <c:formatCode>0%</c:formatCode>
                <c:ptCount val="6"/>
                <c:pt idx="0">
                  <c:v>0.3</c:v>
                </c:pt>
                <c:pt idx="1">
                  <c:v>0.4</c:v>
                </c:pt>
                <c:pt idx="2">
                  <c:v>0.0</c:v>
                </c:pt>
                <c:pt idx="3">
                  <c:v>0.0869565217391304</c:v>
                </c:pt>
                <c:pt idx="4">
                  <c:v>0.0784313725490196</c:v>
                </c:pt>
                <c:pt idx="5">
                  <c:v>0.272727272727273</c:v>
                </c:pt>
              </c:numCache>
            </c:numRef>
          </c:val>
        </c:ser>
        <c:ser>
          <c:idx val="1"/>
          <c:order val="1"/>
          <c:tx>
            <c:strRef>
              <c:f>'Q35 charts'!$C$22</c:f>
              <c:strCache>
                <c:ptCount val="1"/>
                <c:pt idx="0">
                  <c:v>Some</c:v>
                </c:pt>
              </c:strCache>
            </c:strRef>
          </c:tx>
          <c:spPr>
            <a:solidFill>
              <a:srgbClr val="FFFF00"/>
            </a:solidFill>
          </c:spPr>
          <c:invertIfNegative val="0"/>
          <c:cat>
            <c:strRef>
              <c:f>'Q35 charts'!$A$23:$A$28</c:f>
              <c:strCache>
                <c:ptCount val="6"/>
                <c:pt idx="0">
                  <c:v>Africa</c:v>
                </c:pt>
                <c:pt idx="1">
                  <c:v>Asia</c:v>
                </c:pt>
                <c:pt idx="2">
                  <c:v>Australasia</c:v>
                </c:pt>
                <c:pt idx="3">
                  <c:v>Europe</c:v>
                </c:pt>
                <c:pt idx="4">
                  <c:v>N. America</c:v>
                </c:pt>
                <c:pt idx="5">
                  <c:v>S. America</c:v>
                </c:pt>
              </c:strCache>
            </c:strRef>
          </c:cat>
          <c:val>
            <c:numRef>
              <c:f>'Q35 charts'!$C$23:$C$28</c:f>
              <c:numCache>
                <c:formatCode>0%</c:formatCode>
                <c:ptCount val="6"/>
                <c:pt idx="0">
                  <c:v>0.6</c:v>
                </c:pt>
                <c:pt idx="1">
                  <c:v>0.4</c:v>
                </c:pt>
                <c:pt idx="2">
                  <c:v>1.0</c:v>
                </c:pt>
                <c:pt idx="3">
                  <c:v>0.913043478260869</c:v>
                </c:pt>
                <c:pt idx="4">
                  <c:v>0.916666666666667</c:v>
                </c:pt>
                <c:pt idx="5">
                  <c:v>0.727272727272727</c:v>
                </c:pt>
              </c:numCache>
            </c:numRef>
          </c:val>
        </c:ser>
        <c:ser>
          <c:idx val="2"/>
          <c:order val="2"/>
          <c:tx>
            <c:strRef>
              <c:f>'Q35 charts'!$D$22</c:f>
              <c:strCache>
                <c:ptCount val="1"/>
                <c:pt idx="0">
                  <c:v>All</c:v>
                </c:pt>
              </c:strCache>
            </c:strRef>
          </c:tx>
          <c:spPr>
            <a:solidFill>
              <a:srgbClr val="3366FF"/>
            </a:solidFill>
          </c:spPr>
          <c:invertIfNegative val="0"/>
          <c:cat>
            <c:strRef>
              <c:f>'Q35 charts'!$A$23:$A$28</c:f>
              <c:strCache>
                <c:ptCount val="6"/>
                <c:pt idx="0">
                  <c:v>Africa</c:v>
                </c:pt>
                <c:pt idx="1">
                  <c:v>Asia</c:v>
                </c:pt>
                <c:pt idx="2">
                  <c:v>Australasia</c:v>
                </c:pt>
                <c:pt idx="3">
                  <c:v>Europe</c:v>
                </c:pt>
                <c:pt idx="4">
                  <c:v>N. America</c:v>
                </c:pt>
                <c:pt idx="5">
                  <c:v>S. America</c:v>
                </c:pt>
              </c:strCache>
            </c:strRef>
          </c:cat>
          <c:val>
            <c:numRef>
              <c:f>'Q35 charts'!$D$23:$D$28</c:f>
              <c:numCache>
                <c:formatCode>0%</c:formatCode>
                <c:ptCount val="6"/>
                <c:pt idx="0">
                  <c:v>0.1</c:v>
                </c:pt>
                <c:pt idx="1">
                  <c:v>0.2</c:v>
                </c:pt>
                <c:pt idx="2">
                  <c:v>0.0</c:v>
                </c:pt>
                <c:pt idx="3">
                  <c:v>0.0</c:v>
                </c:pt>
                <c:pt idx="4">
                  <c:v>0.00490196078431372</c:v>
                </c:pt>
                <c:pt idx="5">
                  <c:v>0.0</c:v>
                </c:pt>
              </c:numCache>
            </c:numRef>
          </c:val>
        </c:ser>
        <c:dLbls>
          <c:showLegendKey val="0"/>
          <c:showVal val="0"/>
          <c:showCatName val="0"/>
          <c:showSerName val="0"/>
          <c:showPercent val="0"/>
          <c:showBubbleSize val="0"/>
        </c:dLbls>
        <c:gapWidth val="150"/>
        <c:axId val="-2114870336"/>
        <c:axId val="-2114896496"/>
      </c:barChart>
      <c:catAx>
        <c:axId val="-2114870336"/>
        <c:scaling>
          <c:orientation val="minMax"/>
        </c:scaling>
        <c:delete val="0"/>
        <c:axPos val="b"/>
        <c:numFmt formatCode="General" sourceLinked="0"/>
        <c:majorTickMark val="out"/>
        <c:minorTickMark val="none"/>
        <c:tickLblPos val="nextTo"/>
        <c:txPr>
          <a:bodyPr/>
          <a:lstStyle/>
          <a:p>
            <a:pPr>
              <a:defRPr sz="1600"/>
            </a:pPr>
            <a:endParaRPr lang="en-US"/>
          </a:p>
        </c:txPr>
        <c:crossAx val="-2114896496"/>
        <c:crosses val="autoZero"/>
        <c:auto val="1"/>
        <c:lblAlgn val="ctr"/>
        <c:lblOffset val="100"/>
        <c:noMultiLvlLbl val="0"/>
      </c:catAx>
      <c:valAx>
        <c:axId val="-2114896496"/>
        <c:scaling>
          <c:orientation val="minMax"/>
        </c:scaling>
        <c:delete val="0"/>
        <c:axPos val="l"/>
        <c:majorGridlines/>
        <c:numFmt formatCode="0%" sourceLinked="1"/>
        <c:majorTickMark val="out"/>
        <c:minorTickMark val="none"/>
        <c:tickLblPos val="nextTo"/>
        <c:txPr>
          <a:bodyPr/>
          <a:lstStyle/>
          <a:p>
            <a:pPr>
              <a:defRPr sz="1400"/>
            </a:pPr>
            <a:endParaRPr lang="en-US"/>
          </a:p>
        </c:txPr>
        <c:crossAx val="-2114870336"/>
        <c:crosses val="autoZero"/>
        <c:crossBetween val="between"/>
      </c:valAx>
    </c:plotArea>
    <c:legend>
      <c:legendPos val="b"/>
      <c:overlay val="0"/>
      <c:txPr>
        <a:bodyPr/>
        <a:lstStyle/>
        <a:p>
          <a:pPr>
            <a:defRPr sz="1400"/>
          </a:pPr>
          <a:endParaRPr lang="en-US"/>
        </a:p>
      </c:txPr>
    </c:legend>
    <c:plotVisOnly val="1"/>
    <c:dispBlanksAs val="gap"/>
    <c:showDLblsOverMax val="0"/>
  </c:chart>
  <c:txPr>
    <a:bodyPr/>
    <a:lstStyle/>
    <a:p>
      <a:pPr>
        <a:defRPr>
          <a:latin typeface="Helvetica Neue"/>
          <a:cs typeface="Helvetica Neue"/>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en-US" sz="1600" b="0" dirty="0"/>
              <a:t>Aggregated Responses</a:t>
            </a:r>
            <a:r>
              <a:rPr lang="en-US" sz="1600" dirty="0"/>
              <a:t>  </a:t>
            </a:r>
          </a:p>
        </c:rich>
      </c:tx>
      <c:layout>
        <c:manualLayout>
          <c:xMode val="edge"/>
          <c:yMode val="edge"/>
          <c:x val="0.201705798138869"/>
          <c:y val="0.8142859025467"/>
        </c:manualLayout>
      </c:layout>
      <c:overlay val="0"/>
    </c:title>
    <c:autoTitleDeleted val="0"/>
    <c:plotArea>
      <c:layout>
        <c:manualLayout>
          <c:layoutTarget val="inner"/>
          <c:xMode val="edge"/>
          <c:yMode val="edge"/>
          <c:x val="0.164246241947029"/>
          <c:y val="0.131591275985899"/>
          <c:w val="0.699236220472441"/>
          <c:h val="0.643648403782163"/>
        </c:manualLayout>
      </c:layout>
      <c:pieChart>
        <c:varyColors val="1"/>
        <c:ser>
          <c:idx val="0"/>
          <c:order val="0"/>
          <c:dPt>
            <c:idx val="0"/>
            <c:bubble3D val="0"/>
            <c:spPr>
              <a:solidFill>
                <a:srgbClr val="FF0000"/>
              </a:solidFill>
            </c:spPr>
          </c:dPt>
          <c:dPt>
            <c:idx val="1"/>
            <c:bubble3D val="0"/>
            <c:spPr>
              <a:solidFill>
                <a:srgbClr val="FFFF00"/>
              </a:solidFill>
            </c:spPr>
          </c:dPt>
          <c:dPt>
            <c:idx val="2"/>
            <c:bubble3D val="0"/>
            <c:spPr>
              <a:solidFill>
                <a:srgbClr val="3366FF"/>
              </a:solidFill>
            </c:spPr>
          </c:dPt>
          <c:dLbls>
            <c:dLbl>
              <c:idx val="0"/>
              <c:layout>
                <c:manualLayout>
                  <c:x val="0.0033629495637369"/>
                  <c:y val="-0.000551920067535004"/>
                </c:manualLayout>
              </c:layout>
              <c:showLegendKey val="0"/>
              <c:showVal val="0"/>
              <c:showCatName val="0"/>
              <c:showSerName val="0"/>
              <c:showPercent val="1"/>
              <c:showBubbleSize val="0"/>
              <c:extLst>
                <c:ext xmlns:c15="http://schemas.microsoft.com/office/drawing/2012/chart" uri="{CE6537A1-D6FC-4f65-9D91-7224C49458BB}"/>
              </c:extLst>
            </c:dLbl>
            <c:dLbl>
              <c:idx val="1"/>
              <c:layout>
                <c:manualLayout>
                  <c:x val="0.135409448818898"/>
                  <c:y val="-0.196774511049022"/>
                </c:manualLayout>
              </c:layout>
              <c:showLegendKey val="0"/>
              <c:showVal val="0"/>
              <c:showCatName val="0"/>
              <c:showSerName val="0"/>
              <c:showPercent val="1"/>
              <c:showBubbleSize val="0"/>
              <c:extLst>
                <c:ext xmlns:c15="http://schemas.microsoft.com/office/drawing/2012/chart" uri="{CE6537A1-D6FC-4f65-9D91-7224C49458BB}"/>
              </c:extLst>
            </c:dLbl>
            <c:dLbl>
              <c:idx val="2"/>
              <c:layout>
                <c:manualLayout>
                  <c:x val="-0.0293362949563738"/>
                  <c:y val="-0.00431466600128053"/>
                </c:manualLayout>
              </c:layout>
              <c:showLegendKey val="0"/>
              <c:showVal val="0"/>
              <c:showCatName val="0"/>
              <c:showSerName val="0"/>
              <c:showPercent val="1"/>
              <c:showBubbleSize val="0"/>
              <c:extLst>
                <c:ext xmlns:c15="http://schemas.microsoft.com/office/drawing/2012/chart" uri="{CE6537A1-D6FC-4f65-9D91-7224C49458BB}"/>
              </c:extLst>
            </c:dLbl>
            <c:spPr>
              <a:noFill/>
              <a:ln>
                <a:noFill/>
              </a:ln>
              <a:effectLst/>
            </c:spPr>
            <c:txPr>
              <a:bodyPr/>
              <a:lstStyle/>
              <a:p>
                <a:pPr>
                  <a:defRPr sz="1600"/>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'Q35 charts'!$B$7:$D$7</c:f>
              <c:strCache>
                <c:ptCount val="3"/>
                <c:pt idx="0">
                  <c:v>None are embargoed</c:v>
                </c:pt>
                <c:pt idx="1">
                  <c:v>Some are embargoed</c:v>
                </c:pt>
                <c:pt idx="2">
                  <c:v>All are embargoed</c:v>
                </c:pt>
              </c:strCache>
            </c:strRef>
          </c:cat>
          <c:val>
            <c:numRef>
              <c:f>'Q35 charts'!$B$8:$D$8</c:f>
              <c:numCache>
                <c:formatCode>General</c:formatCode>
                <c:ptCount val="3"/>
                <c:pt idx="0">
                  <c:v>28.0</c:v>
                </c:pt>
                <c:pt idx="1">
                  <c:v>229.0</c:v>
                </c:pt>
                <c:pt idx="2">
                  <c:v>4.0</c:v>
                </c:pt>
              </c:numCache>
            </c:numRef>
          </c:val>
        </c:ser>
        <c:dLbls>
          <c:showLegendKey val="0"/>
          <c:showVal val="0"/>
          <c:showCatName val="0"/>
          <c:showSerName val="0"/>
          <c:showPercent val="1"/>
          <c:showBubbleSize val="0"/>
          <c:showLeaderLines val="1"/>
        </c:dLbls>
        <c:firstSliceAng val="0"/>
      </c:pieChart>
    </c:plotArea>
    <c:plotVisOnly val="1"/>
    <c:dispBlanksAs val="gap"/>
    <c:showDLblsOverMax val="0"/>
  </c:chart>
  <c:txPr>
    <a:bodyPr/>
    <a:lstStyle/>
    <a:p>
      <a:pPr>
        <a:defRPr>
          <a:latin typeface="Helvetica Neue"/>
          <a:cs typeface="Helvetica Neue"/>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b="0" dirty="0"/>
              <a:t>Aggregated Responses</a:t>
            </a:r>
          </a:p>
        </c:rich>
      </c:tx>
      <c:layout>
        <c:manualLayout>
          <c:xMode val="edge"/>
          <c:yMode val="edge"/>
          <c:x val="0.197653946349214"/>
          <c:y val="0.806788594682325"/>
        </c:manualLayout>
      </c:layout>
      <c:overlay val="0"/>
    </c:title>
    <c:autoTitleDeleted val="0"/>
    <c:plotArea>
      <c:layout>
        <c:manualLayout>
          <c:layoutTarget val="inner"/>
          <c:xMode val="edge"/>
          <c:yMode val="edge"/>
          <c:x val="0.217222137701729"/>
          <c:y val="0.108821478672465"/>
          <c:w val="0.56"/>
          <c:h val="0.587755102040816"/>
        </c:manualLayout>
      </c:layout>
      <c:pieChart>
        <c:varyColors val="1"/>
        <c:ser>
          <c:idx val="0"/>
          <c:order val="0"/>
          <c:dPt>
            <c:idx val="0"/>
            <c:bubble3D val="0"/>
            <c:spPr>
              <a:solidFill>
                <a:srgbClr val="FF0000"/>
              </a:solidFill>
            </c:spPr>
          </c:dPt>
          <c:dPt>
            <c:idx val="1"/>
            <c:bubble3D val="0"/>
            <c:spPr>
              <a:solidFill>
                <a:srgbClr val="3366FF"/>
              </a:solidFill>
            </c:spPr>
          </c:dPt>
          <c:dPt>
            <c:idx val="2"/>
            <c:bubble3D val="0"/>
            <c:spPr>
              <a:solidFill>
                <a:srgbClr val="008000"/>
              </a:solidFill>
            </c:spPr>
          </c:dPt>
          <c:dPt>
            <c:idx val="3"/>
            <c:bubble3D val="0"/>
            <c:spPr>
              <a:solidFill>
                <a:srgbClr val="FF6600"/>
              </a:solidFill>
            </c:spPr>
          </c:dPt>
          <c:dPt>
            <c:idx val="4"/>
            <c:bubble3D val="0"/>
            <c:spPr>
              <a:solidFill>
                <a:srgbClr val="FFFF00"/>
              </a:solidFill>
            </c:spPr>
          </c:dPt>
          <c:dLbls>
            <c:spPr>
              <a:noFill/>
              <a:ln>
                <a:noFill/>
              </a:ln>
              <a:effectLst/>
            </c:spPr>
            <c:txPr>
              <a:bodyPr/>
              <a:lstStyle/>
              <a:p>
                <a:pPr>
                  <a:defRPr sz="1600"/>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'Q36 charts'!$A$2:$E$2</c:f>
              <c:strCache>
                <c:ptCount val="5"/>
                <c:pt idx="0">
                  <c:v>&gt;7 years</c:v>
                </c:pt>
                <c:pt idx="1">
                  <c:v>&lt;1 year</c:v>
                </c:pt>
                <c:pt idx="2">
                  <c:v>4-6 years</c:v>
                </c:pt>
                <c:pt idx="3">
                  <c:v>forever</c:v>
                </c:pt>
                <c:pt idx="4">
                  <c:v>1-3 years</c:v>
                </c:pt>
              </c:strCache>
            </c:strRef>
          </c:cat>
          <c:val>
            <c:numRef>
              <c:f>'Q36 charts'!$A$3:$E$3</c:f>
              <c:numCache>
                <c:formatCode>General</c:formatCode>
                <c:ptCount val="5"/>
                <c:pt idx="0">
                  <c:v>2.0</c:v>
                </c:pt>
                <c:pt idx="1">
                  <c:v>13.0</c:v>
                </c:pt>
                <c:pt idx="2">
                  <c:v>19.0</c:v>
                </c:pt>
                <c:pt idx="3">
                  <c:v>19.0</c:v>
                </c:pt>
                <c:pt idx="4">
                  <c:v>176.0</c:v>
                </c:pt>
              </c:numCache>
            </c:numRef>
          </c:val>
        </c:ser>
        <c:dLbls>
          <c:showLegendKey val="0"/>
          <c:showVal val="0"/>
          <c:showCatName val="0"/>
          <c:showSerName val="0"/>
          <c:showPercent val="1"/>
          <c:showBubbleSize val="0"/>
          <c:showLeaderLines val="1"/>
        </c:dLbls>
        <c:firstSliceAng val="93"/>
      </c:pieChart>
    </c:plotArea>
    <c:plotVisOnly val="1"/>
    <c:dispBlanksAs val="gap"/>
    <c:showDLblsOverMax val="0"/>
  </c:chart>
  <c:txPr>
    <a:bodyPr/>
    <a:lstStyle/>
    <a:p>
      <a:pPr>
        <a:defRPr sz="1000">
          <a:latin typeface="Helvetica Neue"/>
          <a:cs typeface="Helvetica Neue"/>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'Q36 charts'!$B$52</c:f>
              <c:strCache>
                <c:ptCount val="1"/>
                <c:pt idx="0">
                  <c:v>&gt;7 years</c:v>
                </c:pt>
              </c:strCache>
            </c:strRef>
          </c:tx>
          <c:spPr>
            <a:solidFill>
              <a:srgbClr val="FF0000"/>
            </a:solidFill>
          </c:spPr>
          <c:invertIfNegative val="0"/>
          <c:cat>
            <c:strRef>
              <c:f>'Q36 charts'!$A$53:$A$58</c:f>
              <c:strCache>
                <c:ptCount val="6"/>
                <c:pt idx="0">
                  <c:v>Africa</c:v>
                </c:pt>
                <c:pt idx="1">
                  <c:v>Asia</c:v>
                </c:pt>
                <c:pt idx="2">
                  <c:v>Australasia</c:v>
                </c:pt>
                <c:pt idx="3">
                  <c:v>Europe</c:v>
                </c:pt>
                <c:pt idx="4">
                  <c:v>N. America</c:v>
                </c:pt>
                <c:pt idx="5">
                  <c:v>S. America</c:v>
                </c:pt>
              </c:strCache>
            </c:strRef>
          </c:cat>
          <c:val>
            <c:numRef>
              <c:f>'Q36 charts'!$B$53:$B$58</c:f>
              <c:numCache>
                <c:formatCode>General</c:formatCode>
                <c:ptCount val="6"/>
                <c:pt idx="2" formatCode="0%">
                  <c:v>0.333333333333333</c:v>
                </c:pt>
                <c:pt idx="4" formatCode="0%">
                  <c:v>0.00543478260869565</c:v>
                </c:pt>
              </c:numCache>
            </c:numRef>
          </c:val>
        </c:ser>
        <c:ser>
          <c:idx val="1"/>
          <c:order val="1"/>
          <c:tx>
            <c:strRef>
              <c:f>'Q36 charts'!$C$52</c:f>
              <c:strCache>
                <c:ptCount val="1"/>
                <c:pt idx="0">
                  <c:v>&lt;1 year</c:v>
                </c:pt>
              </c:strCache>
            </c:strRef>
          </c:tx>
          <c:spPr>
            <a:solidFill>
              <a:srgbClr val="3366FF"/>
            </a:solidFill>
          </c:spPr>
          <c:invertIfNegative val="0"/>
          <c:cat>
            <c:strRef>
              <c:f>'Q36 charts'!$A$53:$A$58</c:f>
              <c:strCache>
                <c:ptCount val="6"/>
                <c:pt idx="0">
                  <c:v>Africa</c:v>
                </c:pt>
                <c:pt idx="1">
                  <c:v>Asia</c:v>
                </c:pt>
                <c:pt idx="2">
                  <c:v>Australasia</c:v>
                </c:pt>
                <c:pt idx="3">
                  <c:v>Europe</c:v>
                </c:pt>
                <c:pt idx="4">
                  <c:v>N. America</c:v>
                </c:pt>
                <c:pt idx="5">
                  <c:v>S. America</c:v>
                </c:pt>
              </c:strCache>
            </c:strRef>
          </c:cat>
          <c:val>
            <c:numRef>
              <c:f>'Q36 charts'!$C$53:$C$58</c:f>
              <c:numCache>
                <c:formatCode>0%</c:formatCode>
                <c:ptCount val="6"/>
                <c:pt idx="1">
                  <c:v>0.166666666666667</c:v>
                </c:pt>
                <c:pt idx="3">
                  <c:v>0.142857142857143</c:v>
                </c:pt>
                <c:pt idx="4">
                  <c:v>0.0434782608695652</c:v>
                </c:pt>
              </c:numCache>
            </c:numRef>
          </c:val>
        </c:ser>
        <c:ser>
          <c:idx val="2"/>
          <c:order val="2"/>
          <c:tx>
            <c:strRef>
              <c:f>'Q36 charts'!$D$52</c:f>
              <c:strCache>
                <c:ptCount val="1"/>
                <c:pt idx="0">
                  <c:v>4-6 years</c:v>
                </c:pt>
              </c:strCache>
            </c:strRef>
          </c:tx>
          <c:spPr>
            <a:solidFill>
              <a:srgbClr val="008000"/>
            </a:solidFill>
          </c:spPr>
          <c:invertIfNegative val="0"/>
          <c:cat>
            <c:strRef>
              <c:f>'Q36 charts'!$A$53:$A$58</c:f>
              <c:strCache>
                <c:ptCount val="6"/>
                <c:pt idx="0">
                  <c:v>Africa</c:v>
                </c:pt>
                <c:pt idx="1">
                  <c:v>Asia</c:v>
                </c:pt>
                <c:pt idx="2">
                  <c:v>Australasia</c:v>
                </c:pt>
                <c:pt idx="3">
                  <c:v>Europe</c:v>
                </c:pt>
                <c:pt idx="4">
                  <c:v>N. America</c:v>
                </c:pt>
                <c:pt idx="5">
                  <c:v>S. America</c:v>
                </c:pt>
              </c:strCache>
            </c:strRef>
          </c:cat>
          <c:val>
            <c:numRef>
              <c:f>'Q36 charts'!$D$53:$D$58</c:f>
              <c:numCache>
                <c:formatCode>General</c:formatCode>
                <c:ptCount val="6"/>
                <c:pt idx="3" formatCode="0%">
                  <c:v>0.0952380952380952</c:v>
                </c:pt>
                <c:pt idx="4" formatCode="0%">
                  <c:v>0.0923913043478261</c:v>
                </c:pt>
              </c:numCache>
            </c:numRef>
          </c:val>
        </c:ser>
        <c:ser>
          <c:idx val="3"/>
          <c:order val="3"/>
          <c:tx>
            <c:strRef>
              <c:f>'Q36 charts'!$E$52</c:f>
              <c:strCache>
                <c:ptCount val="1"/>
                <c:pt idx="0">
                  <c:v>forever</c:v>
                </c:pt>
              </c:strCache>
            </c:strRef>
          </c:tx>
          <c:spPr>
            <a:solidFill>
              <a:srgbClr val="FF6600"/>
            </a:solidFill>
          </c:spPr>
          <c:invertIfNegative val="0"/>
          <c:cat>
            <c:strRef>
              <c:f>'Q36 charts'!$A$53:$A$58</c:f>
              <c:strCache>
                <c:ptCount val="6"/>
                <c:pt idx="0">
                  <c:v>Africa</c:v>
                </c:pt>
                <c:pt idx="1">
                  <c:v>Asia</c:v>
                </c:pt>
                <c:pt idx="2">
                  <c:v>Australasia</c:v>
                </c:pt>
                <c:pt idx="3">
                  <c:v>Europe</c:v>
                </c:pt>
                <c:pt idx="4">
                  <c:v>N. America</c:v>
                </c:pt>
                <c:pt idx="5">
                  <c:v>S. America</c:v>
                </c:pt>
              </c:strCache>
            </c:strRef>
          </c:cat>
          <c:val>
            <c:numRef>
              <c:f>'Q36 charts'!$E$53:$E$58</c:f>
              <c:numCache>
                <c:formatCode>0%</c:formatCode>
                <c:ptCount val="6"/>
                <c:pt idx="0">
                  <c:v>0.285714285714286</c:v>
                </c:pt>
                <c:pt idx="1">
                  <c:v>0.333333333333333</c:v>
                </c:pt>
                <c:pt idx="3">
                  <c:v>0.19047619047619</c:v>
                </c:pt>
                <c:pt idx="4">
                  <c:v>0.0543478260869565</c:v>
                </c:pt>
                <c:pt idx="5">
                  <c:v>0.142857142857143</c:v>
                </c:pt>
              </c:numCache>
            </c:numRef>
          </c:val>
        </c:ser>
        <c:ser>
          <c:idx val="4"/>
          <c:order val="4"/>
          <c:tx>
            <c:strRef>
              <c:f>'Q36 charts'!$F$52</c:f>
              <c:strCache>
                <c:ptCount val="1"/>
                <c:pt idx="0">
                  <c:v>1-3 years</c:v>
                </c:pt>
              </c:strCache>
            </c:strRef>
          </c:tx>
          <c:spPr>
            <a:solidFill>
              <a:srgbClr val="FFFF00"/>
            </a:solidFill>
          </c:spPr>
          <c:invertIfNegative val="0"/>
          <c:cat>
            <c:strRef>
              <c:f>'Q36 charts'!$A$53:$A$58</c:f>
              <c:strCache>
                <c:ptCount val="6"/>
                <c:pt idx="0">
                  <c:v>Africa</c:v>
                </c:pt>
                <c:pt idx="1">
                  <c:v>Asia</c:v>
                </c:pt>
                <c:pt idx="2">
                  <c:v>Australasia</c:v>
                </c:pt>
                <c:pt idx="3">
                  <c:v>Europe</c:v>
                </c:pt>
                <c:pt idx="4">
                  <c:v>N. America</c:v>
                </c:pt>
                <c:pt idx="5">
                  <c:v>S. America</c:v>
                </c:pt>
              </c:strCache>
            </c:strRef>
          </c:cat>
          <c:val>
            <c:numRef>
              <c:f>'Q36 charts'!$F$53:$F$58</c:f>
              <c:numCache>
                <c:formatCode>0%</c:formatCode>
                <c:ptCount val="6"/>
                <c:pt idx="0">
                  <c:v>0.714285714285714</c:v>
                </c:pt>
                <c:pt idx="1">
                  <c:v>0.5</c:v>
                </c:pt>
                <c:pt idx="2">
                  <c:v>0.666666666666667</c:v>
                </c:pt>
                <c:pt idx="3">
                  <c:v>0.571428571428571</c:v>
                </c:pt>
                <c:pt idx="4">
                  <c:v>0.804347826086956</c:v>
                </c:pt>
                <c:pt idx="5">
                  <c:v>0.857142857142857</c:v>
                </c:pt>
              </c:numCache>
            </c:numRef>
          </c:val>
        </c:ser>
        <c:dLbls>
          <c:showLegendKey val="0"/>
          <c:showVal val="0"/>
          <c:showCatName val="0"/>
          <c:showSerName val="0"/>
          <c:showPercent val="0"/>
          <c:showBubbleSize val="0"/>
        </c:dLbls>
        <c:gapWidth val="150"/>
        <c:axId val="-2139004112"/>
        <c:axId val="-2118286304"/>
      </c:barChart>
      <c:catAx>
        <c:axId val="-2139004112"/>
        <c:scaling>
          <c:orientation val="minMax"/>
        </c:scaling>
        <c:delete val="0"/>
        <c:axPos val="b"/>
        <c:numFmt formatCode="General" sourceLinked="0"/>
        <c:majorTickMark val="out"/>
        <c:minorTickMark val="none"/>
        <c:tickLblPos val="nextTo"/>
        <c:crossAx val="-2118286304"/>
        <c:crosses val="autoZero"/>
        <c:auto val="1"/>
        <c:lblAlgn val="ctr"/>
        <c:lblOffset val="100"/>
        <c:noMultiLvlLbl val="0"/>
      </c:catAx>
      <c:valAx>
        <c:axId val="-2118286304"/>
        <c:scaling>
          <c:orientation val="minMax"/>
        </c:scaling>
        <c:delete val="0"/>
        <c:axPos val="l"/>
        <c:majorGridlines/>
        <c:numFmt formatCode="General" sourceLinked="1"/>
        <c:majorTickMark val="out"/>
        <c:minorTickMark val="none"/>
        <c:tickLblPos val="nextTo"/>
        <c:txPr>
          <a:bodyPr/>
          <a:lstStyle/>
          <a:p>
            <a:pPr>
              <a:defRPr sz="1400"/>
            </a:pPr>
            <a:endParaRPr lang="en-US"/>
          </a:p>
        </c:txPr>
        <c:crossAx val="-2139004112"/>
        <c:crosses val="autoZero"/>
        <c:crossBetween val="between"/>
      </c:valAx>
    </c:plotArea>
    <c:legend>
      <c:legendPos val="b"/>
      <c:overlay val="0"/>
    </c:legend>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spPr>
            <a:solidFill>
              <a:schemeClr val="accent4">
                <a:lumMod val="75000"/>
              </a:schemeClr>
            </a:solidFill>
          </c:spPr>
          <c:invertIfNegative val="0"/>
          <c:cat>
            <c:strRef>
              <c:f>'Q18'!$B$2:$B$11</c:f>
              <c:strCache>
                <c:ptCount val="10"/>
                <c:pt idx="0">
                  <c:v> (1 India) &lt;100</c:v>
                </c:pt>
                <c:pt idx="1">
                  <c:v>   (1 India) &lt;500</c:v>
                </c:pt>
                <c:pt idx="2">
                  <c:v>   (1 India) &lt;1,000</c:v>
                </c:pt>
                <c:pt idx="3">
                  <c:v>   (1 India) &lt;5,000</c:v>
                </c:pt>
                <c:pt idx="4">
                  <c:v> &lt;10,000</c:v>
                </c:pt>
                <c:pt idx="5">
                  <c:v>  (1 India) &lt;15,000</c:v>
                </c:pt>
                <c:pt idx="6">
                  <c:v> &lt;20,000</c:v>
                </c:pt>
                <c:pt idx="7">
                  <c:v>   (1 India) &lt;30,000</c:v>
                </c:pt>
                <c:pt idx="8">
                  <c:v> &lt;50,000</c:v>
                </c:pt>
                <c:pt idx="9">
                  <c:v> &gt;50,000 </c:v>
                </c:pt>
              </c:strCache>
            </c:strRef>
          </c:cat>
          <c:val>
            <c:numRef>
              <c:f>'Q18'!$C$2:$C$11</c:f>
              <c:numCache>
                <c:formatCode>General</c:formatCode>
                <c:ptCount val="10"/>
                <c:pt idx="0">
                  <c:v>18.0</c:v>
                </c:pt>
                <c:pt idx="1">
                  <c:v>36.0</c:v>
                </c:pt>
                <c:pt idx="2">
                  <c:v>33.0</c:v>
                </c:pt>
                <c:pt idx="3">
                  <c:v>90.0</c:v>
                </c:pt>
                <c:pt idx="4">
                  <c:v>35.0</c:v>
                </c:pt>
                <c:pt idx="5">
                  <c:v>15.0</c:v>
                </c:pt>
                <c:pt idx="6">
                  <c:v>12.0</c:v>
                </c:pt>
                <c:pt idx="7">
                  <c:v>10.0</c:v>
                </c:pt>
                <c:pt idx="8">
                  <c:v>2.0</c:v>
                </c:pt>
                <c:pt idx="9">
                  <c:v>8.0</c:v>
                </c:pt>
              </c:numCache>
            </c:numRef>
          </c:val>
        </c:ser>
        <c:dLbls>
          <c:showLegendKey val="0"/>
          <c:showVal val="0"/>
          <c:showCatName val="0"/>
          <c:showSerName val="0"/>
          <c:showPercent val="0"/>
          <c:showBubbleSize val="0"/>
        </c:dLbls>
        <c:gapWidth val="150"/>
        <c:axId val="2130242784"/>
        <c:axId val="2129770944"/>
      </c:barChart>
      <c:catAx>
        <c:axId val="2130242784"/>
        <c:scaling>
          <c:orientation val="minMax"/>
        </c:scaling>
        <c:delete val="0"/>
        <c:axPos val="b"/>
        <c:numFmt formatCode="General" sourceLinked="0"/>
        <c:majorTickMark val="out"/>
        <c:minorTickMark val="none"/>
        <c:tickLblPos val="nextTo"/>
        <c:crossAx val="2129770944"/>
        <c:crosses val="autoZero"/>
        <c:auto val="1"/>
        <c:lblAlgn val="ctr"/>
        <c:lblOffset val="100"/>
        <c:noMultiLvlLbl val="0"/>
      </c:catAx>
      <c:valAx>
        <c:axId val="2129770944"/>
        <c:scaling>
          <c:orientation val="minMax"/>
        </c:scaling>
        <c:delete val="0"/>
        <c:axPos val="l"/>
        <c:majorGridlines/>
        <c:numFmt formatCode="General" sourceLinked="1"/>
        <c:majorTickMark val="out"/>
        <c:minorTickMark val="none"/>
        <c:tickLblPos val="nextTo"/>
        <c:crossAx val="2130242784"/>
        <c:crosses val="autoZero"/>
        <c:crossBetween val="between"/>
      </c:valAx>
    </c:plotArea>
    <c:plotVisOnly val="1"/>
    <c:dispBlanksAs val="gap"/>
    <c:showDLblsOverMax val="0"/>
  </c:chart>
  <c:spPr>
    <a:ln>
      <a:noFill/>
    </a:ln>
  </c:spPr>
  <c:txPr>
    <a:bodyPr/>
    <a:lstStyle/>
    <a:p>
      <a:pPr>
        <a:defRPr sz="1400">
          <a:latin typeface="Helvetica Neue"/>
          <a:cs typeface="Helvetica Neue"/>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spPr>
            <a:solidFill>
              <a:schemeClr val="accent3">
                <a:lumMod val="75000"/>
              </a:schemeClr>
            </a:solidFill>
            <a:ln>
              <a:noFill/>
            </a:ln>
          </c:spPr>
          <c:invertIfNegative val="0"/>
          <c:cat>
            <c:strRef>
              <c:f>'Q19 tally'!$B$12:$B$17</c:f>
              <c:strCache>
                <c:ptCount val="6"/>
                <c:pt idx="0">
                  <c:v> more than 2000  </c:v>
                </c:pt>
                <c:pt idx="1">
                  <c:v> up to 1500  </c:v>
                </c:pt>
                <c:pt idx="2">
                  <c:v> up to 1000  </c:v>
                </c:pt>
                <c:pt idx="3">
                  <c:v> up to 500  </c:v>
                </c:pt>
                <c:pt idx="4">
                  <c:v> up to 250  </c:v>
                </c:pt>
                <c:pt idx="5">
                  <c:v> less than 250</c:v>
                </c:pt>
              </c:strCache>
            </c:strRef>
          </c:cat>
          <c:val>
            <c:numRef>
              <c:f>'Q19 tally'!$C$12:$C$17</c:f>
              <c:numCache>
                <c:formatCode>General</c:formatCode>
                <c:ptCount val="6"/>
                <c:pt idx="0">
                  <c:v>15.0</c:v>
                </c:pt>
                <c:pt idx="1">
                  <c:v>14.0</c:v>
                </c:pt>
                <c:pt idx="2">
                  <c:v>39.0</c:v>
                </c:pt>
                <c:pt idx="3">
                  <c:v>65.0</c:v>
                </c:pt>
                <c:pt idx="4">
                  <c:v>38.0</c:v>
                </c:pt>
                <c:pt idx="5">
                  <c:v>97.0</c:v>
                </c:pt>
              </c:numCache>
            </c:numRef>
          </c:val>
        </c:ser>
        <c:dLbls>
          <c:showLegendKey val="0"/>
          <c:showVal val="0"/>
          <c:showCatName val="0"/>
          <c:showSerName val="0"/>
          <c:showPercent val="0"/>
          <c:showBubbleSize val="0"/>
        </c:dLbls>
        <c:gapWidth val="150"/>
        <c:axId val="-2114600352"/>
        <c:axId val="2130072736"/>
      </c:barChart>
      <c:catAx>
        <c:axId val="-2114600352"/>
        <c:scaling>
          <c:orientation val="minMax"/>
        </c:scaling>
        <c:delete val="0"/>
        <c:axPos val="b"/>
        <c:numFmt formatCode="General" sourceLinked="0"/>
        <c:majorTickMark val="out"/>
        <c:minorTickMark val="none"/>
        <c:tickLblPos val="nextTo"/>
        <c:crossAx val="2130072736"/>
        <c:crosses val="autoZero"/>
        <c:auto val="1"/>
        <c:lblAlgn val="ctr"/>
        <c:lblOffset val="100"/>
        <c:noMultiLvlLbl val="0"/>
      </c:catAx>
      <c:valAx>
        <c:axId val="2130072736"/>
        <c:scaling>
          <c:orientation val="minMax"/>
        </c:scaling>
        <c:delete val="0"/>
        <c:axPos val="l"/>
        <c:majorGridlines/>
        <c:numFmt formatCode="General" sourceLinked="1"/>
        <c:majorTickMark val="out"/>
        <c:minorTickMark val="none"/>
        <c:tickLblPos val="nextTo"/>
        <c:crossAx val="-2114600352"/>
        <c:crosses val="autoZero"/>
        <c:crossBetween val="between"/>
      </c:valAx>
    </c:plotArea>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'Q13 in general'!$M$4</c:f>
              <c:strCache>
                <c:ptCount val="1"/>
                <c:pt idx="0">
                  <c:v>Aggregated Responses</c:v>
                </c:pt>
              </c:strCache>
            </c:strRef>
          </c:tx>
          <c:spPr>
            <a:solidFill>
              <a:srgbClr val="FFFF00"/>
            </a:solidFill>
          </c:spPr>
          <c:invertIfNegative val="0"/>
          <c:cat>
            <c:strRef>
              <c:f>'Q13 in general'!$N$3:$R$3</c:f>
              <c:strCache>
                <c:ptCount val="5"/>
                <c:pt idx="0">
                  <c:v>only born digital ETDs</c:v>
                </c:pt>
                <c:pt idx="1">
                  <c:v>born digital ETDs + print TDs</c:v>
                </c:pt>
                <c:pt idx="2">
                  <c:v>digitizing TDs</c:v>
                </c:pt>
                <c:pt idx="3">
                  <c:v>digitizing TDs prior to implementing ETDs</c:v>
                </c:pt>
                <c:pt idx="4">
                  <c:v>has digital versions of all TDs</c:v>
                </c:pt>
              </c:strCache>
            </c:strRef>
          </c:cat>
          <c:val>
            <c:numRef>
              <c:f>'Q13 in general'!$N$4:$R$4</c:f>
              <c:numCache>
                <c:formatCode>0%</c:formatCode>
                <c:ptCount val="5"/>
                <c:pt idx="0">
                  <c:v>0.402150537634409</c:v>
                </c:pt>
                <c:pt idx="1">
                  <c:v>0.180645161290323</c:v>
                </c:pt>
                <c:pt idx="2">
                  <c:v>0.129032258064516</c:v>
                </c:pt>
                <c:pt idx="3">
                  <c:v>0.240860215053763</c:v>
                </c:pt>
                <c:pt idx="4">
                  <c:v>0.0473118279569892</c:v>
                </c:pt>
              </c:numCache>
            </c:numRef>
          </c:val>
        </c:ser>
        <c:ser>
          <c:idx val="1"/>
          <c:order val="1"/>
          <c:tx>
            <c:strRef>
              <c:f>'Q13 in general'!$M$5</c:f>
              <c:strCache>
                <c:ptCount val="1"/>
                <c:pt idx="0">
                  <c:v>Indian Institutions</c:v>
                </c:pt>
              </c:strCache>
            </c:strRef>
          </c:tx>
          <c:spPr>
            <a:solidFill>
              <a:schemeClr val="accent3">
                <a:lumMod val="75000"/>
              </a:schemeClr>
            </a:solidFill>
          </c:spPr>
          <c:invertIfNegative val="0"/>
          <c:cat>
            <c:strRef>
              <c:f>'Q13 in general'!$N$3:$R$3</c:f>
              <c:strCache>
                <c:ptCount val="5"/>
                <c:pt idx="0">
                  <c:v>only born digital ETDs</c:v>
                </c:pt>
                <c:pt idx="1">
                  <c:v>born digital ETDs + print TDs</c:v>
                </c:pt>
                <c:pt idx="2">
                  <c:v>digitizing TDs</c:v>
                </c:pt>
                <c:pt idx="3">
                  <c:v>digitizing TDs prior to implementing ETDs</c:v>
                </c:pt>
                <c:pt idx="4">
                  <c:v>has digital versions of all TDs</c:v>
                </c:pt>
              </c:strCache>
            </c:strRef>
          </c:cat>
          <c:val>
            <c:numRef>
              <c:f>'Q13 in general'!$N$5:$R$5</c:f>
              <c:numCache>
                <c:formatCode>0%</c:formatCode>
                <c:ptCount val="5"/>
                <c:pt idx="0">
                  <c:v>0.0769230769230769</c:v>
                </c:pt>
                <c:pt idx="1">
                  <c:v>0.384615384615385</c:v>
                </c:pt>
                <c:pt idx="2">
                  <c:v>0.153846153846154</c:v>
                </c:pt>
                <c:pt idx="3">
                  <c:v>0.307692307692308</c:v>
                </c:pt>
                <c:pt idx="4">
                  <c:v>0.0769230769230769</c:v>
                </c:pt>
              </c:numCache>
            </c:numRef>
          </c:val>
        </c:ser>
        <c:dLbls>
          <c:showLegendKey val="0"/>
          <c:showVal val="0"/>
          <c:showCatName val="0"/>
          <c:showSerName val="0"/>
          <c:showPercent val="0"/>
          <c:showBubbleSize val="0"/>
        </c:dLbls>
        <c:gapWidth val="150"/>
        <c:axId val="-2108298944"/>
        <c:axId val="-2108296032"/>
      </c:barChart>
      <c:catAx>
        <c:axId val="-2108298944"/>
        <c:scaling>
          <c:orientation val="minMax"/>
        </c:scaling>
        <c:delete val="0"/>
        <c:axPos val="b"/>
        <c:numFmt formatCode="General" sourceLinked="0"/>
        <c:majorTickMark val="out"/>
        <c:minorTickMark val="none"/>
        <c:tickLblPos val="nextTo"/>
        <c:crossAx val="-2108296032"/>
        <c:crosses val="autoZero"/>
        <c:auto val="1"/>
        <c:lblAlgn val="ctr"/>
        <c:lblOffset val="100"/>
        <c:noMultiLvlLbl val="0"/>
      </c:catAx>
      <c:valAx>
        <c:axId val="-2108296032"/>
        <c:scaling>
          <c:orientation val="minMax"/>
        </c:scaling>
        <c:delete val="0"/>
        <c:axPos val="l"/>
        <c:majorGridlines/>
        <c:numFmt formatCode="0%" sourceLinked="1"/>
        <c:majorTickMark val="out"/>
        <c:minorTickMark val="none"/>
        <c:tickLblPos val="nextTo"/>
        <c:crossAx val="-2108298944"/>
        <c:crosses val="autoZero"/>
        <c:crossBetween val="between"/>
      </c:valAx>
    </c:plotArea>
    <c:legend>
      <c:legendPos val="b"/>
      <c:overlay val="0"/>
    </c:legend>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'Q23 chart'!$F$28</c:f>
              <c:strCache>
                <c:ptCount val="1"/>
                <c:pt idx="0">
                  <c:v>2013</c:v>
                </c:pt>
              </c:strCache>
            </c:strRef>
          </c:tx>
          <c:spPr>
            <a:solidFill>
              <a:schemeClr val="accent5"/>
            </a:solidFill>
          </c:spPr>
          <c:invertIfNegative val="0"/>
          <c:cat>
            <c:strRef>
              <c:f>'Q23 chart'!$E$29:$E$42</c:f>
              <c:strCache>
                <c:ptCount val="14"/>
                <c:pt idx="0">
                  <c:v>Any</c:v>
                </c:pt>
                <c:pt idx="1">
                  <c:v>PDF</c:v>
                </c:pt>
                <c:pt idx="2">
                  <c:v>.mov</c:v>
                </c:pt>
                <c:pt idx="3">
                  <c:v>.jpg</c:v>
                </c:pt>
                <c:pt idx="4">
                  <c:v>.gif</c:v>
                </c:pt>
                <c:pt idx="5">
                  <c:v>.tif</c:v>
                </c:pt>
                <c:pt idx="6">
                  <c:v>.wav</c:v>
                </c:pt>
                <c:pt idx="7">
                  <c:v>.xml</c:v>
                </c:pt>
                <c:pt idx="8">
                  <c:v>.mpg</c:v>
                </c:pt>
                <c:pt idx="9">
                  <c:v>.avi</c:v>
                </c:pt>
                <c:pt idx="10">
                  <c:v>.doc(x)</c:v>
                </c:pt>
                <c:pt idx="11">
                  <c:v>.html</c:v>
                </c:pt>
                <c:pt idx="12">
                  <c:v>.zip</c:v>
                </c:pt>
                <c:pt idx="13">
                  <c:v>Other</c:v>
                </c:pt>
              </c:strCache>
            </c:strRef>
          </c:cat>
          <c:val>
            <c:numRef>
              <c:f>'Q23 chart'!$F$29:$F$42</c:f>
              <c:numCache>
                <c:formatCode>0%</c:formatCode>
                <c:ptCount val="14"/>
                <c:pt idx="0">
                  <c:v>0.267080745341615</c:v>
                </c:pt>
                <c:pt idx="1">
                  <c:v>0.826086956521739</c:v>
                </c:pt>
                <c:pt idx="2">
                  <c:v>0.149068322981366</c:v>
                </c:pt>
                <c:pt idx="3">
                  <c:v>0.161490683229814</c:v>
                </c:pt>
                <c:pt idx="4">
                  <c:v>0.111801242236025</c:v>
                </c:pt>
                <c:pt idx="5">
                  <c:v>0.111801242236025</c:v>
                </c:pt>
                <c:pt idx="6">
                  <c:v>0.111801242236025</c:v>
                </c:pt>
                <c:pt idx="7">
                  <c:v>0.062111801242236</c:v>
                </c:pt>
                <c:pt idx="8">
                  <c:v>0.093167701863354</c:v>
                </c:pt>
                <c:pt idx="9">
                  <c:v>0.0807453416149068</c:v>
                </c:pt>
                <c:pt idx="10">
                  <c:v>0.136645962732919</c:v>
                </c:pt>
                <c:pt idx="11">
                  <c:v>0.0559006211180124</c:v>
                </c:pt>
                <c:pt idx="12">
                  <c:v>0.062111801242236</c:v>
                </c:pt>
                <c:pt idx="13">
                  <c:v>0.124223602484472</c:v>
                </c:pt>
              </c:numCache>
            </c:numRef>
          </c:val>
        </c:ser>
        <c:ser>
          <c:idx val="1"/>
          <c:order val="1"/>
          <c:tx>
            <c:strRef>
              <c:f>'Q23 chart'!$G$28</c:f>
              <c:strCache>
                <c:ptCount val="1"/>
                <c:pt idx="0">
                  <c:v>2015</c:v>
                </c:pt>
              </c:strCache>
            </c:strRef>
          </c:tx>
          <c:spPr>
            <a:solidFill>
              <a:schemeClr val="accent6"/>
            </a:solidFill>
          </c:spPr>
          <c:invertIfNegative val="0"/>
          <c:cat>
            <c:strRef>
              <c:f>'Q23 chart'!$E$29:$E$42</c:f>
              <c:strCache>
                <c:ptCount val="14"/>
                <c:pt idx="0">
                  <c:v>Any</c:v>
                </c:pt>
                <c:pt idx="1">
                  <c:v>PDF</c:v>
                </c:pt>
                <c:pt idx="2">
                  <c:v>.mov</c:v>
                </c:pt>
                <c:pt idx="3">
                  <c:v>.jpg</c:v>
                </c:pt>
                <c:pt idx="4">
                  <c:v>.gif</c:v>
                </c:pt>
                <c:pt idx="5">
                  <c:v>.tif</c:v>
                </c:pt>
                <c:pt idx="6">
                  <c:v>.wav</c:v>
                </c:pt>
                <c:pt idx="7">
                  <c:v>.xml</c:v>
                </c:pt>
                <c:pt idx="8">
                  <c:v>.mpg</c:v>
                </c:pt>
                <c:pt idx="9">
                  <c:v>.avi</c:v>
                </c:pt>
                <c:pt idx="10">
                  <c:v>.doc(x)</c:v>
                </c:pt>
                <c:pt idx="11">
                  <c:v>.html</c:v>
                </c:pt>
                <c:pt idx="12">
                  <c:v>.zip</c:v>
                </c:pt>
                <c:pt idx="13">
                  <c:v>Other</c:v>
                </c:pt>
              </c:strCache>
            </c:strRef>
          </c:cat>
          <c:val>
            <c:numRef>
              <c:f>'Q23 chart'!$G$29:$G$42</c:f>
              <c:numCache>
                <c:formatCode>0%</c:formatCode>
                <c:ptCount val="14"/>
                <c:pt idx="0">
                  <c:v>0.287878787878788</c:v>
                </c:pt>
                <c:pt idx="1">
                  <c:v>0.734848484848485</c:v>
                </c:pt>
                <c:pt idx="2">
                  <c:v>0.170454545454545</c:v>
                </c:pt>
                <c:pt idx="3">
                  <c:v>0.204545454545455</c:v>
                </c:pt>
                <c:pt idx="4">
                  <c:v>0.128787878787879</c:v>
                </c:pt>
                <c:pt idx="5">
                  <c:v>0.143939393939394</c:v>
                </c:pt>
                <c:pt idx="6">
                  <c:v>0.166666666666667</c:v>
                </c:pt>
                <c:pt idx="7">
                  <c:v>0.0984848484848485</c:v>
                </c:pt>
                <c:pt idx="8">
                  <c:v>0.136363636363636</c:v>
                </c:pt>
                <c:pt idx="9">
                  <c:v>0.136363636363636</c:v>
                </c:pt>
                <c:pt idx="10">
                  <c:v>0.178030303030303</c:v>
                </c:pt>
                <c:pt idx="11">
                  <c:v>0.071969696969697</c:v>
                </c:pt>
                <c:pt idx="12">
                  <c:v>0.140151515151515</c:v>
                </c:pt>
                <c:pt idx="13">
                  <c:v>0.212121212121212</c:v>
                </c:pt>
              </c:numCache>
            </c:numRef>
          </c:val>
        </c:ser>
        <c:dLbls>
          <c:showLegendKey val="0"/>
          <c:showVal val="0"/>
          <c:showCatName val="0"/>
          <c:showSerName val="0"/>
          <c:showPercent val="0"/>
          <c:showBubbleSize val="0"/>
        </c:dLbls>
        <c:gapWidth val="150"/>
        <c:axId val="-2107768944"/>
        <c:axId val="-2107782320"/>
      </c:barChart>
      <c:catAx>
        <c:axId val="-2107768944"/>
        <c:scaling>
          <c:orientation val="minMax"/>
        </c:scaling>
        <c:delete val="0"/>
        <c:axPos val="b"/>
        <c:numFmt formatCode="General" sourceLinked="0"/>
        <c:majorTickMark val="out"/>
        <c:minorTickMark val="none"/>
        <c:tickLblPos val="nextTo"/>
        <c:crossAx val="-2107782320"/>
        <c:crosses val="autoZero"/>
        <c:auto val="1"/>
        <c:lblAlgn val="ctr"/>
        <c:lblOffset val="100"/>
        <c:noMultiLvlLbl val="0"/>
      </c:catAx>
      <c:valAx>
        <c:axId val="-2107782320"/>
        <c:scaling>
          <c:orientation val="minMax"/>
        </c:scaling>
        <c:delete val="0"/>
        <c:axPos val="l"/>
        <c:majorGridlines/>
        <c:numFmt formatCode="0%" sourceLinked="1"/>
        <c:majorTickMark val="out"/>
        <c:minorTickMark val="none"/>
        <c:tickLblPos val="nextTo"/>
        <c:crossAx val="-2107768944"/>
        <c:crosses val="autoZero"/>
        <c:crossBetween val="between"/>
      </c:valAx>
    </c:plotArea>
    <c:legend>
      <c:legendPos val="b"/>
      <c:overlay val="0"/>
    </c:legend>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0"/>
            </a:pPr>
            <a:r>
              <a:rPr lang="en-US" sz="1400" b="0" dirty="0" smtClean="0"/>
              <a:t>Aggregated Responses</a:t>
            </a:r>
            <a:endParaRPr lang="en-US" sz="1400" b="0" dirty="0"/>
          </a:p>
        </c:rich>
      </c:tx>
      <c:layout>
        <c:manualLayout>
          <c:xMode val="edge"/>
          <c:yMode val="edge"/>
          <c:x val="0.090311436544743"/>
          <c:y val="0.749210720458828"/>
        </c:manualLayout>
      </c:layout>
      <c:overlay val="0"/>
    </c:title>
    <c:autoTitleDeleted val="0"/>
    <c:plotArea>
      <c:layout>
        <c:manualLayout>
          <c:layoutTarget val="inner"/>
          <c:xMode val="edge"/>
          <c:yMode val="edge"/>
          <c:x val="0.0480539662456381"/>
          <c:y val="0.151546090854035"/>
          <c:w val="0.803422028567821"/>
          <c:h val="0.509007696262652"/>
        </c:manualLayout>
      </c:layout>
      <c:pieChart>
        <c:varyColors val="1"/>
        <c:ser>
          <c:idx val="0"/>
          <c:order val="0"/>
          <c:dLbls>
            <c:dLbl>
              <c:idx val="0"/>
              <c:layout>
                <c:manualLayout>
                  <c:x val="-0.0592023184601925"/>
                  <c:y val="0.237751906176636"/>
                </c:manualLayout>
              </c:layout>
              <c:showLegendKey val="0"/>
              <c:showVal val="0"/>
              <c:showCatName val="0"/>
              <c:showSerName val="0"/>
              <c:showPercent val="1"/>
              <c:showBubbleSize val="0"/>
              <c:extLst>
                <c:ext xmlns:c15="http://schemas.microsoft.com/office/drawing/2012/chart" uri="{CE6537A1-D6FC-4f65-9D91-7224C49458BB}"/>
              </c:extLst>
            </c:dLbl>
            <c:dLbl>
              <c:idx val="1"/>
              <c:layout>
                <c:manualLayout>
                  <c:x val="0.116310476815398"/>
                  <c:y val="-0.00422111648972638"/>
                </c:manualLayout>
              </c:layout>
              <c:showLegendKey val="0"/>
              <c:showVal val="0"/>
              <c:showCatName val="0"/>
              <c:showSerName val="0"/>
              <c:showPercent val="1"/>
              <c:showBubbleSize val="0"/>
              <c:extLst>
                <c:ext xmlns:c15="http://schemas.microsoft.com/office/drawing/2012/chart" uri="{CE6537A1-D6FC-4f65-9D91-7224C49458BB}"/>
              </c:extLst>
            </c:dLbl>
            <c:dLbl>
              <c:idx val="2"/>
              <c:layout>
                <c:manualLayout>
                  <c:x val="0.0220773184601925"/>
                  <c:y val="0.0209848233021004"/>
                </c:manualLayout>
              </c:layout>
              <c:showLegendKey val="0"/>
              <c:showVal val="0"/>
              <c:showCatName val="0"/>
              <c:showSerName val="0"/>
              <c:showPercent val="1"/>
              <c:showBubbleSize val="0"/>
              <c:extLst>
                <c:ext xmlns:c15="http://schemas.microsoft.com/office/drawing/2012/chart" uri="{CE6537A1-D6FC-4f65-9D91-7224C49458BB}"/>
              </c:extLst>
            </c:dLbl>
            <c:dLbl>
              <c:idx val="3"/>
              <c:layout>
                <c:manualLayout>
                  <c:x val="-0.0387581136938721"/>
                  <c:y val="-0.0222700641971205"/>
                </c:manualLayout>
              </c:layout>
              <c:showLegendKey val="0"/>
              <c:showVal val="0"/>
              <c:showCatName val="0"/>
              <c:showSerName val="0"/>
              <c:showPercent val="1"/>
              <c:showBubbleSize val="0"/>
              <c:extLst>
                <c:ext xmlns:c15="http://schemas.microsoft.com/office/drawing/2012/chart" uri="{CE6537A1-D6FC-4f65-9D91-7224C49458BB}"/>
              </c:extLst>
            </c:dLbl>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'Q44 charts'!$B$2:$E$2</c:f>
              <c:strCache>
                <c:ptCount val="4"/>
                <c:pt idx="0">
                  <c:v>Author  </c:v>
                </c:pt>
                <c:pt idx="1">
                  <c:v>Institution  </c:v>
                </c:pt>
                <c:pt idx="2">
                  <c:v>Shared </c:v>
                </c:pt>
                <c:pt idx="3">
                  <c:v>Other  </c:v>
                </c:pt>
              </c:strCache>
            </c:strRef>
          </c:cat>
          <c:val>
            <c:numRef>
              <c:f>'Q44 charts'!$B$3:$E$3</c:f>
              <c:numCache>
                <c:formatCode>General</c:formatCode>
                <c:ptCount val="4"/>
                <c:pt idx="0">
                  <c:v>242.0</c:v>
                </c:pt>
                <c:pt idx="1">
                  <c:v>12.0</c:v>
                </c:pt>
                <c:pt idx="2">
                  <c:v>12.0</c:v>
                </c:pt>
                <c:pt idx="3">
                  <c:v>7.0</c:v>
                </c:pt>
              </c:numCache>
            </c:numRef>
          </c:val>
        </c:ser>
        <c:dLbls>
          <c:showLegendKey val="0"/>
          <c:showVal val="0"/>
          <c:showCatName val="0"/>
          <c:showSerName val="0"/>
          <c:showPercent val="1"/>
          <c:showBubbleSize val="0"/>
          <c:showLeaderLines val="1"/>
        </c:dLbls>
        <c:firstSliceAng val="208"/>
      </c:pieChart>
    </c:plotArea>
    <c:plotVisOnly val="1"/>
    <c:dispBlanksAs val="gap"/>
    <c:showDLblsOverMax val="0"/>
  </c:chart>
  <c:txPr>
    <a:bodyPr/>
    <a:lstStyle/>
    <a:p>
      <a:pPr>
        <a:defRPr sz="1400">
          <a:latin typeface="Helvetica Neue"/>
          <a:cs typeface="Helvetica Neue"/>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95332075599589"/>
          <c:y val="0.0363338428954515"/>
          <c:w val="0.804667924400411"/>
          <c:h val="0.61594125232719"/>
        </c:manualLayout>
      </c:layout>
      <c:barChart>
        <c:barDir val="col"/>
        <c:grouping val="clustered"/>
        <c:varyColors val="0"/>
        <c:ser>
          <c:idx val="0"/>
          <c:order val="0"/>
          <c:tx>
            <c:strRef>
              <c:f>'Q44 charts'!$B$35</c:f>
              <c:strCache>
                <c:ptCount val="1"/>
                <c:pt idx="0">
                  <c:v>Author  </c:v>
                </c:pt>
              </c:strCache>
            </c:strRef>
          </c:tx>
          <c:invertIfNegative val="0"/>
          <c:cat>
            <c:strRef>
              <c:f>'Q44 charts'!$A$36:$A$41</c:f>
              <c:strCache>
                <c:ptCount val="6"/>
                <c:pt idx="0">
                  <c:v>Africa</c:v>
                </c:pt>
                <c:pt idx="1">
                  <c:v>Asia</c:v>
                </c:pt>
                <c:pt idx="2">
                  <c:v>Europe</c:v>
                </c:pt>
                <c:pt idx="3">
                  <c:v>N. America</c:v>
                </c:pt>
                <c:pt idx="4">
                  <c:v>Australasia</c:v>
                </c:pt>
                <c:pt idx="5">
                  <c:v>S. America</c:v>
                </c:pt>
              </c:strCache>
            </c:strRef>
          </c:cat>
          <c:val>
            <c:numRef>
              <c:f>'Q44 charts'!$B$36:$B$41</c:f>
              <c:numCache>
                <c:formatCode>0%</c:formatCode>
                <c:ptCount val="6"/>
                <c:pt idx="0">
                  <c:v>0.3</c:v>
                </c:pt>
                <c:pt idx="1">
                  <c:v>0.454545454545454</c:v>
                </c:pt>
                <c:pt idx="2">
                  <c:v>0.863636363636364</c:v>
                </c:pt>
                <c:pt idx="3">
                  <c:v>0.944700460829493</c:v>
                </c:pt>
                <c:pt idx="4">
                  <c:v>1.0</c:v>
                </c:pt>
                <c:pt idx="5">
                  <c:v>0.7</c:v>
                </c:pt>
              </c:numCache>
            </c:numRef>
          </c:val>
        </c:ser>
        <c:ser>
          <c:idx val="1"/>
          <c:order val="1"/>
          <c:tx>
            <c:strRef>
              <c:f>'Q44 charts'!$C$35</c:f>
              <c:strCache>
                <c:ptCount val="1"/>
                <c:pt idx="0">
                  <c:v>Institution  </c:v>
                </c:pt>
              </c:strCache>
            </c:strRef>
          </c:tx>
          <c:invertIfNegative val="0"/>
          <c:cat>
            <c:strRef>
              <c:f>'Q44 charts'!$A$36:$A$41</c:f>
              <c:strCache>
                <c:ptCount val="6"/>
                <c:pt idx="0">
                  <c:v>Africa</c:v>
                </c:pt>
                <c:pt idx="1">
                  <c:v>Asia</c:v>
                </c:pt>
                <c:pt idx="2">
                  <c:v>Europe</c:v>
                </c:pt>
                <c:pt idx="3">
                  <c:v>N. America</c:v>
                </c:pt>
                <c:pt idx="4">
                  <c:v>Australasia</c:v>
                </c:pt>
                <c:pt idx="5">
                  <c:v>S. America</c:v>
                </c:pt>
              </c:strCache>
            </c:strRef>
          </c:cat>
          <c:val>
            <c:numRef>
              <c:f>'Q44 charts'!$C$36:$C$41</c:f>
              <c:numCache>
                <c:formatCode>0%</c:formatCode>
                <c:ptCount val="6"/>
                <c:pt idx="0">
                  <c:v>0.5</c:v>
                </c:pt>
                <c:pt idx="1">
                  <c:v>0.363636363636364</c:v>
                </c:pt>
                <c:pt idx="2">
                  <c:v>0.0454545454545454</c:v>
                </c:pt>
                <c:pt idx="5">
                  <c:v>0.1</c:v>
                </c:pt>
              </c:numCache>
            </c:numRef>
          </c:val>
        </c:ser>
        <c:ser>
          <c:idx val="2"/>
          <c:order val="2"/>
          <c:tx>
            <c:strRef>
              <c:f>'Q44 charts'!$D$35</c:f>
              <c:strCache>
                <c:ptCount val="1"/>
                <c:pt idx="0">
                  <c:v>Shared </c:v>
                </c:pt>
              </c:strCache>
            </c:strRef>
          </c:tx>
          <c:invertIfNegative val="0"/>
          <c:cat>
            <c:strRef>
              <c:f>'Q44 charts'!$A$36:$A$41</c:f>
              <c:strCache>
                <c:ptCount val="6"/>
                <c:pt idx="0">
                  <c:v>Africa</c:v>
                </c:pt>
                <c:pt idx="1">
                  <c:v>Asia</c:v>
                </c:pt>
                <c:pt idx="2">
                  <c:v>Europe</c:v>
                </c:pt>
                <c:pt idx="3">
                  <c:v>N. America</c:v>
                </c:pt>
                <c:pt idx="4">
                  <c:v>Australasia</c:v>
                </c:pt>
                <c:pt idx="5">
                  <c:v>S. America</c:v>
                </c:pt>
              </c:strCache>
            </c:strRef>
          </c:cat>
          <c:val>
            <c:numRef>
              <c:f>'Q44 charts'!$D$36:$D$41</c:f>
              <c:numCache>
                <c:formatCode>0%</c:formatCode>
                <c:ptCount val="6"/>
                <c:pt idx="0">
                  <c:v>0.2</c:v>
                </c:pt>
                <c:pt idx="1">
                  <c:v>0.181818181818182</c:v>
                </c:pt>
                <c:pt idx="2">
                  <c:v>0.0909090909090909</c:v>
                </c:pt>
                <c:pt idx="3">
                  <c:v>0.0184331797235023</c:v>
                </c:pt>
                <c:pt idx="5">
                  <c:v>0.2</c:v>
                </c:pt>
              </c:numCache>
            </c:numRef>
          </c:val>
        </c:ser>
        <c:ser>
          <c:idx val="3"/>
          <c:order val="3"/>
          <c:tx>
            <c:strRef>
              <c:f>'Q44 charts'!$E$35</c:f>
              <c:strCache>
                <c:ptCount val="1"/>
                <c:pt idx="0">
                  <c:v>Other  </c:v>
                </c:pt>
              </c:strCache>
            </c:strRef>
          </c:tx>
          <c:invertIfNegative val="0"/>
          <c:cat>
            <c:strRef>
              <c:f>'Q44 charts'!$A$36:$A$41</c:f>
              <c:strCache>
                <c:ptCount val="6"/>
                <c:pt idx="0">
                  <c:v>Africa</c:v>
                </c:pt>
                <c:pt idx="1">
                  <c:v>Asia</c:v>
                </c:pt>
                <c:pt idx="2">
                  <c:v>Europe</c:v>
                </c:pt>
                <c:pt idx="3">
                  <c:v>N. America</c:v>
                </c:pt>
                <c:pt idx="4">
                  <c:v>Australasia</c:v>
                </c:pt>
                <c:pt idx="5">
                  <c:v>S. America</c:v>
                </c:pt>
              </c:strCache>
            </c:strRef>
          </c:cat>
          <c:val>
            <c:numRef>
              <c:f>'Q44 charts'!$E$36:$E$41</c:f>
              <c:numCache>
                <c:formatCode>General</c:formatCode>
                <c:ptCount val="6"/>
                <c:pt idx="3" formatCode="0%">
                  <c:v>0.032258064516129</c:v>
                </c:pt>
              </c:numCache>
            </c:numRef>
          </c:val>
        </c:ser>
        <c:dLbls>
          <c:showLegendKey val="0"/>
          <c:showVal val="0"/>
          <c:showCatName val="0"/>
          <c:showSerName val="0"/>
          <c:showPercent val="0"/>
          <c:showBubbleSize val="0"/>
        </c:dLbls>
        <c:gapWidth val="150"/>
        <c:axId val="-2126729024"/>
        <c:axId val="-2126721280"/>
      </c:barChart>
      <c:catAx>
        <c:axId val="-2126729024"/>
        <c:scaling>
          <c:orientation val="minMax"/>
        </c:scaling>
        <c:delete val="0"/>
        <c:axPos val="b"/>
        <c:numFmt formatCode="General" sourceLinked="0"/>
        <c:majorTickMark val="out"/>
        <c:minorTickMark val="none"/>
        <c:tickLblPos val="nextTo"/>
        <c:crossAx val="-2126721280"/>
        <c:crosses val="autoZero"/>
        <c:auto val="1"/>
        <c:lblAlgn val="ctr"/>
        <c:lblOffset val="100"/>
        <c:noMultiLvlLbl val="0"/>
      </c:catAx>
      <c:valAx>
        <c:axId val="-2126721280"/>
        <c:scaling>
          <c:orientation val="minMax"/>
        </c:scaling>
        <c:delete val="0"/>
        <c:axPos val="l"/>
        <c:majorGridlines/>
        <c:numFmt formatCode="0%" sourceLinked="1"/>
        <c:majorTickMark val="out"/>
        <c:minorTickMark val="none"/>
        <c:tickLblPos val="nextTo"/>
        <c:crossAx val="-2126729024"/>
        <c:crosses val="autoZero"/>
        <c:crossBetween val="between"/>
      </c:valAx>
      <c:dTable>
        <c:showHorzBorder val="1"/>
        <c:showVertBorder val="1"/>
        <c:showOutline val="1"/>
        <c:showKeys val="1"/>
      </c:dTable>
    </c:plotArea>
    <c:plotVisOnly val="1"/>
    <c:dispBlanksAs val="gap"/>
    <c:showDLblsOverMax val="0"/>
  </c:chart>
  <c:txPr>
    <a:bodyPr/>
    <a:lstStyle/>
    <a:p>
      <a:pPr>
        <a:defRPr sz="1400">
          <a:latin typeface="Helvetica Neue"/>
          <a:cs typeface="Helvetica Neue"/>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'Q24'!$B$28</c:f>
              <c:strCache>
                <c:ptCount val="1"/>
                <c:pt idx="0">
                  <c:v>2013</c:v>
                </c:pt>
              </c:strCache>
            </c:strRef>
          </c:tx>
          <c:spPr>
            <a:solidFill>
              <a:schemeClr val="accent5">
                <a:lumMod val="75000"/>
              </a:schemeClr>
            </a:solidFill>
          </c:spPr>
          <c:invertIfNegative val="0"/>
          <c:cat>
            <c:strRef>
              <c:f>'Q24'!$A$29:$A$32</c:f>
              <c:strCache>
                <c:ptCount val="4"/>
                <c:pt idx="0">
                  <c:v>Other</c:v>
                </c:pt>
                <c:pt idx="1">
                  <c:v>External State Rep.</c:v>
                </c:pt>
                <c:pt idx="2">
                  <c:v>External Vendor</c:v>
                </c:pt>
                <c:pt idx="3">
                  <c:v>Campus Repository</c:v>
                </c:pt>
              </c:strCache>
            </c:strRef>
          </c:cat>
          <c:val>
            <c:numRef>
              <c:f>'Q24'!$B$29:$B$32</c:f>
              <c:numCache>
                <c:formatCode>0%</c:formatCode>
                <c:ptCount val="4"/>
                <c:pt idx="0">
                  <c:v>0.133720930232558</c:v>
                </c:pt>
                <c:pt idx="1">
                  <c:v>0.0755813953488372</c:v>
                </c:pt>
                <c:pt idx="2">
                  <c:v>0.133720930232558</c:v>
                </c:pt>
                <c:pt idx="3">
                  <c:v>0.656976744186046</c:v>
                </c:pt>
              </c:numCache>
            </c:numRef>
          </c:val>
        </c:ser>
        <c:ser>
          <c:idx val="1"/>
          <c:order val="1"/>
          <c:tx>
            <c:strRef>
              <c:f>'Q24'!$C$28</c:f>
              <c:strCache>
                <c:ptCount val="1"/>
                <c:pt idx="0">
                  <c:v>2015</c:v>
                </c:pt>
              </c:strCache>
            </c:strRef>
          </c:tx>
          <c:spPr>
            <a:solidFill>
              <a:schemeClr val="accent6">
                <a:lumMod val="75000"/>
              </a:schemeClr>
            </a:solidFill>
          </c:spPr>
          <c:invertIfNegative val="0"/>
          <c:cat>
            <c:strRef>
              <c:f>'Q24'!$A$29:$A$32</c:f>
              <c:strCache>
                <c:ptCount val="4"/>
                <c:pt idx="0">
                  <c:v>Other</c:v>
                </c:pt>
                <c:pt idx="1">
                  <c:v>External State Rep.</c:v>
                </c:pt>
                <c:pt idx="2">
                  <c:v>External Vendor</c:v>
                </c:pt>
                <c:pt idx="3">
                  <c:v>Campus Repository</c:v>
                </c:pt>
              </c:strCache>
            </c:strRef>
          </c:cat>
          <c:val>
            <c:numRef>
              <c:f>'Q24'!$C$29:$C$32</c:f>
              <c:numCache>
                <c:formatCode>0%</c:formatCode>
                <c:ptCount val="4"/>
                <c:pt idx="0">
                  <c:v>0.0604395604395604</c:v>
                </c:pt>
                <c:pt idx="1">
                  <c:v>0.112637362637363</c:v>
                </c:pt>
                <c:pt idx="2">
                  <c:v>0.285714285714286</c:v>
                </c:pt>
                <c:pt idx="3">
                  <c:v>0.541208791208791</c:v>
                </c:pt>
              </c:numCache>
            </c:numRef>
          </c:val>
        </c:ser>
        <c:dLbls>
          <c:showLegendKey val="0"/>
          <c:showVal val="0"/>
          <c:showCatName val="0"/>
          <c:showSerName val="0"/>
          <c:showPercent val="0"/>
          <c:showBubbleSize val="0"/>
        </c:dLbls>
        <c:gapWidth val="150"/>
        <c:axId val="-2125731376"/>
        <c:axId val="-2125728496"/>
      </c:barChart>
      <c:catAx>
        <c:axId val="-2125731376"/>
        <c:scaling>
          <c:orientation val="minMax"/>
        </c:scaling>
        <c:delete val="0"/>
        <c:axPos val="b"/>
        <c:numFmt formatCode="General" sourceLinked="0"/>
        <c:majorTickMark val="out"/>
        <c:minorTickMark val="none"/>
        <c:tickLblPos val="nextTo"/>
        <c:crossAx val="-2125728496"/>
        <c:crosses val="autoZero"/>
        <c:auto val="1"/>
        <c:lblAlgn val="ctr"/>
        <c:lblOffset val="100"/>
        <c:noMultiLvlLbl val="0"/>
      </c:catAx>
      <c:valAx>
        <c:axId val="-2125728496"/>
        <c:scaling>
          <c:orientation val="minMax"/>
        </c:scaling>
        <c:delete val="0"/>
        <c:axPos val="l"/>
        <c:majorGridlines/>
        <c:numFmt formatCode="0%" sourceLinked="1"/>
        <c:majorTickMark val="out"/>
        <c:minorTickMark val="none"/>
        <c:tickLblPos val="nextTo"/>
        <c:crossAx val="-2125731376"/>
        <c:crosses val="autoZero"/>
        <c:crossBetween val="between"/>
      </c:valAx>
    </c:plotArea>
    <c:legend>
      <c:legendPos val="b"/>
      <c:overlay val="0"/>
    </c:legend>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'Q25'!$F$21</c:f>
              <c:strCache>
                <c:ptCount val="1"/>
                <c:pt idx="0">
                  <c:v>2013</c:v>
                </c:pt>
              </c:strCache>
            </c:strRef>
          </c:tx>
          <c:spPr>
            <a:solidFill>
              <a:schemeClr val="accent5"/>
            </a:solidFill>
          </c:spPr>
          <c:invertIfNegative val="0"/>
          <c:cat>
            <c:strRef>
              <c:f>'Q25'!$E$22:$E$31</c:f>
              <c:strCache>
                <c:ptCount val="10"/>
                <c:pt idx="0">
                  <c:v>CONTENTdm</c:v>
                </c:pt>
                <c:pt idx="1">
                  <c:v>Digital Commons </c:v>
                </c:pt>
                <c:pt idx="2">
                  <c:v>DigiTool </c:v>
                </c:pt>
                <c:pt idx="3">
                  <c:v>DSpace</c:v>
                </c:pt>
                <c:pt idx="4">
                  <c:v>Eprints</c:v>
                </c:pt>
                <c:pt idx="5">
                  <c:v>ETD-db </c:v>
                </c:pt>
                <c:pt idx="6">
                  <c:v>Fedora</c:v>
                </c:pt>
                <c:pt idx="7">
                  <c:v>Vital </c:v>
                </c:pt>
                <c:pt idx="8">
                  <c:v>Locally Dev'd</c:v>
                </c:pt>
                <c:pt idx="9">
                  <c:v>Others</c:v>
                </c:pt>
              </c:strCache>
            </c:strRef>
          </c:cat>
          <c:val>
            <c:numRef>
              <c:f>'Q25'!$F$22:$F$31</c:f>
              <c:numCache>
                <c:formatCode>0%</c:formatCode>
                <c:ptCount val="10"/>
                <c:pt idx="0">
                  <c:v>0.08</c:v>
                </c:pt>
                <c:pt idx="1">
                  <c:v>0.12</c:v>
                </c:pt>
                <c:pt idx="2">
                  <c:v>0.04</c:v>
                </c:pt>
                <c:pt idx="3">
                  <c:v>0.43</c:v>
                </c:pt>
                <c:pt idx="4">
                  <c:v>0.02</c:v>
                </c:pt>
                <c:pt idx="5">
                  <c:v>0.04</c:v>
                </c:pt>
                <c:pt idx="6">
                  <c:v>0.0</c:v>
                </c:pt>
                <c:pt idx="7">
                  <c:v>0.01</c:v>
                </c:pt>
                <c:pt idx="8">
                  <c:v>0.12</c:v>
                </c:pt>
                <c:pt idx="9">
                  <c:v>0.12</c:v>
                </c:pt>
              </c:numCache>
            </c:numRef>
          </c:val>
        </c:ser>
        <c:ser>
          <c:idx val="1"/>
          <c:order val="1"/>
          <c:tx>
            <c:strRef>
              <c:f>'Q25'!$G$21</c:f>
              <c:strCache>
                <c:ptCount val="1"/>
                <c:pt idx="0">
                  <c:v>2015</c:v>
                </c:pt>
              </c:strCache>
            </c:strRef>
          </c:tx>
          <c:spPr>
            <a:solidFill>
              <a:schemeClr val="accent6"/>
            </a:solidFill>
          </c:spPr>
          <c:invertIfNegative val="0"/>
          <c:cat>
            <c:strRef>
              <c:f>'Q25'!$E$22:$E$31</c:f>
              <c:strCache>
                <c:ptCount val="10"/>
                <c:pt idx="0">
                  <c:v>CONTENTdm</c:v>
                </c:pt>
                <c:pt idx="1">
                  <c:v>Digital Commons </c:v>
                </c:pt>
                <c:pt idx="2">
                  <c:v>DigiTool </c:v>
                </c:pt>
                <c:pt idx="3">
                  <c:v>DSpace</c:v>
                </c:pt>
                <c:pt idx="4">
                  <c:v>Eprints</c:v>
                </c:pt>
                <c:pt idx="5">
                  <c:v>ETD-db </c:v>
                </c:pt>
                <c:pt idx="6">
                  <c:v>Fedora</c:v>
                </c:pt>
                <c:pt idx="7">
                  <c:v>Vital </c:v>
                </c:pt>
                <c:pt idx="8">
                  <c:v>Locally Dev'd</c:v>
                </c:pt>
                <c:pt idx="9">
                  <c:v>Others</c:v>
                </c:pt>
              </c:strCache>
            </c:strRef>
          </c:cat>
          <c:val>
            <c:numRef>
              <c:f>'Q25'!$G$22:$G$31</c:f>
              <c:numCache>
                <c:formatCode>0%</c:formatCode>
                <c:ptCount val="10"/>
                <c:pt idx="0">
                  <c:v>0.031578947368421</c:v>
                </c:pt>
                <c:pt idx="1">
                  <c:v>0.228070175438596</c:v>
                </c:pt>
                <c:pt idx="2">
                  <c:v>0.0105263157894737</c:v>
                </c:pt>
                <c:pt idx="3">
                  <c:v>0.36140350877193</c:v>
                </c:pt>
                <c:pt idx="4">
                  <c:v>0.031578947368421</c:v>
                </c:pt>
                <c:pt idx="5">
                  <c:v>0.0105263157894737</c:v>
                </c:pt>
                <c:pt idx="6">
                  <c:v>0.0596491228070175</c:v>
                </c:pt>
                <c:pt idx="7">
                  <c:v>0.0105263157894737</c:v>
                </c:pt>
                <c:pt idx="8">
                  <c:v>0.105263157894737</c:v>
                </c:pt>
                <c:pt idx="9">
                  <c:v>0.150877192982456</c:v>
                </c:pt>
              </c:numCache>
            </c:numRef>
          </c:val>
        </c:ser>
        <c:dLbls>
          <c:showLegendKey val="0"/>
          <c:showVal val="0"/>
          <c:showCatName val="0"/>
          <c:showSerName val="0"/>
          <c:showPercent val="0"/>
          <c:showBubbleSize val="0"/>
        </c:dLbls>
        <c:gapWidth val="150"/>
        <c:axId val="-2119548992"/>
        <c:axId val="-2110829456"/>
      </c:barChart>
      <c:catAx>
        <c:axId val="-2119548992"/>
        <c:scaling>
          <c:orientation val="minMax"/>
        </c:scaling>
        <c:delete val="0"/>
        <c:axPos val="b"/>
        <c:numFmt formatCode="General" sourceLinked="0"/>
        <c:majorTickMark val="out"/>
        <c:minorTickMark val="none"/>
        <c:tickLblPos val="nextTo"/>
        <c:crossAx val="-2110829456"/>
        <c:crosses val="autoZero"/>
        <c:auto val="1"/>
        <c:lblAlgn val="ctr"/>
        <c:lblOffset val="100"/>
        <c:noMultiLvlLbl val="0"/>
      </c:catAx>
      <c:valAx>
        <c:axId val="-2110829456"/>
        <c:scaling>
          <c:orientation val="minMax"/>
        </c:scaling>
        <c:delete val="0"/>
        <c:axPos val="l"/>
        <c:majorGridlines/>
        <c:numFmt formatCode="0%" sourceLinked="1"/>
        <c:majorTickMark val="out"/>
        <c:minorTickMark val="none"/>
        <c:tickLblPos val="nextTo"/>
        <c:crossAx val="-2119548992"/>
        <c:crosses val="autoZero"/>
        <c:crossBetween val="between"/>
      </c:valAx>
    </c:plotArea>
    <c:legend>
      <c:legendPos val="b"/>
      <c:overlay val="0"/>
    </c:legend>
    <c:plotVisOnly val="1"/>
    <c:dispBlanksAs val="gap"/>
    <c:showDLblsOverMax val="0"/>
  </c:chart>
  <c:txPr>
    <a:bodyPr/>
    <a:lstStyle/>
    <a:p>
      <a:pPr>
        <a:defRPr sz="1400">
          <a:latin typeface="Helvetica Neue"/>
          <a:cs typeface="Helvetica Neue"/>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AD821BC-6AA6-BC45-935B-851B18644FEB}" type="datetimeFigureOut">
              <a:rPr lang="en-US" smtClean="0"/>
              <a:t>6/6/16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26E82D-0D8A-AB40-83D1-33A108B78535}" type="slidenum">
              <a:rPr lang="en-US" smtClean="0"/>
              <a:t>‹#›</a:t>
            </a:fld>
            <a:endParaRPr lang="en-US" dirty="0"/>
          </a:p>
        </p:txBody>
      </p:sp>
    </p:spTree>
    <p:extLst>
      <p:ext uri="{BB962C8B-B14F-4D97-AF65-F5344CB8AC3E}">
        <p14:creationId xmlns:p14="http://schemas.microsoft.com/office/powerpoint/2010/main" val="3983396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029DB7-8D8D-D944-9AB9-296F4D26E30A}" type="datetimeFigureOut">
              <a:rPr lang="en-US" smtClean="0"/>
              <a:t>6/6/16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CD8CBD-9E54-5741-83E3-8256F585D209}" type="slidenum">
              <a:rPr lang="en-US" smtClean="0"/>
              <a:t>‹#›</a:t>
            </a:fld>
            <a:endParaRPr lang="en-US" dirty="0"/>
          </a:p>
        </p:txBody>
      </p:sp>
    </p:spTree>
    <p:extLst>
      <p:ext uri="{BB962C8B-B14F-4D97-AF65-F5344CB8AC3E}">
        <p14:creationId xmlns:p14="http://schemas.microsoft.com/office/powerpoint/2010/main" val="36342128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 [slide 1] What the 2015 international ETD survey reveals about Digital Knowledge Repositories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Thank you for inviting me to share my thoughts today. I’m excited to tell you what the 2015 international ETD survey reveals about Digital Knowledge Repositories broadly speaking and give some perspective based on the data from Indian institutions the completed the survey, which I thought you might find particularly relevant to this evening’s panel. </a:t>
            </a:r>
            <a:r>
              <a:rPr lang="en-US" sz="1200" i="1" kern="1200" dirty="0" smtClean="0">
                <a:solidFill>
                  <a:schemeClr val="tx1"/>
                </a:solidFill>
                <a:effectLst/>
                <a:latin typeface="+mn-lt"/>
                <a:ea typeface="+mn-ea"/>
                <a:cs typeface="+mn-cs"/>
              </a:rPr>
              <a:t>[13 responded to the survey: 8 have ETD programs, 5 are planning.]</a:t>
            </a:r>
            <a:r>
              <a:rPr lang="en-US" sz="1200" kern="1200" dirty="0" smtClean="0">
                <a:solidFill>
                  <a:schemeClr val="tx1"/>
                </a:solidFill>
                <a:effectLst/>
                <a:latin typeface="+mn-lt"/>
                <a:ea typeface="+mn-ea"/>
                <a:cs typeface="+mn-cs"/>
              </a:rPr>
              <a:t> Because this evening we are specifically interested in digital repositories, this report and my conference presentation diverge and overlap as I thought would be interesting to the audience.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is a biennial survey that first gathered data in 2013 from 161 institutions. Last May/June (2015) the 2</a:t>
            </a:r>
            <a:r>
              <a:rPr lang="en-US" sz="1200" kern="1200" baseline="30000" dirty="0" smtClean="0">
                <a:solidFill>
                  <a:schemeClr val="tx1"/>
                </a:solidFill>
                <a:effectLst/>
                <a:latin typeface="+mn-lt"/>
                <a:ea typeface="+mn-ea"/>
                <a:cs typeface="+mn-cs"/>
              </a:rPr>
              <a:t>nd</a:t>
            </a:r>
            <a:r>
              <a:rPr lang="en-US" sz="1200" kern="1200" dirty="0" smtClean="0">
                <a:solidFill>
                  <a:schemeClr val="tx1"/>
                </a:solidFill>
                <a:effectLst/>
                <a:latin typeface="+mn-lt"/>
                <a:ea typeface="+mn-ea"/>
                <a:cs typeface="+mn-cs"/>
              </a:rPr>
              <a:t> biennial survey gathered data from 298 institutions worldwide, 85% more.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Though the survey reached considerably more institutions in 2015, it was as less successful at reaching more of the ETD community outside of North America. So in order to provide a more balanced perspective, I’ll often report the data in percentages so that each region’s ETD program can be interpreted distinctly yet in comparison with the others.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CD8CBD-9E54-5741-83E3-8256F585D209}" type="slidenum">
              <a:rPr lang="en-US" smtClean="0"/>
              <a:t>1</a:t>
            </a:fld>
            <a:endParaRPr lang="en-US" dirty="0"/>
          </a:p>
        </p:txBody>
      </p:sp>
    </p:spTree>
    <p:extLst>
      <p:ext uri="{BB962C8B-B14F-4D97-AF65-F5344CB8AC3E}">
        <p14:creationId xmlns:p14="http://schemas.microsoft.com/office/powerpoint/2010/main" val="861334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2C82C244-E290-D94F-ACA0-03B2221A2B88}" type="slidenum">
              <a:rPr lang="en-US">
                <a:ea typeface="ＭＳ Ｐゴシック" charset="-128"/>
                <a:cs typeface="ＭＳ Ｐゴシック" charset="-128"/>
              </a:rPr>
              <a:pPr/>
              <a:t>11</a:t>
            </a:fld>
            <a:endParaRPr lang="en-US" dirty="0">
              <a:ea typeface="ＭＳ Ｐゴシック" charset="-128"/>
              <a:cs typeface="ＭＳ Ｐゴシック" charset="-128"/>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r>
              <a:rPr lang="en-US" sz="1200" kern="1200" dirty="0" smtClean="0">
                <a:solidFill>
                  <a:schemeClr val="tx1"/>
                </a:solidFill>
                <a:effectLst/>
                <a:latin typeface="+mn-lt"/>
                <a:ea typeface="+mn-ea"/>
                <a:cs typeface="+mn-cs"/>
              </a:rPr>
              <a:t>Q17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I’d like to take a side step here and look at ETD preservation. How can we preserve our ETD Collections and protect them from neglect--the “sands of time”, protect them from catastrophic events like fires and hurricanes, or hardware and software failures, or simple human error? We can implement pragmatic and affordable preservation strategies that exist today.</a:t>
            </a:r>
          </a:p>
          <a:p>
            <a:r>
              <a:rPr lang="en-US" sz="1200" kern="1200" dirty="0" smtClean="0">
                <a:solidFill>
                  <a:schemeClr val="tx1"/>
                </a:solidFill>
                <a:effectLst/>
                <a:latin typeface="+mn-lt"/>
                <a:ea typeface="+mn-ea"/>
                <a:cs typeface="+mn-cs"/>
              </a:rPr>
              <a:t>I use the definition of PRESERVATION that means consciously and systematically managing digital works over an indefinite period of time. I consider backups as strategic operations, rather than a preservation strategy.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Unfortunately, preservation of ETDs took a considerable downturn (11%) since 2013 when 69% of the institutions reported having a preservation plan. In 2015 42% of the reporting ETD programs were unprotected by a preservation strategy.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NDLTD recommends the </a:t>
            </a:r>
            <a:r>
              <a:rPr lang="en-US" sz="1200" kern="1200" dirty="0" err="1" smtClean="0">
                <a:solidFill>
                  <a:schemeClr val="tx1"/>
                </a:solidFill>
                <a:effectLst/>
                <a:latin typeface="+mn-lt"/>
                <a:ea typeface="+mn-ea"/>
                <a:cs typeface="+mn-cs"/>
              </a:rPr>
              <a:t>MetaArchive</a:t>
            </a:r>
            <a:r>
              <a:rPr lang="en-US" sz="1200" kern="1200" dirty="0" smtClean="0">
                <a:solidFill>
                  <a:schemeClr val="tx1"/>
                </a:solidFill>
                <a:effectLst/>
                <a:latin typeface="+mn-lt"/>
                <a:ea typeface="+mn-ea"/>
                <a:cs typeface="+mn-cs"/>
              </a:rPr>
              <a:t> Cooperative, which offers a preservation strategy and it is both affordable and easy to implement and maintain.</a:t>
            </a:r>
          </a:p>
          <a:p>
            <a:r>
              <a:rPr lang="en-US" sz="1200" kern="120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547215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[Q31 </a:t>
            </a:r>
          </a:p>
          <a:p>
            <a:r>
              <a:rPr lang="en-US" sz="1200" b="1" kern="1200" dirty="0" smtClean="0">
                <a:solidFill>
                  <a:schemeClr val="tx1"/>
                </a:solidFill>
                <a:effectLst/>
                <a:latin typeface="+mn-lt"/>
                <a:ea typeface="+mn-ea"/>
                <a:cs typeface="+mn-cs"/>
              </a:rPr>
              <a:t>Availability of ETDs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[Q31 </a:t>
            </a:r>
            <a:r>
              <a:rPr lang="en-US" sz="1200" b="1" kern="1200" dirty="0" smtClean="0">
                <a:solidFill>
                  <a:schemeClr val="tx1"/>
                </a:solidFill>
                <a:effectLst/>
                <a:latin typeface="+mn-lt"/>
                <a:ea typeface="+mn-ea"/>
                <a:cs typeface="+mn-cs"/>
              </a:rPr>
              <a:t>slide 11</a:t>
            </a:r>
            <a:r>
              <a:rPr lang="en-US" sz="1200" kern="1200" dirty="0" smtClean="0">
                <a:solidFill>
                  <a:schemeClr val="tx1"/>
                </a:solidFill>
                <a:effectLst/>
                <a:latin typeface="+mn-lt"/>
                <a:ea typeface="+mn-ea"/>
                <a:cs typeface="+mn-cs"/>
              </a:rPr>
              <a:t>] A source of general curiosity is the level of access institutions give their ETDs. The survey responses showed that nearly one-third of the institutions make all of their ETDs publicly available while 64% make only some publicly available. Only 4% reported that none of their ETDs are publicly available. The responses describing practices at Indian institutions were distributed equally in each category: </a:t>
            </a:r>
            <a:r>
              <a:rPr lang="en-US" sz="1200" i="1" kern="1200" dirty="0" smtClean="0">
                <a:solidFill>
                  <a:schemeClr val="tx1"/>
                </a:solidFill>
                <a:effectLst/>
                <a:latin typeface="+mn-lt"/>
                <a:ea typeface="+mn-ea"/>
                <a:cs typeface="+mn-cs"/>
              </a:rPr>
              <a:t>(some, none, and all).</a:t>
            </a:r>
            <a:r>
              <a:rPr lang="en-US" sz="1200" kern="1200" dirty="0" smtClean="0">
                <a:solidFill>
                  <a:schemeClr val="tx1"/>
                </a:solidFill>
                <a:effectLst/>
                <a:latin typeface="+mn-lt"/>
                <a:ea typeface="+mn-ea"/>
                <a:cs typeface="+mn-cs"/>
              </a:rPr>
              <a:t> </a:t>
            </a:r>
          </a:p>
          <a:p>
            <a:endParaRPr lang="en-US" sz="1200"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DCBC7EF-3227-6142-A014-866F23D51ABC}" type="slidenum">
              <a:rPr lang="en-US" smtClean="0"/>
              <a:t>12</a:t>
            </a:fld>
            <a:endParaRPr lang="en-US" dirty="0"/>
          </a:p>
        </p:txBody>
      </p:sp>
    </p:spTree>
    <p:extLst>
      <p:ext uri="{BB962C8B-B14F-4D97-AF65-F5344CB8AC3E}">
        <p14:creationId xmlns:p14="http://schemas.microsoft.com/office/powerpoint/2010/main" val="3668238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[Q32 </a:t>
            </a:r>
            <a:r>
              <a:rPr lang="en-US" sz="1200" b="1" kern="1200" dirty="0" smtClean="0">
                <a:solidFill>
                  <a:schemeClr val="tx1"/>
                </a:solidFill>
                <a:effectLst/>
                <a:latin typeface="+mn-lt"/>
                <a:ea typeface="+mn-ea"/>
                <a:cs typeface="+mn-cs"/>
              </a:rPr>
              <a:t>slide  </a:t>
            </a:r>
            <a:r>
              <a:rPr lang="en-US" sz="1200" kern="1200" dirty="0" smtClean="0">
                <a:solidFill>
                  <a:schemeClr val="tx1"/>
                </a:solidFill>
                <a:effectLst/>
                <a:latin typeface="+mn-lt"/>
                <a:ea typeface="+mn-ea"/>
                <a:cs typeface="+mn-cs"/>
              </a:rPr>
              <a:t>] The percentage of institutions limiting ETD access to their local communities grew slightly to 51% in 2015.</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However, 43% of the Indian institutions reported there institutions did not have such limitations and an equal percentage (43%) limit all their ETDs to institution-only access. One limits some.</a:t>
            </a:r>
          </a:p>
          <a:p>
            <a:r>
              <a:rPr lang="en-US" sz="1200" kern="1200" dirty="0" smtClean="0">
                <a:solidFill>
                  <a:schemeClr val="tx1"/>
                </a:solidFill>
                <a:effectLst/>
                <a:latin typeface="+mn-lt"/>
                <a:ea typeface="+mn-ea"/>
                <a:cs typeface="+mn-cs"/>
              </a:rPr>
              <a:t> </a:t>
            </a:r>
          </a:p>
          <a:p>
            <a:endParaRPr lang="en-US" dirty="0" smtClean="0"/>
          </a:p>
          <a:p>
            <a:endParaRPr lang="en-US" dirty="0" smtClean="0"/>
          </a:p>
          <a:p>
            <a:r>
              <a:rPr lang="en-US" dirty="0" smtClean="0"/>
              <a:t>Q32 (2015)</a:t>
            </a:r>
          </a:p>
          <a:p>
            <a:r>
              <a:rPr lang="en-US" sz="1200" b="0" i="0" u="none" strike="noStrike" baseline="0" dirty="0" smtClean="0">
                <a:solidFill>
                  <a:srgbClr val="000000"/>
                </a:solidFill>
                <a:latin typeface="Arial"/>
              </a:rPr>
              <a:t>No, none have limited access	Yes, some are limited to university-only access		Yes, all are limited to university-only access	</a:t>
            </a:r>
          </a:p>
          <a:p>
            <a:r>
              <a:rPr lang="en-US" sz="1800" b="0" i="0" u="none" strike="noStrike" baseline="0" dirty="0" smtClean="0">
                <a:solidFill>
                  <a:srgbClr val="000000"/>
                </a:solidFill>
                <a:latin typeface="+mn-lt"/>
              </a:rPr>
              <a:t>	</a:t>
            </a:r>
          </a:p>
          <a:p>
            <a:r>
              <a:rPr lang="en-US" sz="1800" b="0" i="0" u="none" strike="noStrike" baseline="0" dirty="0" smtClean="0">
                <a:solidFill>
                  <a:srgbClr val="000000"/>
                </a:solidFill>
                <a:latin typeface="+mn-lt"/>
              </a:rPr>
              <a:t>	49%						48%								3%	</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DDCBC7EF-3227-6142-A014-866F23D51ABC}" type="slidenum">
              <a:rPr lang="en-US" smtClean="0"/>
              <a:t>13</a:t>
            </a:fld>
            <a:endParaRPr lang="en-US" dirty="0"/>
          </a:p>
        </p:txBody>
      </p:sp>
    </p:spTree>
    <p:extLst>
      <p:ext uri="{BB962C8B-B14F-4D97-AF65-F5344CB8AC3E}">
        <p14:creationId xmlns:p14="http://schemas.microsoft.com/office/powerpoint/2010/main" val="3809775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2015 data only</a:t>
            </a:r>
          </a:p>
          <a:p>
            <a:endParaRPr lang="en-US" dirty="0" smtClean="0"/>
          </a:p>
          <a:p>
            <a:r>
              <a:rPr lang="en-US" sz="1200" kern="1200" dirty="0" smtClean="0">
                <a:solidFill>
                  <a:schemeClr val="tx1"/>
                </a:solidFill>
                <a:effectLst/>
                <a:latin typeface="+mn-lt"/>
                <a:ea typeface="+mn-ea"/>
                <a:cs typeface="+mn-cs"/>
              </a:rPr>
              <a:t>[Q33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duration of these restrictions vary. A surprisingly large percentage of institutions reported permanent restriction to university-only access--46%, followed by restrictions of 1-3 years by 39% of the institutions reporting. 60% of the Indian institutions reported permanently limiting access to institution-only access. </a:t>
            </a:r>
            <a:endParaRPr lang="en-US" sz="1200"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DCBC7EF-3227-6142-A014-866F23D51ABC}" type="slidenum">
              <a:rPr lang="en-US" smtClean="0"/>
              <a:t>14</a:t>
            </a:fld>
            <a:endParaRPr lang="en-US" dirty="0"/>
          </a:p>
        </p:txBody>
      </p:sp>
    </p:spTree>
    <p:extLst>
      <p:ext uri="{BB962C8B-B14F-4D97-AF65-F5344CB8AC3E}">
        <p14:creationId xmlns:p14="http://schemas.microsoft.com/office/powerpoint/2010/main" val="832892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[Q35 </a:t>
            </a:r>
            <a:endParaRPr lang="en-US" sz="1200" b="1"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Another form of restriction is the embargo, or withholding all access to an ETD. 11% of the institutions reported that no ETDs are embargoed</a:t>
            </a:r>
            <a:r>
              <a:rPr lang="en-US" sz="1200" i="1" kern="1200" dirty="0" smtClean="0">
                <a:solidFill>
                  <a:schemeClr val="tx1"/>
                </a:solidFill>
                <a:effectLst/>
                <a:latin typeface="+mn-lt"/>
                <a:ea typeface="+mn-ea"/>
                <a:cs typeface="+mn-cs"/>
              </a:rPr>
              <a:t>, very slightly up from 8% reported in 2013</a:t>
            </a:r>
            <a:r>
              <a:rPr lang="en-US" sz="1200" kern="1200" dirty="0" smtClean="0">
                <a:solidFill>
                  <a:schemeClr val="tx1"/>
                </a:solidFill>
                <a:effectLst/>
                <a:latin typeface="+mn-lt"/>
                <a:ea typeface="+mn-ea"/>
                <a:cs typeface="+mn-cs"/>
              </a:rPr>
              <a:t>. Indian institutions reported no embargoes at 43% of the institutions. 29% embargo some, and 29% embargo all.  </a:t>
            </a:r>
          </a:p>
          <a:p>
            <a:r>
              <a:rPr lang="en-US" sz="1200" kern="120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Q38:79% of the embargoed</a:t>
            </a:r>
            <a:r>
              <a:rPr lang="en-US" baseline="0" dirty="0" smtClean="0"/>
              <a:t> ETDs still have their metadata is available (aggregated for 2015 survey).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DCBC7EF-3227-6142-A014-866F23D51ABC}" type="slidenum">
              <a:rPr lang="en-US" smtClean="0"/>
              <a:t>15</a:t>
            </a:fld>
            <a:endParaRPr lang="en-US" dirty="0"/>
          </a:p>
        </p:txBody>
      </p:sp>
    </p:spTree>
    <p:extLst>
      <p:ext uri="{BB962C8B-B14F-4D97-AF65-F5344CB8AC3E}">
        <p14:creationId xmlns:p14="http://schemas.microsoft.com/office/powerpoint/2010/main" val="2929625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[Q36</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Looking at the duration of the embargoes, there was no change from the first to the second survey. 86% of institutional embargoes reported were of less than one year. Unfortunately, in 2015 the percentage of institutions that reported embargoing ETDs permanently quadrupled, growing to 8%. The percentage of ETDs embargoed for less than one year dropped from 12% to 6% in 2015. </a:t>
            </a:r>
          </a:p>
          <a:p>
            <a:endParaRPr lang="en-US" dirty="0" smtClean="0"/>
          </a:p>
        </p:txBody>
      </p:sp>
      <p:sp>
        <p:nvSpPr>
          <p:cNvPr id="4" name="Slide Number Placeholder 3"/>
          <p:cNvSpPr>
            <a:spLocks noGrp="1"/>
          </p:cNvSpPr>
          <p:nvPr>
            <p:ph type="sldNum" sz="quarter" idx="10"/>
          </p:nvPr>
        </p:nvSpPr>
        <p:spPr/>
        <p:txBody>
          <a:bodyPr/>
          <a:lstStyle/>
          <a:p>
            <a:fld id="{DDCBC7EF-3227-6142-A014-866F23D51ABC}" type="slidenum">
              <a:rPr lang="en-US" smtClean="0"/>
              <a:t>16</a:t>
            </a:fld>
            <a:endParaRPr lang="en-US" dirty="0"/>
          </a:p>
        </p:txBody>
      </p:sp>
    </p:spTree>
    <p:extLst>
      <p:ext uri="{BB962C8B-B14F-4D97-AF65-F5344CB8AC3E}">
        <p14:creationId xmlns:p14="http://schemas.microsoft.com/office/powerpoint/2010/main" val="34153715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Conclusion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 can we conclude from this data? Many ETD programs are young, &lt;10 years old, and they are housed in locally  hosted repositories. These are probably in a first generation repositories and we know from the data that most are using </a:t>
            </a:r>
            <a:r>
              <a:rPr lang="en-US" sz="1200" kern="1200" dirty="0" err="1" smtClean="0">
                <a:solidFill>
                  <a:schemeClr val="tx1"/>
                </a:solidFill>
                <a:effectLst/>
                <a:latin typeface="+mn-lt"/>
                <a:ea typeface="+mn-ea"/>
                <a:cs typeface="+mn-cs"/>
              </a:rPr>
              <a:t>DSpace</a:t>
            </a:r>
            <a:r>
              <a:rPr lang="en-US" sz="1200" kern="1200" dirty="0" smtClean="0">
                <a:solidFill>
                  <a:schemeClr val="tx1"/>
                </a:solidFill>
                <a:effectLst/>
                <a:latin typeface="+mn-lt"/>
                <a:ea typeface="+mn-ea"/>
                <a:cs typeface="+mn-cs"/>
              </a:rPr>
              <a:t> software. Will this continue, or will they become part of the growing number of vendor-supported repositories?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Many Indian institutions are accepting both print and electronic theses and dissertations. Will the number of print theses and dissertations decline?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Will ETD formats continue to change, such as the declining percentage of PDFs and more alternate formats?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Will the availability of ETDs improve? </a:t>
            </a:r>
          </a:p>
          <a:p>
            <a:r>
              <a:rPr lang="en-US" sz="1200" kern="1200" dirty="0" smtClean="0">
                <a:solidFill>
                  <a:schemeClr val="tx1"/>
                </a:solidFill>
                <a:effectLst/>
                <a:latin typeface="+mn-lt"/>
                <a:ea typeface="+mn-ea"/>
                <a:cs typeface="+mn-cs"/>
              </a:rPr>
              <a:t> </a:t>
            </a:r>
          </a:p>
          <a:p>
            <a:r>
              <a:rPr lang="en-US" sz="1200" kern="1200" smtClean="0">
                <a:solidFill>
                  <a:schemeClr val="tx1"/>
                </a:solidFill>
                <a:effectLst/>
                <a:latin typeface="+mn-lt"/>
                <a:ea typeface="+mn-ea"/>
                <a:cs typeface="+mn-cs"/>
              </a:rPr>
              <a:t>We’ll test our theories in 2017 with the next international ETD survey.</a:t>
            </a:r>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CD8CBD-9E54-5741-83E3-8256F585D209}" type="slidenum">
              <a:rPr lang="en-US" smtClean="0"/>
              <a:t>17</a:t>
            </a:fld>
            <a:endParaRPr lang="en-US" dirty="0"/>
          </a:p>
        </p:txBody>
      </p:sp>
    </p:spTree>
    <p:extLst>
      <p:ext uri="{BB962C8B-B14F-4D97-AF65-F5344CB8AC3E}">
        <p14:creationId xmlns:p14="http://schemas.microsoft.com/office/powerpoint/2010/main" val="861334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Q12</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ETD Program Beginnings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[slide 2] </a:t>
            </a:r>
            <a:r>
              <a:rPr lang="en-US" sz="1200" kern="1200" dirty="0" smtClean="0">
                <a:solidFill>
                  <a:schemeClr val="tx1"/>
                </a:solidFill>
                <a:effectLst/>
                <a:latin typeface="+mn-lt"/>
                <a:ea typeface="+mn-ea"/>
                <a:cs typeface="+mn-cs"/>
              </a:rPr>
              <a:t>While ETDs have been required since 1997, half of the ETD programs did not officially begin until 2009, making 130 programs six years old or younger. What does this tell us? Many ETD programs are quite young so we can assume that these ETDs are probably in their first generation repository. It also tells us that there are many institutions for the younger programs to learn from because there are 67 institutions with ETD programs that are at least 10 years old.</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2 of the Indian ETD programs began in 2000, but 5 out of 7 are less than 10 years old. [</a:t>
            </a:r>
            <a:r>
              <a:rPr lang="en-US" dirty="0" smtClean="0"/>
              <a:t>11 Indian institutions</a:t>
            </a:r>
            <a:r>
              <a:rPr lang="en-US" baseline="0" dirty="0" smtClean="0"/>
              <a:t> answered Q 12]</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CD8CBD-9E54-5741-83E3-8256F585D209}" type="slidenum">
              <a:rPr lang="en-US" smtClean="0"/>
              <a:t>3</a:t>
            </a:fld>
            <a:endParaRPr lang="en-US" dirty="0"/>
          </a:p>
        </p:txBody>
      </p:sp>
    </p:spTree>
    <p:extLst>
      <p:ext uri="{BB962C8B-B14F-4D97-AF65-F5344CB8AC3E}">
        <p14:creationId xmlns:p14="http://schemas.microsoft.com/office/powerpoint/2010/main" val="4111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Q18</a:t>
            </a:r>
          </a:p>
          <a:p>
            <a:endParaRPr lang="en-US" dirty="0" smtClean="0"/>
          </a:p>
          <a:p>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83% of the reporting institutions’ digital repositories have fewer than 10,000 ETDs. Two of the six reporting Indian institutions have collections larger than 10,000 ETDs.</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F1CD8CBD-9E54-5741-83E3-8256F585D209}" type="slidenum">
              <a:rPr lang="en-US" smtClean="0"/>
              <a:t>4</a:t>
            </a:fld>
            <a:endParaRPr lang="en-US" dirty="0"/>
          </a:p>
        </p:txBody>
      </p:sp>
    </p:spTree>
    <p:extLst>
      <p:ext uri="{BB962C8B-B14F-4D97-AF65-F5344CB8AC3E}">
        <p14:creationId xmlns:p14="http://schemas.microsoft.com/office/powerpoint/2010/main" val="1229095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Q19 </a:t>
            </a:r>
          </a:p>
          <a:p>
            <a:endParaRPr lang="en-US" dirty="0" smtClean="0"/>
          </a:p>
          <a:p>
            <a:r>
              <a:rPr lang="en-US" sz="1200" kern="1200" dirty="0" smtClean="0">
                <a:solidFill>
                  <a:schemeClr val="tx1"/>
                </a:solidFill>
                <a:effectLst/>
                <a:latin typeface="+mn-lt"/>
                <a:ea typeface="+mn-ea"/>
                <a:cs typeface="+mn-cs"/>
              </a:rPr>
              <a:t>But, perhaps more important than size, is how fast ETD collections are growing. 75% of the institutions reporting are adding up to 500 ETDs per year. Three of the five Indian institutions reported adding less than 250 ETDs per year. One is adding up to 500, another is adding up to 1000 a year.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CD8CBD-9E54-5741-83E3-8256F585D209}" type="slidenum">
              <a:rPr lang="en-US" smtClean="0"/>
              <a:t>5</a:t>
            </a:fld>
            <a:endParaRPr lang="en-US" dirty="0"/>
          </a:p>
        </p:txBody>
      </p:sp>
    </p:spTree>
    <p:extLst>
      <p:ext uri="{BB962C8B-B14F-4D97-AF65-F5344CB8AC3E}">
        <p14:creationId xmlns:p14="http://schemas.microsoft.com/office/powerpoint/2010/main" val="3292876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Q13  </a:t>
            </a:r>
          </a:p>
          <a:p>
            <a:endParaRPr lang="en-US" dirty="0" smtClean="0"/>
          </a:p>
          <a:p>
            <a:r>
              <a:rPr lang="en-US" sz="1200" kern="1200" dirty="0" smtClean="0">
                <a:solidFill>
                  <a:schemeClr val="tx1"/>
                </a:solidFill>
                <a:effectLst/>
                <a:latin typeface="+mn-lt"/>
                <a:ea typeface="+mn-ea"/>
                <a:cs typeface="+mn-cs"/>
              </a:rPr>
              <a:t>Coverage of ETDs in Indian repositories is significantly different from the aggregated responses in two regards. They have more collections of digital and print theses and dissertations, 38% compared to 18% of the aggregated responses. Indian institutions also have considerably fewer collections that are comprised of only born-digital ETDs: 8% compared to 40% of the aggregated institutional responses. A slightly larger percentage of Indian institutions are digitizing the theses and dissertations they had prior to implementing their ETD programs.</a:t>
            </a:r>
          </a:p>
          <a:p>
            <a:endParaRPr lang="en-US" baseline="0" dirty="0" smtClean="0"/>
          </a:p>
          <a:p>
            <a:r>
              <a:rPr lang="en-US" baseline="0" dirty="0" smtClean="0"/>
              <a:t>Digitizing TDs 15% (13%)</a:t>
            </a:r>
          </a:p>
          <a:p>
            <a:r>
              <a:rPr lang="en-US" baseline="0" dirty="0" smtClean="0"/>
              <a:t>Has digital versions of all TDs 8% (5%)</a:t>
            </a:r>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F1CD8CBD-9E54-5741-83E3-8256F585D209}" type="slidenum">
              <a:rPr lang="en-US" smtClean="0"/>
              <a:t>6</a:t>
            </a:fld>
            <a:endParaRPr lang="en-US" dirty="0"/>
          </a:p>
        </p:txBody>
      </p:sp>
    </p:spTree>
    <p:extLst>
      <p:ext uri="{BB962C8B-B14F-4D97-AF65-F5344CB8AC3E}">
        <p14:creationId xmlns:p14="http://schemas.microsoft.com/office/powerpoint/2010/main" val="887538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Q23 Of course,</a:t>
            </a:r>
            <a:r>
              <a:rPr lang="en-US" baseline="0" dirty="0" smtClean="0"/>
              <a:t> we know that standard, non-proprietary formats are best. ETDs are still predominantly submitted as PDF files. </a:t>
            </a:r>
          </a:p>
          <a:p>
            <a:endParaRPr lang="en-US" baseline="0" dirty="0" smtClean="0"/>
          </a:p>
          <a:p>
            <a:r>
              <a:rPr lang="en-US" sz="1200" b="1" kern="1200" dirty="0" smtClean="0">
                <a:solidFill>
                  <a:schemeClr val="tx1"/>
                </a:solidFill>
                <a:effectLst/>
                <a:latin typeface="+mn-lt"/>
                <a:ea typeface="+mn-ea"/>
                <a:cs typeface="+mn-cs"/>
              </a:rPr>
              <a:t>ETD Formats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forms an ETDs takes has often been a topic of interest on the ETD listserv. [Q23] While PDF is the predominant file format for ETDs worldwide, it declined 9% from 2013 to 2015. Other formats gained acceptance; .zip, for example grew by 8%. </a:t>
            </a:r>
          </a:p>
          <a:p>
            <a:endParaRPr lang="en-US" dirty="0" smtClean="0"/>
          </a:p>
          <a:p>
            <a:r>
              <a:rPr lang="en-US" sz="1200" kern="1200" dirty="0" smtClean="0">
                <a:solidFill>
                  <a:schemeClr val="tx1"/>
                </a:solidFill>
                <a:effectLst/>
                <a:latin typeface="+mn-lt"/>
                <a:ea typeface="+mn-ea"/>
                <a:cs typeface="+mn-cs"/>
              </a:rPr>
              <a:t>There are perhaps several measures of the evolution of ETDs, including changing file formats.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[Q20</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At 60% of the institutions represented in the 2015 survey authors submit their ETDs in a single file. But 40% accept ETDs whether in multiple or single files. 50% of the Indian institutions reported already accepting multi-file ETDs.</a:t>
            </a: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[Q22] 66% of the institutions reported that authors submit “supplemental files such as the data upon which their research was based.” This is true of the Indian institutions reporting also. [Oral </a:t>
            </a:r>
            <a:r>
              <a:rPr lang="en-US" sz="1200" kern="1200" dirty="0" err="1" smtClean="0">
                <a:solidFill>
                  <a:schemeClr val="tx1"/>
                </a:solidFill>
                <a:effectLst/>
                <a:latin typeface="+mn-lt"/>
                <a:ea typeface="+mn-ea"/>
                <a:cs typeface="+mn-cs"/>
              </a:rPr>
              <a:t>Timur’s</a:t>
            </a:r>
            <a:r>
              <a:rPr lang="en-US" sz="1200" kern="1200" dirty="0" smtClean="0">
                <a:solidFill>
                  <a:schemeClr val="tx1"/>
                </a:solidFill>
                <a:effectLst/>
                <a:latin typeface="+mn-lt"/>
                <a:ea typeface="+mn-ea"/>
                <a:cs typeface="+mn-cs"/>
              </a:rPr>
              <a:t> 1997 ETD is a great example.]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[Q21] ETDs are changing. Prior to completing their ETDs, some authors are publishing articles in journals and papers in conference proceedings. Some universities have a new style ETD, which at Virginia Tech we call manuscript style ETDs. It includes publications—up to three in a dissertation and two in a thesis. These authors have, of course, retained their copyrights. Just over half of all the institutions surveyed reported accepting ETDs that contain publications (55%). But none of the six Indian institutions represented in this survey do.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CD8CBD-9E54-5741-83E3-8256F585D209}" type="slidenum">
              <a:rPr lang="en-US" smtClean="0"/>
              <a:t>7</a:t>
            </a:fld>
            <a:endParaRPr lang="en-US" dirty="0"/>
          </a:p>
        </p:txBody>
      </p:sp>
    </p:spTree>
    <p:extLst>
      <p:ext uri="{BB962C8B-B14F-4D97-AF65-F5344CB8AC3E}">
        <p14:creationId xmlns:p14="http://schemas.microsoft.com/office/powerpoint/2010/main" val="2366295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Q44 A</a:t>
            </a: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nother</a:t>
            </a:r>
            <a:r>
              <a:rPr lang="en-US" sz="1200" kern="1200" dirty="0" smtClean="0">
                <a:solidFill>
                  <a:schemeClr val="tx1"/>
                </a:solidFill>
                <a:effectLst/>
                <a:latin typeface="+mn-lt"/>
                <a:ea typeface="+mn-ea"/>
                <a:cs typeface="+mn-cs"/>
              </a:rPr>
              <a:t> topic of interest is who owns the copyright to an ETD. At 89% of the institutions responding, authors own the copyright. They share copyright at 4% of the institutions and at an equal percentage, the copyright belongs to the institution. Copyright was shared between the author and the institution according to nearly 29% of the comments.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can see that aggregated responses are quite different when looking across the regions. And in India the practice leans towards the author’s institution owning the copyright, according to 57% of the reporting institutions. At 29% the authors retains copyright and at 14% it is shared between the author and the institution.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CD8CBD-9E54-5741-83E3-8256F585D209}" type="slidenum">
              <a:rPr lang="en-US" smtClean="0"/>
              <a:t>8</a:t>
            </a:fld>
            <a:endParaRPr lang="en-US" dirty="0"/>
          </a:p>
        </p:txBody>
      </p:sp>
    </p:spTree>
    <p:extLst>
      <p:ext uri="{BB962C8B-B14F-4D97-AF65-F5344CB8AC3E}">
        <p14:creationId xmlns:p14="http://schemas.microsoft.com/office/powerpoint/2010/main" val="2802316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ETD Management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Who manages these ETDs files, and how? [Q24 </a:t>
            </a:r>
            <a:r>
              <a:rPr lang="en-US" sz="1200" b="1" kern="1200" dirty="0" smtClean="0">
                <a:solidFill>
                  <a:schemeClr val="tx1"/>
                </a:solidFill>
                <a:effectLst/>
                <a:latin typeface="+mn-lt"/>
                <a:ea typeface="+mn-ea"/>
                <a:cs typeface="+mn-cs"/>
              </a:rPr>
              <a:t>slide 8</a:t>
            </a:r>
            <a:r>
              <a:rPr lang="en-US" sz="1200" kern="1200" dirty="0" smtClean="0">
                <a:solidFill>
                  <a:schemeClr val="tx1"/>
                </a:solidFill>
                <a:effectLst/>
                <a:latin typeface="+mn-lt"/>
                <a:ea typeface="+mn-ea"/>
                <a:cs typeface="+mn-cs"/>
              </a:rPr>
              <a:t>] ETDs were predominantly managed in locally hosted digital knowledge repositories, but this was down 12% to 54% in 2015. On the rise are vendor hosted ETDs, up from 13% in 2013 to 29% in 2015.</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Indian institutions are operating somewhat differently in that 85% reported managing their ETDs in locally hosted IRs. One-third of these are also using the external state-operated repository (</a:t>
            </a:r>
            <a:r>
              <a:rPr lang="en-US" sz="1200" kern="1200" dirty="0" err="1" smtClean="0">
                <a:solidFill>
                  <a:schemeClr val="tx1"/>
                </a:solidFill>
                <a:effectLst/>
                <a:latin typeface="+mn-lt"/>
                <a:ea typeface="+mn-ea"/>
                <a:cs typeface="+mn-cs"/>
              </a:rPr>
              <a:t>Shodhganga</a:t>
            </a: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CD8CBD-9E54-5741-83E3-8256F585D209}" type="slidenum">
              <a:rPr lang="en-US" smtClean="0"/>
              <a:t>9</a:t>
            </a:fld>
            <a:endParaRPr lang="en-US" dirty="0"/>
          </a:p>
        </p:txBody>
      </p:sp>
    </p:spTree>
    <p:extLst>
      <p:ext uri="{BB962C8B-B14F-4D97-AF65-F5344CB8AC3E}">
        <p14:creationId xmlns:p14="http://schemas.microsoft.com/office/powerpoint/2010/main" val="2647638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a:t>
            </a:r>
            <a:r>
              <a:rPr lang="en-US" sz="1200" kern="1200" dirty="0" smtClean="0">
                <a:solidFill>
                  <a:schemeClr val="tx1"/>
                </a:solidFill>
                <a:effectLst/>
                <a:latin typeface="+mn-lt"/>
                <a:ea typeface="+mn-ea"/>
                <a:cs typeface="+mn-cs"/>
              </a:rPr>
              <a:t>[Q25)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From a global perspective, those local repositories were largely using </a:t>
            </a:r>
            <a:r>
              <a:rPr lang="en-US" sz="1200" kern="1200" dirty="0" err="1" smtClean="0">
                <a:solidFill>
                  <a:schemeClr val="tx1"/>
                </a:solidFill>
                <a:effectLst/>
                <a:latin typeface="+mn-lt"/>
                <a:ea typeface="+mn-ea"/>
                <a:cs typeface="+mn-cs"/>
              </a:rPr>
              <a:t>DSpace</a:t>
            </a:r>
            <a:r>
              <a:rPr lang="en-US" sz="1200" kern="1200" dirty="0" smtClean="0">
                <a:solidFill>
                  <a:schemeClr val="tx1"/>
                </a:solidFill>
                <a:effectLst/>
                <a:latin typeface="+mn-lt"/>
                <a:ea typeface="+mn-ea"/>
                <a:cs typeface="+mn-cs"/>
              </a:rPr>
              <a:t> software, though usage dropped to 36% from 43% in 2013.  However, 5 out of 6 Indian institutions reported using </a:t>
            </a:r>
            <a:r>
              <a:rPr lang="en-US" sz="1200" kern="1200" dirty="0" err="1" smtClean="0">
                <a:solidFill>
                  <a:schemeClr val="tx1"/>
                </a:solidFill>
                <a:effectLst/>
                <a:latin typeface="+mn-lt"/>
                <a:ea typeface="+mn-ea"/>
                <a:cs typeface="+mn-cs"/>
              </a:rPr>
              <a:t>DSpace</a:t>
            </a:r>
            <a:r>
              <a:rPr lang="en-US" sz="1200" kern="1200" dirty="0" smtClean="0">
                <a:solidFill>
                  <a:schemeClr val="tx1"/>
                </a:solidFill>
                <a:effectLst/>
                <a:latin typeface="+mn-lt"/>
                <a:ea typeface="+mn-ea"/>
                <a:cs typeface="+mn-cs"/>
              </a:rPr>
              <a:t> (83%).</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F1CD8CBD-9E54-5741-83E3-8256F585D209}" type="slidenum">
              <a:rPr lang="en-US" smtClean="0"/>
              <a:t>10</a:t>
            </a:fld>
            <a:endParaRPr lang="en-US" dirty="0"/>
          </a:p>
        </p:txBody>
      </p:sp>
    </p:spTree>
    <p:extLst>
      <p:ext uri="{BB962C8B-B14F-4D97-AF65-F5344CB8AC3E}">
        <p14:creationId xmlns:p14="http://schemas.microsoft.com/office/powerpoint/2010/main" val="171097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3DEFDC-BCA1-E54A-AEAF-28FAD30E17C9}" type="datetimeFigureOut">
              <a:rPr lang="en-US" smtClean="0"/>
              <a:t>6/6/16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2946473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3DEFDC-BCA1-E54A-AEAF-28FAD30E17C9}" type="datetimeFigureOut">
              <a:rPr lang="en-US" smtClean="0"/>
              <a:t>6/6/16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4267897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3DEFDC-BCA1-E54A-AEAF-28FAD30E17C9}" type="datetimeFigureOut">
              <a:rPr lang="en-US" smtClean="0"/>
              <a:t>6/6/16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2973366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3DEFDC-BCA1-E54A-AEAF-28FAD30E17C9}" type="datetimeFigureOut">
              <a:rPr lang="en-US" smtClean="0"/>
              <a:t>6/6/16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3803017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3DEFDC-BCA1-E54A-AEAF-28FAD30E17C9}" type="datetimeFigureOut">
              <a:rPr lang="en-US" smtClean="0"/>
              <a:t>6/6/16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2682031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3DEFDC-BCA1-E54A-AEAF-28FAD30E17C9}" type="datetimeFigureOut">
              <a:rPr lang="en-US" smtClean="0"/>
              <a:t>6/6/16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363596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3DEFDC-BCA1-E54A-AEAF-28FAD30E17C9}" type="datetimeFigureOut">
              <a:rPr lang="en-US" smtClean="0"/>
              <a:t>6/6/16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2393158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3DEFDC-BCA1-E54A-AEAF-28FAD30E17C9}" type="datetimeFigureOut">
              <a:rPr lang="en-US" smtClean="0"/>
              <a:t>6/6/16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783019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3DEFDC-BCA1-E54A-AEAF-28FAD30E17C9}" type="datetimeFigureOut">
              <a:rPr lang="en-US" smtClean="0"/>
              <a:t>6/6/16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2872674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3DEFDC-BCA1-E54A-AEAF-28FAD30E17C9}" type="datetimeFigureOut">
              <a:rPr lang="en-US" smtClean="0"/>
              <a:t>6/6/16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2837231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3DEFDC-BCA1-E54A-AEAF-28FAD30E17C9}" type="datetimeFigureOut">
              <a:rPr lang="en-US" smtClean="0"/>
              <a:t>6/6/16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FABD39-F654-E943-88F9-3519B9E4D7F7}" type="slidenum">
              <a:rPr lang="en-US" smtClean="0"/>
              <a:t>‹#›</a:t>
            </a:fld>
            <a:endParaRPr lang="en-US" dirty="0"/>
          </a:p>
        </p:txBody>
      </p:sp>
    </p:spTree>
    <p:extLst>
      <p:ext uri="{BB962C8B-B14F-4D97-AF65-F5344CB8AC3E}">
        <p14:creationId xmlns:p14="http://schemas.microsoft.com/office/powerpoint/2010/main" val="11249334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3DEFDC-BCA1-E54A-AEAF-28FAD30E17C9}" type="datetimeFigureOut">
              <a:rPr lang="en-US" smtClean="0"/>
              <a:t>6/6/16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FABD39-F654-E943-88F9-3519B9E4D7F7}" type="slidenum">
              <a:rPr lang="en-US" smtClean="0"/>
              <a:t>‹#›</a:t>
            </a:fld>
            <a:endParaRPr lang="en-US" dirty="0"/>
          </a:p>
        </p:txBody>
      </p:sp>
    </p:spTree>
    <p:extLst>
      <p:ext uri="{BB962C8B-B14F-4D97-AF65-F5344CB8AC3E}">
        <p14:creationId xmlns:p14="http://schemas.microsoft.com/office/powerpoint/2010/main" val="3709231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chemeClr val="tx1"/>
          </a:solidFill>
          <a:latin typeface="Helvetica Neue"/>
          <a:ea typeface="+mj-ea"/>
          <a:cs typeface="Helvetica Neue"/>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Helvetica Neue"/>
          <a:ea typeface="+mn-ea"/>
          <a:cs typeface="Helvetica Neue"/>
        </a:defRPr>
      </a:lvl1pPr>
      <a:lvl2pPr marL="742950" indent="-285750" algn="l" defTabSz="457200" rtl="0" eaLnBrk="1" latinLnBrk="0" hangingPunct="1">
        <a:spcBef>
          <a:spcPct val="20000"/>
        </a:spcBef>
        <a:buFont typeface="Arial"/>
        <a:buChar char="–"/>
        <a:defRPr sz="2800" kern="1200">
          <a:solidFill>
            <a:schemeClr val="tx1"/>
          </a:solidFill>
          <a:latin typeface="Helvetica Neue"/>
          <a:ea typeface="+mn-ea"/>
          <a:cs typeface="Helvetica Neue"/>
        </a:defRPr>
      </a:lvl2pPr>
      <a:lvl3pPr marL="1143000" indent="-228600" algn="l" defTabSz="457200" rtl="0" eaLnBrk="1" latinLnBrk="0" hangingPunct="1">
        <a:spcBef>
          <a:spcPct val="20000"/>
        </a:spcBef>
        <a:buFont typeface="Arial"/>
        <a:buChar char="•"/>
        <a:defRPr sz="2400" kern="1200">
          <a:solidFill>
            <a:schemeClr val="tx1"/>
          </a:solidFill>
          <a:latin typeface="Helvetica Neue"/>
          <a:ea typeface="+mn-ea"/>
          <a:cs typeface="Helvetica Neue"/>
        </a:defRPr>
      </a:lvl3pPr>
      <a:lvl4pPr marL="1600200" indent="-228600" algn="l" defTabSz="457200" rtl="0" eaLnBrk="1" latinLnBrk="0" hangingPunct="1">
        <a:spcBef>
          <a:spcPct val="20000"/>
        </a:spcBef>
        <a:buFont typeface="Arial"/>
        <a:buChar char="–"/>
        <a:defRPr sz="2000" kern="1200">
          <a:solidFill>
            <a:schemeClr val="tx1"/>
          </a:solidFill>
          <a:latin typeface="Helvetica Neue"/>
          <a:ea typeface="+mn-ea"/>
          <a:cs typeface="Helvetica Neue"/>
        </a:defRPr>
      </a:lvl4pPr>
      <a:lvl5pPr marL="2057400" indent="-228600" algn="l" defTabSz="457200" rtl="0" eaLnBrk="1" latinLnBrk="0" hangingPunct="1">
        <a:spcBef>
          <a:spcPct val="20000"/>
        </a:spcBef>
        <a:buFont typeface="Arial"/>
        <a:buChar char="»"/>
        <a:defRPr sz="2000" kern="1200">
          <a:solidFill>
            <a:schemeClr val="tx1"/>
          </a:solidFill>
          <a:latin typeface="Helvetica Neue"/>
          <a:ea typeface="+mn-ea"/>
          <a:cs typeface="Helvetica Neu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www.metaarchive.or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hart" Target="../charts/char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chart" Target="../charts/chart11.xml"/></Relationships>
</file>

<file path=ppt/slides/_rels/slide14.xml.rels><?xml version="1.0" encoding="UTF-8" standalone="yes"?>
<Relationships xmlns="http://schemas.openxmlformats.org/package/2006/relationships"><Relationship Id="rId3" Type="http://schemas.openxmlformats.org/officeDocument/2006/relationships/chart" Target="../charts/chart12.xml"/><Relationship Id="rId4" Type="http://schemas.openxmlformats.org/officeDocument/2006/relationships/chart" Target="../charts/chart13.xm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chart" Target="../charts/chart14.xml"/><Relationship Id="rId4" Type="http://schemas.openxmlformats.org/officeDocument/2006/relationships/chart" Target="../charts/chart15.xm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chart" Target="../charts/chart16.xml"/><Relationship Id="rId4" Type="http://schemas.openxmlformats.org/officeDocument/2006/relationships/chart" Target="../charts/chart17.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5.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4" Type="http://schemas.openxmlformats.org/officeDocument/2006/relationships/chart" Target="../charts/chart7.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2673" y="1593771"/>
            <a:ext cx="8394152" cy="1470025"/>
          </a:xfrm>
        </p:spPr>
        <p:txBody>
          <a:bodyPr>
            <a:noAutofit/>
          </a:bodyPr>
          <a:lstStyle/>
          <a:p>
            <a:r>
              <a:rPr lang="en-US" sz="3600" dirty="0" smtClean="0"/>
              <a:t>Digital Knowledge Repositories:</a:t>
            </a:r>
            <a:br>
              <a:rPr lang="en-US" sz="3600" dirty="0" smtClean="0"/>
            </a:br>
            <a:r>
              <a:rPr lang="en-US" sz="3600" dirty="0" smtClean="0"/>
              <a:t>What the 2015 ETD Survey Reveals</a:t>
            </a:r>
            <a:endParaRPr lang="en-US" sz="3600" dirty="0"/>
          </a:p>
        </p:txBody>
      </p:sp>
      <p:sp>
        <p:nvSpPr>
          <p:cNvPr id="3" name="Subtitle 2"/>
          <p:cNvSpPr>
            <a:spLocks noGrp="1"/>
          </p:cNvSpPr>
          <p:nvPr>
            <p:ph type="subTitle" idx="1"/>
          </p:nvPr>
        </p:nvSpPr>
        <p:spPr>
          <a:xfrm>
            <a:off x="930050" y="3812060"/>
            <a:ext cx="7333085" cy="1752600"/>
          </a:xfrm>
        </p:spPr>
        <p:txBody>
          <a:bodyPr>
            <a:normAutofit fontScale="92500" lnSpcReduction="20000"/>
          </a:bodyPr>
          <a:lstStyle/>
          <a:p>
            <a:r>
              <a:rPr lang="en-US" dirty="0" smtClean="0"/>
              <a:t>Gail McMillan</a:t>
            </a:r>
          </a:p>
          <a:p>
            <a:r>
              <a:rPr lang="en-US" sz="3000" dirty="0" smtClean="0"/>
              <a:t>Director, Scholarly Communication</a:t>
            </a:r>
          </a:p>
          <a:p>
            <a:r>
              <a:rPr lang="en-US" sz="3000" dirty="0" smtClean="0"/>
              <a:t>Professor, University Libraries, Virginia </a:t>
            </a:r>
            <a:r>
              <a:rPr lang="en-US" sz="3000" dirty="0" smtClean="0"/>
              <a:t>Tech</a:t>
            </a:r>
          </a:p>
          <a:p>
            <a:r>
              <a:rPr lang="en-US" sz="3000" dirty="0" smtClean="0"/>
              <a:t>Nov. 3, 2015</a:t>
            </a:r>
            <a:endParaRPr lang="en-US" sz="3000" dirty="0" smtClean="0"/>
          </a:p>
        </p:txBody>
      </p:sp>
      <p:sp>
        <p:nvSpPr>
          <p:cNvPr id="4" name="Slide Number Placeholder 3"/>
          <p:cNvSpPr>
            <a:spLocks noGrp="1"/>
          </p:cNvSpPr>
          <p:nvPr>
            <p:ph type="sldNum" sz="quarter" idx="12"/>
          </p:nvPr>
        </p:nvSpPr>
        <p:spPr/>
        <p:txBody>
          <a:bodyPr/>
          <a:lstStyle/>
          <a:p>
            <a:fld id="{29FABD39-F654-E943-88F9-3519B9E4D7F7}" type="slidenum">
              <a:rPr lang="en-US" smtClean="0"/>
              <a:t>1</a:t>
            </a:fld>
            <a:endParaRPr lang="en-US" dirty="0"/>
          </a:p>
        </p:txBody>
      </p:sp>
    </p:spTree>
    <p:extLst>
      <p:ext uri="{BB962C8B-B14F-4D97-AF65-F5344CB8AC3E}">
        <p14:creationId xmlns:p14="http://schemas.microsoft.com/office/powerpoint/2010/main" val="5351917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 Repository Software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98727099"/>
              </p:ext>
            </p:extLst>
          </p:nvPr>
        </p:nvGraphicFramePr>
        <p:xfrm>
          <a:off x="227147" y="1600200"/>
          <a:ext cx="8683251" cy="48990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77321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smtClean="0"/>
              <a:t>Digital Preservation</a:t>
            </a:r>
          </a:p>
        </p:txBody>
      </p:sp>
      <p:sp>
        <p:nvSpPr>
          <p:cNvPr id="19459" name="Rectangle 3"/>
          <p:cNvSpPr>
            <a:spLocks noGrp="1" noChangeArrowheads="1"/>
          </p:cNvSpPr>
          <p:nvPr>
            <p:ph type="body" idx="1"/>
          </p:nvPr>
        </p:nvSpPr>
        <p:spPr>
          <a:xfrm>
            <a:off x="762000" y="1905000"/>
            <a:ext cx="7620000" cy="4191000"/>
          </a:xfrm>
        </p:spPr>
        <p:txBody>
          <a:bodyPr>
            <a:normAutofit lnSpcReduction="10000"/>
          </a:bodyPr>
          <a:lstStyle/>
          <a:p>
            <a:pPr marL="0" indent="0" eaLnBrk="1" hangingPunct="1">
              <a:buNone/>
            </a:pPr>
            <a:r>
              <a:rPr lang="en-US" dirty="0" smtClean="0"/>
              <a:t>Systematic management of digital works </a:t>
            </a:r>
            <a:r>
              <a:rPr lang="en-US" i="1" dirty="0" smtClean="0"/>
              <a:t>over an indefinite period of time</a:t>
            </a:r>
            <a:r>
              <a:rPr lang="en-US" dirty="0" smtClean="0"/>
              <a:t> </a:t>
            </a:r>
            <a:endParaRPr lang="en-US" sz="2800" dirty="0" smtClean="0"/>
          </a:p>
          <a:p>
            <a:pPr marL="749300" lvl="1" indent="-292100" eaLnBrk="1" hangingPunct="1">
              <a:buSzPct val="150000"/>
              <a:buFont typeface="Wingdings" charset="2"/>
              <a:buChar char="§"/>
            </a:pPr>
            <a:r>
              <a:rPr lang="en-US" dirty="0" smtClean="0"/>
              <a:t>Processes and activities that ensure the continued access to works in digital formats </a:t>
            </a:r>
          </a:p>
          <a:p>
            <a:pPr marL="749300" lvl="1" indent="-292100" eaLnBrk="1" hangingPunct="1">
              <a:buSzPct val="150000"/>
              <a:buFont typeface="Wingdings" charset="2"/>
              <a:buChar char="§"/>
            </a:pPr>
            <a:r>
              <a:rPr lang="en-US" dirty="0" smtClean="0"/>
              <a:t>Requires ongoing attention--constant input of resources: effort, time, money</a:t>
            </a:r>
          </a:p>
          <a:p>
            <a:pPr marL="749300" lvl="1" indent="-292100" eaLnBrk="1" hangingPunct="1">
              <a:buSzPct val="150000"/>
              <a:buFont typeface="Wingdings" charset="2"/>
              <a:buChar char="§"/>
            </a:pPr>
            <a:r>
              <a:rPr lang="en-US" dirty="0" err="1" smtClean="0"/>
              <a:t>MetaArchive</a:t>
            </a:r>
            <a:r>
              <a:rPr lang="en-US" dirty="0" smtClean="0"/>
              <a:t> Cooperative </a:t>
            </a:r>
          </a:p>
          <a:p>
            <a:pPr marL="1149350" lvl="2" indent="-292100">
              <a:buSzPct val="150000"/>
              <a:buFont typeface="Wingdings" charset="2"/>
              <a:buChar char="§"/>
            </a:pPr>
            <a:r>
              <a:rPr lang="en-US" dirty="0" err="1" smtClean="0">
                <a:hlinkClick r:id="rId3"/>
              </a:rPr>
              <a:t>www.metaarchive.org</a:t>
            </a:r>
            <a:endParaRPr lang="en-US" dirty="0" smtClean="0"/>
          </a:p>
        </p:txBody>
      </p:sp>
    </p:spTree>
    <p:extLst>
      <p:ext uri="{BB962C8B-B14F-4D97-AF65-F5344CB8AC3E}">
        <p14:creationId xmlns:p14="http://schemas.microsoft.com/office/powerpoint/2010/main" val="1442447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Publically </a:t>
            </a:r>
            <a:r>
              <a:rPr lang="en-US" dirty="0" smtClean="0"/>
              <a:t>Available ETDs </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92028970"/>
              </p:ext>
            </p:extLst>
          </p:nvPr>
        </p:nvGraphicFramePr>
        <p:xfrm>
          <a:off x="457200" y="1600200"/>
          <a:ext cx="8229600" cy="4978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040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09000" cy="1143000"/>
          </a:xfrm>
        </p:spPr>
        <p:txBody>
          <a:bodyPr>
            <a:normAutofit/>
          </a:bodyPr>
          <a:lstStyle/>
          <a:p>
            <a:pPr algn="ctr"/>
            <a:r>
              <a:rPr lang="en-US" sz="3200" dirty="0" smtClean="0"/>
              <a:t>ETD Access Limited to Author’s Institution</a:t>
            </a:r>
            <a:endParaRPr lang="en-US" sz="3200" dirty="0"/>
          </a:p>
        </p:txBody>
      </p:sp>
      <p:graphicFrame>
        <p:nvGraphicFramePr>
          <p:cNvPr id="6" name="Content Placeholder 5"/>
          <p:cNvGraphicFramePr>
            <a:graphicFrameLocks noGrp="1"/>
          </p:cNvGraphicFramePr>
          <p:nvPr>
            <p:ph idx="1"/>
          </p:nvPr>
        </p:nvGraphicFramePr>
        <p:xfrm>
          <a:off x="457200" y="1600200"/>
          <a:ext cx="8064500" cy="48387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252139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5662"/>
          </a:xfrm>
        </p:spPr>
        <p:txBody>
          <a:bodyPr>
            <a:normAutofit/>
          </a:bodyPr>
          <a:lstStyle/>
          <a:p>
            <a:pPr algn="ctr"/>
            <a:r>
              <a:rPr lang="en-US" sz="3600" dirty="0" smtClean="0"/>
              <a:t>Duration of Institution-</a:t>
            </a:r>
            <a:r>
              <a:rPr lang="en-US" sz="3600" dirty="0"/>
              <a:t>only </a:t>
            </a:r>
            <a:r>
              <a:rPr lang="en-US" sz="3600" dirty="0" smtClean="0"/>
              <a:t>Access</a:t>
            </a:r>
            <a:endParaRPr lang="en-US" sz="3600"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pPr marL="0" indent="0">
              <a:buNone/>
            </a:pPr>
            <a:endParaRPr lang="en-US" sz="1400" dirty="0"/>
          </a:p>
        </p:txBody>
      </p:sp>
      <p:graphicFrame>
        <p:nvGraphicFramePr>
          <p:cNvPr id="7" name="Chart 6"/>
          <p:cNvGraphicFramePr>
            <a:graphicFrameLocks/>
          </p:cNvGraphicFramePr>
          <p:nvPr>
            <p:extLst>
              <p:ext uri="{D42A27DB-BD31-4B8C-83A1-F6EECF244321}">
                <p14:modId xmlns:p14="http://schemas.microsoft.com/office/powerpoint/2010/main" val="888678571"/>
              </p:ext>
            </p:extLst>
          </p:nvPr>
        </p:nvGraphicFramePr>
        <p:xfrm>
          <a:off x="2946400" y="1308100"/>
          <a:ext cx="6057900" cy="5410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ext uri="{D42A27DB-BD31-4B8C-83A1-F6EECF244321}">
                <p14:modId xmlns:p14="http://schemas.microsoft.com/office/powerpoint/2010/main" val="3425488894"/>
              </p:ext>
            </p:extLst>
          </p:nvPr>
        </p:nvGraphicFramePr>
        <p:xfrm>
          <a:off x="-38100" y="1982470"/>
          <a:ext cx="3657600" cy="26898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331340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1862"/>
          </a:xfrm>
        </p:spPr>
        <p:txBody>
          <a:bodyPr>
            <a:normAutofit/>
          </a:bodyPr>
          <a:lstStyle/>
          <a:p>
            <a:pPr algn="ctr"/>
            <a:r>
              <a:rPr lang="en-US" dirty="0" smtClean="0"/>
              <a:t>ETD Access Embargoed</a:t>
            </a:r>
            <a:r>
              <a:rPr lang="en-US" dirty="0"/>
              <a:t>  </a:t>
            </a:r>
          </a:p>
        </p:txBody>
      </p:sp>
      <p:graphicFrame>
        <p:nvGraphicFramePr>
          <p:cNvPr id="8" name="Chart 7"/>
          <p:cNvGraphicFramePr>
            <a:graphicFrameLocks/>
          </p:cNvGraphicFramePr>
          <p:nvPr>
            <p:extLst>
              <p:ext uri="{D42A27DB-BD31-4B8C-83A1-F6EECF244321}">
                <p14:modId xmlns:p14="http://schemas.microsoft.com/office/powerpoint/2010/main" val="2771457127"/>
              </p:ext>
            </p:extLst>
          </p:nvPr>
        </p:nvGraphicFramePr>
        <p:xfrm>
          <a:off x="2552700" y="1524000"/>
          <a:ext cx="6134100" cy="51435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9"/>
          <p:cNvGraphicFramePr>
            <a:graphicFrameLocks noGrp="1"/>
          </p:cNvGraphicFramePr>
          <p:nvPr>
            <p:ph idx="1"/>
            <p:extLst>
              <p:ext uri="{D42A27DB-BD31-4B8C-83A1-F6EECF244321}">
                <p14:modId xmlns:p14="http://schemas.microsoft.com/office/powerpoint/2010/main" val="1231176586"/>
              </p:ext>
            </p:extLst>
          </p:nvPr>
        </p:nvGraphicFramePr>
        <p:xfrm>
          <a:off x="-177800" y="3035301"/>
          <a:ext cx="2794000" cy="30353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587129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pPr algn="ctr"/>
            <a:r>
              <a:rPr lang="en-US" dirty="0" smtClean="0"/>
              <a:t>Duration of Embargo</a:t>
            </a:r>
            <a:endParaRPr lang="en-US" dirty="0"/>
          </a:p>
        </p:txBody>
      </p:sp>
      <p:graphicFrame>
        <p:nvGraphicFramePr>
          <p:cNvPr id="8" name="Chart 7"/>
          <p:cNvGraphicFramePr>
            <a:graphicFrameLocks/>
          </p:cNvGraphicFramePr>
          <p:nvPr>
            <p:extLst>
              <p:ext uri="{D42A27DB-BD31-4B8C-83A1-F6EECF244321}">
                <p14:modId xmlns:p14="http://schemas.microsoft.com/office/powerpoint/2010/main" val="3407635609"/>
              </p:ext>
            </p:extLst>
          </p:nvPr>
        </p:nvGraphicFramePr>
        <p:xfrm>
          <a:off x="-215900" y="2002366"/>
          <a:ext cx="3522133" cy="289983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ext uri="{D42A27DB-BD31-4B8C-83A1-F6EECF244321}">
                <p14:modId xmlns:p14="http://schemas.microsoft.com/office/powerpoint/2010/main" val="969027120"/>
              </p:ext>
            </p:extLst>
          </p:nvPr>
        </p:nvGraphicFramePr>
        <p:xfrm>
          <a:off x="3175000" y="1417638"/>
          <a:ext cx="5729816" cy="519006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37156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2673" y="1593771"/>
            <a:ext cx="8394152" cy="1470025"/>
          </a:xfrm>
        </p:spPr>
        <p:txBody>
          <a:bodyPr>
            <a:noAutofit/>
          </a:bodyPr>
          <a:lstStyle/>
          <a:p>
            <a:r>
              <a:rPr lang="en-US" sz="3600" dirty="0" smtClean="0"/>
              <a:t>Digital Knowledge Repositories:</a:t>
            </a:r>
            <a:br>
              <a:rPr lang="en-US" sz="3600" dirty="0" smtClean="0"/>
            </a:br>
            <a:r>
              <a:rPr lang="en-US" sz="3600" dirty="0" smtClean="0"/>
              <a:t>What the 2015 ETD Survey Reveals</a:t>
            </a:r>
            <a:endParaRPr lang="en-US" sz="3600" dirty="0"/>
          </a:p>
        </p:txBody>
      </p:sp>
      <p:sp>
        <p:nvSpPr>
          <p:cNvPr id="3" name="Subtitle 2"/>
          <p:cNvSpPr>
            <a:spLocks noGrp="1"/>
          </p:cNvSpPr>
          <p:nvPr>
            <p:ph type="subTitle" idx="1"/>
          </p:nvPr>
        </p:nvSpPr>
        <p:spPr>
          <a:xfrm>
            <a:off x="930050" y="3886200"/>
            <a:ext cx="7333085" cy="1752600"/>
          </a:xfrm>
        </p:spPr>
        <p:txBody>
          <a:bodyPr>
            <a:normAutofit fontScale="92500" lnSpcReduction="20000"/>
          </a:bodyPr>
          <a:lstStyle/>
          <a:p>
            <a:r>
              <a:rPr lang="en-US" dirty="0" smtClean="0"/>
              <a:t>Gail McMillan</a:t>
            </a:r>
          </a:p>
          <a:p>
            <a:r>
              <a:rPr lang="en-US" sz="3000" dirty="0" smtClean="0"/>
              <a:t>Director, Scholarly Communication</a:t>
            </a:r>
          </a:p>
          <a:p>
            <a:r>
              <a:rPr lang="en-US" sz="3000" dirty="0" smtClean="0"/>
              <a:t>Professor, University Libraries, Virginia Tech</a:t>
            </a:r>
          </a:p>
          <a:p>
            <a:r>
              <a:rPr lang="en-US" sz="3000" dirty="0" err="1" smtClean="0"/>
              <a:t>gailmac@vt.edu</a:t>
            </a:r>
            <a:endParaRPr lang="en-US" sz="3000" dirty="0" smtClean="0"/>
          </a:p>
        </p:txBody>
      </p:sp>
      <p:sp>
        <p:nvSpPr>
          <p:cNvPr id="4" name="Slide Number Placeholder 3"/>
          <p:cNvSpPr>
            <a:spLocks noGrp="1"/>
          </p:cNvSpPr>
          <p:nvPr>
            <p:ph type="sldNum" sz="quarter" idx="12"/>
          </p:nvPr>
        </p:nvSpPr>
        <p:spPr/>
        <p:txBody>
          <a:bodyPr/>
          <a:lstStyle/>
          <a:p>
            <a:fld id="{29FABD39-F654-E943-88F9-3519B9E4D7F7}" type="slidenum">
              <a:rPr lang="en-US" smtClean="0"/>
              <a:t>17</a:t>
            </a:fld>
            <a:endParaRPr lang="en-US" dirty="0"/>
          </a:p>
        </p:txBody>
      </p:sp>
    </p:spTree>
    <p:extLst>
      <p:ext uri="{BB962C8B-B14F-4D97-AF65-F5344CB8AC3E}">
        <p14:creationId xmlns:p14="http://schemas.microsoft.com/office/powerpoint/2010/main" val="1497667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56841" y="-168200"/>
            <a:ext cx="5517395" cy="7140158"/>
          </a:xfrm>
        </p:spPr>
      </p:pic>
    </p:spTree>
    <p:extLst>
      <p:ext uri="{BB962C8B-B14F-4D97-AF65-F5344CB8AC3E}">
        <p14:creationId xmlns:p14="http://schemas.microsoft.com/office/powerpoint/2010/main" val="915464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3752"/>
          </a:xfrm>
        </p:spPr>
        <p:txBody>
          <a:bodyPr>
            <a:normAutofit/>
          </a:bodyPr>
          <a:lstStyle/>
          <a:p>
            <a:r>
              <a:rPr lang="en-US" sz="4000" dirty="0" smtClean="0">
                <a:latin typeface="Helvetica Neue"/>
                <a:cs typeface="Helvetica Neue"/>
              </a:rPr>
              <a:t>ETD Program Beginnings</a:t>
            </a:r>
            <a:endParaRPr lang="en-US" sz="4000" dirty="0">
              <a:latin typeface="Helvetica Neue"/>
              <a:cs typeface="Helvetica Neue"/>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29810754"/>
              </p:ext>
            </p:extLst>
          </p:nvPr>
        </p:nvGraphicFramePr>
        <p:xfrm>
          <a:off x="457200" y="1293248"/>
          <a:ext cx="8229600" cy="53244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20589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Helvetica Neue"/>
                <a:cs typeface="Helvetica Neue"/>
              </a:rPr>
              <a:t>The Size of ETD Collections</a:t>
            </a:r>
            <a:endParaRPr lang="en-US" sz="4000" dirty="0">
              <a:latin typeface="Helvetica Neue"/>
              <a:cs typeface="Helvetica Neue"/>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18248226"/>
              </p:ext>
            </p:extLst>
          </p:nvPr>
        </p:nvGraphicFramePr>
        <p:xfrm>
          <a:off x="457200" y="1417638"/>
          <a:ext cx="8229600" cy="50970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69503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 Collections Growth Annually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03649502"/>
              </p:ext>
            </p:extLst>
          </p:nvPr>
        </p:nvGraphicFramePr>
        <p:xfrm>
          <a:off x="457200" y="1417638"/>
          <a:ext cx="8229600" cy="49628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71295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 Programs Cover</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0647984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7520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ETDs Include a Variety of File Formats</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00512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92022"/>
          </a:xfrm>
        </p:spPr>
        <p:txBody>
          <a:bodyPr/>
          <a:lstStyle/>
          <a:p>
            <a:r>
              <a:rPr lang="en-US" dirty="0" smtClean="0"/>
              <a:t>Copyright of the ETD</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971128225"/>
              </p:ext>
            </p:extLst>
          </p:nvPr>
        </p:nvGraphicFramePr>
        <p:xfrm>
          <a:off x="82600" y="970409"/>
          <a:ext cx="2867422"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4016517476"/>
              </p:ext>
            </p:extLst>
          </p:nvPr>
        </p:nvGraphicFramePr>
        <p:xfrm>
          <a:off x="1817184" y="1087119"/>
          <a:ext cx="7326816" cy="50390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322980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ETDs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99237629"/>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423482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1289</TotalTime>
  <Words>922</Words>
  <Application>Microsoft Macintosh PowerPoint</Application>
  <PresentationFormat>On-screen Show (4:3)</PresentationFormat>
  <Paragraphs>157</Paragraphs>
  <Slides>17</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Helvetica Neue</vt:lpstr>
      <vt:lpstr>ＭＳ Ｐゴシック</vt:lpstr>
      <vt:lpstr>Wingdings</vt:lpstr>
      <vt:lpstr>Office Theme</vt:lpstr>
      <vt:lpstr>Digital Knowledge Repositories: What the 2015 ETD Survey Reveals</vt:lpstr>
      <vt:lpstr>PowerPoint Presentation</vt:lpstr>
      <vt:lpstr>ETD Program Beginnings</vt:lpstr>
      <vt:lpstr>The Size of ETD Collections</vt:lpstr>
      <vt:lpstr>ETD Collections Growth Annually</vt:lpstr>
      <vt:lpstr>ETD Programs Cover</vt:lpstr>
      <vt:lpstr>ETDs Include a Variety of File Formats</vt:lpstr>
      <vt:lpstr>Copyright of the ETD</vt:lpstr>
      <vt:lpstr>Managing ETDs</vt:lpstr>
      <vt:lpstr>ETD Repository Software</vt:lpstr>
      <vt:lpstr>Digital Preservation</vt:lpstr>
      <vt:lpstr>Publically Available ETDs </vt:lpstr>
      <vt:lpstr>ETD Access Limited to Author’s Institution</vt:lpstr>
      <vt:lpstr>Duration of Institution-only Access</vt:lpstr>
      <vt:lpstr>ETD Access Embargoed  </vt:lpstr>
      <vt:lpstr>Duration of Embargo</vt:lpstr>
      <vt:lpstr>Digital Knowledge Repositories: What the 2015 ETD Survey Reveals</vt:lpstr>
    </vt:vector>
  </TitlesOfParts>
  <Company>Scholarly Communication, Virginia Tech Libraries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Knowledge Repositories of ETDs</dc:title>
  <dc:creator>Gail McMillan</dc:creator>
  <cp:lastModifiedBy>McMillan, Gail</cp:lastModifiedBy>
  <cp:revision>122</cp:revision>
  <cp:lastPrinted>2015-10-29T21:54:41Z</cp:lastPrinted>
  <dcterms:created xsi:type="dcterms:W3CDTF">2015-10-21T19:03:44Z</dcterms:created>
  <dcterms:modified xsi:type="dcterms:W3CDTF">2016-06-06T20:22:01Z</dcterms:modified>
</cp:coreProperties>
</file>