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5143500" cx="9144000"/>
  <p:notesSz cx="6858000" cy="9144000"/>
  <p:embeddedFontLst>
    <p:embeddedFont>
      <p:font typeface="Raleway"/>
      <p:regular r:id="rId25"/>
      <p:bold r:id="rId26"/>
      <p:italic r:id="rId27"/>
      <p:boldItalic r:id="rId28"/>
    </p:embeddedFont>
    <p:embeddedFont>
      <p:font typeface="Lato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aleway-bold.fntdata"/><Relationship Id="rId25" Type="http://schemas.openxmlformats.org/officeDocument/2006/relationships/font" Target="fonts/Raleway-regular.fntdata"/><Relationship Id="rId28" Type="http://schemas.openxmlformats.org/officeDocument/2006/relationships/font" Target="fonts/Raleway-boldItalic.fntdata"/><Relationship Id="rId27" Type="http://schemas.openxmlformats.org/officeDocument/2006/relationships/font" Target="fonts/Raleway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at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Lato-italic.fntdata"/><Relationship Id="rId30" Type="http://schemas.openxmlformats.org/officeDocument/2006/relationships/font" Target="fonts/Lato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schemas.openxmlformats.org/officeDocument/2006/relationships/font" Target="fonts/Lato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Kevin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27ee8ca3b6d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27ee8ca3b6d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Josh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27ee8ca3b6d_3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27ee8ca3b6d_3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Adi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81da5a9a2a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281da5a9a2a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Adi</a:t>
            </a:r>
            <a:endParaRPr sz="13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Tech Stack:</a:t>
            </a:r>
            <a:endParaRPr sz="13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Frontend: Svelte - utilizing web framework for front-end development, will help us build a responsive and interactive web application. </a:t>
            </a:r>
            <a:endParaRPr sz="13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Backend: Node.js / Express.js - being utilized for backend development, will help with data management, setting up our backend server, and integrating our machine learning model. Hosted on AWS EC2.</a:t>
            </a:r>
            <a:endParaRPr sz="13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Machine Learning: Scikit-learn - python library for machine learning, being used for processing data into the machine learning model, allows us to make real time predictions  in the web application.</a:t>
            </a:r>
            <a:endParaRPr sz="13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Database: MySQL - setup the database i.e. tables, columns etc… and query through the data in the database.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2a08268b50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2a08268b50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Adi</a:t>
            </a:r>
            <a:endParaRPr sz="13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Tech Stack:</a:t>
            </a:r>
            <a:endParaRPr sz="13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Frontend: Svelte - utilizing web framework for front-end development, will help us build a responsive and interactive web application. </a:t>
            </a:r>
            <a:endParaRPr sz="13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Backend: Node.js / Express.js - being utilized for backend development, will help with data management, setting up our backend server, and integrating our machine learning model. Hosted on AWS EC2.</a:t>
            </a:r>
            <a:endParaRPr sz="13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Machine Learning: Scikit-learn - python library for machine learning, being used for processing data into the machine learning model, allows us to make real time predictions  in the web application.</a:t>
            </a:r>
            <a:endParaRPr sz="13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3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Database: MySQL - setup the database i.e. tables, columns etc… and query through the data in the database.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1e7d37573cb_3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1e7d37573cb_3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Eugene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281da5a9a2a_6_9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Antonio</a:t>
            </a:r>
            <a:endParaRPr/>
          </a:p>
        </p:txBody>
      </p:sp>
      <p:sp>
        <p:nvSpPr>
          <p:cNvPr id="288" name="Google Shape;288;g281da5a9a2a_6_9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281da5a9a2a_4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281da5a9a2a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Kevin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281da5a9a2a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4" name="Google Shape;324;g281da5a9a2a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283d011c61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9" name="Google Shape;329;g283d011c61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283d011c615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Google Shape;335;g283d011c615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7e40db33d8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27e40db33d8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Kevin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81da5a9a2a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281da5a9a2a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Josh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81da5a9a2a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281da5a9a2a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Josh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e7d37573cb_3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1e7d37573cb_3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Adi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7ee8ca3b6d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27ee8ca3b6d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Antonio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27ee8ca3b6d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27ee8ca3b6d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Josh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7ee8ca3b6d_1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27ee8ca3b6d_1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Eugene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7ee8ca3b6d_1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27ee8ca3b6d_1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Eugene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meline Light">
  <p:cSld name="Timeline Light">
    <p:bg>
      <p:bgPr>
        <a:solidFill>
          <a:srgbClr val="F2F2F2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3"/>
          <p:cNvSpPr txBox="1"/>
          <p:nvPr>
            <p:ph type="title"/>
          </p:nvPr>
        </p:nvSpPr>
        <p:spPr>
          <a:xfrm>
            <a:off x="464058" y="157258"/>
            <a:ext cx="6798600" cy="8235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Avenir"/>
              <a:buNone/>
              <a:defRPr sz="4100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4" name="Google Shape;84;p13"/>
          <p:cNvSpPr txBox="1"/>
          <p:nvPr>
            <p:ph idx="1" type="body"/>
          </p:nvPr>
        </p:nvSpPr>
        <p:spPr>
          <a:xfrm>
            <a:off x="464059" y="1008507"/>
            <a:ext cx="6798600" cy="38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123425" spcFirstLastPara="1" rIns="68575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85" name="Google Shape;85;p13"/>
          <p:cNvSpPr/>
          <p:nvPr/>
        </p:nvSpPr>
        <p:spPr>
          <a:xfrm>
            <a:off x="7797260" y="439000"/>
            <a:ext cx="754500" cy="754500"/>
          </a:xfrm>
          <a:prstGeom prst="ellipse">
            <a:avLst/>
          </a:prstGeom>
          <a:noFill/>
          <a:ln cap="flat" cmpd="sng" w="19050">
            <a:solidFill>
              <a:srgbClr val="71E4C8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86" name="Google Shape;86;p13"/>
          <p:cNvSpPr/>
          <p:nvPr>
            <p:ph idx="2" type="pic"/>
          </p:nvPr>
        </p:nvSpPr>
        <p:spPr>
          <a:xfrm>
            <a:off x="7865840" y="487007"/>
            <a:ext cx="617100" cy="617100"/>
          </a:xfrm>
          <a:prstGeom prst="ellipse">
            <a:avLst/>
          </a:prstGeom>
          <a:noFill/>
          <a:ln>
            <a:noFill/>
          </a:ln>
        </p:spPr>
      </p:sp>
      <p:sp>
        <p:nvSpPr>
          <p:cNvPr id="87" name="Google Shape;87;p13"/>
          <p:cNvSpPr txBox="1"/>
          <p:nvPr>
            <p:ph idx="3" type="body"/>
          </p:nvPr>
        </p:nvSpPr>
        <p:spPr>
          <a:xfrm>
            <a:off x="505206" y="1917597"/>
            <a:ext cx="14973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b="1" sz="1700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88" name="Google Shape;88;p13"/>
          <p:cNvSpPr/>
          <p:nvPr/>
        </p:nvSpPr>
        <p:spPr>
          <a:xfrm>
            <a:off x="565053" y="2284556"/>
            <a:ext cx="1371600" cy="72600"/>
          </a:xfrm>
          <a:prstGeom prst="rect">
            <a:avLst/>
          </a:prstGeom>
          <a:gradFill>
            <a:gsLst>
              <a:gs pos="0">
                <a:srgbClr val="F8E180"/>
              </a:gs>
              <a:gs pos="100000">
                <a:srgbClr val="F9B278"/>
              </a:gs>
            </a:gsLst>
            <a:lin ang="2159936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F2F2F2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89" name="Google Shape;89;p13"/>
          <p:cNvSpPr txBox="1"/>
          <p:nvPr>
            <p:ph idx="4" type="body"/>
          </p:nvPr>
        </p:nvSpPr>
        <p:spPr>
          <a:xfrm>
            <a:off x="505206" y="2543259"/>
            <a:ext cx="1497300" cy="58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90" name="Google Shape;90;p13"/>
          <p:cNvSpPr txBox="1"/>
          <p:nvPr>
            <p:ph idx="5" type="body"/>
          </p:nvPr>
        </p:nvSpPr>
        <p:spPr>
          <a:xfrm>
            <a:off x="502920" y="3379304"/>
            <a:ext cx="669900" cy="25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91" name="Google Shape;91;p13"/>
          <p:cNvSpPr/>
          <p:nvPr/>
        </p:nvSpPr>
        <p:spPr>
          <a:xfrm>
            <a:off x="1261872" y="3299365"/>
            <a:ext cx="514500" cy="514500"/>
          </a:xfrm>
          <a:prstGeom prst="ellipse">
            <a:avLst/>
          </a:prstGeom>
          <a:noFill/>
          <a:ln cap="flat" cmpd="sng" w="12700">
            <a:solidFill>
              <a:srgbClr val="CFA90A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92" name="Google Shape;92;p13"/>
          <p:cNvSpPr/>
          <p:nvPr>
            <p:ph idx="6" type="pic"/>
          </p:nvPr>
        </p:nvSpPr>
        <p:spPr>
          <a:xfrm>
            <a:off x="1347597" y="3385090"/>
            <a:ext cx="342900" cy="342900"/>
          </a:xfrm>
          <a:prstGeom prst="ellipse">
            <a:avLst/>
          </a:prstGeom>
          <a:noFill/>
          <a:ln>
            <a:noFill/>
          </a:ln>
        </p:spPr>
      </p:sp>
      <p:sp>
        <p:nvSpPr>
          <p:cNvPr id="93" name="Google Shape;93;p13"/>
          <p:cNvSpPr txBox="1"/>
          <p:nvPr>
            <p:ph idx="7" type="body"/>
          </p:nvPr>
        </p:nvSpPr>
        <p:spPr>
          <a:xfrm>
            <a:off x="502920" y="3671067"/>
            <a:ext cx="669900" cy="25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cxnSp>
        <p:nvCxnSpPr>
          <p:cNvPr id="94" name="Google Shape;94;p13"/>
          <p:cNvCxnSpPr/>
          <p:nvPr/>
        </p:nvCxnSpPr>
        <p:spPr>
          <a:xfrm>
            <a:off x="565053" y="4033403"/>
            <a:ext cx="1370400" cy="0"/>
          </a:xfrm>
          <a:prstGeom prst="straightConnector1">
            <a:avLst/>
          </a:prstGeom>
          <a:noFill/>
          <a:ln cap="flat" cmpd="sng" w="19050">
            <a:solidFill>
              <a:srgbClr val="CFA90A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95" name="Google Shape;95;p13"/>
          <p:cNvSpPr txBox="1"/>
          <p:nvPr>
            <p:ph idx="8" type="body"/>
          </p:nvPr>
        </p:nvSpPr>
        <p:spPr>
          <a:xfrm>
            <a:off x="2146554" y="1917597"/>
            <a:ext cx="14973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b="1" sz="1700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96" name="Google Shape;96;p13"/>
          <p:cNvSpPr/>
          <p:nvPr/>
        </p:nvSpPr>
        <p:spPr>
          <a:xfrm>
            <a:off x="2209704" y="2284556"/>
            <a:ext cx="1371600" cy="72600"/>
          </a:xfrm>
          <a:prstGeom prst="rect">
            <a:avLst/>
          </a:prstGeom>
          <a:gradFill>
            <a:gsLst>
              <a:gs pos="0">
                <a:srgbClr val="F9B278"/>
              </a:gs>
              <a:gs pos="100000">
                <a:srgbClr val="E4869A"/>
              </a:gs>
            </a:gsLst>
            <a:lin ang="2159936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F2F2F2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97" name="Google Shape;97;p13"/>
          <p:cNvSpPr txBox="1"/>
          <p:nvPr>
            <p:ph idx="9" type="body"/>
          </p:nvPr>
        </p:nvSpPr>
        <p:spPr>
          <a:xfrm>
            <a:off x="2146554" y="2543259"/>
            <a:ext cx="1497300" cy="58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98" name="Google Shape;98;p13"/>
          <p:cNvSpPr txBox="1"/>
          <p:nvPr>
            <p:ph idx="13" type="body"/>
          </p:nvPr>
        </p:nvSpPr>
        <p:spPr>
          <a:xfrm>
            <a:off x="2146554" y="3379304"/>
            <a:ext cx="669900" cy="25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99" name="Google Shape;99;p13"/>
          <p:cNvSpPr/>
          <p:nvPr/>
        </p:nvSpPr>
        <p:spPr>
          <a:xfrm>
            <a:off x="2915793" y="3299365"/>
            <a:ext cx="514500" cy="514500"/>
          </a:xfrm>
          <a:prstGeom prst="ellipse">
            <a:avLst/>
          </a:prstGeom>
          <a:noFill/>
          <a:ln cap="flat" cmpd="sng" w="12700">
            <a:solidFill>
              <a:schemeClr val="accent3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00" name="Google Shape;100;p13"/>
          <p:cNvSpPr/>
          <p:nvPr>
            <p:ph idx="14" type="pic"/>
          </p:nvPr>
        </p:nvSpPr>
        <p:spPr>
          <a:xfrm>
            <a:off x="3001518" y="3385090"/>
            <a:ext cx="342900" cy="3429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01" name="Google Shape;101;p13"/>
          <p:cNvSpPr txBox="1"/>
          <p:nvPr>
            <p:ph idx="15" type="body"/>
          </p:nvPr>
        </p:nvSpPr>
        <p:spPr>
          <a:xfrm>
            <a:off x="2146554" y="3671067"/>
            <a:ext cx="669900" cy="25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cxnSp>
        <p:nvCxnSpPr>
          <p:cNvPr id="102" name="Google Shape;102;p13"/>
          <p:cNvCxnSpPr/>
          <p:nvPr/>
        </p:nvCxnSpPr>
        <p:spPr>
          <a:xfrm>
            <a:off x="2207614" y="4033403"/>
            <a:ext cx="1377300" cy="0"/>
          </a:xfrm>
          <a:prstGeom prst="straightConnector1">
            <a:avLst/>
          </a:prstGeom>
          <a:noFill/>
          <a:ln cap="flat" cmpd="sng" w="19050">
            <a:solidFill>
              <a:srgbClr val="C65E08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103" name="Google Shape;103;p13"/>
          <p:cNvSpPr txBox="1"/>
          <p:nvPr>
            <p:ph idx="16" type="body"/>
          </p:nvPr>
        </p:nvSpPr>
        <p:spPr>
          <a:xfrm>
            <a:off x="3787902" y="1917597"/>
            <a:ext cx="14973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b="1" sz="1700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104" name="Google Shape;104;p13"/>
          <p:cNvSpPr/>
          <p:nvPr/>
        </p:nvSpPr>
        <p:spPr>
          <a:xfrm>
            <a:off x="3854355" y="2284556"/>
            <a:ext cx="1371600" cy="72600"/>
          </a:xfrm>
          <a:prstGeom prst="rect">
            <a:avLst/>
          </a:prstGeom>
          <a:gradFill>
            <a:gsLst>
              <a:gs pos="0">
                <a:srgbClr val="E4869A"/>
              </a:gs>
              <a:gs pos="100000">
                <a:srgbClr val="4CB2FC"/>
              </a:gs>
            </a:gsLst>
            <a:lin ang="2159936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F2F2F2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05" name="Google Shape;105;p13"/>
          <p:cNvSpPr txBox="1"/>
          <p:nvPr>
            <p:ph idx="17" type="body"/>
          </p:nvPr>
        </p:nvSpPr>
        <p:spPr>
          <a:xfrm>
            <a:off x="3787902" y="2543259"/>
            <a:ext cx="1497300" cy="58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106" name="Google Shape;106;p13"/>
          <p:cNvSpPr txBox="1"/>
          <p:nvPr>
            <p:ph idx="18" type="body"/>
          </p:nvPr>
        </p:nvSpPr>
        <p:spPr>
          <a:xfrm>
            <a:off x="3799332" y="3379304"/>
            <a:ext cx="669900" cy="25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107" name="Google Shape;107;p13"/>
          <p:cNvSpPr/>
          <p:nvPr/>
        </p:nvSpPr>
        <p:spPr>
          <a:xfrm>
            <a:off x="4569714" y="3302154"/>
            <a:ext cx="514500" cy="514500"/>
          </a:xfrm>
          <a:prstGeom prst="ellipse">
            <a:avLst/>
          </a:prstGeom>
          <a:noFill/>
          <a:ln cap="flat" cmpd="sng" w="127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08" name="Google Shape;108;p13"/>
          <p:cNvSpPr/>
          <p:nvPr>
            <p:ph idx="19" type="pic"/>
          </p:nvPr>
        </p:nvSpPr>
        <p:spPr>
          <a:xfrm>
            <a:off x="4655439" y="3387879"/>
            <a:ext cx="342900" cy="3429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09" name="Google Shape;109;p13"/>
          <p:cNvSpPr txBox="1"/>
          <p:nvPr>
            <p:ph idx="20" type="body"/>
          </p:nvPr>
        </p:nvSpPr>
        <p:spPr>
          <a:xfrm>
            <a:off x="3799332" y="3671067"/>
            <a:ext cx="669900" cy="25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cxnSp>
        <p:nvCxnSpPr>
          <p:cNvPr id="110" name="Google Shape;110;p13"/>
          <p:cNvCxnSpPr/>
          <p:nvPr/>
        </p:nvCxnSpPr>
        <p:spPr>
          <a:xfrm>
            <a:off x="3857153" y="4033403"/>
            <a:ext cx="1370700" cy="0"/>
          </a:xfrm>
          <a:prstGeom prst="straightConnector1">
            <a:avLst/>
          </a:prstGeom>
          <a:noFill/>
          <a:ln cap="flat" cmpd="sng" w="19050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111" name="Google Shape;111;p13"/>
          <p:cNvSpPr txBox="1"/>
          <p:nvPr>
            <p:ph idx="21" type="body"/>
          </p:nvPr>
        </p:nvSpPr>
        <p:spPr>
          <a:xfrm>
            <a:off x="5429250" y="1917597"/>
            <a:ext cx="14973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b="1" sz="1700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112" name="Google Shape;112;p13"/>
          <p:cNvSpPr/>
          <p:nvPr/>
        </p:nvSpPr>
        <p:spPr>
          <a:xfrm>
            <a:off x="5499007" y="2284556"/>
            <a:ext cx="1371600" cy="72600"/>
          </a:xfrm>
          <a:prstGeom prst="rect">
            <a:avLst/>
          </a:prstGeom>
          <a:gradFill>
            <a:gsLst>
              <a:gs pos="0">
                <a:srgbClr val="4CB2FC"/>
              </a:gs>
              <a:gs pos="100000">
                <a:srgbClr val="71E4C8"/>
              </a:gs>
            </a:gsLst>
            <a:lin ang="2159936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F2F2F2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13" name="Google Shape;113;p13"/>
          <p:cNvSpPr txBox="1"/>
          <p:nvPr>
            <p:ph idx="22" type="body"/>
          </p:nvPr>
        </p:nvSpPr>
        <p:spPr>
          <a:xfrm>
            <a:off x="5429250" y="2543259"/>
            <a:ext cx="1497300" cy="58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114" name="Google Shape;114;p13"/>
          <p:cNvSpPr txBox="1"/>
          <p:nvPr>
            <p:ph idx="23" type="body"/>
          </p:nvPr>
        </p:nvSpPr>
        <p:spPr>
          <a:xfrm>
            <a:off x="5442966" y="3379304"/>
            <a:ext cx="669900" cy="25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115" name="Google Shape;115;p13"/>
          <p:cNvSpPr/>
          <p:nvPr/>
        </p:nvSpPr>
        <p:spPr>
          <a:xfrm>
            <a:off x="6223635" y="3302154"/>
            <a:ext cx="514500" cy="514500"/>
          </a:xfrm>
          <a:prstGeom prst="ellipse">
            <a:avLst/>
          </a:prstGeom>
          <a:noFill/>
          <a:ln cap="flat" cmpd="sng" w="12700">
            <a:solidFill>
              <a:schemeClr val="accent5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16" name="Google Shape;116;p13"/>
          <p:cNvSpPr/>
          <p:nvPr>
            <p:ph idx="24" type="pic"/>
          </p:nvPr>
        </p:nvSpPr>
        <p:spPr>
          <a:xfrm>
            <a:off x="6309360" y="3387879"/>
            <a:ext cx="342900" cy="3429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17" name="Google Shape;117;p13"/>
          <p:cNvSpPr txBox="1"/>
          <p:nvPr>
            <p:ph idx="25" type="body"/>
          </p:nvPr>
        </p:nvSpPr>
        <p:spPr>
          <a:xfrm>
            <a:off x="5442966" y="3671067"/>
            <a:ext cx="669900" cy="25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cxnSp>
        <p:nvCxnSpPr>
          <p:cNvPr id="118" name="Google Shape;118;p13"/>
          <p:cNvCxnSpPr/>
          <p:nvPr/>
        </p:nvCxnSpPr>
        <p:spPr>
          <a:xfrm>
            <a:off x="5500130" y="4033403"/>
            <a:ext cx="1371300" cy="0"/>
          </a:xfrm>
          <a:prstGeom prst="straightConnector1">
            <a:avLst/>
          </a:prstGeom>
          <a:noFill/>
          <a:ln cap="flat" cmpd="sng" w="19050">
            <a:solidFill>
              <a:srgbClr val="4CB2FC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119" name="Google Shape;119;p13"/>
          <p:cNvSpPr txBox="1"/>
          <p:nvPr>
            <p:ph idx="26" type="body"/>
          </p:nvPr>
        </p:nvSpPr>
        <p:spPr>
          <a:xfrm>
            <a:off x="7070598" y="1917597"/>
            <a:ext cx="14973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b="1" sz="1700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120" name="Google Shape;120;p13"/>
          <p:cNvSpPr/>
          <p:nvPr/>
        </p:nvSpPr>
        <p:spPr>
          <a:xfrm>
            <a:off x="7143659" y="2284556"/>
            <a:ext cx="1371600" cy="72600"/>
          </a:xfrm>
          <a:prstGeom prst="rect">
            <a:avLst/>
          </a:prstGeom>
          <a:gradFill>
            <a:gsLst>
              <a:gs pos="0">
                <a:srgbClr val="71E4C8"/>
              </a:gs>
              <a:gs pos="100000">
                <a:srgbClr val="9FEDDA"/>
              </a:gs>
            </a:gsLst>
            <a:lin ang="2159936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F2F2F2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21" name="Google Shape;121;p13"/>
          <p:cNvSpPr txBox="1"/>
          <p:nvPr>
            <p:ph idx="27" type="body"/>
          </p:nvPr>
        </p:nvSpPr>
        <p:spPr>
          <a:xfrm>
            <a:off x="7070598" y="2543259"/>
            <a:ext cx="1497300" cy="584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122" name="Google Shape;122;p13"/>
          <p:cNvSpPr txBox="1"/>
          <p:nvPr>
            <p:ph idx="28" type="body"/>
          </p:nvPr>
        </p:nvSpPr>
        <p:spPr>
          <a:xfrm>
            <a:off x="7086600" y="3379304"/>
            <a:ext cx="669900" cy="25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123" name="Google Shape;123;p13"/>
          <p:cNvSpPr/>
          <p:nvPr/>
        </p:nvSpPr>
        <p:spPr>
          <a:xfrm>
            <a:off x="7863554" y="3299365"/>
            <a:ext cx="514500" cy="514500"/>
          </a:xfrm>
          <a:prstGeom prst="ellipse">
            <a:avLst/>
          </a:prstGeom>
          <a:noFill/>
          <a:ln cap="flat" cmpd="sng" w="127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124" name="Google Shape;124;p13"/>
          <p:cNvSpPr/>
          <p:nvPr>
            <p:ph idx="29" type="pic"/>
          </p:nvPr>
        </p:nvSpPr>
        <p:spPr>
          <a:xfrm>
            <a:off x="7949279" y="3385090"/>
            <a:ext cx="342900" cy="3429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25" name="Google Shape;125;p13"/>
          <p:cNvSpPr txBox="1"/>
          <p:nvPr>
            <p:ph idx="30" type="body"/>
          </p:nvPr>
        </p:nvSpPr>
        <p:spPr>
          <a:xfrm>
            <a:off x="7086600" y="3671067"/>
            <a:ext cx="669900" cy="25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 cap="non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-2286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cxnSp>
        <p:nvCxnSpPr>
          <p:cNvPr id="126" name="Google Shape;126;p13"/>
          <p:cNvCxnSpPr/>
          <p:nvPr/>
        </p:nvCxnSpPr>
        <p:spPr>
          <a:xfrm>
            <a:off x="7143659" y="4032258"/>
            <a:ext cx="1371600" cy="2400"/>
          </a:xfrm>
          <a:prstGeom prst="straightConnector1">
            <a:avLst/>
          </a:prstGeom>
          <a:noFill/>
          <a:ln cap="flat" cmpd="sng" w="19050">
            <a:solidFill>
              <a:schemeClr val="accent6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127" name="Google Shape;127;p13"/>
          <p:cNvSpPr txBox="1"/>
          <p:nvPr>
            <p:ph idx="11" type="ftr"/>
          </p:nvPr>
        </p:nvSpPr>
        <p:spPr>
          <a:xfrm>
            <a:off x="502920" y="4554665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800" cap="none">
                <a:solidFill>
                  <a:schemeClr val="dk1"/>
                </a:solidFill>
              </a:defRPr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13"/>
          <p:cNvSpPr txBox="1"/>
          <p:nvPr>
            <p:ph idx="12" type="sldNum"/>
          </p:nvPr>
        </p:nvSpPr>
        <p:spPr>
          <a:xfrm>
            <a:off x="6553962" y="4554665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indent="0" lvl="1" marL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indent="0" lvl="2" marL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indent="0" lvl="3" marL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indent="0" lvl="4" marL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indent="0" lvl="5" marL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indent="0" lvl="6" marL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indent="0" lvl="7" marL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indent="0" lvl="8" marL="0" rtl="0" algn="r">
              <a:spcBef>
                <a:spcPts val="0"/>
              </a:spcBef>
              <a:buNone/>
              <a:defRPr b="0" i="0" sz="800" u="none" cap="none" strike="noStrike">
                <a:solidFill>
                  <a:schemeClr val="dk1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</a:t>
            </a: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image" Target="../media/image5.png"/><Relationship Id="rId5" Type="http://schemas.openxmlformats.org/officeDocument/2006/relationships/image" Target="../media/image17.png"/><Relationship Id="rId6" Type="http://schemas.openxmlformats.org/officeDocument/2006/relationships/image" Target="../media/image2.png"/><Relationship Id="rId7" Type="http://schemas.openxmlformats.org/officeDocument/2006/relationships/image" Target="../media/image4.png"/><Relationship Id="rId8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2.png"/><Relationship Id="rId7" Type="http://schemas.openxmlformats.org/officeDocument/2006/relationships/image" Target="../media/image4.png"/><Relationship Id="rId8" Type="http://schemas.openxmlformats.org/officeDocument/2006/relationships/image" Target="../media/image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5" Type="http://schemas.openxmlformats.org/officeDocument/2006/relationships/image" Target="../media/image14.png"/><Relationship Id="rId6" Type="http://schemas.openxmlformats.org/officeDocument/2006/relationships/image" Target="../media/image19.png"/><Relationship Id="rId7" Type="http://schemas.openxmlformats.org/officeDocument/2006/relationships/image" Target="../media/image13.png"/><Relationship Id="rId8" Type="http://schemas.openxmlformats.org/officeDocument/2006/relationships/image" Target="../media/image2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s://worldvectorlogo.com/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2.png"/><Relationship Id="rId4" Type="http://schemas.openxmlformats.org/officeDocument/2006/relationships/image" Target="../media/image2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7.png"/><Relationship Id="rId5" Type="http://schemas.openxmlformats.org/officeDocument/2006/relationships/image" Target="../media/image1.png"/><Relationship Id="rId6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4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Parking Spaces Occupancy Prediction</a:t>
            </a:r>
            <a:endParaRPr/>
          </a:p>
        </p:txBody>
      </p:sp>
      <p:sp>
        <p:nvSpPr>
          <p:cNvPr id="134" name="Google Shape;134;p14"/>
          <p:cNvSpPr txBox="1"/>
          <p:nvPr>
            <p:ph idx="1" type="subTitle"/>
          </p:nvPr>
        </p:nvSpPr>
        <p:spPr>
          <a:xfrm>
            <a:off x="729625" y="3172900"/>
            <a:ext cx="7688100" cy="124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Eugene Kwon, Josh Marcelin, Adi Hanumaiah, Antonio Lau, Kevin He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CS4624: Multimedia, Hypertext, and Information Access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Instructor: Mohamed Farag</a:t>
            </a:r>
            <a:endParaRPr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/>
              <a:t>Virginia Tech, Blacksburg VA 24061, 21 September 2023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3"/>
          <p:cNvSpPr txBox="1"/>
          <p:nvPr>
            <p:ph type="title"/>
          </p:nvPr>
        </p:nvSpPr>
        <p:spPr>
          <a:xfrm>
            <a:off x="727650" y="6890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History and Analytics</a:t>
            </a:r>
            <a:endParaRPr/>
          </a:p>
        </p:txBody>
      </p:sp>
      <p:sp>
        <p:nvSpPr>
          <p:cNvPr id="222" name="Google Shape;222;p23"/>
          <p:cNvSpPr txBox="1"/>
          <p:nvPr>
            <p:ph idx="1" type="body"/>
          </p:nvPr>
        </p:nvSpPr>
        <p:spPr>
          <a:xfrm>
            <a:off x="727650" y="1182900"/>
            <a:ext cx="27756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View past requests and correctness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View user </a:t>
            </a:r>
            <a:endParaRPr/>
          </a:p>
        </p:txBody>
      </p:sp>
      <p:pic>
        <p:nvPicPr>
          <p:cNvPr id="223" name="Google Shape;22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48525" y="1182900"/>
            <a:ext cx="5343698" cy="379267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4"/>
          <p:cNvSpPr txBox="1"/>
          <p:nvPr>
            <p:ph type="title"/>
          </p:nvPr>
        </p:nvSpPr>
        <p:spPr>
          <a:xfrm>
            <a:off x="727650" y="5882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workflow</a:t>
            </a:r>
            <a:endParaRPr/>
          </a:p>
        </p:txBody>
      </p:sp>
      <p:sp>
        <p:nvSpPr>
          <p:cNvPr id="229" name="Google Shape;229;p24"/>
          <p:cNvSpPr txBox="1"/>
          <p:nvPr>
            <p:ph idx="1" type="body"/>
          </p:nvPr>
        </p:nvSpPr>
        <p:spPr>
          <a:xfrm>
            <a:off x="727650" y="1336450"/>
            <a:ext cx="7688700" cy="328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AutoNum type="arabicPeriod"/>
            </a:pPr>
            <a:r>
              <a:rPr lang="en"/>
              <a:t>Data Input</a:t>
            </a:r>
            <a:endParaRPr/>
          </a:p>
          <a:p>
            <a:pPr indent="-31115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○"/>
            </a:pPr>
            <a:r>
              <a:rPr lang="en" sz="1300"/>
              <a:t>User Input</a:t>
            </a:r>
            <a:endParaRPr sz="1300"/>
          </a:p>
          <a:p>
            <a:pPr indent="-311150" lvl="2" marL="13716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■"/>
            </a:pPr>
            <a:r>
              <a:rPr lang="en" sz="1300"/>
              <a:t>Destination, Particular garage</a:t>
            </a:r>
            <a:endParaRPr sz="1300"/>
          </a:p>
          <a:p>
            <a:pPr indent="-31115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○"/>
            </a:pPr>
            <a:r>
              <a:rPr lang="en" sz="1300"/>
              <a:t>Environmental inputs</a:t>
            </a:r>
            <a:endParaRPr sz="1300"/>
          </a:p>
          <a:p>
            <a:pPr indent="-311150" lvl="2" marL="13716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■"/>
            </a:pPr>
            <a:r>
              <a:rPr lang="en" sz="1300"/>
              <a:t>User current location, Time of Day, Day of Week, Traffic, Trained ML model</a:t>
            </a:r>
            <a:endParaRPr sz="1300"/>
          </a:p>
          <a:p>
            <a:pPr indent="-31115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AutoNum type="arabicPeriod"/>
            </a:pPr>
            <a:r>
              <a:rPr lang="en"/>
              <a:t>Processing</a:t>
            </a:r>
            <a:endParaRPr/>
          </a:p>
          <a:p>
            <a:pPr indent="-31115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○"/>
            </a:pPr>
            <a:r>
              <a:rPr lang="en" sz="1300"/>
              <a:t>Prediction Model</a:t>
            </a:r>
            <a:endParaRPr sz="1300"/>
          </a:p>
          <a:p>
            <a:pPr indent="-311150" lvl="2" marL="13716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■"/>
            </a:pPr>
            <a:r>
              <a:rPr lang="en" sz="1300"/>
              <a:t>ML model process the data to predict availability</a:t>
            </a:r>
            <a:endParaRPr sz="1300"/>
          </a:p>
          <a:p>
            <a:pPr indent="-31115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○"/>
            </a:pPr>
            <a:r>
              <a:rPr lang="en" sz="1300"/>
              <a:t>Mapping &amp; Visualization</a:t>
            </a:r>
            <a:endParaRPr sz="1300"/>
          </a:p>
          <a:p>
            <a:pPr indent="-311150" lvl="2" marL="13716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■"/>
            </a:pPr>
            <a:r>
              <a:rPr lang="en" sz="1300"/>
              <a:t>Calculates distance and ETA to destination</a:t>
            </a:r>
            <a:endParaRPr sz="1300"/>
          </a:p>
          <a:p>
            <a:pPr indent="-311150" lvl="2" marL="13716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■"/>
            </a:pPr>
            <a:r>
              <a:rPr lang="en" sz="1300"/>
              <a:t>Correlates spot availability data with map</a:t>
            </a:r>
            <a:endParaRPr sz="1300"/>
          </a:p>
          <a:p>
            <a:pPr indent="-31115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AutoNum type="arabicPeriod"/>
            </a:pPr>
            <a:r>
              <a:rPr lang="en"/>
              <a:t>Data Output</a:t>
            </a:r>
            <a:endParaRPr/>
          </a:p>
          <a:p>
            <a:pPr indent="-31115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○"/>
            </a:pPr>
            <a:r>
              <a:rPr lang="en" sz="1300"/>
              <a:t>Display Data</a:t>
            </a:r>
            <a:endParaRPr sz="1300"/>
          </a:p>
          <a:p>
            <a:pPr indent="-311150" lvl="2" marL="13716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■"/>
            </a:pPr>
            <a:r>
              <a:rPr lang="en" sz="1300"/>
              <a:t>Interactive Map</a:t>
            </a:r>
            <a:endParaRPr sz="1300"/>
          </a:p>
          <a:p>
            <a:pPr indent="-311150" lvl="2" marL="13716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■"/>
            </a:pPr>
            <a:r>
              <a:rPr lang="en" sz="1300"/>
              <a:t>Spot Info</a:t>
            </a:r>
            <a:endParaRPr sz="1300"/>
          </a:p>
          <a:p>
            <a:pPr indent="-31115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○"/>
            </a:pPr>
            <a:r>
              <a:rPr lang="en" sz="1300"/>
              <a:t>Spot Availability Forecast</a:t>
            </a:r>
            <a:endParaRPr sz="1300"/>
          </a:p>
          <a:p>
            <a:pPr indent="-311150" lvl="2" marL="13716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■"/>
            </a:pPr>
            <a:r>
              <a:rPr lang="en" sz="1300"/>
              <a:t>eg. “Hurry! Spots are filling fast. “, “Spots should open up in the next hour”</a:t>
            </a:r>
            <a:endParaRPr sz="13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5"/>
          <p:cNvSpPr/>
          <p:nvPr/>
        </p:nvSpPr>
        <p:spPr>
          <a:xfrm>
            <a:off x="485775" y="1971675"/>
            <a:ext cx="8429700" cy="26289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2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Tech Stack</a:t>
            </a:r>
            <a:endParaRPr/>
          </a:p>
        </p:txBody>
      </p:sp>
      <p:pic>
        <p:nvPicPr>
          <p:cNvPr id="236" name="Google Shape;23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6034" y="2304150"/>
            <a:ext cx="447392" cy="53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73189" y="2304138"/>
            <a:ext cx="476661" cy="53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318753" y="2035625"/>
            <a:ext cx="994182" cy="53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12607" y="2752600"/>
            <a:ext cx="531014" cy="53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2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114879" y="762700"/>
            <a:ext cx="1590600" cy="6878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2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742201" y="3809525"/>
            <a:ext cx="531000" cy="53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2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571600" y="3692972"/>
            <a:ext cx="994176" cy="51458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3" name="Google Shape;243;p25"/>
          <p:cNvCxnSpPr/>
          <p:nvPr/>
        </p:nvCxnSpPr>
        <p:spPr>
          <a:xfrm flipH="1">
            <a:off x="3376575" y="2905125"/>
            <a:ext cx="4800" cy="790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4" name="Google Shape;244;p25"/>
          <p:cNvSpPr txBox="1"/>
          <p:nvPr/>
        </p:nvSpPr>
        <p:spPr>
          <a:xfrm>
            <a:off x="729450" y="2286900"/>
            <a:ext cx="1590600" cy="2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User Interface (Svelte)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45" name="Google Shape;245;p25"/>
          <p:cNvCxnSpPr/>
          <p:nvPr/>
        </p:nvCxnSpPr>
        <p:spPr>
          <a:xfrm>
            <a:off x="2663300" y="2570825"/>
            <a:ext cx="656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6" name="Google Shape;246;p25"/>
          <p:cNvSpPr txBox="1"/>
          <p:nvPr/>
        </p:nvSpPr>
        <p:spPr>
          <a:xfrm>
            <a:off x="3375488" y="2286900"/>
            <a:ext cx="1590600" cy="2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Backend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(Node.js)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47" name="Google Shape;247;p25"/>
          <p:cNvSpPr txBox="1"/>
          <p:nvPr/>
        </p:nvSpPr>
        <p:spPr>
          <a:xfrm>
            <a:off x="5571600" y="2205125"/>
            <a:ext cx="2089800" cy="2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Machine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 Learning Model 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(Python, Scikit learn)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48" name="Google Shape;248;p25"/>
          <p:cNvCxnSpPr/>
          <p:nvPr/>
        </p:nvCxnSpPr>
        <p:spPr>
          <a:xfrm>
            <a:off x="4914900" y="2571750"/>
            <a:ext cx="656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9" name="Google Shape;249;p25"/>
          <p:cNvSpPr txBox="1"/>
          <p:nvPr/>
        </p:nvSpPr>
        <p:spPr>
          <a:xfrm>
            <a:off x="2483425" y="3692975"/>
            <a:ext cx="1590600" cy="2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User 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Authentication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(Lucia)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50" name="Google Shape;250;p25"/>
          <p:cNvCxnSpPr/>
          <p:nvPr/>
        </p:nvCxnSpPr>
        <p:spPr>
          <a:xfrm rot="10800000">
            <a:off x="4819575" y="2886150"/>
            <a:ext cx="9600" cy="792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51" name="Google Shape;251;p25"/>
          <p:cNvSpPr txBox="1"/>
          <p:nvPr/>
        </p:nvSpPr>
        <p:spPr>
          <a:xfrm>
            <a:off x="4749850" y="3692975"/>
            <a:ext cx="1590600" cy="2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Database 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(MySql)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52" name="Google Shape;252;p25"/>
          <p:cNvCxnSpPr>
            <a:endCxn id="240" idx="2"/>
          </p:cNvCxnSpPr>
          <p:nvPr/>
        </p:nvCxnSpPr>
        <p:spPr>
          <a:xfrm rot="10800000">
            <a:off x="4910179" y="1450527"/>
            <a:ext cx="300" cy="473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53" name="Google Shape;253;p25"/>
          <p:cNvCxnSpPr/>
          <p:nvPr/>
        </p:nvCxnSpPr>
        <p:spPr>
          <a:xfrm>
            <a:off x="4243650" y="4075025"/>
            <a:ext cx="490200" cy="1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54" name="Google Shape;254;p25"/>
          <p:cNvCxnSpPr>
            <a:endCxn id="251" idx="0"/>
          </p:cNvCxnSpPr>
          <p:nvPr/>
        </p:nvCxnSpPr>
        <p:spPr>
          <a:xfrm>
            <a:off x="4868650" y="2779775"/>
            <a:ext cx="676500" cy="913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6"/>
          <p:cNvSpPr/>
          <p:nvPr/>
        </p:nvSpPr>
        <p:spPr>
          <a:xfrm>
            <a:off x="485775" y="1971675"/>
            <a:ext cx="8429700" cy="22812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p2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Tech Stack</a:t>
            </a:r>
            <a:endParaRPr/>
          </a:p>
        </p:txBody>
      </p:sp>
      <p:pic>
        <p:nvPicPr>
          <p:cNvPr id="261" name="Google Shape;26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6034" y="2304150"/>
            <a:ext cx="447392" cy="53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73189" y="2304138"/>
            <a:ext cx="476661" cy="53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318753" y="2035625"/>
            <a:ext cx="994182" cy="53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4" name="Google Shape;264;p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12607" y="2752600"/>
            <a:ext cx="531014" cy="53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5" name="Google Shape;265;p2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114879" y="762700"/>
            <a:ext cx="1590600" cy="687827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2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571600" y="3692972"/>
            <a:ext cx="994176" cy="514580"/>
          </a:xfrm>
          <a:prstGeom prst="rect">
            <a:avLst/>
          </a:prstGeom>
          <a:noFill/>
          <a:ln>
            <a:noFill/>
          </a:ln>
        </p:spPr>
      </p:pic>
      <p:sp>
        <p:nvSpPr>
          <p:cNvPr id="267" name="Google Shape;267;p26"/>
          <p:cNvSpPr txBox="1"/>
          <p:nvPr/>
        </p:nvSpPr>
        <p:spPr>
          <a:xfrm>
            <a:off x="729450" y="2286900"/>
            <a:ext cx="1590600" cy="2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User Interface (Svelte)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68" name="Google Shape;268;p26"/>
          <p:cNvCxnSpPr/>
          <p:nvPr/>
        </p:nvCxnSpPr>
        <p:spPr>
          <a:xfrm>
            <a:off x="2663300" y="2570825"/>
            <a:ext cx="656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69" name="Google Shape;269;p26"/>
          <p:cNvSpPr txBox="1"/>
          <p:nvPr/>
        </p:nvSpPr>
        <p:spPr>
          <a:xfrm>
            <a:off x="3375488" y="2286900"/>
            <a:ext cx="1590600" cy="2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Backend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(Node.js)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0" name="Google Shape;270;p26"/>
          <p:cNvSpPr txBox="1"/>
          <p:nvPr/>
        </p:nvSpPr>
        <p:spPr>
          <a:xfrm>
            <a:off x="5571600" y="2205125"/>
            <a:ext cx="2089800" cy="2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Machine Learning Model 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(Python, Scikit learn)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71" name="Google Shape;271;p26"/>
          <p:cNvCxnSpPr/>
          <p:nvPr/>
        </p:nvCxnSpPr>
        <p:spPr>
          <a:xfrm>
            <a:off x="4914900" y="2571750"/>
            <a:ext cx="6567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72" name="Google Shape;272;p26"/>
          <p:cNvCxnSpPr/>
          <p:nvPr/>
        </p:nvCxnSpPr>
        <p:spPr>
          <a:xfrm rot="10800000">
            <a:off x="4819575" y="2886150"/>
            <a:ext cx="9600" cy="792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73" name="Google Shape;273;p26"/>
          <p:cNvSpPr txBox="1"/>
          <p:nvPr/>
        </p:nvSpPr>
        <p:spPr>
          <a:xfrm>
            <a:off x="4749850" y="3692975"/>
            <a:ext cx="1590600" cy="2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Database 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(MySql)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74" name="Google Shape;274;p26"/>
          <p:cNvCxnSpPr>
            <a:endCxn id="265" idx="2"/>
          </p:cNvCxnSpPr>
          <p:nvPr/>
        </p:nvCxnSpPr>
        <p:spPr>
          <a:xfrm rot="10800000">
            <a:off x="4910179" y="1450527"/>
            <a:ext cx="300" cy="473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75" name="Google Shape;275;p26"/>
          <p:cNvCxnSpPr>
            <a:endCxn id="273" idx="0"/>
          </p:cNvCxnSpPr>
          <p:nvPr/>
        </p:nvCxnSpPr>
        <p:spPr>
          <a:xfrm>
            <a:off x="4868650" y="2779775"/>
            <a:ext cx="676500" cy="913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76" name="Google Shape;276;p26"/>
          <p:cNvSpPr/>
          <p:nvPr/>
        </p:nvSpPr>
        <p:spPr>
          <a:xfrm>
            <a:off x="763400" y="1115375"/>
            <a:ext cx="971400" cy="183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77" name="Google Shape;277;p2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207800" y="4370700"/>
            <a:ext cx="1687226" cy="379625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26"/>
          <p:cNvSpPr txBox="1"/>
          <p:nvPr/>
        </p:nvSpPr>
        <p:spPr>
          <a:xfrm>
            <a:off x="1383850" y="4642900"/>
            <a:ext cx="2730900" cy="2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Map and Routing API 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(Mapbox)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79" name="Google Shape;279;p26"/>
          <p:cNvCxnSpPr>
            <a:endCxn id="277" idx="0"/>
          </p:cNvCxnSpPr>
          <p:nvPr/>
        </p:nvCxnSpPr>
        <p:spPr>
          <a:xfrm flipH="1">
            <a:off x="2051413" y="2957400"/>
            <a:ext cx="5400" cy="1413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7"/>
          <p:cNvSpPr txBox="1"/>
          <p:nvPr>
            <p:ph type="title"/>
          </p:nvPr>
        </p:nvSpPr>
        <p:spPr>
          <a:xfrm>
            <a:off x="727650" y="6154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System Architecture</a:t>
            </a:r>
            <a:endParaRPr/>
          </a:p>
        </p:txBody>
      </p:sp>
      <p:pic>
        <p:nvPicPr>
          <p:cNvPr id="285" name="Google Shape;28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303025"/>
            <a:ext cx="8839204" cy="36211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8"/>
          <p:cNvSpPr txBox="1"/>
          <p:nvPr>
            <p:ph type="title"/>
          </p:nvPr>
        </p:nvSpPr>
        <p:spPr>
          <a:xfrm>
            <a:off x="464058" y="157258"/>
            <a:ext cx="6798564" cy="823436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00"/>
              <a:buFont typeface="Avenir"/>
              <a:buNone/>
            </a:pPr>
            <a:r>
              <a:rPr lang="en"/>
              <a:t>Project timeline  </a:t>
            </a:r>
            <a:endParaRPr/>
          </a:p>
        </p:txBody>
      </p:sp>
      <p:sp>
        <p:nvSpPr>
          <p:cNvPr id="291" name="Google Shape;291;p28"/>
          <p:cNvSpPr txBox="1"/>
          <p:nvPr>
            <p:ph idx="1" type="body"/>
          </p:nvPr>
        </p:nvSpPr>
        <p:spPr>
          <a:xfrm>
            <a:off x="464059" y="1008507"/>
            <a:ext cx="6798564" cy="38338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123425" spcFirstLastPara="1" rIns="68575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400"/>
              <a:buNone/>
            </a:pPr>
            <a:r>
              <a:rPr lang="en"/>
              <a:t>At-a-glance</a:t>
            </a:r>
            <a:endParaRPr/>
          </a:p>
        </p:txBody>
      </p:sp>
      <p:pic>
        <p:nvPicPr>
          <p:cNvPr descr="Cloud Icon" id="292" name="Google Shape;292;p28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95" l="0" r="0" t="96"/>
          <a:stretch/>
        </p:blipFill>
        <p:spPr>
          <a:xfrm>
            <a:off x="7865840" y="487007"/>
            <a:ext cx="617220" cy="617220"/>
          </a:xfrm>
          <a:prstGeom prst="ellipse">
            <a:avLst/>
          </a:prstGeom>
          <a:noFill/>
          <a:ln>
            <a:noFill/>
          </a:ln>
        </p:spPr>
      </p:pic>
      <p:sp>
        <p:nvSpPr>
          <p:cNvPr id="293" name="Google Shape;293;p28"/>
          <p:cNvSpPr txBox="1"/>
          <p:nvPr>
            <p:ph idx="3" type="body"/>
          </p:nvPr>
        </p:nvSpPr>
        <p:spPr>
          <a:xfrm>
            <a:off x="505206" y="1917597"/>
            <a:ext cx="1497330" cy="28589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700"/>
              <a:buNone/>
            </a:pPr>
            <a:r>
              <a:rPr lang="en"/>
              <a:t>DATA PREP</a:t>
            </a:r>
            <a:endParaRPr/>
          </a:p>
        </p:txBody>
      </p:sp>
      <p:sp>
        <p:nvSpPr>
          <p:cNvPr id="294" name="Google Shape;294;p28"/>
          <p:cNvSpPr txBox="1"/>
          <p:nvPr>
            <p:ph idx="4" type="body"/>
          </p:nvPr>
        </p:nvSpPr>
        <p:spPr>
          <a:xfrm>
            <a:off x="505206" y="2543259"/>
            <a:ext cx="1497330" cy="58398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900"/>
              <a:buNone/>
            </a:pPr>
            <a:r>
              <a:rPr lang="en"/>
              <a:t>Preparing the data to train the machine learning model</a:t>
            </a:r>
            <a:endParaRPr/>
          </a:p>
        </p:txBody>
      </p:sp>
      <p:sp>
        <p:nvSpPr>
          <p:cNvPr id="295" name="Google Shape;295;p28"/>
          <p:cNvSpPr txBox="1"/>
          <p:nvPr>
            <p:ph idx="5" type="body"/>
          </p:nvPr>
        </p:nvSpPr>
        <p:spPr>
          <a:xfrm>
            <a:off x="502920" y="3379303"/>
            <a:ext cx="669798" cy="2516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500"/>
              <a:buNone/>
            </a:pPr>
            <a:r>
              <a:rPr lang="en"/>
              <a:t>23 SEP</a:t>
            </a:r>
            <a:endParaRPr/>
          </a:p>
        </p:txBody>
      </p:sp>
      <p:pic>
        <p:nvPicPr>
          <p:cNvPr descr="3d Glasses outline" id="296" name="Google Shape;296;p28"/>
          <p:cNvPicPr preferRelativeResize="0"/>
          <p:nvPr>
            <p:ph idx="6" type="pic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47597" y="3385090"/>
            <a:ext cx="342900" cy="3429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297" name="Google Shape;297;p28"/>
          <p:cNvSpPr txBox="1"/>
          <p:nvPr>
            <p:ph idx="8" type="body"/>
          </p:nvPr>
        </p:nvSpPr>
        <p:spPr>
          <a:xfrm>
            <a:off x="2146554" y="1773597"/>
            <a:ext cx="1497330" cy="28589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700"/>
              <a:buNone/>
            </a:pPr>
            <a:r>
              <a:rPr lang="en"/>
              <a:t>MODEL TRAINING</a:t>
            </a:r>
            <a:endParaRPr/>
          </a:p>
        </p:txBody>
      </p:sp>
      <p:sp>
        <p:nvSpPr>
          <p:cNvPr id="298" name="Google Shape;298;p28"/>
          <p:cNvSpPr txBox="1"/>
          <p:nvPr>
            <p:ph idx="9" type="body"/>
          </p:nvPr>
        </p:nvSpPr>
        <p:spPr>
          <a:xfrm>
            <a:off x="2146554" y="2543259"/>
            <a:ext cx="1497330" cy="58398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900"/>
              <a:buNone/>
            </a:pPr>
            <a:r>
              <a:rPr lang="en"/>
              <a:t>Training the machine learning model</a:t>
            </a:r>
            <a:endParaRPr/>
          </a:p>
        </p:txBody>
      </p:sp>
      <p:sp>
        <p:nvSpPr>
          <p:cNvPr id="299" name="Google Shape;299;p28"/>
          <p:cNvSpPr txBox="1"/>
          <p:nvPr>
            <p:ph idx="13" type="body"/>
          </p:nvPr>
        </p:nvSpPr>
        <p:spPr>
          <a:xfrm>
            <a:off x="2146554" y="3379303"/>
            <a:ext cx="669798" cy="2516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500"/>
              <a:buNone/>
            </a:pPr>
            <a:r>
              <a:rPr lang="en"/>
              <a:t>29 SEP</a:t>
            </a:r>
            <a:endParaRPr/>
          </a:p>
        </p:txBody>
      </p:sp>
      <p:pic>
        <p:nvPicPr>
          <p:cNvPr descr="Blueprint outline" id="300" name="Google Shape;300;p28"/>
          <p:cNvPicPr preferRelativeResize="0"/>
          <p:nvPr>
            <p:ph idx="14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001518" y="3385090"/>
            <a:ext cx="342900" cy="3429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301" name="Google Shape;301;p28"/>
          <p:cNvSpPr txBox="1"/>
          <p:nvPr>
            <p:ph idx="16" type="body"/>
          </p:nvPr>
        </p:nvSpPr>
        <p:spPr>
          <a:xfrm>
            <a:off x="3787902" y="1917597"/>
            <a:ext cx="1497330" cy="28589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700"/>
              <a:buNone/>
            </a:pPr>
            <a:r>
              <a:rPr lang="en"/>
              <a:t>TESTING</a:t>
            </a:r>
            <a:endParaRPr/>
          </a:p>
        </p:txBody>
      </p:sp>
      <p:sp>
        <p:nvSpPr>
          <p:cNvPr id="302" name="Google Shape;302;p28"/>
          <p:cNvSpPr txBox="1"/>
          <p:nvPr>
            <p:ph idx="17" type="body"/>
          </p:nvPr>
        </p:nvSpPr>
        <p:spPr>
          <a:xfrm>
            <a:off x="3787902" y="2543259"/>
            <a:ext cx="1497330" cy="58398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900"/>
              <a:buNone/>
            </a:pPr>
            <a:r>
              <a:rPr lang="en"/>
              <a:t>Testing and refining the model</a:t>
            </a:r>
            <a:endParaRPr/>
          </a:p>
        </p:txBody>
      </p:sp>
      <p:sp>
        <p:nvSpPr>
          <p:cNvPr id="303" name="Google Shape;303;p28"/>
          <p:cNvSpPr txBox="1"/>
          <p:nvPr>
            <p:ph idx="18" type="body"/>
          </p:nvPr>
        </p:nvSpPr>
        <p:spPr>
          <a:xfrm>
            <a:off x="3799332" y="3379303"/>
            <a:ext cx="669798" cy="2516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500"/>
              <a:buNone/>
            </a:pPr>
            <a:r>
              <a:rPr lang="en"/>
              <a:t>27 OCT</a:t>
            </a:r>
            <a:endParaRPr/>
          </a:p>
        </p:txBody>
      </p:sp>
      <p:pic>
        <p:nvPicPr>
          <p:cNvPr descr="Playbook outline" id="304" name="Google Shape;304;p28"/>
          <p:cNvPicPr preferRelativeResize="0"/>
          <p:nvPr>
            <p:ph idx="19" type="pic"/>
          </p:nvPr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655439" y="3387879"/>
            <a:ext cx="342900" cy="3429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305" name="Google Shape;305;p28"/>
          <p:cNvSpPr txBox="1"/>
          <p:nvPr>
            <p:ph idx="21" type="body"/>
          </p:nvPr>
        </p:nvSpPr>
        <p:spPr>
          <a:xfrm>
            <a:off x="5442750" y="1773597"/>
            <a:ext cx="1497330" cy="28589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700"/>
              <a:buNone/>
            </a:pPr>
            <a:r>
              <a:rPr lang="en"/>
              <a:t>WEB APP &amp; API</a:t>
            </a:r>
            <a:endParaRPr/>
          </a:p>
        </p:txBody>
      </p:sp>
      <p:sp>
        <p:nvSpPr>
          <p:cNvPr id="306" name="Google Shape;306;p28"/>
          <p:cNvSpPr txBox="1"/>
          <p:nvPr>
            <p:ph idx="22" type="body"/>
          </p:nvPr>
        </p:nvSpPr>
        <p:spPr>
          <a:xfrm>
            <a:off x="5429250" y="2543259"/>
            <a:ext cx="1497330" cy="58398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900"/>
              <a:buNone/>
            </a:pPr>
            <a:r>
              <a:rPr lang="en"/>
              <a:t>Development of web application and API</a:t>
            </a:r>
            <a:endParaRPr/>
          </a:p>
        </p:txBody>
      </p:sp>
      <p:sp>
        <p:nvSpPr>
          <p:cNvPr id="307" name="Google Shape;307;p28"/>
          <p:cNvSpPr txBox="1"/>
          <p:nvPr>
            <p:ph idx="23" type="body"/>
          </p:nvPr>
        </p:nvSpPr>
        <p:spPr>
          <a:xfrm>
            <a:off x="5442966" y="3379303"/>
            <a:ext cx="669798" cy="2516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500"/>
              <a:buNone/>
            </a:pPr>
            <a:r>
              <a:rPr lang="en"/>
              <a:t>10 NOV</a:t>
            </a:r>
            <a:endParaRPr/>
          </a:p>
        </p:txBody>
      </p:sp>
      <p:pic>
        <p:nvPicPr>
          <p:cNvPr descr="Continuous Improvement outline" id="308" name="Google Shape;308;p28"/>
          <p:cNvPicPr preferRelativeResize="0"/>
          <p:nvPr>
            <p:ph idx="24" type="pic"/>
          </p:nvPr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309360" y="3387879"/>
            <a:ext cx="342900" cy="3429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309" name="Google Shape;309;p28"/>
          <p:cNvSpPr txBox="1"/>
          <p:nvPr>
            <p:ph idx="26" type="body"/>
          </p:nvPr>
        </p:nvSpPr>
        <p:spPr>
          <a:xfrm>
            <a:off x="7088598" y="1850097"/>
            <a:ext cx="1659330" cy="42539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700"/>
              <a:buNone/>
            </a:pPr>
            <a:r>
              <a:rPr lang="en"/>
              <a:t>INTEGRATION</a:t>
            </a:r>
            <a:endParaRPr/>
          </a:p>
        </p:txBody>
      </p:sp>
      <p:sp>
        <p:nvSpPr>
          <p:cNvPr id="310" name="Google Shape;310;p28"/>
          <p:cNvSpPr txBox="1"/>
          <p:nvPr>
            <p:ph idx="27" type="body"/>
          </p:nvPr>
        </p:nvSpPr>
        <p:spPr>
          <a:xfrm>
            <a:off x="7070598" y="2543259"/>
            <a:ext cx="1497330" cy="58398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900"/>
              <a:buNone/>
            </a:pPr>
            <a:r>
              <a:rPr lang="en"/>
              <a:t>Integrate the frontend and backend; finalizing the project</a:t>
            </a:r>
            <a:endParaRPr/>
          </a:p>
        </p:txBody>
      </p:sp>
      <p:sp>
        <p:nvSpPr>
          <p:cNvPr id="311" name="Google Shape;311;p28"/>
          <p:cNvSpPr txBox="1"/>
          <p:nvPr>
            <p:ph idx="28" type="body"/>
          </p:nvPr>
        </p:nvSpPr>
        <p:spPr>
          <a:xfrm>
            <a:off x="7086600" y="3379303"/>
            <a:ext cx="669798" cy="25160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500"/>
              <a:buNone/>
            </a:pPr>
            <a:r>
              <a:rPr lang="en"/>
              <a:t>24 NOV</a:t>
            </a:r>
            <a:endParaRPr/>
          </a:p>
        </p:txBody>
      </p:sp>
      <p:pic>
        <p:nvPicPr>
          <p:cNvPr descr="Door Open outline" id="312" name="Google Shape;312;p28"/>
          <p:cNvPicPr preferRelativeResize="0"/>
          <p:nvPr>
            <p:ph idx="29" type="pic"/>
          </p:nvPr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949279" y="3385090"/>
            <a:ext cx="342900" cy="3429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313" name="Google Shape;313;p28"/>
          <p:cNvSpPr txBox="1"/>
          <p:nvPr>
            <p:ph idx="12" type="sldNum"/>
          </p:nvPr>
        </p:nvSpPr>
        <p:spPr>
          <a:xfrm>
            <a:off x="6553962" y="4554665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Tentative dates</a:t>
            </a:r>
            <a:endParaRPr/>
          </a:p>
        </p:txBody>
      </p:sp>
      <p:cxnSp>
        <p:nvCxnSpPr>
          <p:cNvPr id="314" name="Google Shape;314;p28"/>
          <p:cNvCxnSpPr/>
          <p:nvPr/>
        </p:nvCxnSpPr>
        <p:spPr>
          <a:xfrm>
            <a:off x="1649676" y="1106805"/>
            <a:ext cx="2468294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Client Info </a:t>
            </a:r>
            <a:endParaRPr/>
          </a:p>
        </p:txBody>
      </p:sp>
      <p:sp>
        <p:nvSpPr>
          <p:cNvPr id="320" name="Google Shape;320;p29"/>
          <p:cNvSpPr txBox="1"/>
          <p:nvPr>
            <p:ph idx="1" type="body"/>
          </p:nvPr>
        </p:nvSpPr>
        <p:spPr>
          <a:xfrm>
            <a:off x="729450" y="1954100"/>
            <a:ext cx="5261700" cy="269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Dr. Mohamed Farag </a:t>
            </a:r>
            <a:endParaRPr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R</a:t>
            </a:r>
            <a:r>
              <a:rPr lang="en" sz="1300"/>
              <a:t>esearch associate in the Center for Sustainable Mobility</a:t>
            </a:r>
            <a:endParaRPr sz="1300"/>
          </a:p>
          <a:p>
            <a:pPr indent="-311150" lvl="1" marL="914400" rtl="0" algn="l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His research interests include intelligent transportation systems, connected/automated vehicles, C-V2X, machine learning, large-scale data analysis, large-scale system analysis and design, big data, and information retrieval.</a:t>
            </a:r>
            <a:endParaRPr sz="1300"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Weekly online meetings to update and approve progress 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Provides training data </a:t>
            </a:r>
            <a:endParaRPr/>
          </a:p>
        </p:txBody>
      </p:sp>
      <p:pic>
        <p:nvPicPr>
          <p:cNvPr id="321" name="Google Shape;321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61425" y="1954100"/>
            <a:ext cx="1904325" cy="22995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3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Any Questions?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31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Citations</a:t>
            </a:r>
            <a:endParaRPr/>
          </a:p>
        </p:txBody>
      </p:sp>
      <p:sp>
        <p:nvSpPr>
          <p:cNvPr id="332" name="Google Shape;332;p31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M. Farag, A. Hilal and S. El-Tawab, "Parking Occupancy Prediction and Traffic Assignment in a University Environment," </a:t>
            </a:r>
            <a:r>
              <a:rPr i="1" lang="en" sz="11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2022 10th International Japan-Africa Conference on Electronics, Communications, and Computations (JAC-ECC)</a:t>
            </a:r>
            <a:r>
              <a:rPr lang="en" sz="11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 Alexandria, Egypt, 2022, pp. 186-190, doi: 10.1109/JAC-ECC56395.2022.10044079.</a:t>
            </a:r>
            <a:endParaRPr sz="1100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32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Images</a:t>
            </a:r>
            <a:endParaRPr/>
          </a:p>
        </p:txBody>
      </p:sp>
      <p:sp>
        <p:nvSpPr>
          <p:cNvPr id="338" name="Google Shape;338;p32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https://worldvectorlogo.com/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M. Farag, A. Hilal and S. El-Tawab, "Parking Occupancy Prediction and Traffic Assignment in a University Environment," </a:t>
            </a:r>
            <a:r>
              <a:rPr i="1" lang="en" sz="11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2022 10th International Japan-Africa Conference on Electronics, Communications, and Computations (JAC-ECC)</a:t>
            </a:r>
            <a:r>
              <a:rPr lang="en" sz="1100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 Alexandria, Egypt, 2022, pp. 186-190, doi: 10.1109/JAC-ECC56395.2022.10044079.</a:t>
            </a:r>
            <a:endParaRPr sz="1100">
              <a:solidFill>
                <a:srgbClr val="333333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140" name="Google Shape;140;p15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Problem overview</a:t>
            </a:r>
            <a:endParaRPr/>
          </a:p>
          <a:p>
            <a:pPr indent="-3111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Deliverables</a:t>
            </a:r>
            <a:endParaRPr/>
          </a:p>
          <a:p>
            <a:pPr indent="-3111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Features</a:t>
            </a:r>
            <a:endParaRPr/>
          </a:p>
          <a:p>
            <a:pPr indent="-3111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System Architecture</a:t>
            </a:r>
            <a:endParaRPr/>
          </a:p>
          <a:p>
            <a:pPr indent="-31115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Timeline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 Overview</a:t>
            </a:r>
            <a:endParaRPr/>
          </a:p>
        </p:txBody>
      </p:sp>
      <p:sp>
        <p:nvSpPr>
          <p:cNvPr id="146" name="Google Shape;146;p16"/>
          <p:cNvSpPr txBox="1"/>
          <p:nvPr>
            <p:ph idx="1" type="body"/>
          </p:nvPr>
        </p:nvSpPr>
        <p:spPr>
          <a:xfrm>
            <a:off x="729450" y="3646250"/>
            <a:ext cx="7688700" cy="122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Finding parking around campus is frustrating for both students and faculty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Leveraging Machine Learning, we can provide parking insights and suggestions to users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We will use real time data to provide a prediction model that informs users of which parking spot to target and how many parking spots are expected to be free</a:t>
            </a:r>
            <a:endParaRPr/>
          </a:p>
        </p:txBody>
      </p:sp>
      <p:pic>
        <p:nvPicPr>
          <p:cNvPr id="147" name="Google Shape;14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57250" y="810725"/>
            <a:ext cx="4810450" cy="2682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7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Deliverables</a:t>
            </a:r>
            <a:endParaRPr/>
          </a:p>
        </p:txBody>
      </p:sp>
      <p:sp>
        <p:nvSpPr>
          <p:cNvPr id="153" name="Google Shape;153;p17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 will use web app </a:t>
            </a:r>
            <a:r>
              <a:rPr lang="en"/>
              <a:t>before</a:t>
            </a:r>
            <a:r>
              <a:rPr lang="en"/>
              <a:t> they plan to arrive on campus to get parking </a:t>
            </a:r>
            <a:r>
              <a:rPr lang="en"/>
              <a:t>recommendation</a:t>
            </a:r>
            <a:endParaRPr/>
          </a:p>
          <a:p>
            <a:pPr indent="-311150" lvl="0" marL="457200" rtl="0" algn="l">
              <a:spcBef>
                <a:spcPts val="12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App will calculate time of arrival at each of the garages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Live data and ML model will be used predict number of free spaces at each garage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App will then provide </a:t>
            </a:r>
            <a:r>
              <a:rPr lang="en"/>
              <a:t>relevant</a:t>
            </a:r>
            <a:r>
              <a:rPr lang="en"/>
              <a:t> data and </a:t>
            </a:r>
            <a:r>
              <a:rPr lang="en"/>
              <a:t>recommendation for user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User will be able to manages personal profile with relevant data (i.e Type of Parking Pass)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New parking data will be collected; user session info will be persisted in separate database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Features</a:t>
            </a:r>
            <a:endParaRPr/>
          </a:p>
        </p:txBody>
      </p:sp>
      <p:sp>
        <p:nvSpPr>
          <p:cNvPr id="159" name="Google Shape;159;p18"/>
          <p:cNvSpPr txBox="1"/>
          <p:nvPr>
            <p:ph idx="1" type="body"/>
          </p:nvPr>
        </p:nvSpPr>
        <p:spPr>
          <a:xfrm>
            <a:off x="729450" y="1853850"/>
            <a:ext cx="7688700" cy="253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Profile management and </a:t>
            </a:r>
            <a:r>
              <a:rPr lang="en" sz="1400"/>
              <a:t>Authentication</a:t>
            </a:r>
            <a:endParaRPr sz="1400"/>
          </a:p>
          <a:p>
            <a:pPr indent="-3175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Prediction Model</a:t>
            </a:r>
            <a:endParaRPr sz="1400"/>
          </a:p>
          <a:p>
            <a:pPr indent="-3175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Interactive Map</a:t>
            </a:r>
            <a:endParaRPr sz="1400"/>
          </a:p>
          <a:p>
            <a:pPr indent="-3175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Notification System</a:t>
            </a:r>
            <a:endParaRPr sz="1400"/>
          </a:p>
          <a:p>
            <a:pPr indent="-3175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History and Analytics</a:t>
            </a:r>
            <a:endParaRPr sz="1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9"/>
          <p:cNvSpPr txBox="1"/>
          <p:nvPr>
            <p:ph type="title"/>
          </p:nvPr>
        </p:nvSpPr>
        <p:spPr>
          <a:xfrm>
            <a:off x="727650" y="7223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Profile Management</a:t>
            </a:r>
            <a:endParaRPr/>
          </a:p>
        </p:txBody>
      </p:sp>
      <p:sp>
        <p:nvSpPr>
          <p:cNvPr id="165" name="Google Shape;165;p19"/>
          <p:cNvSpPr txBox="1"/>
          <p:nvPr>
            <p:ph idx="1" type="body"/>
          </p:nvPr>
        </p:nvSpPr>
        <p:spPr>
          <a:xfrm>
            <a:off x="768450" y="1331288"/>
            <a:ext cx="7607100" cy="81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Login/</a:t>
            </a:r>
            <a:r>
              <a:rPr lang="en"/>
              <a:t>C</a:t>
            </a:r>
            <a:r>
              <a:rPr lang="en"/>
              <a:t>redentials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Personal Information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Usage History</a:t>
            </a:r>
            <a:endParaRPr/>
          </a:p>
        </p:txBody>
      </p:sp>
      <p:pic>
        <p:nvPicPr>
          <p:cNvPr id="166" name="Google Shape;16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3050" y="2146701"/>
            <a:ext cx="3851773" cy="27392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67" name="Google Shape;16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44350" y="2146425"/>
            <a:ext cx="3851775" cy="27398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0"/>
          <p:cNvSpPr/>
          <p:nvPr/>
        </p:nvSpPr>
        <p:spPr>
          <a:xfrm>
            <a:off x="4235700" y="3147500"/>
            <a:ext cx="4332900" cy="1338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20"/>
          <p:cNvSpPr/>
          <p:nvPr/>
        </p:nvSpPr>
        <p:spPr>
          <a:xfrm>
            <a:off x="4246350" y="3915125"/>
            <a:ext cx="1163400" cy="317700"/>
          </a:xfrm>
          <a:prstGeom prst="rect">
            <a:avLst/>
          </a:prstGeom>
          <a:solidFill>
            <a:srgbClr val="59595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2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Prediction Model Integration</a:t>
            </a:r>
            <a:endParaRPr/>
          </a:p>
        </p:txBody>
      </p:sp>
      <p:sp>
        <p:nvSpPr>
          <p:cNvPr id="175" name="Google Shape;175;p20"/>
          <p:cNvSpPr txBox="1"/>
          <p:nvPr>
            <p:ph idx="1" type="body"/>
          </p:nvPr>
        </p:nvSpPr>
        <p:spPr>
          <a:xfrm>
            <a:off x="729450" y="2078875"/>
            <a:ext cx="4855200" cy="84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Machine </a:t>
            </a:r>
            <a:r>
              <a:rPr lang="en"/>
              <a:t>l</a:t>
            </a:r>
            <a:r>
              <a:rPr lang="en"/>
              <a:t>earning </a:t>
            </a:r>
            <a:r>
              <a:rPr lang="en"/>
              <a:t>m</a:t>
            </a:r>
            <a:r>
              <a:rPr lang="en"/>
              <a:t>odel API </a:t>
            </a:r>
            <a:r>
              <a:rPr lang="en"/>
              <a:t>e</a:t>
            </a:r>
            <a:r>
              <a:rPr lang="en"/>
              <a:t>ndpoint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From front-end map, send parking lot distance to the API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Retrieve availability for future times </a:t>
            </a:r>
            <a:endParaRPr/>
          </a:p>
        </p:txBody>
      </p:sp>
      <p:sp>
        <p:nvSpPr>
          <p:cNvPr id="176" name="Google Shape;176;p20"/>
          <p:cNvSpPr txBox="1"/>
          <p:nvPr/>
        </p:nvSpPr>
        <p:spPr>
          <a:xfrm>
            <a:off x="5343450" y="3207288"/>
            <a:ext cx="2117400" cy="26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venir"/>
                <a:ea typeface="Avenir"/>
                <a:cs typeface="Avenir"/>
                <a:sym typeface="Avenir"/>
              </a:rPr>
              <a:t>Time Series Forecasting</a:t>
            </a:r>
            <a:endParaRPr>
              <a:latin typeface="Avenir"/>
              <a:ea typeface="Avenir"/>
              <a:cs typeface="Avenir"/>
              <a:sym typeface="Aveni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7" name="Google Shape;177;p20"/>
          <p:cNvSpPr/>
          <p:nvPr/>
        </p:nvSpPr>
        <p:spPr>
          <a:xfrm>
            <a:off x="4947000" y="3915075"/>
            <a:ext cx="3246600" cy="317700"/>
          </a:xfrm>
          <a:prstGeom prst="roundRect">
            <a:avLst>
              <a:gd fmla="val 16667" name="adj"/>
            </a:avLst>
          </a:prstGeom>
          <a:solidFill>
            <a:srgbClr val="9FEDDA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78" name="Google Shape;178;p20"/>
          <p:cNvCxnSpPr>
            <a:stCxn id="177" idx="0"/>
            <a:endCxn id="177" idx="2"/>
          </p:cNvCxnSpPr>
          <p:nvPr/>
        </p:nvCxnSpPr>
        <p:spPr>
          <a:xfrm>
            <a:off x="6570300" y="3915075"/>
            <a:ext cx="0" cy="317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9" name="Google Shape;179;p20"/>
          <p:cNvCxnSpPr/>
          <p:nvPr/>
        </p:nvCxnSpPr>
        <p:spPr>
          <a:xfrm>
            <a:off x="7119700" y="3915075"/>
            <a:ext cx="0" cy="3177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0" name="Google Shape;180;p20"/>
          <p:cNvCxnSpPr/>
          <p:nvPr/>
        </p:nvCxnSpPr>
        <p:spPr>
          <a:xfrm>
            <a:off x="7681925" y="3915075"/>
            <a:ext cx="0" cy="317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1" name="Google Shape;181;p20"/>
          <p:cNvCxnSpPr/>
          <p:nvPr/>
        </p:nvCxnSpPr>
        <p:spPr>
          <a:xfrm>
            <a:off x="6020900" y="3915075"/>
            <a:ext cx="0" cy="317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2" name="Google Shape;182;p20"/>
          <p:cNvCxnSpPr/>
          <p:nvPr/>
        </p:nvCxnSpPr>
        <p:spPr>
          <a:xfrm>
            <a:off x="5471500" y="3915075"/>
            <a:ext cx="0" cy="317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3" name="Google Shape;183;p20"/>
          <p:cNvSpPr txBox="1"/>
          <p:nvPr/>
        </p:nvSpPr>
        <p:spPr>
          <a:xfrm>
            <a:off x="4977400" y="3873825"/>
            <a:ext cx="49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286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4" name="Google Shape;184;p20"/>
          <p:cNvSpPr txBox="1"/>
          <p:nvPr/>
        </p:nvSpPr>
        <p:spPr>
          <a:xfrm>
            <a:off x="5499150" y="3873825"/>
            <a:ext cx="49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338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5" name="Google Shape;185;p20"/>
          <p:cNvSpPr txBox="1"/>
          <p:nvPr/>
        </p:nvSpPr>
        <p:spPr>
          <a:xfrm>
            <a:off x="6034725" y="3873825"/>
            <a:ext cx="49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176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6" name="Google Shape;186;p20"/>
          <p:cNvSpPr txBox="1"/>
          <p:nvPr/>
        </p:nvSpPr>
        <p:spPr>
          <a:xfrm>
            <a:off x="6577213" y="3873825"/>
            <a:ext cx="49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201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7" name="Google Shape;187;p20"/>
          <p:cNvSpPr txBox="1"/>
          <p:nvPr/>
        </p:nvSpPr>
        <p:spPr>
          <a:xfrm>
            <a:off x="7153750" y="3873825"/>
            <a:ext cx="49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—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8" name="Google Shape;188;p20"/>
          <p:cNvSpPr txBox="1"/>
          <p:nvPr/>
        </p:nvSpPr>
        <p:spPr>
          <a:xfrm>
            <a:off x="7740175" y="3873825"/>
            <a:ext cx="385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—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9" name="Google Shape;189;p20"/>
          <p:cNvSpPr txBox="1"/>
          <p:nvPr/>
        </p:nvSpPr>
        <p:spPr>
          <a:xfrm>
            <a:off x="4949750" y="3514875"/>
            <a:ext cx="49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32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0" name="Google Shape;190;p20"/>
          <p:cNvSpPr txBox="1"/>
          <p:nvPr/>
        </p:nvSpPr>
        <p:spPr>
          <a:xfrm>
            <a:off x="5492238" y="3514875"/>
            <a:ext cx="49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33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1" name="Google Shape;191;p20"/>
          <p:cNvSpPr txBox="1"/>
          <p:nvPr/>
        </p:nvSpPr>
        <p:spPr>
          <a:xfrm>
            <a:off x="6038188" y="3514875"/>
            <a:ext cx="49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34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2" name="Google Shape;192;p20"/>
          <p:cNvSpPr txBox="1"/>
          <p:nvPr/>
        </p:nvSpPr>
        <p:spPr>
          <a:xfrm>
            <a:off x="6577200" y="3514875"/>
            <a:ext cx="49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35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3" name="Google Shape;193;p20"/>
          <p:cNvSpPr txBox="1"/>
          <p:nvPr/>
        </p:nvSpPr>
        <p:spPr>
          <a:xfrm>
            <a:off x="7129563" y="3514875"/>
            <a:ext cx="49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36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4" name="Google Shape;194;p20"/>
          <p:cNvSpPr txBox="1"/>
          <p:nvPr/>
        </p:nvSpPr>
        <p:spPr>
          <a:xfrm>
            <a:off x="7681913" y="3514875"/>
            <a:ext cx="49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37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5" name="Google Shape;195;p20"/>
          <p:cNvSpPr txBox="1"/>
          <p:nvPr/>
        </p:nvSpPr>
        <p:spPr>
          <a:xfrm>
            <a:off x="4510750" y="3514875"/>
            <a:ext cx="49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31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96" name="Google Shape;196;p20"/>
          <p:cNvCxnSpPr/>
          <p:nvPr/>
        </p:nvCxnSpPr>
        <p:spPr>
          <a:xfrm>
            <a:off x="4952250" y="3915075"/>
            <a:ext cx="0" cy="317700"/>
          </a:xfrm>
          <a:prstGeom prst="straightConnector1">
            <a:avLst/>
          </a:prstGeom>
          <a:noFill/>
          <a:ln cap="flat" cmpd="sng" w="7620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7" name="Google Shape;197;p20"/>
          <p:cNvCxnSpPr/>
          <p:nvPr/>
        </p:nvCxnSpPr>
        <p:spPr>
          <a:xfrm>
            <a:off x="4546538" y="3915075"/>
            <a:ext cx="0" cy="317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8" name="Google Shape;198;p20"/>
          <p:cNvSpPr txBox="1"/>
          <p:nvPr/>
        </p:nvSpPr>
        <p:spPr>
          <a:xfrm>
            <a:off x="4141400" y="3514875"/>
            <a:ext cx="49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…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1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Interactive Map</a:t>
            </a:r>
            <a:endParaRPr/>
          </a:p>
        </p:txBody>
      </p:sp>
      <p:sp>
        <p:nvSpPr>
          <p:cNvPr id="204" name="Google Shape;204;p21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Live occupancy data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Routing data to each garage</a:t>
            </a:r>
            <a:endParaRPr/>
          </a:p>
        </p:txBody>
      </p:sp>
      <p:pic>
        <p:nvPicPr>
          <p:cNvPr id="205" name="Google Shape;205;p21"/>
          <p:cNvPicPr preferRelativeResize="0"/>
          <p:nvPr/>
        </p:nvPicPr>
        <p:blipFill rotWithShape="1">
          <a:blip r:embed="rId3">
            <a:alphaModFix/>
          </a:blip>
          <a:srcRect b="0" l="0" r="566" t="0"/>
          <a:stretch/>
        </p:blipFill>
        <p:spPr>
          <a:xfrm>
            <a:off x="3771425" y="944600"/>
            <a:ext cx="5095249" cy="363527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2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Notification System</a:t>
            </a:r>
            <a:endParaRPr/>
          </a:p>
        </p:txBody>
      </p:sp>
      <p:sp>
        <p:nvSpPr>
          <p:cNvPr id="211" name="Google Shape;211;p22"/>
          <p:cNvSpPr txBox="1"/>
          <p:nvPr>
            <p:ph idx="1" type="body"/>
          </p:nvPr>
        </p:nvSpPr>
        <p:spPr>
          <a:xfrm>
            <a:off x="729450" y="2078875"/>
            <a:ext cx="7688700" cy="71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Alerts User to Changes in Recommendation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Alerts user to leave on time in order to arrive on time and find parking</a:t>
            </a:r>
            <a:endParaRPr/>
          </a:p>
        </p:txBody>
      </p:sp>
      <p:pic>
        <p:nvPicPr>
          <p:cNvPr id="212" name="Google Shape;21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18000" y="871875"/>
            <a:ext cx="1428749" cy="1428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22"/>
          <p:cNvPicPr preferRelativeResize="0"/>
          <p:nvPr/>
        </p:nvPicPr>
        <p:blipFill rotWithShape="1">
          <a:blip r:embed="rId4">
            <a:alphaModFix/>
          </a:blip>
          <a:srcRect b="2903" l="61409" r="382" t="0"/>
          <a:stretch/>
        </p:blipFill>
        <p:spPr>
          <a:xfrm>
            <a:off x="401300" y="2788975"/>
            <a:ext cx="3963025" cy="14287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214" name="Google Shape;214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4943" y="3231322"/>
            <a:ext cx="3669047" cy="687514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22"/>
          <p:cNvPicPr preferRelativeResize="0"/>
          <p:nvPr/>
        </p:nvPicPr>
        <p:blipFill rotWithShape="1">
          <a:blip r:embed="rId4">
            <a:alphaModFix/>
          </a:blip>
          <a:srcRect b="2903" l="61409" r="382" t="0"/>
          <a:stretch/>
        </p:blipFill>
        <p:spPr>
          <a:xfrm>
            <a:off x="4775925" y="2788975"/>
            <a:ext cx="3963025" cy="142875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216" name="Google Shape;216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014986" y="3231325"/>
            <a:ext cx="3484914" cy="68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