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60" r:id="rId4"/>
    <p:sldId id="259" r:id="rId5"/>
    <p:sldId id="261" r:id="rId6"/>
    <p:sldId id="267" r:id="rId7"/>
    <p:sldId id="268" r:id="rId8"/>
    <p:sldId id="269" r:id="rId9"/>
    <p:sldId id="270" r:id="rId10"/>
    <p:sldId id="271" r:id="rId11"/>
    <p:sldId id="263" r:id="rId12"/>
    <p:sldId id="264" r:id="rId13"/>
    <p:sldId id="273" r:id="rId14"/>
    <p:sldId id="265" r:id="rId15"/>
    <p:sldId id="266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07" autoAdjust="0"/>
  </p:normalViewPr>
  <p:slideViewPr>
    <p:cSldViewPr>
      <p:cViewPr varScale="1">
        <p:scale>
          <a:sx n="53" d="100"/>
          <a:sy n="53" d="100"/>
        </p:scale>
        <p:origin x="36" y="9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138426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29014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1046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Mention that reward increases with successive passed</a:t>
            </a:r>
            <a:r>
              <a:rPr lang="en-US" baseline="0" dirty="0" smtClean="0"/>
              <a:t> tests</a:t>
            </a:r>
            <a:endParaRPr dirty="0"/>
          </a:p>
        </p:txBody>
      </p:sp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00444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8358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171450" lvl="0" indent="-171450" rtl="0">
              <a:spcBef>
                <a:spcPts val="0"/>
              </a:spcBef>
              <a:buFontTx/>
              <a:buChar char="-"/>
            </a:pPr>
            <a:r>
              <a:rPr lang="en-US" baseline="0" dirty="0" smtClean="0"/>
              <a:t>Interface with BACtrack Breathalyzer to record the user’s Blood Alcohol Content (BAC).</a:t>
            </a:r>
          </a:p>
          <a:p>
            <a:pPr marL="171450" lvl="0" indent="-171450" rtl="0">
              <a:spcBef>
                <a:spcPts val="0"/>
              </a:spcBef>
              <a:buFontTx/>
              <a:buChar char="-"/>
            </a:pPr>
            <a:r>
              <a:rPr lang="en-US" baseline="0" dirty="0" smtClean="0"/>
              <a:t>Take three photos of the participant while they are using the device for identification purposes.</a:t>
            </a:r>
          </a:p>
          <a:p>
            <a:pPr marL="171450" lvl="0" indent="-171450" rtl="0">
              <a:spcBef>
                <a:spcPts val="0"/>
              </a:spcBef>
              <a:buFontTx/>
              <a:buChar char="-"/>
            </a:pPr>
            <a:r>
              <a:rPr lang="en-US" baseline="0" dirty="0" smtClean="0"/>
              <a:t>Identify the best photo and send it through a server for facial recognition.</a:t>
            </a:r>
            <a:endParaRPr dirty="0"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7954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0273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171450" lvl="0" indent="-171450" rtl="0">
              <a:spcBef>
                <a:spcPts val="0"/>
              </a:spcBef>
              <a:buFontTx/>
              <a:buChar char="-"/>
            </a:pPr>
            <a:r>
              <a:rPr lang="en-US" baseline="0" dirty="0" smtClean="0"/>
              <a:t>Meeting with client is very important, we learned this early on and always scheduled meetings in advance about every two weeks.</a:t>
            </a:r>
          </a:p>
          <a:p>
            <a:pPr marL="171450" lvl="0" indent="-171450" rtl="0">
              <a:spcBef>
                <a:spcPts val="0"/>
              </a:spcBef>
              <a:buFontTx/>
              <a:buChar char="-"/>
            </a:pPr>
            <a:r>
              <a:rPr lang="en-US" baseline="0" dirty="0" smtClean="0"/>
              <a:t>It is good to be honest and realistic about your abilities when speaking to your client.</a:t>
            </a:r>
          </a:p>
          <a:p>
            <a:pPr marL="171450" lvl="0" indent="-171450" rtl="0">
              <a:spcBef>
                <a:spcPts val="0"/>
              </a:spcBef>
              <a:buFontTx/>
              <a:buChar char="-"/>
            </a:pPr>
            <a:r>
              <a:rPr lang="en-US" baseline="0" dirty="0" smtClean="0"/>
              <a:t>Android is not perfect but has a working solution to most common problems.</a:t>
            </a:r>
          </a:p>
          <a:p>
            <a:pPr marL="628650" lvl="1" indent="-171450" rtl="0">
              <a:spcBef>
                <a:spcPts val="0"/>
              </a:spcBef>
              <a:buFontTx/>
              <a:buChar char="-"/>
            </a:pPr>
            <a:r>
              <a:rPr lang="en-US" sz="11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had issues with the camera that we found out were just problems everyone had to deal with but the SDK makes it easy to work around most of them</a:t>
            </a:r>
            <a:endParaRPr lang="en-US" baseline="0" dirty="0" smtClean="0"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08179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85902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01021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4484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2133600" y="514350"/>
            <a:ext cx="6096000" cy="27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274320" marR="0" lvl="0" indent="-181610" algn="l" rtl="0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ct val="60000"/>
              <a:buFont typeface="Noto Sans Symbols"/>
              <a:buChar char="❧"/>
              <a:defRPr sz="21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640080" marR="0" lvl="1" indent="-186690" algn="l" rtl="0">
              <a:spcBef>
                <a:spcPts val="380"/>
              </a:spcBef>
              <a:buClr>
                <a:schemeClr val="lt1"/>
              </a:buClr>
              <a:buSzPct val="59999"/>
              <a:buFont typeface="Noto Sans Symbols"/>
              <a:buChar char="❧"/>
              <a:defRPr sz="19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005839" marR="0" lvl="2" indent="-191769" algn="l" rtl="0">
              <a:spcBef>
                <a:spcPts val="340"/>
              </a:spcBef>
              <a:buClr>
                <a:schemeClr val="lt1"/>
              </a:buClr>
              <a:buSzPct val="59999"/>
              <a:buFont typeface="Noto Sans Symbols"/>
              <a:buChar char="•"/>
              <a:defRPr sz="17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-205739" algn="l" rtl="0">
              <a:spcBef>
                <a:spcPts val="320"/>
              </a:spcBef>
              <a:buClr>
                <a:schemeClr val="lt1"/>
              </a:buClr>
              <a:buSzPct val="60000"/>
              <a:buFont typeface="Noto Sans Symbols"/>
              <a:buChar char="❧"/>
              <a:defRPr sz="1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645920" marR="0" lvl="4" indent="-204470" algn="l" rtl="0">
              <a:spcBef>
                <a:spcPts val="300"/>
              </a:spcBef>
              <a:buClr>
                <a:schemeClr val="lt1"/>
              </a:buClr>
              <a:buSzPct val="60000"/>
              <a:buFont typeface="Noto Sans Symbols"/>
              <a:buChar char="❧"/>
              <a:defRPr sz="15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1965960" marR="0" lvl="5" indent="-210820" algn="l" rtl="0">
              <a:spcBef>
                <a:spcPts val="280"/>
              </a:spcBef>
              <a:buClr>
                <a:schemeClr val="lt1"/>
              </a:buClr>
              <a:buSzPct val="59999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240280" marR="0" lvl="6" indent="-205739" algn="l" rtl="0">
              <a:spcBef>
                <a:spcPts val="280"/>
              </a:spcBef>
              <a:buClr>
                <a:schemeClr val="lt1"/>
              </a:buClr>
              <a:buSzPct val="59999"/>
              <a:buFont typeface="Noto Sans Symbols"/>
              <a:buChar char="•"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2514600" marR="0" lvl="7" indent="-213360" algn="l" rtl="0">
              <a:spcBef>
                <a:spcPts val="280"/>
              </a:spcBef>
              <a:buClr>
                <a:schemeClr val="lt1"/>
              </a:buClr>
              <a:buSzPct val="59999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2834640" marR="0" lvl="8" indent="-203200" algn="l" rtl="0">
              <a:spcBef>
                <a:spcPts val="280"/>
              </a:spcBef>
              <a:buClr>
                <a:schemeClr val="lt1"/>
              </a:buClr>
              <a:buSzPct val="59999"/>
              <a:buFont typeface="Noto Sans Symbols"/>
              <a:buChar char="❧"/>
              <a:defRPr sz="14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777239" y="3657600"/>
            <a:ext cx="7543800" cy="68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1"/>
              </a:buClr>
              <a:buFont typeface="Times New Roman"/>
              <a:buNone/>
              <a:defRPr sz="49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2pPr>
            <a:lvl3pPr marL="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3pPr>
            <a:lvl4pPr marL="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4pPr>
            <a:lvl5pPr marL="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5pPr>
            <a:lvl6pPr marL="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6pPr>
            <a:lvl7pPr marL="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7pPr>
            <a:lvl8pPr marL="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8pPr>
            <a:lvl9pPr marL="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6172200" y="461605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 dirty="0"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22959" y="4381500"/>
            <a:ext cx="2133600" cy="228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9125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lang="en" sz="16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822959" y="4616053"/>
            <a:ext cx="45720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  <a:endParaRPr lang="en" sz="1000">
              <a:solidFill>
                <a:schemeClr val="lt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mailto:fox@vt.edu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hyperlink" Target="mailto:mickyk@vtc.vt.edu" TargetMode="External"/><Relationship Id="rId4" Type="http://schemas.openxmlformats.org/officeDocument/2006/relationships/hyperlink" Target="mailto:jcrwfrd@vtc.vt.edu" TargetMode="External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reporter.nih.gov/project_info_description.cfm?aid=8904569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eclairimages.com/new%20web%20images%20links/question_mark_serious_thinker_500_clr_5562.gif" TargetMode="External"/><Relationship Id="rId3" Type="http://schemas.openxmlformats.org/officeDocument/2006/relationships/hyperlink" Target="http://research.vtc.vt.edu/people/mikhail-koffarnus" TargetMode="External"/><Relationship Id="rId7" Type="http://schemas.openxmlformats.org/officeDocument/2006/relationships/hyperlink" Target="http://storage.googleapis.com/ix_choosemuse/uploads/2016/02/android-logo.pn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dn.shopify.com/s/files/1/0177/6214/products/BuyNow_Mobile_grande_25e68bec-523f-44c6-9b04-a338b2e1b7b1_1024x1024.png?v=1448496556" TargetMode="External"/><Relationship Id="rId5" Type="http://schemas.openxmlformats.org/officeDocument/2006/relationships/hyperlink" Target="http://thewirecutter.com/wp-content/uploads/2015/12/breathalyzers-testing-630.jpg" TargetMode="External"/><Relationship Id="rId4" Type="http://schemas.openxmlformats.org/officeDocument/2006/relationships/hyperlink" Target="http://research.vtc.vt.edu/people/john-t-crawford" TargetMode="External"/><Relationship Id="rId9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hyperlink" Target="https://github.com/brobohn/Breathe-EZ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/>
        </p:nvSpPr>
        <p:spPr>
          <a:xfrm>
            <a:off x="782450" y="-38100"/>
            <a:ext cx="7633500" cy="1665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sz="5000" b="0" i="0" u="none" strike="noStrike" cap="none" dirty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Social Interactome Breathalyzer “Breathe-EZ”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1828800" y="1901300"/>
            <a:ext cx="5486400" cy="2928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F3F3F3"/>
                </a:solidFill>
              </a:rPr>
              <a:t>Virginia Tech - Blacksburg, VA </a:t>
            </a:r>
            <a:r>
              <a:rPr lang="en" sz="1800" dirty="0" smtClean="0">
                <a:solidFill>
                  <a:srgbClr val="F3F3F3"/>
                </a:solidFill>
              </a:rPr>
              <a:t>24061</a:t>
            </a:r>
            <a:endParaRPr lang="en" sz="1800" dirty="0">
              <a:solidFill>
                <a:srgbClr val="F3F3F3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F3F3F3"/>
                </a:solidFill>
              </a:rPr>
              <a:t>CS 4624 Spring 2016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F3F3F3"/>
                </a:solidFill>
              </a:rPr>
              <a:t>Dr. Edward A. Fox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F3F3F3"/>
                </a:solidFill>
              </a:rPr>
              <a:t>April 25, 2016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3F3F3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F3F3F3"/>
                </a:solidFill>
              </a:rPr>
              <a:t>Members:</a:t>
            </a:r>
            <a:r>
              <a:rPr lang="en" sz="1800" dirty="0">
                <a:solidFill>
                  <a:srgbClr val="F3F3F3"/>
                </a:solidFill>
              </a:rPr>
              <a:t> Christopher Aska Toda, Colton Walker, Chris Cornett, Ben Robohn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3F3F3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 dirty="0">
                <a:solidFill>
                  <a:srgbClr val="F3F3F3"/>
                </a:solidFill>
              </a:rPr>
              <a:t>Client: </a:t>
            </a:r>
            <a:r>
              <a:rPr lang="en" sz="1800" dirty="0">
                <a:solidFill>
                  <a:srgbClr val="F3F3F3"/>
                </a:solidFill>
              </a:rPr>
              <a:t>John Crawford, Mikhail Koffarnus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rgbClr val="F3F3F3"/>
              </a:solidFill>
            </a:endParaRPr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 amt="8000"/>
          </a:blip>
          <a:stretch>
            <a:fillRect/>
          </a:stretch>
        </p:blipFill>
        <p:spPr>
          <a:xfrm>
            <a:off x="2578775" y="578525"/>
            <a:ext cx="3986448" cy="3986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3"/>
          <p:cNvSpPr txBox="1">
            <a:spLocks noGrp="1"/>
          </p:cNvSpPr>
          <p:nvPr>
            <p:ph type="title"/>
          </p:nvPr>
        </p:nvSpPr>
        <p:spPr>
          <a:xfrm>
            <a:off x="1143000" y="209550"/>
            <a:ext cx="70104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 smtClean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Walkthrough</a:t>
            </a:r>
            <a:endParaRPr lang="en" dirty="0">
              <a:solidFill>
                <a:srgbClr val="B7B7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hape 116"/>
          <p:cNvSpPr txBox="1">
            <a:spLocks noGrp="1"/>
          </p:cNvSpPr>
          <p:nvPr>
            <p:ph type="body" idx="1"/>
          </p:nvPr>
        </p:nvSpPr>
        <p:spPr>
          <a:xfrm>
            <a:off x="152400" y="895350"/>
            <a:ext cx="8305800" cy="487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28600" lvl="0" indent="0" algn="ctr" rtl="0">
              <a:spcBef>
                <a:spcPts val="0"/>
              </a:spcBef>
              <a:buClr>
                <a:srgbClr val="FFFFFF"/>
              </a:buClr>
              <a:buNone/>
            </a:pPr>
            <a:r>
              <a:rPr lang="en" dirty="0" smtClean="0">
                <a:solidFill>
                  <a:srgbClr val="FFFFFF"/>
                </a:solidFill>
              </a:rPr>
              <a:t>5. Application displays BAC and accepts or rejects pictures </a:t>
            </a:r>
            <a:endParaRPr lang="en" dirty="0">
              <a:solidFill>
                <a:srgbClr val="FFFFFF"/>
              </a:solidFill>
            </a:endParaRPr>
          </a:p>
        </p:txBody>
      </p:sp>
      <p:pic>
        <p:nvPicPr>
          <p:cNvPr id="6" name="Picture 5" descr="C:\Users\Colton\Desktop\college\CS 4624 Hypertext, Multimedia, and Info Access\pics\Screenshot_20160425-19285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905" y="1753235"/>
            <a:ext cx="1909445" cy="3256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Colton\AppData\Local\Temp\Screenshot_20160425-193818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9628" y="1752273"/>
            <a:ext cx="1857883" cy="3257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upload.wikimedia.org/wikipedia/en/thumb/f/fb/Yes_check.svg/1024px-Yes_check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12" y="1522084"/>
            <a:ext cx="946034" cy="94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upload.wikimedia.org/wikipedia/commons/thumb/a/a2/X_mark.svg/896px-X_mark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343" y="1561972"/>
            <a:ext cx="792709" cy="90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42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hape 118"/>
          <p:cNvPicPr preferRelativeResize="0"/>
          <p:nvPr/>
        </p:nvPicPr>
        <p:blipFill>
          <a:blip r:embed="rId3">
            <a:alphaModFix amt="8000"/>
          </a:blip>
          <a:stretch>
            <a:fillRect/>
          </a:stretch>
        </p:blipFill>
        <p:spPr>
          <a:xfrm>
            <a:off x="2578775" y="578525"/>
            <a:ext cx="3986448" cy="3986448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2024475" y="1246050"/>
            <a:ext cx="6096000" cy="3535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571500" lvl="0" indent="-3429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" dirty="0" smtClean="0">
                <a:solidFill>
                  <a:srgbClr val="FFFFFF"/>
                </a:solidFill>
              </a:rPr>
              <a:t>Important to meet with the client</a:t>
            </a:r>
            <a:endParaRPr lang="en" dirty="0">
              <a:solidFill>
                <a:srgbClr val="FFFFFF"/>
              </a:solidFill>
            </a:endParaRPr>
          </a:p>
          <a:p>
            <a:pPr marL="571500" lvl="0" indent="-3429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" dirty="0" smtClean="0">
                <a:solidFill>
                  <a:srgbClr val="FFFFFF"/>
                </a:solidFill>
              </a:rPr>
              <a:t>Being honest and realistic about one’s abilities when faced with obstacles</a:t>
            </a:r>
            <a:endParaRPr dirty="0">
              <a:solidFill>
                <a:srgbClr val="FFFFFF"/>
              </a:solidFill>
            </a:endParaRPr>
          </a:p>
          <a:p>
            <a:pPr marL="571500" lvl="0" indent="-3429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" dirty="0" smtClean="0">
                <a:solidFill>
                  <a:srgbClr val="FFFFFF"/>
                </a:solidFill>
              </a:rPr>
              <a:t>Problem with camera for every device but SDK helped </a:t>
            </a:r>
            <a:endParaRPr lang="en" dirty="0">
              <a:solidFill>
                <a:srgbClr val="FFFFFF"/>
              </a:solidFill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800089" y="514350"/>
            <a:ext cx="75438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Lessons Learned</a:t>
            </a:r>
          </a:p>
        </p:txBody>
      </p:sp>
      <p:pic>
        <p:nvPicPr>
          <p:cNvPr id="119" name="Shape 1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440562">
            <a:off x="156594" y="2017842"/>
            <a:ext cx="2024474" cy="2022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381000" y="895350"/>
            <a:ext cx="6096000" cy="429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57200" lvl="0" indent="-323850" rtl="0">
              <a:spcBef>
                <a:spcPts val="0"/>
              </a:spcBef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rgbClr val="FFFFFF"/>
                </a:solidFill>
              </a:rPr>
              <a:t>Dr. Edward Fox</a:t>
            </a:r>
          </a:p>
          <a:p>
            <a:pPr marL="914400" lvl="1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rgbClr val="FFFFFF"/>
                </a:solidFill>
              </a:rPr>
              <a:t>Professor, Department of Computer Science</a:t>
            </a:r>
          </a:p>
          <a:p>
            <a:pPr marL="914400" lvl="1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rgbClr val="FFFFFF"/>
                </a:solidFill>
              </a:rPr>
              <a:t>Virginia Tech</a:t>
            </a:r>
          </a:p>
          <a:p>
            <a:pPr marL="914400" lvl="1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 smtClean="0">
                <a:solidFill>
                  <a:srgbClr val="FFFFFF"/>
                </a:solidFill>
                <a:hlinkClick r:id="rId3"/>
              </a:rPr>
              <a:t>fox@vt.edu</a:t>
            </a:r>
            <a:r>
              <a:rPr lang="en" sz="1500" dirty="0" smtClean="0">
                <a:solidFill>
                  <a:srgbClr val="FFFFFF"/>
                </a:solidFill>
              </a:rPr>
              <a:t/>
            </a:r>
            <a:br>
              <a:rPr lang="en" sz="1500" dirty="0" smtClean="0">
                <a:solidFill>
                  <a:srgbClr val="FFFFFF"/>
                </a:solidFill>
              </a:rPr>
            </a:br>
            <a:endParaRPr lang="en" sz="1500" dirty="0">
              <a:solidFill>
                <a:srgbClr val="FFFFFF"/>
              </a:solidFill>
            </a:endParaRPr>
          </a:p>
          <a:p>
            <a:pPr marL="457200" lvl="0" indent="-323850" rtl="0">
              <a:spcBef>
                <a:spcPts val="0"/>
              </a:spcBef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chemeClr val="dk1"/>
                </a:solidFill>
              </a:rPr>
              <a:t>Mr. John T. Crawford</a:t>
            </a:r>
          </a:p>
          <a:p>
            <a:pPr marL="914400" lvl="1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chemeClr val="dk1"/>
                </a:solidFill>
              </a:rPr>
              <a:t>Research Programmer</a:t>
            </a:r>
          </a:p>
          <a:p>
            <a:pPr marL="914400" lvl="1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chemeClr val="dk1"/>
                </a:solidFill>
              </a:rPr>
              <a:t>Virginia Tech Carilion Research Institute - Addiction Recovery Research Center</a:t>
            </a:r>
          </a:p>
          <a:p>
            <a:pPr marL="914400" lvl="1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 smtClean="0">
                <a:solidFill>
                  <a:schemeClr val="dk1"/>
                </a:solidFill>
                <a:hlinkClick r:id="rId4"/>
              </a:rPr>
              <a:t>jcrwfrd@vtc.vt.edu</a:t>
            </a:r>
            <a:r>
              <a:rPr lang="en" sz="1500" dirty="0" smtClean="0">
                <a:solidFill>
                  <a:schemeClr val="dk1"/>
                </a:solidFill>
              </a:rPr>
              <a:t/>
            </a:r>
            <a:br>
              <a:rPr lang="en" sz="1500" dirty="0" smtClean="0">
                <a:solidFill>
                  <a:schemeClr val="dk1"/>
                </a:solidFill>
              </a:rPr>
            </a:br>
            <a:endParaRPr lang="en" sz="1500" dirty="0">
              <a:solidFill>
                <a:schemeClr val="dk1"/>
              </a:solidFill>
            </a:endParaRPr>
          </a:p>
          <a:p>
            <a:pPr marL="457200" lvl="0" indent="-323850" rtl="0">
              <a:spcBef>
                <a:spcPts val="0"/>
              </a:spcBef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chemeClr val="dk1"/>
                </a:solidFill>
              </a:rPr>
              <a:t>Dr. Mikhail Koffarnus </a:t>
            </a:r>
          </a:p>
          <a:p>
            <a:pPr marL="914400" lvl="1" indent="-32385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chemeClr val="dk1"/>
                </a:solidFill>
              </a:rPr>
              <a:t>Research Assistant Professor</a:t>
            </a:r>
          </a:p>
          <a:p>
            <a:pPr marL="914400" lvl="1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chemeClr val="dk1"/>
                </a:solidFill>
              </a:rPr>
              <a:t>Virginia Tech Carilion Research Institute - Addiction Recovery Research Center</a:t>
            </a:r>
          </a:p>
          <a:p>
            <a:pPr marL="914400" lvl="1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>
                <a:solidFill>
                  <a:schemeClr val="dk1"/>
                </a:solidFill>
                <a:hlinkClick r:id="rId5"/>
              </a:rPr>
              <a:t>mickyk@vtc.vt.edu</a:t>
            </a:r>
            <a:endParaRPr lang="en" sz="1500" dirty="0">
              <a:solidFill>
                <a:schemeClr val="dk1"/>
              </a:solidFill>
            </a:endParaRPr>
          </a:p>
        </p:txBody>
      </p:sp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474364" y="446175"/>
            <a:ext cx="75438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Acknowledgements</a:t>
            </a:r>
          </a:p>
        </p:txBody>
      </p:sp>
      <p:pic>
        <p:nvPicPr>
          <p:cNvPr id="126" name="Shape 126"/>
          <p:cNvPicPr preferRelativeResize="0"/>
          <p:nvPr/>
        </p:nvPicPr>
        <p:blipFill>
          <a:blip r:embed="rId6">
            <a:alphaModFix amt="8000"/>
          </a:blip>
          <a:stretch>
            <a:fillRect/>
          </a:stretch>
        </p:blipFill>
        <p:spPr>
          <a:xfrm>
            <a:off x="2578775" y="578525"/>
            <a:ext cx="3986448" cy="3986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6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934200" y="3714750"/>
            <a:ext cx="12954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70"/>
          <p:cNvPicPr preferRelativeResize="0"/>
          <p:nvPr/>
        </p:nvPicPr>
        <p:blipFill rotWithShape="1">
          <a:blip r:embed="rId8">
            <a:alphaModFix/>
          </a:blip>
          <a:srcRect t="4591" b="17192"/>
          <a:stretch/>
        </p:blipFill>
        <p:spPr>
          <a:xfrm>
            <a:off x="6934200" y="2190750"/>
            <a:ext cx="1295400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fox.cs.vt.edu/photos/Fox2002OctLowRe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622" y="971550"/>
            <a:ext cx="14224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2209800" y="1072444"/>
            <a:ext cx="4425335" cy="206592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57200" lvl="0" indent="-323850">
              <a:spcBef>
                <a:spcPts val="0"/>
              </a:spcBef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 smtClean="0">
                <a:solidFill>
                  <a:srgbClr val="FFFFFF"/>
                </a:solidFill>
              </a:rPr>
              <a:t>Sponsor: National </a:t>
            </a:r>
            <a:r>
              <a:rPr lang="en" sz="1500" dirty="0">
                <a:solidFill>
                  <a:srgbClr val="FFFFFF"/>
                </a:solidFill>
              </a:rPr>
              <a:t>Institutes of </a:t>
            </a:r>
            <a:r>
              <a:rPr lang="en" sz="1500" dirty="0" smtClean="0">
                <a:solidFill>
                  <a:srgbClr val="FFFFFF"/>
                </a:solidFill>
              </a:rPr>
              <a:t>Health (NIH)</a:t>
            </a:r>
            <a:endParaRPr lang="en" sz="1500" dirty="0" smtClean="0">
              <a:solidFill>
                <a:schemeClr val="dk1"/>
              </a:solidFill>
            </a:endParaRPr>
          </a:p>
          <a:p>
            <a: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 smtClean="0">
                <a:solidFill>
                  <a:schemeClr val="dk1"/>
                </a:solidFill>
              </a:rPr>
              <a:t>Granded funding for research</a:t>
            </a:r>
          </a:p>
          <a:p>
            <a: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 smtClean="0">
                <a:solidFill>
                  <a:schemeClr val="dk1"/>
                </a:solidFill>
              </a:rPr>
              <a:t>Grant Title</a:t>
            </a:r>
            <a:r>
              <a:rPr lang="en" sz="1500" dirty="0" smtClean="0">
                <a:solidFill>
                  <a:schemeClr val="dk1"/>
                </a:solidFill>
              </a:rPr>
              <a:t>: Remote Alcohol Monitoring to Fascilitate Abstinence Reinforcement</a:t>
            </a:r>
          </a:p>
          <a:p>
            <a: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500" dirty="0" smtClean="0">
                <a:solidFill>
                  <a:schemeClr val="tx1"/>
                </a:solidFill>
              </a:rPr>
              <a:t>Project Number: </a:t>
            </a:r>
            <a:r>
              <a:rPr lang="en-US" sz="1500" dirty="0" smtClean="0">
                <a:solidFill>
                  <a:schemeClr val="tx1"/>
                </a:solidFill>
              </a:rPr>
              <a:t>5R21AA022727-02</a:t>
            </a:r>
          </a:p>
          <a:p>
            <a: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-US" sz="15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1500" dirty="0" smtClean="0">
                <a:solidFill>
                  <a:schemeClr val="tx1"/>
                </a:solidFill>
                <a:hlinkClick r:id="rId3"/>
              </a:rPr>
              <a:t>projectreporter.nih.gov/project_info_description.cfm?aid=8904569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2327890" y="426494"/>
            <a:ext cx="45720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 smtClean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</a:t>
            </a:r>
            <a:r>
              <a:rPr lang="en" dirty="0" smtClean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endParaRPr lang="en" dirty="0">
              <a:solidFill>
                <a:srgbClr val="B7B7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4" descr="National Institutes of Health (NIH) - Turning Discovery into Healt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82" y="3703319"/>
            <a:ext cx="8183917" cy="125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daveperrett.com/images/articles/2013-04-07-recreating-the-reeder-two-tone-horizontal-rule-in-pure-css/Reeder_Zoo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3505200"/>
            <a:ext cx="939165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37417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09600" y="1352550"/>
            <a:ext cx="6096000" cy="360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700" u="sng" dirty="0">
                <a:solidFill>
                  <a:schemeClr val="hlink"/>
                </a:solidFill>
                <a:hlinkClick r:id="rId3"/>
              </a:rPr>
              <a:t>http://research.vtc.vt.edu/people/mikhail-koffarnus</a:t>
            </a: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700" u="sng" dirty="0">
                <a:solidFill>
                  <a:schemeClr val="hlink"/>
                </a:solidFill>
                <a:hlinkClick r:id="rId4"/>
              </a:rPr>
              <a:t>http://research.vtc.vt.edu/people/john-t-crawford</a:t>
            </a:r>
            <a:r>
              <a:rPr lang="en" sz="1700" dirty="0">
                <a:solidFill>
                  <a:srgbClr val="FFFFFF"/>
                </a:solidFill>
              </a:rPr>
              <a:t> </a:t>
            </a: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700" u="sng" dirty="0">
                <a:solidFill>
                  <a:schemeClr val="hlink"/>
                </a:solidFill>
                <a:hlinkClick r:id="rId5"/>
              </a:rPr>
              <a:t>http://thewirecutter.com/wp-content/uploads/2015/12/breathalyzers-testing-630.jpg</a:t>
            </a: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700" u="sng" dirty="0">
                <a:solidFill>
                  <a:schemeClr val="hlink"/>
                </a:solidFill>
                <a:hlinkClick r:id="rId6"/>
              </a:rPr>
              <a:t>http://cdn.shopify.com/s/files/1/0177/6214/products/BuyNow_Mobile_grande_25e68bec-523f-44c6-9b04-a338b2e1b7b1_1024x1024.png?v=1448496556</a:t>
            </a:r>
            <a:r>
              <a:rPr lang="en" sz="1700" dirty="0">
                <a:solidFill>
                  <a:srgbClr val="FFFFFF"/>
                </a:solidFill>
              </a:rPr>
              <a:t> </a:t>
            </a: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700" u="sng" dirty="0">
                <a:solidFill>
                  <a:schemeClr val="hlink"/>
                </a:solidFill>
                <a:hlinkClick r:id="rId7"/>
              </a:rPr>
              <a:t>http://storage.googleapis.com/ix_choosemuse/uploads/2016/02/android-logo.png</a:t>
            </a:r>
            <a:r>
              <a:rPr lang="en" sz="1700" dirty="0">
                <a:solidFill>
                  <a:srgbClr val="FFFFFF"/>
                </a:solidFill>
              </a:rPr>
              <a:t> </a:t>
            </a:r>
          </a:p>
          <a:p>
            <a:pPr marL="457200" marR="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1700" u="sng" dirty="0">
                <a:solidFill>
                  <a:schemeClr val="hlink"/>
                </a:solidFill>
                <a:hlinkClick r:id="rId8"/>
              </a:rPr>
              <a:t>http://www.leclairimages.com/new%20web%20images%20links/question_mark_serious_thinker_500_clr_5562.gif</a:t>
            </a:r>
          </a:p>
          <a:p>
            <a:pPr marL="285750" marR="0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sz="1700" dirty="0">
              <a:solidFill>
                <a:srgbClr val="FFFFFF"/>
              </a:solidFill>
            </a:endParaRPr>
          </a:p>
        </p:txBody>
      </p:sp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800089" y="514350"/>
            <a:ext cx="75438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9">
            <a:alphaModFix amt="8000"/>
          </a:blip>
          <a:stretch>
            <a:fillRect/>
          </a:stretch>
        </p:blipFill>
        <p:spPr>
          <a:xfrm>
            <a:off x="2578775" y="578525"/>
            <a:ext cx="3986448" cy="3986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5155" y="1619250"/>
            <a:ext cx="2895600" cy="352425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2971799" y="590550"/>
            <a:ext cx="3162311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hape 79"/>
          <p:cNvPicPr preferRelativeResize="0"/>
          <p:nvPr/>
        </p:nvPicPr>
        <p:blipFill>
          <a:blip r:embed="rId3">
            <a:alphaModFix amt="8000"/>
          </a:blip>
          <a:stretch>
            <a:fillRect/>
          </a:stretch>
        </p:blipFill>
        <p:spPr>
          <a:xfrm>
            <a:off x="2578775" y="578525"/>
            <a:ext cx="3986448" cy="3986448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-76200" y="1962150"/>
            <a:ext cx="5638800" cy="3639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571500" lvl="0" indent="-34290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" dirty="0" smtClean="0">
                <a:solidFill>
                  <a:srgbClr val="FFFFFF"/>
                </a:solidFill>
              </a:rPr>
              <a:t>Intended to aid </a:t>
            </a:r>
            <a:r>
              <a:rPr lang="en" dirty="0">
                <a:solidFill>
                  <a:srgbClr val="FFFFFF"/>
                </a:solidFill>
              </a:rPr>
              <a:t>users in their road to recovery</a:t>
            </a:r>
            <a:endParaRPr lang="en-US" dirty="0" smtClean="0">
              <a:solidFill>
                <a:srgbClr val="FFFFFF"/>
              </a:solidFill>
            </a:endParaRPr>
          </a:p>
          <a:p>
            <a:pPr marL="571500" lvl="0" indent="-342900" rtl="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rgbClr val="FFFFFF"/>
                </a:solidFill>
              </a:rPr>
              <a:t>R</a:t>
            </a:r>
            <a:r>
              <a:rPr lang="en" dirty="0" smtClean="0">
                <a:solidFill>
                  <a:srgbClr val="FFFFFF"/>
                </a:solidFill>
              </a:rPr>
              <a:t>andomly scheduled breathalyzer readings</a:t>
            </a:r>
          </a:p>
          <a:p>
            <a:pPr marL="571500" lvl="0" indent="-342900" rtl="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" dirty="0" smtClean="0">
                <a:solidFill>
                  <a:srgbClr val="FFFFFF"/>
                </a:solidFill>
              </a:rPr>
              <a:t>Monetary rewards for passed measurements</a:t>
            </a:r>
            <a:endParaRPr lang="en" dirty="0">
              <a:solidFill>
                <a:srgbClr val="FFFFFF"/>
              </a:solidFill>
            </a:endParaRPr>
          </a:p>
          <a:p>
            <a:pPr marL="571500" lvl="0" indent="-342900" rtl="0">
              <a:lnSpc>
                <a:spcPct val="15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" dirty="0" smtClean="0">
                <a:solidFill>
                  <a:srgbClr val="FFFFFF"/>
                </a:solidFill>
              </a:rPr>
              <a:t>Passing BAC of 0.00</a:t>
            </a:r>
            <a:endParaRPr lang="en" dirty="0">
              <a:solidFill>
                <a:srgbClr val="FFFFFF"/>
              </a:solidFill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20913" y="1962150"/>
            <a:ext cx="75438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</p:txBody>
      </p:sp>
      <p:pic>
        <p:nvPicPr>
          <p:cNvPr id="78" name="Shape 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5400" y="57150"/>
            <a:ext cx="3929151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Shape 94"/>
          <p:cNvPicPr preferRelativeResize="0"/>
          <p:nvPr/>
        </p:nvPicPr>
        <p:blipFill>
          <a:blip r:embed="rId3">
            <a:alphaModFix amt="8000"/>
          </a:blip>
          <a:stretch>
            <a:fillRect/>
          </a:stretch>
        </p:blipFill>
        <p:spPr>
          <a:xfrm>
            <a:off x="2578775" y="578525"/>
            <a:ext cx="3986448" cy="3986448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09600" y="1501389"/>
            <a:ext cx="6096000" cy="280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57200" lvl="0" indent="-32385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2200" dirty="0" smtClean="0">
                <a:solidFill>
                  <a:srgbClr val="FFFFFF"/>
                </a:solidFill>
              </a:rPr>
              <a:t>Android Studio</a:t>
            </a:r>
            <a:endParaRPr lang="en" sz="2200" dirty="0">
              <a:solidFill>
                <a:srgbClr val="FFFFFF"/>
              </a:solidFill>
            </a:endParaRPr>
          </a:p>
          <a:p>
            <a:pPr marL="914400" lvl="1" indent="-32385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2200" dirty="0" smtClean="0">
                <a:solidFill>
                  <a:srgbClr val="FFFFFF"/>
                </a:solidFill>
              </a:rPr>
              <a:t>Java</a:t>
            </a:r>
          </a:p>
          <a:p>
            <a:pPr marL="914400" lvl="1" indent="-32385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2200" dirty="0" smtClean="0">
                <a:solidFill>
                  <a:srgbClr val="FFFFFF"/>
                </a:solidFill>
              </a:rPr>
              <a:t>XML</a:t>
            </a:r>
          </a:p>
          <a:p>
            <a:pPr marL="548640" indent="-32385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SzPct val="100000"/>
              <a:buFont typeface="Courier New" panose="02070309020205020404" pitchFamily="49" charset="0"/>
              <a:buChar char="o"/>
            </a:pPr>
            <a:r>
              <a:rPr lang="en" sz="2200" dirty="0" smtClean="0">
                <a:solidFill>
                  <a:srgbClr val="FFFFFF"/>
                </a:solidFill>
              </a:rPr>
              <a:t>Motorola Nexus 6</a:t>
            </a:r>
            <a:endParaRPr lang="en" sz="2200" dirty="0">
              <a:solidFill>
                <a:srgbClr val="FFFFFF"/>
              </a:solidFill>
            </a:endParaRPr>
          </a:p>
        </p:txBody>
      </p:sp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1447800" y="620408"/>
            <a:ext cx="75438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</a:t>
            </a:r>
            <a:r>
              <a:rPr lang="en" dirty="0" smtClean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</a:t>
            </a:r>
            <a:endParaRPr lang="en" dirty="0">
              <a:solidFill>
                <a:srgbClr val="B7B7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3223" y="1851274"/>
            <a:ext cx="2654977" cy="2453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 descr="https://upload.wikimedia.org/wikipedia/commons/thumb/3/34/Android_Studio_icon.svg/2000px-Android_Studio_icon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50789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 preferRelativeResize="0"/>
          <p:nvPr/>
        </p:nvPicPr>
        <p:blipFill>
          <a:blip r:embed="rId3">
            <a:alphaModFix amt="8000"/>
          </a:blip>
          <a:stretch>
            <a:fillRect/>
          </a:stretch>
        </p:blipFill>
        <p:spPr>
          <a:xfrm>
            <a:off x="2578775" y="578525"/>
            <a:ext cx="3986448" cy="3986448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2024475" y="1276350"/>
            <a:ext cx="6096000" cy="3535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571500" lvl="0" indent="-3429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" dirty="0">
                <a:solidFill>
                  <a:srgbClr val="FFFFFF"/>
                </a:solidFill>
              </a:rPr>
              <a:t>Breathe-EZ Application:</a:t>
            </a:r>
          </a:p>
          <a:p>
            <a:pPr marL="1028700" lvl="1" indent="-3429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" dirty="0" smtClean="0">
                <a:solidFill>
                  <a:srgbClr val="FFFFFF"/>
                </a:solidFill>
              </a:rPr>
              <a:t>BAC recorded, and will be identified and the ARRC server checks the three photos for facial recongition. </a:t>
            </a:r>
          </a:p>
          <a:p>
            <a:pPr marL="571500" lvl="0" indent="-342900" rtl="0">
              <a:lnSpc>
                <a:spcPct val="200000"/>
              </a:lnSpc>
              <a:spcBef>
                <a:spcPts val="0"/>
              </a:spcBef>
              <a:buClr>
                <a:srgbClr val="FFFFFF"/>
              </a:buClr>
              <a:buFont typeface="Courier New" panose="02070309020205020404" pitchFamily="49" charset="0"/>
              <a:buChar char="o"/>
            </a:pPr>
            <a:r>
              <a:rPr lang="en" u="sng" dirty="0" smtClean="0">
                <a:solidFill>
                  <a:schemeClr val="hlink"/>
                </a:solidFill>
                <a:hlinkClick r:id="rId4"/>
              </a:rPr>
              <a:t>https://github.com/brobohn/Breathe-EZ</a:t>
            </a:r>
            <a:r>
              <a:rPr lang="en" dirty="0" smtClean="0">
                <a:solidFill>
                  <a:srgbClr val="FFFFFF"/>
                </a:solidFill>
              </a:rPr>
              <a:t> </a:t>
            </a:r>
            <a:endParaRPr lang="en" dirty="0">
              <a:solidFill>
                <a:srgbClr val="FFFFFF"/>
              </a:solidFill>
            </a:endParaRPr>
          </a:p>
        </p:txBody>
      </p:sp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800089" y="514350"/>
            <a:ext cx="75438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Requirements</a:t>
            </a:r>
          </a:p>
        </p:txBody>
      </p:sp>
      <p:pic>
        <p:nvPicPr>
          <p:cNvPr id="86" name="Shape 8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6271" y="1468650"/>
            <a:ext cx="1942153" cy="34527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Shape 103"/>
          <p:cNvPicPr preferRelativeResize="0"/>
          <p:nvPr/>
        </p:nvPicPr>
        <p:blipFill>
          <a:blip r:embed="rId3">
            <a:alphaModFix amt="8000"/>
          </a:blip>
          <a:stretch>
            <a:fillRect/>
          </a:stretch>
        </p:blipFill>
        <p:spPr>
          <a:xfrm>
            <a:off x="2578775" y="578525"/>
            <a:ext cx="3986448" cy="3986448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800089" y="514350"/>
            <a:ext cx="75438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 smtClean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Problems/Solutions</a:t>
            </a:r>
            <a:endParaRPr lang="en" dirty="0">
              <a:solidFill>
                <a:srgbClr val="B7B7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207037"/>
              </p:ext>
            </p:extLst>
          </p:nvPr>
        </p:nvGraphicFramePr>
        <p:xfrm>
          <a:off x="228600" y="1677669"/>
          <a:ext cx="8686800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Problem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Solution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Camera launches new activity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on new screen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Implemented SurfaceView camera preview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Camera preview displayed and saved sideways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Set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rotation and display orientation in source code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Android.media.FaceDetector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library not compatible with Samsung devices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Study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restricted to non-Samsung devices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Unable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to find a free and effective Android facial recognition library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The application performs facial detection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to select best picture, which the ARRC will use to identify users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3"/>
          <p:cNvSpPr txBox="1">
            <a:spLocks noGrp="1"/>
          </p:cNvSpPr>
          <p:nvPr>
            <p:ph type="title"/>
          </p:nvPr>
        </p:nvSpPr>
        <p:spPr>
          <a:xfrm>
            <a:off x="1143000" y="209550"/>
            <a:ext cx="70104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 smtClean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Walkthrough</a:t>
            </a:r>
            <a:endParaRPr lang="en" dirty="0">
              <a:solidFill>
                <a:srgbClr val="B7B7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hape 116"/>
          <p:cNvSpPr txBox="1">
            <a:spLocks noGrp="1"/>
          </p:cNvSpPr>
          <p:nvPr>
            <p:ph type="body" idx="1"/>
          </p:nvPr>
        </p:nvSpPr>
        <p:spPr>
          <a:xfrm>
            <a:off x="1371600" y="895350"/>
            <a:ext cx="5715000" cy="487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28600" lvl="0" indent="0" algn="ctr" rtl="0">
              <a:spcBef>
                <a:spcPts val="0"/>
              </a:spcBef>
              <a:buClr>
                <a:srgbClr val="FFFFFF"/>
              </a:buClr>
              <a:buNone/>
            </a:pPr>
            <a:r>
              <a:rPr lang="en" dirty="0" smtClean="0">
                <a:solidFill>
                  <a:srgbClr val="FFFFFF"/>
                </a:solidFill>
              </a:rPr>
              <a:t>1. Open Application</a:t>
            </a:r>
            <a:endParaRPr lang="en" dirty="0">
              <a:solidFill>
                <a:srgbClr val="FFFFFF"/>
              </a:solidFill>
            </a:endParaRPr>
          </a:p>
        </p:txBody>
      </p:sp>
      <p:pic>
        <p:nvPicPr>
          <p:cNvPr id="6" name="Picture 5" descr="C:\Users\Colton\Desktop\college\CS 4624 Hypertext, Multimedia, and Info Access\pics\Screenshot_20160425-192747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25" y="1382850"/>
            <a:ext cx="1758950" cy="3122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6533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3"/>
          <p:cNvSpPr txBox="1">
            <a:spLocks noGrp="1"/>
          </p:cNvSpPr>
          <p:nvPr>
            <p:ph type="title"/>
          </p:nvPr>
        </p:nvSpPr>
        <p:spPr>
          <a:xfrm>
            <a:off x="1143000" y="209550"/>
            <a:ext cx="70104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 smtClean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Walkthrough</a:t>
            </a:r>
            <a:endParaRPr lang="en" dirty="0">
              <a:solidFill>
                <a:srgbClr val="B7B7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hape 116"/>
          <p:cNvSpPr txBox="1">
            <a:spLocks noGrp="1"/>
          </p:cNvSpPr>
          <p:nvPr>
            <p:ph type="body" idx="1"/>
          </p:nvPr>
        </p:nvSpPr>
        <p:spPr>
          <a:xfrm>
            <a:off x="1143000" y="912876"/>
            <a:ext cx="6400800" cy="487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28600" lvl="0" indent="0" algn="ctr" rtl="0">
              <a:spcBef>
                <a:spcPts val="0"/>
              </a:spcBef>
              <a:buClr>
                <a:srgbClr val="FFFFFF"/>
              </a:buClr>
              <a:buNone/>
            </a:pPr>
            <a:r>
              <a:rPr lang="en" dirty="0">
                <a:solidFill>
                  <a:srgbClr val="FFFFFF"/>
                </a:solidFill>
              </a:rPr>
              <a:t>2</a:t>
            </a:r>
            <a:r>
              <a:rPr lang="en" dirty="0" smtClean="0">
                <a:solidFill>
                  <a:srgbClr val="FFFFFF"/>
                </a:solidFill>
              </a:rPr>
              <a:t>. Press “Connect” to connect to your BACtrack device</a:t>
            </a:r>
            <a:endParaRPr lang="en" dirty="0">
              <a:solidFill>
                <a:srgbClr val="FFFFFF"/>
              </a:solidFill>
            </a:endParaRPr>
          </a:p>
        </p:txBody>
      </p:sp>
      <p:pic>
        <p:nvPicPr>
          <p:cNvPr id="6" name="Picture 5" descr="C:\Users\Colton\Desktop\college\CS 4624 Hypertext, Multimedia, and Info Access\pics\Screenshot_20160425-19280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055" y="1417902"/>
            <a:ext cx="1812290" cy="32181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209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3"/>
          <p:cNvSpPr txBox="1">
            <a:spLocks noGrp="1"/>
          </p:cNvSpPr>
          <p:nvPr>
            <p:ph type="title"/>
          </p:nvPr>
        </p:nvSpPr>
        <p:spPr>
          <a:xfrm>
            <a:off x="1143000" y="209550"/>
            <a:ext cx="70104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 smtClean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Walkthrough</a:t>
            </a:r>
            <a:endParaRPr lang="en" dirty="0">
              <a:solidFill>
                <a:srgbClr val="B7B7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hape 116"/>
          <p:cNvSpPr txBox="1">
            <a:spLocks noGrp="1"/>
          </p:cNvSpPr>
          <p:nvPr>
            <p:ph type="body" idx="1"/>
          </p:nvPr>
        </p:nvSpPr>
        <p:spPr>
          <a:xfrm>
            <a:off x="228600" y="895350"/>
            <a:ext cx="8610600" cy="487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28600" lvl="0" indent="0" algn="ctr" rtl="0">
              <a:spcBef>
                <a:spcPts val="0"/>
              </a:spcBef>
              <a:buClr>
                <a:srgbClr val="FFFFFF"/>
              </a:buClr>
              <a:buNone/>
            </a:pPr>
            <a:r>
              <a:rPr lang="en" dirty="0">
                <a:solidFill>
                  <a:srgbClr val="FFFFFF"/>
                </a:solidFill>
              </a:rPr>
              <a:t>3</a:t>
            </a:r>
            <a:r>
              <a:rPr lang="en" dirty="0" smtClean="0">
                <a:solidFill>
                  <a:srgbClr val="FFFFFF"/>
                </a:solidFill>
              </a:rPr>
              <a:t>. Press “Measure” to begin the measurement process</a:t>
            </a:r>
            <a:endParaRPr lang="en" dirty="0">
              <a:solidFill>
                <a:srgbClr val="FFFFFF"/>
              </a:solidFill>
            </a:endParaRPr>
          </a:p>
        </p:txBody>
      </p:sp>
      <p:pic>
        <p:nvPicPr>
          <p:cNvPr id="6" name="Picture 5" descr="C:\Users\Colton\Desktop\college\CS 4624 Hypertext, Multimedia, and Info Access\pics\Screenshot_20160425-19283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137" y="1382850"/>
            <a:ext cx="1762125" cy="3128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108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3"/>
          <p:cNvSpPr txBox="1">
            <a:spLocks noGrp="1"/>
          </p:cNvSpPr>
          <p:nvPr>
            <p:ph type="title"/>
          </p:nvPr>
        </p:nvSpPr>
        <p:spPr>
          <a:xfrm>
            <a:off x="1143000" y="209550"/>
            <a:ext cx="7010400" cy="685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en" dirty="0" smtClean="0">
                <a:solidFill>
                  <a:srgbClr val="B7B7B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Walkthrough</a:t>
            </a:r>
            <a:endParaRPr lang="en" dirty="0">
              <a:solidFill>
                <a:srgbClr val="B7B7B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hape 116"/>
          <p:cNvSpPr txBox="1">
            <a:spLocks noGrp="1"/>
          </p:cNvSpPr>
          <p:nvPr>
            <p:ph type="body" idx="1"/>
          </p:nvPr>
        </p:nvSpPr>
        <p:spPr>
          <a:xfrm>
            <a:off x="228600" y="895350"/>
            <a:ext cx="8686800" cy="487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228600" lvl="0" indent="0" algn="ctr">
              <a:spcBef>
                <a:spcPts val="0"/>
              </a:spcBef>
              <a:buClr>
                <a:srgbClr val="FFFFFF"/>
              </a:buClr>
              <a:buNone/>
            </a:pPr>
            <a:r>
              <a:rPr lang="en" dirty="0">
                <a:solidFill>
                  <a:srgbClr val="FFFFFF"/>
                </a:solidFill>
              </a:rPr>
              <a:t>4</a:t>
            </a:r>
            <a:r>
              <a:rPr lang="en" dirty="0" smtClean="0">
                <a:solidFill>
                  <a:srgbClr val="FFFFFF"/>
                </a:solidFill>
              </a:rPr>
              <a:t>. </a:t>
            </a:r>
            <a:r>
              <a:rPr lang="en-US" dirty="0">
                <a:solidFill>
                  <a:srgbClr val="FFFFFF"/>
                </a:solidFill>
              </a:rPr>
              <a:t>After countdown, start blowing and keep your face in the camera preview</a:t>
            </a:r>
            <a:endParaRPr lang="en" dirty="0">
              <a:solidFill>
                <a:srgbClr val="FFFFFF"/>
              </a:solidFill>
            </a:endParaRPr>
          </a:p>
        </p:txBody>
      </p:sp>
      <p:pic>
        <p:nvPicPr>
          <p:cNvPr id="6" name="Picture 5" descr="C:\Users\Colton\Desktop\college\CS 4624 Hypertext, Multimedia, and Info Access\pics\Screenshot_20160425-192837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817" y="1382850"/>
            <a:ext cx="1802765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538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470</Words>
  <Application>Microsoft Office PowerPoint</Application>
  <PresentationFormat>On-screen Show (16:9)</PresentationFormat>
  <Paragraphs>83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Courier New</vt:lpstr>
      <vt:lpstr>Noto Sans Symbols</vt:lpstr>
      <vt:lpstr>Times New Roman</vt:lpstr>
      <vt:lpstr>simple-dark-2</vt:lpstr>
      <vt:lpstr>PowerPoint Presentation</vt:lpstr>
      <vt:lpstr>Introduction</vt:lpstr>
      <vt:lpstr>Development Tools</vt:lpstr>
      <vt:lpstr>Requirements</vt:lpstr>
      <vt:lpstr>Problems/Solutions</vt:lpstr>
      <vt:lpstr>Application Walkthrough</vt:lpstr>
      <vt:lpstr>Application Walkthrough</vt:lpstr>
      <vt:lpstr>Application Walkthrough</vt:lpstr>
      <vt:lpstr>Application Walkthrough</vt:lpstr>
      <vt:lpstr>Application Walkthrough</vt:lpstr>
      <vt:lpstr>Lessons Learned</vt:lpstr>
      <vt:lpstr>Acknowledgements</vt:lpstr>
      <vt:lpstr>Special Thanks</vt:lpstr>
      <vt:lpstr>References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Colton</dc:creator>
  <cp:lastModifiedBy>Colton</cp:lastModifiedBy>
  <cp:revision>25</cp:revision>
  <dcterms:modified xsi:type="dcterms:W3CDTF">2016-05-02T21:33:08Z</dcterms:modified>
</cp:coreProperties>
</file>