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5074900"/>
  <p:notesSz cx="20104100" cy="15074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5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673219"/>
            <a:ext cx="17088486" cy="3165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8441944"/>
            <a:ext cx="14072870" cy="376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50" b="0" i="0">
                <a:solidFill>
                  <a:srgbClr val="E7E7E7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50" b="0" i="0">
                <a:solidFill>
                  <a:srgbClr val="E7E7E7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467227"/>
            <a:ext cx="8745284" cy="994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467227"/>
            <a:ext cx="8745284" cy="994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50" b="0" i="0">
                <a:solidFill>
                  <a:srgbClr val="E7E7E7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2375495"/>
            <a:ext cx="20104100" cy="12696825"/>
          </a:xfrm>
          <a:custGeom>
            <a:avLst/>
            <a:gdLst/>
            <a:ahLst/>
            <a:cxnLst/>
            <a:rect l="l" t="t" r="r" b="b"/>
            <a:pathLst>
              <a:path w="20104100" h="12696825">
                <a:moveTo>
                  <a:pt x="0" y="0"/>
                </a:moveTo>
                <a:lnTo>
                  <a:pt x="20104099" y="0"/>
                </a:lnTo>
                <a:lnTo>
                  <a:pt x="20104099" y="12696761"/>
                </a:lnTo>
                <a:lnTo>
                  <a:pt x="0" y="12696761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0104100" cy="99695"/>
          </a:xfrm>
          <a:custGeom>
            <a:avLst/>
            <a:gdLst/>
            <a:ahLst/>
            <a:cxnLst/>
            <a:rect l="l" t="t" r="r" b="b"/>
            <a:pathLst>
              <a:path w="20104100" h="99695">
                <a:moveTo>
                  <a:pt x="0" y="0"/>
                </a:moveTo>
                <a:lnTo>
                  <a:pt x="20104099" y="0"/>
                </a:lnTo>
                <a:lnTo>
                  <a:pt x="20104099" y="99131"/>
                </a:lnTo>
                <a:lnTo>
                  <a:pt x="0" y="99131"/>
                </a:lnTo>
                <a:lnTo>
                  <a:pt x="0" y="0"/>
                </a:lnTo>
                <a:close/>
              </a:path>
            </a:pathLst>
          </a:custGeom>
          <a:solidFill>
            <a:srgbClr val="E774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2271256"/>
            <a:ext cx="20104100" cy="104775"/>
          </a:xfrm>
          <a:custGeom>
            <a:avLst/>
            <a:gdLst/>
            <a:ahLst/>
            <a:cxnLst/>
            <a:rect l="l" t="t" r="r" b="b"/>
            <a:pathLst>
              <a:path w="20104100" h="104775">
                <a:moveTo>
                  <a:pt x="0" y="0"/>
                </a:moveTo>
                <a:lnTo>
                  <a:pt x="20104099" y="0"/>
                </a:lnTo>
                <a:lnTo>
                  <a:pt x="20104099" y="104238"/>
                </a:lnTo>
                <a:lnTo>
                  <a:pt x="0" y="104238"/>
                </a:lnTo>
                <a:lnTo>
                  <a:pt x="0" y="0"/>
                </a:lnTo>
                <a:close/>
              </a:path>
            </a:pathLst>
          </a:custGeom>
          <a:solidFill>
            <a:srgbClr val="E774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99130"/>
            <a:ext cx="20104100" cy="2172335"/>
          </a:xfrm>
          <a:custGeom>
            <a:avLst/>
            <a:gdLst/>
            <a:ahLst/>
            <a:cxnLst/>
            <a:rect l="l" t="t" r="r" b="b"/>
            <a:pathLst>
              <a:path w="20104100" h="2172335">
                <a:moveTo>
                  <a:pt x="0" y="2172126"/>
                </a:moveTo>
                <a:lnTo>
                  <a:pt x="0" y="0"/>
                </a:lnTo>
                <a:lnTo>
                  <a:pt x="20104100" y="0"/>
                </a:lnTo>
                <a:lnTo>
                  <a:pt x="20104100" y="2172126"/>
                </a:lnTo>
                <a:lnTo>
                  <a:pt x="0" y="2172126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46041" y="556895"/>
            <a:ext cx="6812280" cy="99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50" b="0" i="0">
                <a:solidFill>
                  <a:srgbClr val="E7E7E7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467227"/>
            <a:ext cx="18093690" cy="994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4019657"/>
            <a:ext cx="6433312" cy="753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4019657"/>
            <a:ext cx="4623943" cy="753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4019657"/>
            <a:ext cx="4623943" cy="753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hyperlink" Target="http://i2amubc.tumblr.com/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hyperlink" Target="http://www.microaggressions.cs.vt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11" Type="http://schemas.openxmlformats.org/officeDocument/2006/relationships/image" Target="../media/image7.jpg"/><Relationship Id="rId5" Type="http://schemas.openxmlformats.org/officeDocument/2006/relationships/image" Target="../media/image1.png"/><Relationship Id="rId10" Type="http://schemas.openxmlformats.org/officeDocument/2006/relationships/image" Target="../media/image6.jpg"/><Relationship Id="rId4" Type="http://schemas.openxmlformats.org/officeDocument/2006/relationships/hyperlink" Target="http://www.ic.edu/Customized/Uploads/ByDate/2015/August_2015/August_10th_2015/081015_diversity" TargetMode="External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955879" y="1420708"/>
            <a:ext cx="8192770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50" spc="75" dirty="0">
                <a:solidFill>
                  <a:srgbClr val="E7E7E7"/>
                </a:solidFill>
                <a:latin typeface="Times New Roman"/>
                <a:cs typeface="Times New Roman"/>
              </a:rPr>
              <a:t>CS4624:  </a:t>
            </a:r>
            <a:r>
              <a:rPr sz="1650" spc="165" dirty="0">
                <a:solidFill>
                  <a:srgbClr val="E7E7E7"/>
                </a:solidFill>
                <a:latin typeface="Times New Roman"/>
                <a:cs typeface="Times New Roman"/>
              </a:rPr>
              <a:t>Multimedia, </a:t>
            </a:r>
            <a:r>
              <a:rPr sz="1650" spc="200" dirty="0">
                <a:solidFill>
                  <a:srgbClr val="E7E7E7"/>
                </a:solidFill>
                <a:latin typeface="Times New Roman"/>
                <a:cs typeface="Times New Roman"/>
              </a:rPr>
              <a:t>Hypertext, </a:t>
            </a:r>
            <a:r>
              <a:rPr sz="1650" spc="110" dirty="0">
                <a:solidFill>
                  <a:srgbClr val="E7E7E7"/>
                </a:solidFill>
                <a:latin typeface="Times New Roman"/>
                <a:cs typeface="Times New Roman"/>
              </a:rPr>
              <a:t>and  </a:t>
            </a:r>
            <a:r>
              <a:rPr sz="1650" spc="185" dirty="0">
                <a:solidFill>
                  <a:srgbClr val="E7E7E7"/>
                </a:solidFill>
                <a:latin typeface="Times New Roman"/>
                <a:cs typeface="Times New Roman"/>
              </a:rPr>
              <a:t>Information </a:t>
            </a:r>
            <a:r>
              <a:rPr sz="1650" spc="170" dirty="0">
                <a:solidFill>
                  <a:srgbClr val="E7E7E7"/>
                </a:solidFill>
                <a:latin typeface="Times New Roman"/>
                <a:cs typeface="Times New Roman"/>
              </a:rPr>
              <a:t>Access: </a:t>
            </a:r>
            <a:r>
              <a:rPr sz="1650" spc="135" dirty="0">
                <a:solidFill>
                  <a:srgbClr val="E7E7E7"/>
                </a:solidFill>
                <a:latin typeface="Times New Roman"/>
                <a:cs typeface="Times New Roman"/>
              </a:rPr>
              <a:t>Capstone  </a:t>
            </a:r>
            <a:r>
              <a:rPr sz="1650" spc="445" dirty="0">
                <a:solidFill>
                  <a:srgbClr val="E7E7E7"/>
                </a:solidFill>
                <a:latin typeface="Times New Roman"/>
                <a:cs typeface="Times New Roman"/>
              </a:rPr>
              <a:t> </a:t>
            </a:r>
            <a:r>
              <a:rPr sz="1650" spc="235" dirty="0">
                <a:solidFill>
                  <a:srgbClr val="E7E7E7"/>
                </a:solidFill>
                <a:latin typeface="Times New Roman"/>
                <a:cs typeface="Times New Roman"/>
              </a:rPr>
              <a:t>Project</a:t>
            </a:r>
            <a:endParaRPr sz="16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sz="1650" b="1" spc="30" dirty="0">
                <a:solidFill>
                  <a:srgbClr val="E77411"/>
                </a:solidFill>
                <a:latin typeface="Arial"/>
                <a:cs typeface="Arial"/>
                <a:hlinkClick r:id="rId2"/>
              </a:rPr>
              <a:t>www.microaggressions.cs.vt.edu</a:t>
            </a:r>
            <a:endParaRPr sz="165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46581" y="2910760"/>
            <a:ext cx="4070350" cy="4280535"/>
          </a:xfrm>
          <a:custGeom>
            <a:avLst/>
            <a:gdLst/>
            <a:ahLst/>
            <a:cxnLst/>
            <a:rect l="l" t="t" r="r" b="b"/>
            <a:pathLst>
              <a:path w="4070350" h="4280534">
                <a:moveTo>
                  <a:pt x="0" y="3462499"/>
                </a:moveTo>
                <a:lnTo>
                  <a:pt x="0" y="817475"/>
                </a:lnTo>
                <a:lnTo>
                  <a:pt x="2515768" y="0"/>
                </a:lnTo>
                <a:lnTo>
                  <a:pt x="4070255" y="2139987"/>
                </a:lnTo>
                <a:lnTo>
                  <a:pt x="2515768" y="4279974"/>
                </a:lnTo>
                <a:lnTo>
                  <a:pt x="0" y="3462499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9223" y="2612049"/>
            <a:ext cx="5916295" cy="12167870"/>
          </a:xfrm>
          <a:custGeom>
            <a:avLst/>
            <a:gdLst/>
            <a:ahLst/>
            <a:cxnLst/>
            <a:rect l="l" t="t" r="r" b="b"/>
            <a:pathLst>
              <a:path w="5916295" h="12167869">
                <a:moveTo>
                  <a:pt x="0" y="0"/>
                </a:moveTo>
                <a:lnTo>
                  <a:pt x="5916050" y="0"/>
                </a:lnTo>
                <a:lnTo>
                  <a:pt x="5916050" y="12167750"/>
                </a:lnTo>
                <a:lnTo>
                  <a:pt x="0" y="121677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10784" y="2612224"/>
            <a:ext cx="7325359" cy="6716395"/>
          </a:xfrm>
          <a:custGeom>
            <a:avLst/>
            <a:gdLst/>
            <a:ahLst/>
            <a:cxnLst/>
            <a:rect l="l" t="t" r="r" b="b"/>
            <a:pathLst>
              <a:path w="7325359" h="6716395">
                <a:moveTo>
                  <a:pt x="0" y="0"/>
                </a:moveTo>
                <a:lnTo>
                  <a:pt x="7325257" y="0"/>
                </a:lnTo>
                <a:lnTo>
                  <a:pt x="7325257" y="6716253"/>
                </a:lnTo>
                <a:lnTo>
                  <a:pt x="0" y="671625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10784" y="9469397"/>
            <a:ext cx="7325359" cy="18415"/>
          </a:xfrm>
          <a:custGeom>
            <a:avLst/>
            <a:gdLst/>
            <a:ahLst/>
            <a:cxnLst/>
            <a:rect l="l" t="t" r="r" b="b"/>
            <a:pathLst>
              <a:path w="7325359" h="18415">
                <a:moveTo>
                  <a:pt x="0" y="0"/>
                </a:moveTo>
                <a:lnTo>
                  <a:pt x="7325257" y="0"/>
                </a:lnTo>
                <a:lnTo>
                  <a:pt x="7325257" y="18126"/>
                </a:lnTo>
                <a:lnTo>
                  <a:pt x="0" y="181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284499" y="2886500"/>
            <a:ext cx="2556510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32815" algn="l"/>
              </a:tabLst>
            </a:pPr>
            <a:r>
              <a:rPr sz="3300" b="1" spc="-390" dirty="0">
                <a:solidFill>
                  <a:srgbClr val="8E2344"/>
                </a:solidFill>
                <a:latin typeface="Arial"/>
                <a:cs typeface="Arial"/>
              </a:rPr>
              <a:t>THE	</a:t>
            </a:r>
            <a:r>
              <a:rPr sz="3300" b="1" spc="-500" dirty="0">
                <a:solidFill>
                  <a:srgbClr val="8E2344"/>
                </a:solidFill>
                <a:latin typeface="Arial"/>
                <a:cs typeface="Arial"/>
              </a:rPr>
              <a:t>PROCESS</a:t>
            </a:r>
            <a:endParaRPr sz="33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851205" y="9261847"/>
            <a:ext cx="4934585" cy="4692650"/>
          </a:xfrm>
          <a:custGeom>
            <a:avLst/>
            <a:gdLst/>
            <a:ahLst/>
            <a:cxnLst/>
            <a:rect l="l" t="t" r="r" b="b"/>
            <a:pathLst>
              <a:path w="4934584" h="4692650">
                <a:moveTo>
                  <a:pt x="3991933" y="4692618"/>
                </a:moveTo>
                <a:lnTo>
                  <a:pt x="942471" y="4692618"/>
                </a:lnTo>
                <a:lnTo>
                  <a:pt x="0" y="1792175"/>
                </a:lnTo>
                <a:lnTo>
                  <a:pt x="2467202" y="0"/>
                </a:lnTo>
                <a:lnTo>
                  <a:pt x="4934404" y="1792175"/>
                </a:lnTo>
                <a:lnTo>
                  <a:pt x="3991933" y="4692618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10784" y="9889635"/>
            <a:ext cx="12901295" cy="4903470"/>
          </a:xfrm>
          <a:custGeom>
            <a:avLst/>
            <a:gdLst/>
            <a:ahLst/>
            <a:cxnLst/>
            <a:rect l="l" t="t" r="r" b="b"/>
            <a:pathLst>
              <a:path w="12901294" h="4903469">
                <a:moveTo>
                  <a:pt x="0" y="0"/>
                </a:moveTo>
                <a:lnTo>
                  <a:pt x="12901003" y="0"/>
                </a:lnTo>
                <a:lnTo>
                  <a:pt x="12901003" y="4902992"/>
                </a:lnTo>
                <a:lnTo>
                  <a:pt x="0" y="490299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301775" y="10229208"/>
            <a:ext cx="4581525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300" b="1" spc="-565" dirty="0">
                <a:solidFill>
                  <a:srgbClr val="8E2344"/>
                </a:solidFill>
                <a:latin typeface="Arial"/>
                <a:cs typeface="Arial"/>
              </a:rPr>
              <a:t>THE    </a:t>
            </a:r>
            <a:r>
              <a:rPr sz="3300" b="1" spc="-545" dirty="0">
                <a:solidFill>
                  <a:srgbClr val="8E2344"/>
                </a:solidFill>
                <a:latin typeface="Arial"/>
                <a:cs typeface="Arial"/>
              </a:rPr>
              <a:t>TECHNICAL </a:t>
            </a:r>
            <a:r>
              <a:rPr sz="3300" b="1" spc="-190" dirty="0">
                <a:solidFill>
                  <a:srgbClr val="8E2344"/>
                </a:solidFill>
                <a:latin typeface="Arial"/>
                <a:cs typeface="Arial"/>
              </a:rPr>
              <a:t> </a:t>
            </a:r>
            <a:r>
              <a:rPr sz="3300" b="1" spc="-565" dirty="0">
                <a:solidFill>
                  <a:srgbClr val="8E2344"/>
                </a:solidFill>
                <a:latin typeface="Arial"/>
                <a:cs typeface="Arial"/>
              </a:rPr>
              <a:t>SOLUTIONS</a:t>
            </a:r>
            <a:endParaRPr sz="33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5393" y="2890863"/>
            <a:ext cx="5494655" cy="1289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 algn="ctr">
              <a:lnSpc>
                <a:spcPct val="100000"/>
              </a:lnSpc>
              <a:tabLst>
                <a:tab pos="959485" algn="l"/>
              </a:tabLst>
            </a:pPr>
            <a:r>
              <a:rPr sz="3300" b="1" spc="-390" dirty="0">
                <a:solidFill>
                  <a:srgbClr val="8E2344"/>
                </a:solidFill>
                <a:latin typeface="Arial"/>
                <a:cs typeface="Arial"/>
              </a:rPr>
              <a:t>THE	</a:t>
            </a:r>
            <a:r>
              <a:rPr sz="3300" b="1" spc="-550" dirty="0">
                <a:solidFill>
                  <a:srgbClr val="8E2344"/>
                </a:solidFill>
                <a:latin typeface="Arial"/>
                <a:cs typeface="Arial"/>
              </a:rPr>
              <a:t>PROBLEM</a:t>
            </a:r>
            <a:endParaRPr sz="3300">
              <a:latin typeface="Arial"/>
              <a:cs typeface="Arial"/>
            </a:endParaRPr>
          </a:p>
          <a:p>
            <a:pPr marL="12700" marR="5080" algn="ctr">
              <a:lnSpc>
                <a:spcPct val="116199"/>
              </a:lnSpc>
              <a:spcBef>
                <a:spcPts val="1525"/>
              </a:spcBef>
            </a:pPr>
            <a:r>
              <a:rPr sz="1650" spc="-80" dirty="0">
                <a:solidFill>
                  <a:srgbClr val="212121"/>
                </a:solidFill>
                <a:latin typeface="Lucida Sans"/>
                <a:cs typeface="Lucida Sans"/>
              </a:rPr>
              <a:t>Microaggressions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5" dirty="0">
                <a:solidFill>
                  <a:srgbClr val="212121"/>
                </a:solidFill>
                <a:latin typeface="Lucida Sans"/>
                <a:cs typeface="Lucida Sans"/>
              </a:rPr>
              <a:t>can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60" dirty="0">
                <a:solidFill>
                  <a:srgbClr val="212121"/>
                </a:solidFill>
                <a:latin typeface="Lucida Sans"/>
                <a:cs typeface="Lucida Sans"/>
              </a:rPr>
              <a:t>negatively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5" dirty="0">
                <a:solidFill>
                  <a:srgbClr val="212121"/>
                </a:solidFill>
                <a:latin typeface="Lucida Sans"/>
                <a:cs typeface="Lucida Sans"/>
              </a:rPr>
              <a:t>impact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50" dirty="0">
                <a:solidFill>
                  <a:srgbClr val="212121"/>
                </a:solidFill>
                <a:latin typeface="Lucida Sans"/>
                <a:cs typeface="Lucida Sans"/>
              </a:rPr>
              <a:t>the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60" dirty="0">
                <a:solidFill>
                  <a:srgbClr val="212121"/>
                </a:solidFill>
                <a:latin typeface="Lucida Sans"/>
                <a:cs typeface="Lucida Sans"/>
              </a:rPr>
              <a:t>cultural</a:t>
            </a:r>
            <a:r>
              <a:rPr sz="1650" spc="-19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5" dirty="0">
                <a:solidFill>
                  <a:srgbClr val="212121"/>
                </a:solidFill>
                <a:latin typeface="Lucida Sans"/>
                <a:cs typeface="Lucida Sans"/>
              </a:rPr>
              <a:t>climate  </a:t>
            </a:r>
            <a:r>
              <a:rPr sz="1650" spc="-50" dirty="0">
                <a:solidFill>
                  <a:srgbClr val="212121"/>
                </a:solidFill>
                <a:latin typeface="Lucida Sans"/>
                <a:cs typeface="Lucida Sans"/>
              </a:rPr>
              <a:t>for</a:t>
            </a:r>
            <a:r>
              <a:rPr sz="1650" spc="-21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60" dirty="0">
                <a:solidFill>
                  <a:srgbClr val="212121"/>
                </a:solidFill>
                <a:latin typeface="Lucida Sans"/>
                <a:cs typeface="Lucida Sans"/>
              </a:rPr>
              <a:t>Virginia</a:t>
            </a:r>
            <a:r>
              <a:rPr sz="1650" spc="-21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5" dirty="0">
                <a:solidFill>
                  <a:srgbClr val="212121"/>
                </a:solidFill>
                <a:latin typeface="Lucida Sans"/>
                <a:cs typeface="Lucida Sans"/>
              </a:rPr>
              <a:t>Tech</a:t>
            </a:r>
            <a:r>
              <a:rPr sz="1650" spc="-215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90" dirty="0">
                <a:solidFill>
                  <a:srgbClr val="212121"/>
                </a:solidFill>
                <a:latin typeface="Lucida Sans"/>
                <a:cs typeface="Lucida Sans"/>
              </a:rPr>
              <a:t>professors.</a:t>
            </a:r>
            <a:endParaRPr sz="1650">
              <a:latin typeface="Lucida Sans"/>
              <a:cs typeface="Lucida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0444" y="7352739"/>
            <a:ext cx="5680710" cy="885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16199"/>
              </a:lnSpc>
            </a:pPr>
            <a:r>
              <a:rPr sz="1650" spc="-80" dirty="0">
                <a:solidFill>
                  <a:srgbClr val="212121"/>
                </a:solidFill>
                <a:latin typeface="Lucida Sans"/>
                <a:cs typeface="Lucida Sans"/>
              </a:rPr>
              <a:t>Microaggressions </a:t>
            </a:r>
            <a:r>
              <a:rPr sz="1650" spc="-45" dirty="0">
                <a:solidFill>
                  <a:srgbClr val="212121"/>
                </a:solidFill>
                <a:latin typeface="Lucida Sans"/>
                <a:cs typeface="Lucida Sans"/>
              </a:rPr>
              <a:t>are </a:t>
            </a:r>
            <a:r>
              <a:rPr sz="1650" spc="-70" dirty="0">
                <a:solidFill>
                  <a:srgbClr val="212121"/>
                </a:solidFill>
                <a:latin typeface="Lucida Sans"/>
                <a:cs typeface="Lucida Sans"/>
              </a:rPr>
              <a:t>a </a:t>
            </a:r>
            <a:r>
              <a:rPr sz="1650" spc="-60" dirty="0">
                <a:solidFill>
                  <a:srgbClr val="212121"/>
                </a:solidFill>
                <a:latin typeface="Lucida Sans"/>
                <a:cs typeface="Lucida Sans"/>
              </a:rPr>
              <a:t>daily </a:t>
            </a:r>
            <a:r>
              <a:rPr sz="1650" spc="-65" dirty="0">
                <a:solidFill>
                  <a:srgbClr val="212121"/>
                </a:solidFill>
                <a:latin typeface="Lucida Sans"/>
                <a:cs typeface="Lucida Sans"/>
              </a:rPr>
              <a:t>occurrence </a:t>
            </a:r>
            <a:r>
              <a:rPr sz="1650" spc="-50" dirty="0">
                <a:solidFill>
                  <a:srgbClr val="212121"/>
                </a:solidFill>
                <a:latin typeface="Lucida Sans"/>
                <a:cs typeface="Lucida Sans"/>
              </a:rPr>
              <a:t>for </a:t>
            </a:r>
            <a:r>
              <a:rPr sz="1650" spc="-114" dirty="0">
                <a:solidFill>
                  <a:srgbClr val="212121"/>
                </a:solidFill>
                <a:latin typeface="Lucida Sans"/>
                <a:cs typeface="Lucida Sans"/>
              </a:rPr>
              <a:t>some </a:t>
            </a:r>
            <a:r>
              <a:rPr sz="1650" spc="-55" dirty="0">
                <a:solidFill>
                  <a:srgbClr val="212121"/>
                </a:solidFill>
                <a:latin typeface="Lucida Sans"/>
                <a:cs typeface="Lucida Sans"/>
              </a:rPr>
              <a:t>faculty  </a:t>
            </a:r>
            <a:r>
              <a:rPr sz="1650" spc="-110" dirty="0">
                <a:solidFill>
                  <a:srgbClr val="212121"/>
                </a:solidFill>
                <a:latin typeface="Lucida Sans"/>
                <a:cs typeface="Lucida Sans"/>
              </a:rPr>
              <a:t>members,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0" dirty="0">
                <a:solidFill>
                  <a:srgbClr val="212121"/>
                </a:solidFill>
                <a:latin typeface="Lucida Sans"/>
                <a:cs typeface="Lucida Sans"/>
              </a:rPr>
              <a:t>which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5" dirty="0">
                <a:solidFill>
                  <a:srgbClr val="212121"/>
                </a:solidFill>
                <a:latin typeface="Lucida Sans"/>
                <a:cs typeface="Lucida Sans"/>
              </a:rPr>
              <a:t>can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5" dirty="0">
                <a:solidFill>
                  <a:srgbClr val="212121"/>
                </a:solidFill>
                <a:latin typeface="Lucida Sans"/>
                <a:cs typeface="Lucida Sans"/>
              </a:rPr>
              <a:t>lead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5" dirty="0">
                <a:solidFill>
                  <a:srgbClr val="212121"/>
                </a:solidFill>
                <a:latin typeface="Lucida Sans"/>
                <a:cs typeface="Lucida Sans"/>
              </a:rPr>
              <a:t>them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45" dirty="0">
                <a:solidFill>
                  <a:srgbClr val="212121"/>
                </a:solidFill>
                <a:latin typeface="Lucida Sans"/>
                <a:cs typeface="Lucida Sans"/>
              </a:rPr>
              <a:t>to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50" dirty="0">
                <a:solidFill>
                  <a:srgbClr val="212121"/>
                </a:solidFill>
                <a:latin typeface="Lucida Sans"/>
                <a:cs typeface="Lucida Sans"/>
              </a:rPr>
              <a:t>feel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100" dirty="0">
                <a:solidFill>
                  <a:srgbClr val="212121"/>
                </a:solidFill>
                <a:latin typeface="Lucida Sans"/>
                <a:cs typeface="Lucida Sans"/>
              </a:rPr>
              <a:t>excluded.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90" dirty="0">
                <a:solidFill>
                  <a:srgbClr val="212121"/>
                </a:solidFill>
                <a:latin typeface="Lucida Sans"/>
                <a:cs typeface="Lucida Sans"/>
              </a:rPr>
              <a:t>This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0" dirty="0">
                <a:solidFill>
                  <a:srgbClr val="212121"/>
                </a:solidFill>
                <a:latin typeface="Lucida Sans"/>
                <a:cs typeface="Lucida Sans"/>
              </a:rPr>
              <a:t>results</a:t>
            </a:r>
            <a:r>
              <a:rPr sz="1650" spc="-204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0" dirty="0">
                <a:solidFill>
                  <a:srgbClr val="212121"/>
                </a:solidFill>
                <a:latin typeface="Lucida Sans"/>
                <a:cs typeface="Lucida Sans"/>
              </a:rPr>
              <a:t>in  </a:t>
            </a:r>
            <a:r>
              <a:rPr sz="1650" spc="-70" dirty="0">
                <a:solidFill>
                  <a:srgbClr val="212121"/>
                </a:solidFill>
                <a:latin typeface="Lucida Sans"/>
                <a:cs typeface="Lucida Sans"/>
              </a:rPr>
              <a:t>a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80" dirty="0">
                <a:solidFill>
                  <a:srgbClr val="212121"/>
                </a:solidFill>
                <a:latin typeface="Lucida Sans"/>
                <a:cs typeface="Lucida Sans"/>
              </a:rPr>
              <a:t>poor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50" dirty="0">
                <a:solidFill>
                  <a:srgbClr val="212121"/>
                </a:solidFill>
                <a:latin typeface="Lucida Sans"/>
                <a:cs typeface="Lucida Sans"/>
              </a:rPr>
              <a:t>work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70" dirty="0">
                <a:solidFill>
                  <a:srgbClr val="212121"/>
                </a:solidFill>
                <a:latin typeface="Lucida Sans"/>
                <a:cs typeface="Lucida Sans"/>
              </a:rPr>
              <a:t>environment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35" dirty="0">
                <a:solidFill>
                  <a:srgbClr val="212121"/>
                </a:solidFill>
                <a:latin typeface="Lucida Sans"/>
                <a:cs typeface="Lucida Sans"/>
              </a:rPr>
              <a:t>at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60" dirty="0">
                <a:solidFill>
                  <a:srgbClr val="212121"/>
                </a:solidFill>
                <a:latin typeface="Lucida Sans"/>
                <a:cs typeface="Lucida Sans"/>
              </a:rPr>
              <a:t>Virginia</a:t>
            </a:r>
            <a:r>
              <a:rPr sz="1650" spc="-210" dirty="0">
                <a:solidFill>
                  <a:srgbClr val="212121"/>
                </a:solidFill>
                <a:latin typeface="Lucida Sans"/>
                <a:cs typeface="Lucida Sans"/>
              </a:rPr>
              <a:t> </a:t>
            </a:r>
            <a:r>
              <a:rPr sz="1650" spc="-95" dirty="0">
                <a:solidFill>
                  <a:srgbClr val="212121"/>
                </a:solidFill>
                <a:latin typeface="Lucida Sans"/>
                <a:cs typeface="Lucida Sans"/>
              </a:rPr>
              <a:t>Tech.</a:t>
            </a:r>
            <a:endParaRPr sz="1650">
              <a:latin typeface="Lucida Sans"/>
              <a:cs typeface="Lucida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7910" y="14254894"/>
            <a:ext cx="5699125" cy="300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896745">
              <a:lnSpc>
                <a:spcPct val="118100"/>
              </a:lnSpc>
            </a:pPr>
            <a:r>
              <a:rPr sz="800" spc="10" dirty="0">
                <a:solidFill>
                  <a:srgbClr val="212121"/>
                </a:solidFill>
                <a:latin typeface="Arial"/>
                <a:cs typeface="Arial"/>
              </a:rPr>
              <a:t>images from: </a:t>
            </a:r>
            <a:r>
              <a:rPr sz="800" spc="10" dirty="0">
                <a:solidFill>
                  <a:srgbClr val="212121"/>
                </a:solidFill>
                <a:latin typeface="Arial"/>
                <a:cs typeface="Arial"/>
                <a:hlinkClick r:id="rId3"/>
              </a:rPr>
              <a:t>http://i2amubc.tumblr.com/ </a:t>
            </a:r>
            <a:r>
              <a:rPr sz="8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800" spc="10" dirty="0">
                <a:solidFill>
                  <a:srgbClr val="212121"/>
                </a:solidFill>
                <a:latin typeface="Arial"/>
                <a:cs typeface="Arial"/>
                <a:hlinkClick r:id="rId4"/>
              </a:rPr>
              <a:t>http://www.ic.edu/Customized/Uploads/ByDate/2015/August_2015/August_10th_2015/081015_diversity</a:t>
            </a:r>
            <a:r>
              <a:rPr sz="800" spc="10" dirty="0">
                <a:solidFill>
                  <a:srgbClr val="212121"/>
                </a:solidFill>
                <a:latin typeface="Arial"/>
                <a:cs typeface="Arial"/>
              </a:rPr>
              <a:t>­wall­V116184.jpg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6826" y="4636275"/>
            <a:ext cx="5558295" cy="25740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63485" y="3798604"/>
            <a:ext cx="7028581" cy="483842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25443" y="9328477"/>
            <a:ext cx="7298055" cy="140970"/>
          </a:xfrm>
          <a:custGeom>
            <a:avLst/>
            <a:gdLst/>
            <a:ahLst/>
            <a:cxnLst/>
            <a:rect l="l" t="t" r="r" b="b"/>
            <a:pathLst>
              <a:path w="7298055" h="140970">
                <a:moveTo>
                  <a:pt x="7297508" y="140919"/>
                </a:moveTo>
                <a:lnTo>
                  <a:pt x="7297508" y="0"/>
                </a:lnTo>
                <a:lnTo>
                  <a:pt x="0" y="0"/>
                </a:lnTo>
                <a:lnTo>
                  <a:pt x="0" y="140919"/>
                </a:lnTo>
                <a:lnTo>
                  <a:pt x="7297508" y="140919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297435" y="9454737"/>
            <a:ext cx="586105" cy="293370"/>
          </a:xfrm>
          <a:custGeom>
            <a:avLst/>
            <a:gdLst/>
            <a:ahLst/>
            <a:cxnLst/>
            <a:rect l="l" t="t" r="r" b="b"/>
            <a:pathLst>
              <a:path w="586104" h="293370">
                <a:moveTo>
                  <a:pt x="292818" y="292832"/>
                </a:moveTo>
                <a:lnTo>
                  <a:pt x="0" y="0"/>
                </a:lnTo>
                <a:lnTo>
                  <a:pt x="585651" y="0"/>
                </a:lnTo>
                <a:lnTo>
                  <a:pt x="292818" y="292832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25443" y="9310842"/>
            <a:ext cx="7298055" cy="32384"/>
          </a:xfrm>
          <a:custGeom>
            <a:avLst/>
            <a:gdLst/>
            <a:ahLst/>
            <a:cxnLst/>
            <a:rect l="l" t="t" r="r" b="b"/>
            <a:pathLst>
              <a:path w="7298055" h="32384">
                <a:moveTo>
                  <a:pt x="0" y="32279"/>
                </a:moveTo>
                <a:lnTo>
                  <a:pt x="7297508" y="32279"/>
                </a:lnTo>
                <a:lnTo>
                  <a:pt x="7297508" y="0"/>
                </a:lnTo>
                <a:lnTo>
                  <a:pt x="0" y="0"/>
                </a:lnTo>
                <a:lnTo>
                  <a:pt x="0" y="32279"/>
                </a:lnTo>
                <a:close/>
              </a:path>
            </a:pathLst>
          </a:custGeom>
          <a:solidFill>
            <a:srgbClr val="29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73957" y="8440755"/>
            <a:ext cx="3992025" cy="26263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65231" y="11434498"/>
            <a:ext cx="4009476" cy="263779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68656" y="2629355"/>
            <a:ext cx="4921885" cy="6422390"/>
          </a:xfrm>
          <a:custGeom>
            <a:avLst/>
            <a:gdLst/>
            <a:ahLst/>
            <a:cxnLst/>
            <a:rect l="l" t="t" r="r" b="b"/>
            <a:pathLst>
              <a:path w="4921884" h="6422390">
                <a:moveTo>
                  <a:pt x="0" y="0"/>
                </a:moveTo>
                <a:lnTo>
                  <a:pt x="4921316" y="0"/>
                </a:lnTo>
                <a:lnTo>
                  <a:pt x="4921316" y="6422143"/>
                </a:lnTo>
                <a:lnTo>
                  <a:pt x="0" y="6422143"/>
                </a:lnTo>
                <a:lnTo>
                  <a:pt x="0" y="0"/>
                </a:lnTo>
                <a:close/>
              </a:path>
            </a:pathLst>
          </a:custGeom>
          <a:solidFill>
            <a:srgbClr val="FFF1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4868656" y="2629355"/>
            <a:ext cx="4921885" cy="6422390"/>
          </a:xfrm>
          <a:prstGeom prst="rect">
            <a:avLst/>
          </a:prstGeom>
        </p:spPr>
        <p:txBody>
          <a:bodyPr vert="horz" wrap="square" lIns="0" tIns="269875" rIns="0" bIns="0" rtlCol="0">
            <a:spAutoFit/>
          </a:bodyPr>
          <a:lstStyle/>
          <a:p>
            <a:pPr marR="53340" algn="ctr">
              <a:lnSpc>
                <a:spcPct val="100000"/>
              </a:lnSpc>
              <a:spcBef>
                <a:spcPts val="2125"/>
              </a:spcBef>
            </a:pPr>
            <a:r>
              <a:rPr sz="3300" b="1" spc="-300" dirty="0">
                <a:solidFill>
                  <a:srgbClr val="8E2344"/>
                </a:solidFill>
                <a:latin typeface="Arial"/>
                <a:cs typeface="Arial"/>
              </a:rPr>
              <a:t>IMPACT</a:t>
            </a:r>
            <a:endParaRPr sz="3300">
              <a:latin typeface="Arial"/>
              <a:cs typeface="Arial"/>
            </a:endParaRPr>
          </a:p>
          <a:p>
            <a:pPr marL="289560" marR="295275" algn="ctr">
              <a:lnSpc>
                <a:spcPct val="114500"/>
              </a:lnSpc>
              <a:spcBef>
                <a:spcPts val="930"/>
              </a:spcBef>
            </a:pPr>
            <a:r>
              <a:rPr sz="1250" spc="-60" dirty="0">
                <a:latin typeface="Lucida Sans"/>
                <a:cs typeface="Lucida Sans"/>
              </a:rPr>
              <a:t>Making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faculty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feel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more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included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35" dirty="0">
                <a:latin typeface="Lucida Sans"/>
                <a:cs typeface="Lucida Sans"/>
              </a:rPr>
              <a:t>at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0" dirty="0">
                <a:latin typeface="Lucida Sans"/>
                <a:cs typeface="Lucida Sans"/>
              </a:rPr>
              <a:t>Virginia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5" dirty="0">
                <a:latin typeface="Lucida Sans"/>
                <a:cs typeface="Lucida Sans"/>
              </a:rPr>
              <a:t>Tech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is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the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5" dirty="0">
                <a:latin typeface="Lucida Sans"/>
                <a:cs typeface="Lucida Sans"/>
              </a:rPr>
              <a:t>goal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of  </a:t>
            </a:r>
            <a:r>
              <a:rPr sz="1250" spc="-75" dirty="0">
                <a:solidFill>
                  <a:srgbClr val="E77411"/>
                </a:solidFill>
                <a:latin typeface="Lucida Sans"/>
                <a:cs typeface="Lucida Sans"/>
                <a:hlinkClick r:id="rId2"/>
              </a:rPr>
              <a:t>www.microaggressions.cs.vt.edu</a:t>
            </a:r>
            <a:endParaRPr sz="1250">
              <a:latin typeface="Lucida Sans"/>
              <a:cs typeface="Lucida San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>
              <a:latin typeface="Times New Roman"/>
              <a:cs typeface="Times New Roman"/>
            </a:endParaRPr>
          </a:p>
          <a:p>
            <a:pPr marL="165735" marR="171450" algn="ctr">
              <a:lnSpc>
                <a:spcPct val="114500"/>
              </a:lnSpc>
            </a:pPr>
            <a:r>
              <a:rPr sz="1250" spc="-60" dirty="0">
                <a:latin typeface="Lucida Sans"/>
                <a:cs typeface="Lucida Sans"/>
              </a:rPr>
              <a:t>Making </a:t>
            </a:r>
            <a:r>
              <a:rPr sz="1250" spc="-85" dirty="0">
                <a:latin typeface="Lucida Sans"/>
                <a:cs typeface="Lucida Sans"/>
              </a:rPr>
              <a:t>anonymous </a:t>
            </a:r>
            <a:r>
              <a:rPr sz="1250" spc="-75" dirty="0">
                <a:latin typeface="Lucida Sans"/>
                <a:cs typeface="Lucida Sans"/>
              </a:rPr>
              <a:t>posts </a:t>
            </a:r>
            <a:r>
              <a:rPr sz="1250" spc="-65" dirty="0">
                <a:latin typeface="Lucida Sans"/>
                <a:cs typeface="Lucida Sans"/>
              </a:rPr>
              <a:t>about personal experiences </a:t>
            </a:r>
            <a:r>
              <a:rPr sz="1250" spc="-35" dirty="0">
                <a:latin typeface="Lucida Sans"/>
                <a:cs typeface="Lucida Sans"/>
              </a:rPr>
              <a:t>with  </a:t>
            </a:r>
            <a:r>
              <a:rPr sz="1250" spc="-80" dirty="0">
                <a:latin typeface="Lucida Sans"/>
                <a:cs typeface="Lucida Sans"/>
              </a:rPr>
              <a:t>microaggressions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55" dirty="0">
                <a:latin typeface="Lucida Sans"/>
                <a:cs typeface="Lucida Sans"/>
              </a:rPr>
              <a:t>allows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for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the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55" dirty="0">
                <a:latin typeface="Lucida Sans"/>
                <a:cs typeface="Lucida Sans"/>
              </a:rPr>
              <a:t>opportunity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40" dirty="0">
                <a:latin typeface="Lucida Sans"/>
                <a:cs typeface="Lucida Sans"/>
              </a:rPr>
              <a:t>to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75" dirty="0">
                <a:latin typeface="Lucida Sans"/>
                <a:cs typeface="Lucida Sans"/>
              </a:rPr>
              <a:t>bring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40" dirty="0">
                <a:latin typeface="Lucida Sans"/>
                <a:cs typeface="Lucida Sans"/>
              </a:rPr>
              <a:t>to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the</a:t>
            </a:r>
            <a:r>
              <a:rPr sz="1250" spc="-165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surface  </a:t>
            </a:r>
            <a:r>
              <a:rPr sz="1250" spc="-45" dirty="0">
                <a:latin typeface="Lucida Sans"/>
                <a:cs typeface="Lucida Sans"/>
              </a:rPr>
              <a:t>the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0" dirty="0">
                <a:latin typeface="Lucida Sans"/>
                <a:cs typeface="Lucida Sans"/>
              </a:rPr>
              <a:t>kinds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of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0" dirty="0">
                <a:latin typeface="Lucida Sans"/>
                <a:cs typeface="Lucida Sans"/>
              </a:rPr>
              <a:t>hurtful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5" dirty="0">
                <a:latin typeface="Lucida Sans"/>
                <a:cs typeface="Lucida Sans"/>
              </a:rPr>
              <a:t>comments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0" dirty="0">
                <a:latin typeface="Lucida Sans"/>
                <a:cs typeface="Lucida Sans"/>
              </a:rPr>
              <a:t>that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0" dirty="0">
                <a:latin typeface="Lucida Sans"/>
                <a:cs typeface="Lucida Sans"/>
              </a:rPr>
              <a:t>repeatedly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5" dirty="0">
                <a:latin typeface="Lucida Sans"/>
                <a:cs typeface="Lucida Sans"/>
              </a:rPr>
              <a:t>get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5" dirty="0">
                <a:latin typeface="Lucida Sans"/>
                <a:cs typeface="Lucida Sans"/>
              </a:rPr>
              <a:t>dismissed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5" dirty="0">
                <a:latin typeface="Lucida Sans"/>
                <a:cs typeface="Lucida Sans"/>
              </a:rPr>
              <a:t>in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0" dirty="0">
                <a:latin typeface="Lucida Sans"/>
                <a:cs typeface="Lucida Sans"/>
              </a:rPr>
              <a:t>the  </a:t>
            </a:r>
            <a:r>
              <a:rPr sz="1250" spc="-45" dirty="0">
                <a:latin typeface="Lucida Sans"/>
                <a:cs typeface="Lucida Sans"/>
              </a:rPr>
              <a:t>work</a:t>
            </a:r>
            <a:r>
              <a:rPr sz="1250" spc="-235" dirty="0">
                <a:latin typeface="Lucida Sans"/>
                <a:cs typeface="Lucida Sans"/>
              </a:rPr>
              <a:t> </a:t>
            </a:r>
            <a:r>
              <a:rPr sz="1250" spc="-65" dirty="0">
                <a:latin typeface="Lucida Sans"/>
                <a:cs typeface="Lucida Sans"/>
              </a:rPr>
              <a:t>environment.</a:t>
            </a:r>
            <a:endParaRPr sz="1250">
              <a:latin typeface="Lucida Sans"/>
              <a:cs typeface="Lucida Sans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Times New Roman"/>
              <a:cs typeface="Times New Roman"/>
            </a:endParaRPr>
          </a:p>
          <a:p>
            <a:pPr marL="85725" marR="90805" algn="ctr">
              <a:lnSpc>
                <a:spcPct val="114500"/>
              </a:lnSpc>
            </a:pPr>
            <a:r>
              <a:rPr sz="1250" spc="-35" dirty="0">
                <a:latin typeface="Lucida Sans"/>
                <a:cs typeface="Lucida Sans"/>
              </a:rPr>
              <a:t>All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faculty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35" dirty="0">
                <a:latin typeface="Lucida Sans"/>
                <a:cs typeface="Lucida Sans"/>
              </a:rPr>
              <a:t>will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45" dirty="0">
                <a:latin typeface="Lucida Sans"/>
                <a:cs typeface="Lucida Sans"/>
              </a:rPr>
              <a:t>feel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more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accepted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0" dirty="0">
                <a:latin typeface="Lucida Sans"/>
                <a:cs typeface="Lucida Sans"/>
              </a:rPr>
              <a:t>and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included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35" dirty="0">
                <a:latin typeface="Lucida Sans"/>
                <a:cs typeface="Lucida Sans"/>
              </a:rPr>
              <a:t>at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0" dirty="0">
                <a:latin typeface="Lucida Sans"/>
                <a:cs typeface="Lucida Sans"/>
              </a:rPr>
              <a:t>Virginia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5" dirty="0">
                <a:latin typeface="Lucida Sans"/>
                <a:cs typeface="Lucida Sans"/>
              </a:rPr>
              <a:t>Tech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when  </a:t>
            </a:r>
            <a:r>
              <a:rPr sz="1250" spc="-45" dirty="0">
                <a:latin typeface="Lucida Sans"/>
                <a:cs typeface="Lucida Sans"/>
              </a:rPr>
              <a:t>the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5" dirty="0">
                <a:latin typeface="Lucida Sans"/>
                <a:cs typeface="Lucida Sans"/>
              </a:rPr>
              <a:t>negative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impact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60" dirty="0">
                <a:latin typeface="Lucida Sans"/>
                <a:cs typeface="Lucida Sans"/>
              </a:rPr>
              <a:t>of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80" dirty="0">
                <a:latin typeface="Lucida Sans"/>
                <a:cs typeface="Lucida Sans"/>
              </a:rPr>
              <a:t>microaggressions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is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70" dirty="0">
                <a:latin typeface="Lucida Sans"/>
                <a:cs typeface="Lucida Sans"/>
              </a:rPr>
              <a:t>more</a:t>
            </a:r>
            <a:r>
              <a:rPr sz="1250" spc="-160" dirty="0">
                <a:latin typeface="Lucida Sans"/>
                <a:cs typeface="Lucida Sans"/>
              </a:rPr>
              <a:t> </a:t>
            </a:r>
            <a:r>
              <a:rPr sz="1250" spc="-55" dirty="0">
                <a:latin typeface="Lucida Sans"/>
                <a:cs typeface="Lucida Sans"/>
              </a:rPr>
              <a:t>well-known.</a:t>
            </a:r>
            <a:endParaRPr sz="1250">
              <a:latin typeface="Lucida Sans"/>
              <a:cs typeface="Lucida San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4938463" y="5255802"/>
            <a:ext cx="4729349" cy="220761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3485628" y="11150218"/>
            <a:ext cx="3001653" cy="30012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313822" y="11132587"/>
            <a:ext cx="3001560" cy="300164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6591990" y="11102227"/>
            <a:ext cx="3014742" cy="302765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679325" y="14272166"/>
            <a:ext cx="2019300" cy="201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[Share stories</a:t>
            </a:r>
            <a:r>
              <a:rPr sz="125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anonymously]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638917" y="14272166"/>
            <a:ext cx="5471160" cy="201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[Visualize </a:t>
            </a:r>
            <a:r>
              <a:rPr sz="1250" spc="-1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through a word cloud, N­gram analysis, pie charts, and</a:t>
            </a:r>
            <a:r>
              <a:rPr sz="125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tweets]</a:t>
            </a:r>
            <a:endParaRPr sz="12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986651" y="14244542"/>
            <a:ext cx="2160270" cy="447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51130">
              <a:lnSpc>
                <a:spcPct val="114500"/>
              </a:lnSpc>
            </a:pP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[Control content through a  </a:t>
            </a:r>
            <a:r>
              <a:rPr sz="1250" spc="-10" dirty="0">
                <a:solidFill>
                  <a:srgbClr val="212121"/>
                </a:solidFill>
                <a:latin typeface="Arial"/>
                <a:cs typeface="Arial"/>
              </a:rPr>
              <a:t>Content Management</a:t>
            </a:r>
            <a:r>
              <a:rPr sz="125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212121"/>
                </a:solidFill>
                <a:latin typeface="Arial"/>
                <a:cs typeface="Arial"/>
              </a:rPr>
              <a:t>System]</a:t>
            </a:r>
            <a:endParaRPr sz="125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115839" y="11110772"/>
            <a:ext cx="3032193" cy="303216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746964" y="478306"/>
            <a:ext cx="8610600" cy="92333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Source Sans Pro Light" panose="020B0403030403020204" pitchFamily="34" charset="0"/>
              </a:rPr>
              <a:t>MICROAGGRESSIONS @ VT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latin typeface="Source Sans Pro" panose="020B0503030403020204" pitchFamily="34" charset="0"/>
              </a:rPr>
              <a:t>Arunima</a:t>
            </a:r>
            <a:r>
              <a:rPr lang="en-US" sz="2000" dirty="0" smtClean="0">
                <a:latin typeface="Source Sans Pro" panose="020B0503030403020204" pitchFamily="34" charset="0"/>
              </a:rPr>
              <a:t> Singh, Brandon Falcone,  </a:t>
            </a:r>
            <a:r>
              <a:rPr lang="en-US" sz="2000" dirty="0" err="1" smtClean="0">
                <a:latin typeface="Source Sans Pro" panose="020B0503030403020204" pitchFamily="34" charset="0"/>
              </a:rPr>
              <a:t>Cyndy</a:t>
            </a:r>
            <a:r>
              <a:rPr lang="en-US" sz="2000" dirty="0" smtClean="0">
                <a:latin typeface="Source Sans Pro" panose="020B0503030403020204" pitchFamily="34" charset="0"/>
              </a:rPr>
              <a:t> </a:t>
            </a:r>
            <a:r>
              <a:rPr lang="en-US" sz="2000" dirty="0" err="1" smtClean="0">
                <a:latin typeface="Source Sans Pro" panose="020B0503030403020204" pitchFamily="34" charset="0"/>
              </a:rPr>
              <a:t>Ejanda</a:t>
            </a:r>
            <a:r>
              <a:rPr lang="en-US" sz="2000" dirty="0" smtClean="0">
                <a:latin typeface="Source Sans Pro" panose="020B0503030403020204" pitchFamily="34" charset="0"/>
              </a:rPr>
              <a:t>, Robert Wenger</a:t>
            </a:r>
            <a:endParaRPr lang="en-US" sz="2000" dirty="0">
              <a:latin typeface="Source Sans Pro" panose="020B0503030403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157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Lucida Sans</vt:lpstr>
      <vt:lpstr>Source Sans Pro</vt:lpstr>
      <vt:lpstr>Source Sans Pro Light</vt:lpstr>
      <vt:lpstr>Times New Roman</vt:lpstr>
      <vt:lpstr>Office Theme</vt:lpstr>
      <vt:lpstr>MICROAGGRESSIONS @ VT Arunima Singh, Brandon Falcone,  Cyndy Ejanda, Robert Wenger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VTURCS Poster</dc:title>
  <dc:creator>cyndy08</dc:creator>
  <cp:keywords>DABxC11RUGM</cp:keywords>
  <cp:lastModifiedBy>C.E</cp:lastModifiedBy>
  <cp:revision>1</cp:revision>
  <dcterms:created xsi:type="dcterms:W3CDTF">2016-05-11T13:55:39Z</dcterms:created>
  <dcterms:modified xsi:type="dcterms:W3CDTF">2016-05-11T14:00:56Z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2016-04-22T00:00:00Z</vt:filetime>
  </property>
  <property fmtid="{D5CDD505-2E9C-101B-9397-08002B2CF9AE}" pid="3" name="Creator">
    <vt:lpwstr>Canva</vt:lpwstr>
  </property>
  <property fmtid="{D5CDD505-2E9C-101B-9397-08002B2CF9AE}" pid="4" name="LastSaved">
    <vt:filetime>2016-05-11T00:00:00Z</vt:filetime>
  </property>
</Properties>
</file>