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Lst>
  <p:sldSz cy="5143500" cx="9144000"/>
  <p:notesSz cx="6858000" cy="9144000"/>
  <p:embeddedFontLst>
    <p:embeddedFont>
      <p:font typeface="Roboto Thin"/>
      <p:regular r:id="rId42"/>
      <p:bold r:id="rId43"/>
      <p:italic r:id="rId44"/>
      <p:boldItalic r:id="rId45"/>
    </p:embeddedFont>
    <p:embeddedFont>
      <p:font typeface="Roboto Medium"/>
      <p:regular r:id="rId46"/>
      <p:bold r:id="rId47"/>
      <p:italic r:id="rId48"/>
      <p:boldItalic r:id="rId49"/>
    </p:embeddedFont>
    <p:embeddedFont>
      <p:font typeface="Roboto"/>
      <p:regular r:id="rId50"/>
      <p:bold r:id="rId51"/>
      <p:italic r:id="rId52"/>
      <p:boldItalic r:id="rId53"/>
    </p:embeddedFont>
    <p:embeddedFont>
      <p:font typeface="Lato"/>
      <p:regular r:id="rId54"/>
      <p:bold r:id="rId55"/>
      <p:italic r:id="rId56"/>
      <p:boldItalic r:id="rId57"/>
    </p:embeddedFont>
    <p:embeddedFont>
      <p:font typeface="Pacifico"/>
      <p:regular r:id="rId58"/>
    </p:embeddedFont>
    <p:embeddedFont>
      <p:font typeface="Average"/>
      <p:regular r:id="rId59"/>
    </p:embeddedFont>
    <p:embeddedFont>
      <p:font typeface="Oswald"/>
      <p:regular r:id="rId60"/>
      <p:bold r:id="rId6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FA0260BE-3E56-4DE1-91C7-36F72DBF4E4D}">
  <a:tblStyle styleId="{FA0260BE-3E56-4DE1-91C7-36F72DBF4E4D}"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font" Target="fonts/RobotoThin-regular.fntdata"/><Relationship Id="rId41" Type="http://schemas.openxmlformats.org/officeDocument/2006/relationships/slide" Target="slides/slide35.xml"/><Relationship Id="rId44" Type="http://schemas.openxmlformats.org/officeDocument/2006/relationships/font" Target="fonts/RobotoThin-italic.fntdata"/><Relationship Id="rId43" Type="http://schemas.openxmlformats.org/officeDocument/2006/relationships/font" Target="fonts/RobotoThin-bold.fntdata"/><Relationship Id="rId46" Type="http://schemas.openxmlformats.org/officeDocument/2006/relationships/font" Target="fonts/RobotoMedium-regular.fntdata"/><Relationship Id="rId45" Type="http://schemas.openxmlformats.org/officeDocument/2006/relationships/font" Target="fonts/RobotoThin-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font" Target="fonts/RobotoMedium-italic.fntdata"/><Relationship Id="rId47" Type="http://schemas.openxmlformats.org/officeDocument/2006/relationships/font" Target="fonts/RobotoMedium-bold.fntdata"/><Relationship Id="rId49" Type="http://schemas.openxmlformats.org/officeDocument/2006/relationships/font" Target="fonts/Roboto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1" Type="http://schemas.openxmlformats.org/officeDocument/2006/relationships/font" Target="fonts/Oswald-bold.fntdata"/><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60" Type="http://schemas.openxmlformats.org/officeDocument/2006/relationships/font" Target="fonts/Oswald-regular.fntdata"/><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font" Target="fonts/Roboto-bold.fntdata"/><Relationship Id="rId50" Type="http://schemas.openxmlformats.org/officeDocument/2006/relationships/font" Target="fonts/Roboto-regular.fntdata"/><Relationship Id="rId53" Type="http://schemas.openxmlformats.org/officeDocument/2006/relationships/font" Target="fonts/Roboto-boldItalic.fntdata"/><Relationship Id="rId52" Type="http://schemas.openxmlformats.org/officeDocument/2006/relationships/font" Target="fonts/Roboto-italic.fntdata"/><Relationship Id="rId11" Type="http://schemas.openxmlformats.org/officeDocument/2006/relationships/slide" Target="slides/slide5.xml"/><Relationship Id="rId55" Type="http://schemas.openxmlformats.org/officeDocument/2006/relationships/font" Target="fonts/Lato-bold.fntdata"/><Relationship Id="rId10" Type="http://schemas.openxmlformats.org/officeDocument/2006/relationships/slide" Target="slides/slide4.xml"/><Relationship Id="rId54" Type="http://schemas.openxmlformats.org/officeDocument/2006/relationships/font" Target="fonts/Lato-regular.fntdata"/><Relationship Id="rId13" Type="http://schemas.openxmlformats.org/officeDocument/2006/relationships/slide" Target="slides/slide7.xml"/><Relationship Id="rId57" Type="http://schemas.openxmlformats.org/officeDocument/2006/relationships/font" Target="fonts/Lato-boldItalic.fntdata"/><Relationship Id="rId12" Type="http://schemas.openxmlformats.org/officeDocument/2006/relationships/slide" Target="slides/slide6.xml"/><Relationship Id="rId56" Type="http://schemas.openxmlformats.org/officeDocument/2006/relationships/font" Target="fonts/Lato-italic.fntdata"/><Relationship Id="rId15" Type="http://schemas.openxmlformats.org/officeDocument/2006/relationships/slide" Target="slides/slide9.xml"/><Relationship Id="rId59" Type="http://schemas.openxmlformats.org/officeDocument/2006/relationships/font" Target="fonts/Average-regular.fntdata"/><Relationship Id="rId14" Type="http://schemas.openxmlformats.org/officeDocument/2006/relationships/slide" Target="slides/slide8.xml"/><Relationship Id="rId58" Type="http://schemas.openxmlformats.org/officeDocument/2006/relationships/font" Target="fonts/Pacifico-regular.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g75d6f5bafb_0_10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75d6f5bafb_0_10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 name="Shape 153"/>
        <p:cNvGrpSpPr/>
        <p:nvPr/>
      </p:nvGrpSpPr>
      <p:grpSpPr>
        <a:xfrm>
          <a:off x="0" y="0"/>
          <a:ext cx="0" cy="0"/>
          <a:chOff x="0" y="0"/>
          <a:chExt cx="0" cy="0"/>
        </a:xfrm>
      </p:grpSpPr>
      <p:sp>
        <p:nvSpPr>
          <p:cNvPr id="154" name="Google Shape;154;g75d6f5bafb_0_10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75d6f5bafb_0_10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 name="Shape 159"/>
        <p:cNvGrpSpPr/>
        <p:nvPr/>
      </p:nvGrpSpPr>
      <p:grpSpPr>
        <a:xfrm>
          <a:off x="0" y="0"/>
          <a:ext cx="0" cy="0"/>
          <a:chOff x="0" y="0"/>
          <a:chExt cx="0" cy="0"/>
        </a:xfrm>
      </p:grpSpPr>
      <p:sp>
        <p:nvSpPr>
          <p:cNvPr id="160" name="Google Shape;160;g75d6f5bafb_0_12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75d6f5bafb_0_12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 name="Shape 165"/>
        <p:cNvGrpSpPr/>
        <p:nvPr/>
      </p:nvGrpSpPr>
      <p:grpSpPr>
        <a:xfrm>
          <a:off x="0" y="0"/>
          <a:ext cx="0" cy="0"/>
          <a:chOff x="0" y="0"/>
          <a:chExt cx="0" cy="0"/>
        </a:xfrm>
      </p:grpSpPr>
      <p:sp>
        <p:nvSpPr>
          <p:cNvPr id="166" name="Google Shape;166;g75d6f5bafb_0_11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75d6f5bafb_0_1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 name="Shape 180"/>
        <p:cNvGrpSpPr/>
        <p:nvPr/>
      </p:nvGrpSpPr>
      <p:grpSpPr>
        <a:xfrm>
          <a:off x="0" y="0"/>
          <a:ext cx="0" cy="0"/>
          <a:chOff x="0" y="0"/>
          <a:chExt cx="0" cy="0"/>
        </a:xfrm>
      </p:grpSpPr>
      <p:sp>
        <p:nvSpPr>
          <p:cNvPr id="181" name="Google Shape;181;g75d6f5bafb_0_12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75d6f5bafb_0_12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6" name="Shape 186"/>
        <p:cNvGrpSpPr/>
        <p:nvPr/>
      </p:nvGrpSpPr>
      <p:grpSpPr>
        <a:xfrm>
          <a:off x="0" y="0"/>
          <a:ext cx="0" cy="0"/>
          <a:chOff x="0" y="0"/>
          <a:chExt cx="0" cy="0"/>
        </a:xfrm>
      </p:grpSpPr>
      <p:sp>
        <p:nvSpPr>
          <p:cNvPr id="187" name="Google Shape;187;g75e29db73d_5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75e29db73d_5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9" name="Shape 199"/>
        <p:cNvGrpSpPr/>
        <p:nvPr/>
      </p:nvGrpSpPr>
      <p:grpSpPr>
        <a:xfrm>
          <a:off x="0" y="0"/>
          <a:ext cx="0" cy="0"/>
          <a:chOff x="0" y="0"/>
          <a:chExt cx="0" cy="0"/>
        </a:xfrm>
      </p:grpSpPr>
      <p:sp>
        <p:nvSpPr>
          <p:cNvPr id="200" name="Google Shape;200;g75d93ef5f1_8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75d93ef5f1_8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5" name="Shape 205"/>
        <p:cNvGrpSpPr/>
        <p:nvPr/>
      </p:nvGrpSpPr>
      <p:grpSpPr>
        <a:xfrm>
          <a:off x="0" y="0"/>
          <a:ext cx="0" cy="0"/>
          <a:chOff x="0" y="0"/>
          <a:chExt cx="0" cy="0"/>
        </a:xfrm>
      </p:grpSpPr>
      <p:sp>
        <p:nvSpPr>
          <p:cNvPr id="206" name="Google Shape;206;g75d93ef5f1_8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75d93ef5f1_8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900"/>
              <a:t>After all documents are ingested, let’s talk about how to search in Elasticsearch. </a:t>
            </a:r>
            <a:endParaRPr sz="900"/>
          </a:p>
          <a:p>
            <a:pPr indent="0" lvl="0" marL="0" rtl="0" algn="l">
              <a:lnSpc>
                <a:spcPct val="115000"/>
              </a:lnSpc>
              <a:spcBef>
                <a:spcPts val="0"/>
              </a:spcBef>
              <a:spcAft>
                <a:spcPts val="0"/>
              </a:spcAft>
              <a:buNone/>
            </a:pPr>
            <a:r>
              <a:rPr lang="en" sz="900"/>
              <a:t>Elasticsearch is designed as a powerful search engine. So it’s capable of many kinds of searching.</a:t>
            </a:r>
            <a:endParaRPr sz="900"/>
          </a:p>
          <a:p>
            <a:pPr indent="0" lvl="0" marL="0" rtl="0" algn="l">
              <a:lnSpc>
                <a:spcPct val="115000"/>
              </a:lnSpc>
              <a:spcBef>
                <a:spcPts val="0"/>
              </a:spcBef>
              <a:spcAft>
                <a:spcPts val="0"/>
              </a:spcAft>
              <a:buNone/>
            </a:pPr>
            <a:r>
              <a:rPr lang="en" sz="900"/>
              <a:t>For example, the most simple one is directly search for a term in a certain field. It’s able to search in multiple fields. </a:t>
            </a:r>
            <a:endParaRPr sz="900"/>
          </a:p>
          <a:p>
            <a:pPr indent="0" lvl="0" marL="0" rtl="0" algn="l">
              <a:lnSpc>
                <a:spcPct val="115000"/>
              </a:lnSpc>
              <a:spcBef>
                <a:spcPts val="0"/>
              </a:spcBef>
              <a:spcAft>
                <a:spcPts val="0"/>
              </a:spcAft>
              <a:buNone/>
            </a:pPr>
            <a:r>
              <a:rPr lang="en" sz="900"/>
              <a:t>And query for documents in a date range. </a:t>
            </a:r>
            <a:endParaRPr sz="900"/>
          </a:p>
          <a:p>
            <a:pPr indent="0" lvl="0" marL="0" rtl="0" algn="l">
              <a:lnSpc>
                <a:spcPct val="115000"/>
              </a:lnSpc>
              <a:spcBef>
                <a:spcPts val="0"/>
              </a:spcBef>
              <a:spcAft>
                <a:spcPts val="0"/>
              </a:spcAft>
              <a:buNone/>
            </a:pPr>
            <a:r>
              <a:rPr lang="en" sz="900"/>
              <a:t>There are also several more complicated logic operation like must, filter, must not, and should</a:t>
            </a:r>
            <a:endParaRPr sz="900"/>
          </a:p>
          <a:p>
            <a:pPr indent="0" lvl="0" marL="0" rtl="0" algn="l">
              <a:lnSpc>
                <a:spcPct val="115000"/>
              </a:lnSpc>
              <a:spcBef>
                <a:spcPts val="0"/>
              </a:spcBef>
              <a:spcAft>
                <a:spcPts val="0"/>
              </a:spcAft>
              <a:buNone/>
            </a:pPr>
            <a:r>
              <a:rPr lang="en" sz="900"/>
              <a:t>which means a term must appear in matching documents and it will contribute to the score. Filter also means a term must appear in matching documents, but it won’t contribute to the score. </a:t>
            </a:r>
            <a:endParaRPr sz="900"/>
          </a:p>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4" name="Shape 214"/>
        <p:cNvGrpSpPr/>
        <p:nvPr/>
      </p:nvGrpSpPr>
      <p:grpSpPr>
        <a:xfrm>
          <a:off x="0" y="0"/>
          <a:ext cx="0" cy="0"/>
          <a:chOff x="0" y="0"/>
          <a:chExt cx="0" cy="0"/>
        </a:xfrm>
      </p:grpSpPr>
      <p:sp>
        <p:nvSpPr>
          <p:cNvPr id="215" name="Google Shape;215;g75d93ef5f1_8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75d93ef5f1_8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900"/>
              <a:t>As mentioned just now, we can search for a term in a field. It means that we are able to implement the full text searching if full texts are put in a certain field. But in this way, users are hard to locate where this term appears in the text, like which page or which chapter. So, we designed a nested data structure to solve the problem. Specifically, we would like the full texts are separated by pages. Then, we will ingest them into a nested </a:t>
            </a:r>
            <a:r>
              <a:rPr lang="en" sz="900"/>
              <a:t>structure</a:t>
            </a:r>
            <a:r>
              <a:rPr lang="en" sz="900"/>
              <a:t>. So, when we search in the full text field, the number of page which contains the term will be highlighted in the result. Here is an example searching in tobacco dataset. But </a:t>
            </a:r>
            <a:r>
              <a:rPr lang="en" sz="1050">
                <a:solidFill>
                  <a:srgbClr val="3C4043"/>
                </a:solidFill>
                <a:highlight>
                  <a:srgbClr val="FFFFFF"/>
                </a:highlight>
                <a:latin typeface="Roboto"/>
                <a:ea typeface="Roboto"/>
                <a:cs typeface="Roboto"/>
                <a:sym typeface="Roboto"/>
              </a:rPr>
              <a:t>chapter-wise data is not provided for ETD dataset so right now we don’t have an example for ETD. </a:t>
            </a:r>
            <a:endParaRPr sz="1050">
              <a:solidFill>
                <a:srgbClr val="3C4043"/>
              </a:solidFill>
              <a:highlight>
                <a:srgbClr val="FFFFFF"/>
              </a:highlight>
              <a:latin typeface="Roboto"/>
              <a:ea typeface="Roboto"/>
              <a:cs typeface="Roboto"/>
              <a:sym typeface="Roboto"/>
            </a:endParaRPr>
          </a:p>
          <a:p>
            <a:pPr indent="0" lvl="0" marL="0" rtl="0" algn="l">
              <a:lnSpc>
                <a:spcPct val="115000"/>
              </a:lnSpc>
              <a:spcBef>
                <a:spcPts val="0"/>
              </a:spcBef>
              <a:spcAft>
                <a:spcPts val="0"/>
              </a:spcAft>
              <a:buNone/>
            </a:pPr>
            <a:r>
              <a:rPr lang="en" sz="1050">
                <a:solidFill>
                  <a:srgbClr val="3C4043"/>
                </a:solidFill>
                <a:highlight>
                  <a:srgbClr val="FFFFFF"/>
                </a:highlight>
                <a:latin typeface="Roboto"/>
                <a:ea typeface="Roboto"/>
                <a:cs typeface="Roboto"/>
                <a:sym typeface="Roboto"/>
              </a:rPr>
              <a:t>nested query is not applicable for the ETD dataset</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Google Shape;235;g75d93ef5f1_8_1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75d93ef5f1_8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900"/>
              <a:t>Next, let’s talk about boosting. </a:t>
            </a:r>
            <a:endParaRPr sz="900"/>
          </a:p>
          <a:p>
            <a:pPr indent="0" lvl="0" marL="0" rtl="0" algn="l">
              <a:lnSpc>
                <a:spcPct val="115000"/>
              </a:lnSpc>
              <a:spcBef>
                <a:spcPts val="0"/>
              </a:spcBef>
              <a:spcAft>
                <a:spcPts val="0"/>
              </a:spcAft>
              <a:buNone/>
            </a:pPr>
            <a:r>
              <a:rPr lang="en" sz="900"/>
              <a:t>So what if we’d like to change the score calculation. There are two ways. The first is to modify the calculation function directly. We are able to do that but it will need a careful design. </a:t>
            </a:r>
            <a:endParaRPr sz="900"/>
          </a:p>
          <a:p>
            <a:pPr indent="0" lvl="0" marL="0" rtl="0" algn="l">
              <a:lnSpc>
                <a:spcPct val="115000"/>
              </a:lnSpc>
              <a:spcBef>
                <a:spcPts val="0"/>
              </a:spcBef>
              <a:spcAft>
                <a:spcPts val="0"/>
              </a:spcAft>
              <a:buNone/>
            </a:pPr>
            <a:r>
              <a:rPr lang="en" sz="900"/>
              <a:t>So, we didn’t implement it in our project. </a:t>
            </a:r>
            <a:endParaRPr sz="900"/>
          </a:p>
          <a:p>
            <a:pPr indent="0" lvl="0" marL="0" rtl="0" algn="l">
              <a:lnSpc>
                <a:spcPct val="115000"/>
              </a:lnSpc>
              <a:spcBef>
                <a:spcPts val="0"/>
              </a:spcBef>
              <a:spcAft>
                <a:spcPts val="0"/>
              </a:spcAft>
              <a:buNone/>
            </a:pPr>
            <a:r>
              <a:rPr lang="en" sz="900"/>
              <a:t>Another way is to use the boosting. If you want a certain filed to contribute more to the score. Then you can add more boosting weight to it. </a:t>
            </a:r>
            <a:endParaRPr sz="900"/>
          </a:p>
          <a:p>
            <a:pPr indent="0" lvl="0" marL="0" rtl="0" algn="l">
              <a:lnSpc>
                <a:spcPct val="115000"/>
              </a:lnSpc>
              <a:spcBef>
                <a:spcPts val="0"/>
              </a:spcBef>
              <a:spcAft>
                <a:spcPts val="0"/>
              </a:spcAft>
              <a:buNone/>
            </a:pPr>
            <a:r>
              <a:rPr lang="en" sz="900"/>
              <a:t>The boosting weights can be added to the field directly when ingesting or determined in queries while searching </a:t>
            </a:r>
            <a:endParaRPr sz="900"/>
          </a:p>
          <a:p>
            <a:pPr indent="0" lvl="0" marL="0" rtl="0" algn="l">
              <a:spcBef>
                <a:spcPts val="0"/>
              </a:spcBef>
              <a:spcAft>
                <a:spcPts val="0"/>
              </a:spcAft>
              <a:buNone/>
            </a:pPr>
            <a:r>
              <a:t/>
            </a:r>
            <a:endParaRPr sz="145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Google Shape;63;g75e29db73d_1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75e29db73d_1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0" name="Shape 240"/>
        <p:cNvGrpSpPr/>
        <p:nvPr/>
      </p:nvGrpSpPr>
      <p:grpSpPr>
        <a:xfrm>
          <a:off x="0" y="0"/>
          <a:ext cx="0" cy="0"/>
          <a:chOff x="0" y="0"/>
          <a:chExt cx="0" cy="0"/>
        </a:xfrm>
      </p:grpSpPr>
      <p:sp>
        <p:nvSpPr>
          <p:cNvPr id="241" name="Google Shape;241;g75d93ef5f1_8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75d93ef5f1_8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900"/>
              <a:t>Another way is to use the boosting. If you want a certain filed to contribute more to the score. Then you can add more boosting weight to it. </a:t>
            </a:r>
            <a:endParaRPr sz="900"/>
          </a:p>
          <a:p>
            <a:pPr indent="0" lvl="0" marL="0" rtl="0" algn="l">
              <a:lnSpc>
                <a:spcPct val="115000"/>
              </a:lnSpc>
              <a:spcBef>
                <a:spcPts val="0"/>
              </a:spcBef>
              <a:spcAft>
                <a:spcPts val="0"/>
              </a:spcAft>
              <a:buNone/>
            </a:pPr>
            <a:r>
              <a:rPr lang="en" sz="900"/>
              <a:t>The boosting weights can be added to the field directly when ingesting or determined in queries while searching </a:t>
            </a:r>
            <a:endParaRPr sz="1450">
              <a:solidFill>
                <a:srgbClr val="3A3B3C"/>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4" name="Shape 254"/>
        <p:cNvGrpSpPr/>
        <p:nvPr/>
      </p:nvGrpSpPr>
      <p:grpSpPr>
        <a:xfrm>
          <a:off x="0" y="0"/>
          <a:ext cx="0" cy="0"/>
          <a:chOff x="0" y="0"/>
          <a:chExt cx="0" cy="0"/>
        </a:xfrm>
      </p:grpSpPr>
      <p:sp>
        <p:nvSpPr>
          <p:cNvPr id="255" name="Google Shape;255;g75d93ef5f1_8_1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6" name="Google Shape;256;g75d93ef5f1_8_1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900"/>
              <a:t>Regarding logging, the first kind of logging is user logs. </a:t>
            </a:r>
            <a:endParaRPr sz="900"/>
          </a:p>
          <a:p>
            <a:pPr indent="0" lvl="0" marL="0" rtl="0" algn="l">
              <a:lnSpc>
                <a:spcPct val="115000"/>
              </a:lnSpc>
              <a:spcBef>
                <a:spcPts val="0"/>
              </a:spcBef>
              <a:spcAft>
                <a:spcPts val="0"/>
              </a:spcAft>
              <a:buNone/>
            </a:pPr>
            <a:r>
              <a:rPr lang="en" sz="900"/>
              <a:t>We cannot generate user log but Elasticsearch is able to save the logs. Index can be created for user logs continuously every day, week, or month. It will depend on the number of users and amount of traffic flow of our website. We can decide how long we would like to keep these logs by index Lifecycle. Yuan will talk about what is index lifecycle after.</a:t>
            </a:r>
            <a:endParaRPr sz="900"/>
          </a:p>
          <a:p>
            <a:pPr indent="0" lvl="0" marL="0" rtl="0" algn="l">
              <a:spcBef>
                <a:spcPts val="0"/>
              </a:spcBef>
              <a:spcAft>
                <a:spcPts val="0"/>
              </a:spcAft>
              <a:buNone/>
            </a:pPr>
            <a:r>
              <a:t/>
            </a:r>
            <a:endParaRPr sz="1200"/>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0" name="Shape 260"/>
        <p:cNvGrpSpPr/>
        <p:nvPr/>
      </p:nvGrpSpPr>
      <p:grpSpPr>
        <a:xfrm>
          <a:off x="0" y="0"/>
          <a:ext cx="0" cy="0"/>
          <a:chOff x="0" y="0"/>
          <a:chExt cx="0" cy="0"/>
        </a:xfrm>
      </p:grpSpPr>
      <p:sp>
        <p:nvSpPr>
          <p:cNvPr id="261" name="Google Shape;261;g75d93ef5f1_8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2" name="Google Shape;262;g75d93ef5f1_8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900"/>
              <a:t>Another log is system logs. It will record events and requests being sent to Elasticsearch. We turn on the logging for both tobacco and ETD. It contains information like </a:t>
            </a:r>
            <a:endParaRPr sz="900"/>
          </a:p>
          <a:p>
            <a:pPr indent="0" lvl="0" marL="0" rtl="0" algn="l">
              <a:spcBef>
                <a:spcPts val="0"/>
              </a:spcBef>
              <a:spcAft>
                <a:spcPts val="0"/>
              </a:spcAft>
              <a:buNone/>
            </a:pPr>
            <a:r>
              <a:t/>
            </a:r>
            <a:endParaRPr sz="1200"/>
          </a:p>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8" name="Shape 268"/>
        <p:cNvGrpSpPr/>
        <p:nvPr/>
      </p:nvGrpSpPr>
      <p:grpSpPr>
        <a:xfrm>
          <a:off x="0" y="0"/>
          <a:ext cx="0" cy="0"/>
          <a:chOff x="0" y="0"/>
          <a:chExt cx="0" cy="0"/>
        </a:xfrm>
      </p:grpSpPr>
      <p:sp>
        <p:nvSpPr>
          <p:cNvPr id="269" name="Google Shape;269;g75d6f5bafb_1_1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0" name="Google Shape;270;g75d6f5bafb_1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6" name="Shape 276"/>
        <p:cNvGrpSpPr/>
        <p:nvPr/>
      </p:nvGrpSpPr>
      <p:grpSpPr>
        <a:xfrm>
          <a:off x="0" y="0"/>
          <a:ext cx="0" cy="0"/>
          <a:chOff x="0" y="0"/>
          <a:chExt cx="0" cy="0"/>
        </a:xfrm>
      </p:grpSpPr>
      <p:sp>
        <p:nvSpPr>
          <p:cNvPr id="277" name="Google Shape;277;g75d93ef5f1_8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8" name="Google Shape;278;g75d93ef5f1_8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Check for empty fiels</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2" name="Shape 282"/>
        <p:cNvGrpSpPr/>
        <p:nvPr/>
      </p:nvGrpSpPr>
      <p:grpSpPr>
        <a:xfrm>
          <a:off x="0" y="0"/>
          <a:ext cx="0" cy="0"/>
          <a:chOff x="0" y="0"/>
          <a:chExt cx="0" cy="0"/>
        </a:xfrm>
      </p:grpSpPr>
      <p:sp>
        <p:nvSpPr>
          <p:cNvPr id="283" name="Google Shape;283;g75e29db73d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4" name="Google Shape;284;g75e29db73d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code works on the small sample of text summary data we </a:t>
            </a:r>
            <a:r>
              <a:rPr lang="en"/>
              <a:t>received.</a:t>
            </a:r>
            <a:endParaRPr/>
          </a:p>
          <a:p>
            <a:pPr indent="0" lvl="0" marL="0" rtl="0" algn="l">
              <a:spcBef>
                <a:spcPts val="0"/>
              </a:spcBef>
              <a:spcAft>
                <a:spcPts val="0"/>
              </a:spcAft>
              <a:buNone/>
            </a:pPr>
            <a:r>
              <a:rPr lang="en"/>
              <a:t>Files like NER and sentiment analysis arrive too late for us to examine</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9" name="Shape 289"/>
        <p:cNvGrpSpPr/>
        <p:nvPr/>
      </p:nvGrpSpPr>
      <p:grpSpPr>
        <a:xfrm>
          <a:off x="0" y="0"/>
          <a:ext cx="0" cy="0"/>
          <a:chOff x="0" y="0"/>
          <a:chExt cx="0" cy="0"/>
        </a:xfrm>
      </p:grpSpPr>
      <p:sp>
        <p:nvSpPr>
          <p:cNvPr id="290" name="Google Shape;290;g75d6f5bafb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1" name="Google Shape;291;g75d6f5bafb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5" name="Shape 295"/>
        <p:cNvGrpSpPr/>
        <p:nvPr/>
      </p:nvGrpSpPr>
      <p:grpSpPr>
        <a:xfrm>
          <a:off x="0" y="0"/>
          <a:ext cx="0" cy="0"/>
          <a:chOff x="0" y="0"/>
          <a:chExt cx="0" cy="0"/>
        </a:xfrm>
      </p:grpSpPr>
      <p:sp>
        <p:nvSpPr>
          <p:cNvPr id="296" name="Google Shape;296;g75d93ef5f1_4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75d93ef5f1_4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1" name="Shape 301"/>
        <p:cNvGrpSpPr/>
        <p:nvPr/>
      </p:nvGrpSpPr>
      <p:grpSpPr>
        <a:xfrm>
          <a:off x="0" y="0"/>
          <a:ext cx="0" cy="0"/>
          <a:chOff x="0" y="0"/>
          <a:chExt cx="0" cy="0"/>
        </a:xfrm>
      </p:grpSpPr>
      <p:sp>
        <p:nvSpPr>
          <p:cNvPr id="302" name="Google Shape;302;g75d6f5bafb_2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3" name="Google Shape;303;g75d6f5bafb_2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8" name="Shape 308"/>
        <p:cNvGrpSpPr/>
        <p:nvPr/>
      </p:nvGrpSpPr>
      <p:grpSpPr>
        <a:xfrm>
          <a:off x="0" y="0"/>
          <a:ext cx="0" cy="0"/>
          <a:chOff x="0" y="0"/>
          <a:chExt cx="0" cy="0"/>
        </a:xfrm>
      </p:grpSpPr>
      <p:sp>
        <p:nvSpPr>
          <p:cNvPr id="309" name="Google Shape;309;g75e29db73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0" name="Google Shape;310;g75e29db73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the future, we will need to ingest new ETD and Tobacco Settlement Documents. And while this could be done manually, one of our goals was to create a procedure that could automatically ingest new documents into Elasticsearch. We have created a shell script for that purpose. The shell script uses a tool called inotify to watch a directory for new files either moved into or created in the directory. First, the CME and CMT teams will parse and format the new documents for us to ingest. They will move the files into specific directories for us. The shell script will call our ingesting script for the correct document type. There will be two directories, one for each of the document types. We can also extend this shell script to an update script for the fields used by the TML team. The TML team will move txt files into another directory to update the documents in elasticsearch. Now, onto the unit tests &lt;Talk about Images?&gt;</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 name="Shape 67"/>
        <p:cNvGrpSpPr/>
        <p:nvPr/>
      </p:nvGrpSpPr>
      <p:grpSpPr>
        <a:xfrm>
          <a:off x="0" y="0"/>
          <a:ext cx="0" cy="0"/>
          <a:chOff x="0" y="0"/>
          <a:chExt cx="0" cy="0"/>
        </a:xfrm>
      </p:grpSpPr>
      <p:sp>
        <p:nvSpPr>
          <p:cNvPr id="68" name="Google Shape;68;g75d6f5bafb_0_4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75d6f5bafb_0_4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5" name="Shape 315"/>
        <p:cNvGrpSpPr/>
        <p:nvPr/>
      </p:nvGrpSpPr>
      <p:grpSpPr>
        <a:xfrm>
          <a:off x="0" y="0"/>
          <a:ext cx="0" cy="0"/>
          <a:chOff x="0" y="0"/>
          <a:chExt cx="0" cy="0"/>
        </a:xfrm>
      </p:grpSpPr>
      <p:sp>
        <p:nvSpPr>
          <p:cNvPr id="316" name="Google Shape;316;g75e29db73d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7" name="Google Shape;317;g75e29db73d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have also created unit tests for our python scripts that can be used by the INT team to implement Continuous Integration and Continuous Development pipeline. Without going into too much detail, these unit tests will be run on updated code that is pushed to a repository before the code is committed and run on production servers. If the tests pass, the code will be deployed to production servers. If the tests fail, the developer will be notified and the errors will be fixed. The tests are written in python using the unittest python testing framework.</a:t>
            </a:r>
            <a:endParaRPr/>
          </a:p>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1" name="Shape 321"/>
        <p:cNvGrpSpPr/>
        <p:nvPr/>
      </p:nvGrpSpPr>
      <p:grpSpPr>
        <a:xfrm>
          <a:off x="0" y="0"/>
          <a:ext cx="0" cy="0"/>
          <a:chOff x="0" y="0"/>
          <a:chExt cx="0" cy="0"/>
        </a:xfrm>
      </p:grpSpPr>
      <p:sp>
        <p:nvSpPr>
          <p:cNvPr id="322" name="Google Shape;322;g75e29db73d_1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3" name="Google Shape;323;g75e29db73d_1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6" name="Shape 326"/>
        <p:cNvGrpSpPr/>
        <p:nvPr/>
      </p:nvGrpSpPr>
      <p:grpSpPr>
        <a:xfrm>
          <a:off x="0" y="0"/>
          <a:ext cx="0" cy="0"/>
          <a:chOff x="0" y="0"/>
          <a:chExt cx="0" cy="0"/>
        </a:xfrm>
      </p:grpSpPr>
      <p:sp>
        <p:nvSpPr>
          <p:cNvPr id="327" name="Google Shape;327;g75e29db73d_5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8" name="Google Shape;328;g75e29db73d_5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Over the semester, we have collorbated with all of the teams to ingest documents into Elasticsearch. We worked with the CME and CMT teams to develop a streamlined procedure to ingest documents, the TML to improve searching and recommendations for the ingested documents, and the FEK team to search and display the documents for Users.</a:t>
            </a:r>
            <a:endParaRPr/>
          </a:p>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1" name="Shape 331"/>
        <p:cNvGrpSpPr/>
        <p:nvPr/>
      </p:nvGrpSpPr>
      <p:grpSpPr>
        <a:xfrm>
          <a:off x="0" y="0"/>
          <a:ext cx="0" cy="0"/>
          <a:chOff x="0" y="0"/>
          <a:chExt cx="0" cy="0"/>
        </a:xfrm>
      </p:grpSpPr>
      <p:sp>
        <p:nvSpPr>
          <p:cNvPr id="332" name="Google Shape;332;g75e29db73d_1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3" name="Google Shape;333;g75e29db73d_1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the future, we plan on focusing a few requirements. One thing we plan to do is fully ingesting the rest of the documents. We have not ingested all of the documents to not go over the storage space in Elasticsearch. We also plan on  continuing to improve searching by working with the TML team to add the text summaries, sentiment analysis, and ner to tobacco documents, and cluster ids to etd documents. Lastly, we want to add more support for user log data for user recommendations. By working with the FEK team to create and store user logs in CEPH to improve user recommendations.</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6" name="Shape 336"/>
        <p:cNvGrpSpPr/>
        <p:nvPr/>
      </p:nvGrpSpPr>
      <p:grpSpPr>
        <a:xfrm>
          <a:off x="0" y="0"/>
          <a:ext cx="0" cy="0"/>
          <a:chOff x="0" y="0"/>
          <a:chExt cx="0" cy="0"/>
        </a:xfrm>
      </p:grpSpPr>
      <p:sp>
        <p:nvSpPr>
          <p:cNvPr id="337" name="Google Shape;337;g75d93ef5f1_8_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8" name="Google Shape;338;g75d93ef5f1_8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1" name="Shape 341"/>
        <p:cNvGrpSpPr/>
        <p:nvPr/>
      </p:nvGrpSpPr>
      <p:grpSpPr>
        <a:xfrm>
          <a:off x="0" y="0"/>
          <a:ext cx="0" cy="0"/>
          <a:chOff x="0" y="0"/>
          <a:chExt cx="0" cy="0"/>
        </a:xfrm>
      </p:grpSpPr>
      <p:sp>
        <p:nvSpPr>
          <p:cNvPr id="342" name="Google Shape;342;g75e29db73d_5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3" name="Google Shape;343;g75e29db73d_5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 name="Shape 79"/>
        <p:cNvGrpSpPr/>
        <p:nvPr/>
      </p:nvGrpSpPr>
      <p:grpSpPr>
        <a:xfrm>
          <a:off x="0" y="0"/>
          <a:ext cx="0" cy="0"/>
          <a:chOff x="0" y="0"/>
          <a:chExt cx="0" cy="0"/>
        </a:xfrm>
      </p:grpSpPr>
      <p:sp>
        <p:nvSpPr>
          <p:cNvPr id="80" name="Google Shape;80;g75e29db73d_1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75e29db73d_1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5" name="Shape 85"/>
        <p:cNvGrpSpPr/>
        <p:nvPr/>
      </p:nvGrpSpPr>
      <p:grpSpPr>
        <a:xfrm>
          <a:off x="0" y="0"/>
          <a:ext cx="0" cy="0"/>
          <a:chOff x="0" y="0"/>
          <a:chExt cx="0" cy="0"/>
        </a:xfrm>
      </p:grpSpPr>
      <p:sp>
        <p:nvSpPr>
          <p:cNvPr id="86" name="Google Shape;86;g75d93ef5f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75d93ef5f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 name="Shape 99"/>
        <p:cNvGrpSpPr/>
        <p:nvPr/>
      </p:nvGrpSpPr>
      <p:grpSpPr>
        <a:xfrm>
          <a:off x="0" y="0"/>
          <a:ext cx="0" cy="0"/>
          <a:chOff x="0" y="0"/>
          <a:chExt cx="0" cy="0"/>
        </a:xfrm>
      </p:grpSpPr>
      <p:sp>
        <p:nvSpPr>
          <p:cNvPr id="100" name="Google Shape;100;g75d93ef5f1_2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75d93ef5f1_2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Google Shape;131;g75d93ef5f1_8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75d93ef5f1_8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 name="Shape 135"/>
        <p:cNvGrpSpPr/>
        <p:nvPr/>
      </p:nvGrpSpPr>
      <p:grpSpPr>
        <a:xfrm>
          <a:off x="0" y="0"/>
          <a:ext cx="0" cy="0"/>
          <a:chOff x="0" y="0"/>
          <a:chExt cx="0" cy="0"/>
        </a:xfrm>
      </p:grpSpPr>
      <p:sp>
        <p:nvSpPr>
          <p:cNvPr id="136" name="Google Shape;136;g75d93ef5f1_7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75d93ef5f1_7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Google Shape;142;g75d6f5bafb_0_10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75d6f5bafb_0_10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grpSp>
        <p:nvGrpSpPr>
          <p:cNvPr id="10" name="Google Shape;10;p2"/>
          <p:cNvGrpSpPr/>
          <p:nvPr/>
        </p:nvGrpSpPr>
        <p:grpSpPr>
          <a:xfrm>
            <a:off x="4350279" y="2855377"/>
            <a:ext cx="443589" cy="105632"/>
            <a:chOff x="4137525" y="2915950"/>
            <a:chExt cx="869100" cy="207000"/>
          </a:xfrm>
        </p:grpSpPr>
        <p:sp>
          <p:nvSpPr>
            <p:cNvPr id="11" name="Google Shape;11;p2"/>
            <p:cNvSpPr/>
            <p:nvPr/>
          </p:nvSpPr>
          <p:spPr>
            <a:xfrm>
              <a:off x="446857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a:off x="47996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41375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671258" y="990800"/>
            <a:ext cx="7801500" cy="1730100"/>
          </a:xfrm>
          <a:prstGeom prst="rect">
            <a:avLst/>
          </a:prstGeom>
        </p:spPr>
        <p:txBody>
          <a:bodyPr anchorCtr="0" anchor="b" bIns="91425" lIns="91425" spcFirstLastPara="1" rIns="91425" wrap="square" tIns="91425">
            <a:no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5" name="Google Shape;15;p2"/>
          <p:cNvSpPr txBox="1"/>
          <p:nvPr>
            <p:ph idx="1" type="subTitle"/>
          </p:nvPr>
        </p:nvSpPr>
        <p:spPr>
          <a:xfrm>
            <a:off x="671250" y="3174876"/>
            <a:ext cx="78015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6" name="Google Shape;16;p2"/>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9" name="Shape 49"/>
        <p:cNvGrpSpPr/>
        <p:nvPr/>
      </p:nvGrpSpPr>
      <p:grpSpPr>
        <a:xfrm>
          <a:off x="0" y="0"/>
          <a:ext cx="0" cy="0"/>
          <a:chOff x="0" y="0"/>
          <a:chExt cx="0" cy="0"/>
        </a:xfrm>
      </p:grpSpPr>
      <p:sp>
        <p:nvSpPr>
          <p:cNvPr id="50" name="Google Shape;50;p11"/>
          <p:cNvSpPr txBox="1"/>
          <p:nvPr>
            <p:ph hasCustomPrompt="1" type="title"/>
          </p:nvPr>
        </p:nvSpPr>
        <p:spPr>
          <a:xfrm>
            <a:off x="311700" y="1255275"/>
            <a:ext cx="8520600" cy="18906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1" name="Google Shape;51;p11"/>
          <p:cNvSpPr txBox="1"/>
          <p:nvPr>
            <p:ph idx="1" type="body"/>
          </p:nvPr>
        </p:nvSpPr>
        <p:spPr>
          <a:xfrm>
            <a:off x="311700" y="32284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52" name="Google Shape;52;p11"/>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7" name="Shape 17"/>
        <p:cNvGrpSpPr/>
        <p:nvPr/>
      </p:nvGrpSpPr>
      <p:grpSpPr>
        <a:xfrm>
          <a:off x="0" y="0"/>
          <a:ext cx="0" cy="0"/>
          <a:chOff x="0" y="0"/>
          <a:chExt cx="0" cy="0"/>
        </a:xfrm>
      </p:grpSpPr>
      <p:sp>
        <p:nvSpPr>
          <p:cNvPr id="18" name="Google Shape;18;p3"/>
          <p:cNvSpPr txBox="1"/>
          <p:nvPr>
            <p:ph type="title"/>
          </p:nvPr>
        </p:nvSpPr>
        <p:spPr>
          <a:xfrm>
            <a:off x="671250" y="2141250"/>
            <a:ext cx="7852200" cy="8610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9" name="Google Shape;19;p3"/>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0" name="Shape 20"/>
        <p:cNvGrpSpPr/>
        <p:nvPr/>
      </p:nvGrpSpPr>
      <p:grpSpPr>
        <a:xfrm>
          <a:off x="0" y="0"/>
          <a:ext cx="0" cy="0"/>
          <a:chOff x="0" y="0"/>
          <a:chExt cx="0" cy="0"/>
        </a:xfrm>
      </p:grpSpPr>
      <p:sp>
        <p:nvSpPr>
          <p:cNvPr id="21" name="Google Shape;21;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3" name="Google Shape;23;p4"/>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6" name="Google Shape;26;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7" name="Google Shape;27;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8" name="Google Shape;28;p5"/>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1" name="Google Shape;31;p6"/>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2" name="Shape 32"/>
        <p:cNvGrpSpPr/>
        <p:nvPr/>
      </p:nvGrpSpPr>
      <p:grpSpPr>
        <a:xfrm>
          <a:off x="0" y="0"/>
          <a:ext cx="0" cy="0"/>
          <a:chOff x="0" y="0"/>
          <a:chExt cx="0" cy="0"/>
        </a:xfrm>
      </p:grpSpPr>
      <p:sp>
        <p:nvSpPr>
          <p:cNvPr id="33" name="Google Shape;33;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4" name="Google Shape;34;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5" name="Google Shape;35;p7"/>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lt2"/>
        </a:solidFill>
      </p:bgPr>
    </p:bg>
    <p:spTree>
      <p:nvGrpSpPr>
        <p:cNvPr id="36" name="Shape 36"/>
        <p:cNvGrpSpPr/>
        <p:nvPr/>
      </p:nvGrpSpPr>
      <p:grpSpPr>
        <a:xfrm>
          <a:off x="0" y="0"/>
          <a:ext cx="0" cy="0"/>
          <a:chOff x="0" y="0"/>
          <a:chExt cx="0" cy="0"/>
        </a:xfrm>
      </p:grpSpPr>
      <p:sp>
        <p:nvSpPr>
          <p:cNvPr id="37" name="Google Shape;37;p8"/>
          <p:cNvSpPr txBox="1"/>
          <p:nvPr>
            <p:ph type="title"/>
          </p:nvPr>
        </p:nvSpPr>
        <p:spPr>
          <a:xfrm>
            <a:off x="490250" y="526350"/>
            <a:ext cx="6227100" cy="40908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38" name="Google Shape;38;p8"/>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9" name="Shape 39"/>
        <p:cNvGrpSpPr/>
        <p:nvPr/>
      </p:nvGrpSpPr>
      <p:grpSpPr>
        <a:xfrm>
          <a:off x="0" y="0"/>
          <a:ext cx="0" cy="0"/>
          <a:chOff x="0" y="0"/>
          <a:chExt cx="0" cy="0"/>
        </a:xfrm>
      </p:grpSpPr>
      <p:sp>
        <p:nvSpPr>
          <p:cNvPr id="40" name="Google Shape;40;p9"/>
          <p:cNvSpPr/>
          <p:nvPr/>
        </p:nvSpPr>
        <p:spPr>
          <a:xfrm>
            <a:off x="457200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1" name="Google Shape;41;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2" name="Google Shape;42;p9"/>
          <p:cNvSpPr txBox="1"/>
          <p:nvPr>
            <p:ph type="title"/>
          </p:nvPr>
        </p:nvSpPr>
        <p:spPr>
          <a:xfrm>
            <a:off x="265500" y="1081400"/>
            <a:ext cx="4045200" cy="1710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3" name="Google Shape;43;p9"/>
          <p:cNvSpPr txBox="1"/>
          <p:nvPr>
            <p:ph idx="1" type="subTitle"/>
          </p:nvPr>
        </p:nvSpPr>
        <p:spPr>
          <a:xfrm>
            <a:off x="265500" y="2845201"/>
            <a:ext cx="4045200" cy="134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Clr>
                <a:schemeClr val="dk1"/>
              </a:buClr>
              <a:buSzPts val="2100"/>
              <a:buNone/>
              <a:defRPr sz="2100">
                <a:solidFill>
                  <a:schemeClr val="dk1"/>
                </a:solidFill>
              </a:defRPr>
            </a:lvl1pPr>
            <a:lvl2pPr lvl="1" algn="ctr">
              <a:lnSpc>
                <a:spcPct val="100000"/>
              </a:lnSpc>
              <a:spcBef>
                <a:spcPts val="0"/>
              </a:spcBef>
              <a:spcAft>
                <a:spcPts val="0"/>
              </a:spcAft>
              <a:buClr>
                <a:schemeClr val="dk1"/>
              </a:buClr>
              <a:buSzPts val="2100"/>
              <a:buNone/>
              <a:defRPr sz="2100">
                <a:solidFill>
                  <a:schemeClr val="dk1"/>
                </a:solidFill>
              </a:defRPr>
            </a:lvl2pPr>
            <a:lvl3pPr lvl="2" algn="ctr">
              <a:lnSpc>
                <a:spcPct val="100000"/>
              </a:lnSpc>
              <a:spcBef>
                <a:spcPts val="0"/>
              </a:spcBef>
              <a:spcAft>
                <a:spcPts val="0"/>
              </a:spcAft>
              <a:buClr>
                <a:schemeClr val="dk1"/>
              </a:buClr>
              <a:buSzPts val="2100"/>
              <a:buNone/>
              <a:defRPr sz="2100">
                <a:solidFill>
                  <a:schemeClr val="dk1"/>
                </a:solidFill>
              </a:defRPr>
            </a:lvl3pPr>
            <a:lvl4pPr lvl="3" algn="ctr">
              <a:lnSpc>
                <a:spcPct val="100000"/>
              </a:lnSpc>
              <a:spcBef>
                <a:spcPts val="0"/>
              </a:spcBef>
              <a:spcAft>
                <a:spcPts val="0"/>
              </a:spcAft>
              <a:buClr>
                <a:schemeClr val="dk1"/>
              </a:buClr>
              <a:buSzPts val="2100"/>
              <a:buNone/>
              <a:defRPr sz="2100">
                <a:solidFill>
                  <a:schemeClr val="dk1"/>
                </a:solidFill>
              </a:defRPr>
            </a:lvl4pPr>
            <a:lvl5pPr lvl="4" algn="ctr">
              <a:lnSpc>
                <a:spcPct val="100000"/>
              </a:lnSpc>
              <a:spcBef>
                <a:spcPts val="0"/>
              </a:spcBef>
              <a:spcAft>
                <a:spcPts val="0"/>
              </a:spcAft>
              <a:buClr>
                <a:schemeClr val="dk1"/>
              </a:buClr>
              <a:buSzPts val="2100"/>
              <a:buNone/>
              <a:defRPr sz="2100">
                <a:solidFill>
                  <a:schemeClr val="dk1"/>
                </a:solidFill>
              </a:defRPr>
            </a:lvl5pPr>
            <a:lvl6pPr lvl="5" algn="ctr">
              <a:lnSpc>
                <a:spcPct val="100000"/>
              </a:lnSpc>
              <a:spcBef>
                <a:spcPts val="0"/>
              </a:spcBef>
              <a:spcAft>
                <a:spcPts val="0"/>
              </a:spcAft>
              <a:buClr>
                <a:schemeClr val="dk1"/>
              </a:buClr>
              <a:buSzPts val="2100"/>
              <a:buNone/>
              <a:defRPr sz="2100">
                <a:solidFill>
                  <a:schemeClr val="dk1"/>
                </a:solidFill>
              </a:defRPr>
            </a:lvl6pPr>
            <a:lvl7pPr lvl="6" algn="ctr">
              <a:lnSpc>
                <a:spcPct val="100000"/>
              </a:lnSpc>
              <a:spcBef>
                <a:spcPts val="0"/>
              </a:spcBef>
              <a:spcAft>
                <a:spcPts val="0"/>
              </a:spcAft>
              <a:buClr>
                <a:schemeClr val="dk1"/>
              </a:buClr>
              <a:buSzPts val="2100"/>
              <a:buNone/>
              <a:defRPr sz="2100">
                <a:solidFill>
                  <a:schemeClr val="dk1"/>
                </a:solidFill>
              </a:defRPr>
            </a:lvl7pPr>
            <a:lvl8pPr lvl="7" algn="ctr">
              <a:lnSpc>
                <a:spcPct val="100000"/>
              </a:lnSpc>
              <a:spcBef>
                <a:spcPts val="0"/>
              </a:spcBef>
              <a:spcAft>
                <a:spcPts val="0"/>
              </a:spcAft>
              <a:buClr>
                <a:schemeClr val="dk1"/>
              </a:buClr>
              <a:buSzPts val="2100"/>
              <a:buNone/>
              <a:defRPr sz="2100">
                <a:solidFill>
                  <a:schemeClr val="dk1"/>
                </a:solidFill>
              </a:defRPr>
            </a:lvl8pPr>
            <a:lvl9pPr lvl="8" algn="ctr">
              <a:lnSpc>
                <a:spcPct val="100000"/>
              </a:lnSpc>
              <a:spcBef>
                <a:spcPts val="0"/>
              </a:spcBef>
              <a:spcAft>
                <a:spcPts val="0"/>
              </a:spcAft>
              <a:buClr>
                <a:schemeClr val="dk1"/>
              </a:buClr>
              <a:buSzPts val="2100"/>
              <a:buNone/>
              <a:defRPr sz="2100">
                <a:solidFill>
                  <a:schemeClr val="dk1"/>
                </a:solidFill>
              </a:defRPr>
            </a:lvl9pPr>
          </a:lstStyle>
          <a:p/>
        </p:txBody>
      </p:sp>
      <p:sp>
        <p:nvSpPr>
          <p:cNvPr id="44" name="Google Shape;44;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45" name="Google Shape;45;p9"/>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6" name="Shape 46"/>
        <p:cNvGrpSpPr/>
        <p:nvPr/>
      </p:nvGrpSpPr>
      <p:grpSpPr>
        <a:xfrm>
          <a:off x="0" y="0"/>
          <a:ext cx="0" cy="0"/>
          <a:chOff x="0" y="0"/>
          <a:chExt cx="0" cy="0"/>
        </a:xfrm>
      </p:grpSpPr>
      <p:sp>
        <p:nvSpPr>
          <p:cNvPr id="47" name="Google Shape;47;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stStyle>
          <a:p/>
        </p:txBody>
      </p:sp>
      <p:sp>
        <p:nvSpPr>
          <p:cNvPr id="48" name="Google Shape;48;p10"/>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lat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1pPr>
            <a:lvl2pPr lvl="1">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2pPr>
            <a:lvl3pPr lvl="2">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3pPr>
            <a:lvl4pPr lvl="3">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4pPr>
            <a:lvl5pPr lvl="4">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5pPr>
            <a:lvl6pPr lvl="5">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6pPr>
            <a:lvl7pPr lvl="6">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7pPr>
            <a:lvl8pPr lvl="7">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8pPr>
            <a:lvl9pPr lvl="8">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accent3"/>
              </a:buClr>
              <a:buSzPts val="1800"/>
              <a:buFont typeface="Average"/>
              <a:buChar char="●"/>
              <a:defRPr sz="1800">
                <a:solidFill>
                  <a:schemeClr val="accent3"/>
                </a:solidFill>
                <a:latin typeface="Average"/>
                <a:ea typeface="Average"/>
                <a:cs typeface="Average"/>
                <a:sym typeface="Average"/>
              </a:defRPr>
            </a:lvl1pPr>
            <a:lvl2pPr indent="-317500" lvl="1" marL="9144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2pPr>
            <a:lvl3pPr indent="-317500" lvl="2" marL="13716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3pPr>
            <a:lvl4pPr indent="-317500" lvl="3" marL="18288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4pPr>
            <a:lvl5pPr indent="-317500" lvl="4" marL="22860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5pPr>
            <a:lvl6pPr indent="-317500" lvl="5" marL="27432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6pPr>
            <a:lvl7pPr indent="-317500" lvl="6" marL="32004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7pPr>
            <a:lvl8pPr indent="-317500" lvl="7" marL="365760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8pPr>
            <a:lvl9pPr indent="-317500" lvl="8" marL="4114800">
              <a:lnSpc>
                <a:spcPct val="115000"/>
              </a:lnSpc>
              <a:spcBef>
                <a:spcPts val="1600"/>
              </a:spcBef>
              <a:spcAft>
                <a:spcPts val="1600"/>
              </a:spcAft>
              <a:buClr>
                <a:schemeClr val="accent3"/>
              </a:buClr>
              <a:buSzPts val="1400"/>
              <a:buFont typeface="Average"/>
              <a:buChar char="■"/>
              <a:defRPr>
                <a:solidFill>
                  <a:schemeClr val="accent3"/>
                </a:solidFill>
                <a:latin typeface="Average"/>
                <a:ea typeface="Average"/>
                <a:cs typeface="Average"/>
                <a:sym typeface="Average"/>
              </a:defRPr>
            </a:lvl9pPr>
          </a:lstStyle>
          <a:p/>
        </p:txBody>
      </p:sp>
      <p:sp>
        <p:nvSpPr>
          <p:cNvPr id="8" name="Google Shape;8;p1"/>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accent3"/>
                </a:solidFill>
                <a:latin typeface="Average"/>
                <a:ea typeface="Average"/>
                <a:cs typeface="Average"/>
                <a:sym typeface="Average"/>
              </a:defRPr>
            </a:lvl1pPr>
            <a:lvl2pPr lvl="1" algn="r">
              <a:buNone/>
              <a:defRPr sz="1000">
                <a:solidFill>
                  <a:schemeClr val="accent3"/>
                </a:solidFill>
                <a:latin typeface="Average"/>
                <a:ea typeface="Average"/>
                <a:cs typeface="Average"/>
                <a:sym typeface="Average"/>
              </a:defRPr>
            </a:lvl2pPr>
            <a:lvl3pPr lvl="2" algn="r">
              <a:buNone/>
              <a:defRPr sz="1000">
                <a:solidFill>
                  <a:schemeClr val="accent3"/>
                </a:solidFill>
                <a:latin typeface="Average"/>
                <a:ea typeface="Average"/>
                <a:cs typeface="Average"/>
                <a:sym typeface="Average"/>
              </a:defRPr>
            </a:lvl3pPr>
            <a:lvl4pPr lvl="3" algn="r">
              <a:buNone/>
              <a:defRPr sz="1000">
                <a:solidFill>
                  <a:schemeClr val="accent3"/>
                </a:solidFill>
                <a:latin typeface="Average"/>
                <a:ea typeface="Average"/>
                <a:cs typeface="Average"/>
                <a:sym typeface="Average"/>
              </a:defRPr>
            </a:lvl4pPr>
            <a:lvl5pPr lvl="4" algn="r">
              <a:buNone/>
              <a:defRPr sz="1000">
                <a:solidFill>
                  <a:schemeClr val="accent3"/>
                </a:solidFill>
                <a:latin typeface="Average"/>
                <a:ea typeface="Average"/>
                <a:cs typeface="Average"/>
                <a:sym typeface="Average"/>
              </a:defRPr>
            </a:lvl5pPr>
            <a:lvl6pPr lvl="5" algn="r">
              <a:buNone/>
              <a:defRPr sz="1000">
                <a:solidFill>
                  <a:schemeClr val="accent3"/>
                </a:solidFill>
                <a:latin typeface="Average"/>
                <a:ea typeface="Average"/>
                <a:cs typeface="Average"/>
                <a:sym typeface="Average"/>
              </a:defRPr>
            </a:lvl6pPr>
            <a:lvl7pPr lvl="6" algn="r">
              <a:buNone/>
              <a:defRPr sz="1000">
                <a:solidFill>
                  <a:schemeClr val="accent3"/>
                </a:solidFill>
                <a:latin typeface="Average"/>
                <a:ea typeface="Average"/>
                <a:cs typeface="Average"/>
                <a:sym typeface="Average"/>
              </a:defRPr>
            </a:lvl7pPr>
            <a:lvl8pPr lvl="7" algn="r">
              <a:buNone/>
              <a:defRPr sz="1000">
                <a:solidFill>
                  <a:schemeClr val="accent3"/>
                </a:solidFill>
                <a:latin typeface="Average"/>
                <a:ea typeface="Average"/>
                <a:cs typeface="Average"/>
                <a:sym typeface="Average"/>
              </a:defRPr>
            </a:lvl8pPr>
            <a:lvl9pPr lvl="8" algn="r">
              <a:buNone/>
              <a:defRPr sz="1000">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 Id="rId3"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 Id="rId3"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2.png"/><Relationship Id="rId6" Type="http://schemas.openxmlformats.org/officeDocument/2006/relationships/image" Target="../media/image1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4.png"/><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3.xml"/><Relationship Id="rId3" Type="http://schemas.openxmlformats.org/officeDocument/2006/relationships/image" Target="../media/image16.png"/><Relationship Id="rId4" Type="http://schemas.openxmlformats.org/officeDocument/2006/relationships/image" Target="../media/image1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1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8.xml"/><Relationship Id="rId3" Type="http://schemas.openxmlformats.org/officeDocument/2006/relationships/image" Target="../media/image20.png"/><Relationship Id="rId4" Type="http://schemas.openxmlformats.org/officeDocument/2006/relationships/image" Target="../media/image1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9.xml"/><Relationship Id="rId3" Type="http://schemas.openxmlformats.org/officeDocument/2006/relationships/image" Target="../media/image23.png"/><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0.xml"/><Relationship Id="rId3" Type="http://schemas.openxmlformats.org/officeDocument/2006/relationships/image" Target="../media/image22.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4.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 name="Shape 58"/>
        <p:cNvGrpSpPr/>
        <p:nvPr/>
      </p:nvGrpSpPr>
      <p:grpSpPr>
        <a:xfrm>
          <a:off x="0" y="0"/>
          <a:ext cx="0" cy="0"/>
          <a:chOff x="0" y="0"/>
          <a:chExt cx="0" cy="0"/>
        </a:xfrm>
      </p:grpSpPr>
      <p:sp>
        <p:nvSpPr>
          <p:cNvPr id="59" name="Google Shape;59;p13"/>
          <p:cNvSpPr txBox="1"/>
          <p:nvPr>
            <p:ph type="title"/>
          </p:nvPr>
        </p:nvSpPr>
        <p:spPr>
          <a:xfrm>
            <a:off x="645900" y="432875"/>
            <a:ext cx="7852200" cy="861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3600"/>
              <a:t>CS 5604: Information Storage and Retrieval</a:t>
            </a:r>
            <a:endParaRPr sz="3600"/>
          </a:p>
          <a:p>
            <a:pPr indent="0" lvl="0" marL="0" rtl="0" algn="ctr">
              <a:spcBef>
                <a:spcPts val="0"/>
              </a:spcBef>
              <a:spcAft>
                <a:spcPts val="0"/>
              </a:spcAft>
              <a:buNone/>
            </a:pPr>
            <a:r>
              <a:rPr lang="en" sz="3600"/>
              <a:t>Elasticsearch  </a:t>
            </a:r>
            <a:endParaRPr sz="3600"/>
          </a:p>
        </p:txBody>
      </p:sp>
      <p:sp>
        <p:nvSpPr>
          <p:cNvPr id="60" name="Google Shape;60;p13"/>
          <p:cNvSpPr txBox="1"/>
          <p:nvPr>
            <p:ph idx="4294967295" type="subTitle"/>
          </p:nvPr>
        </p:nvSpPr>
        <p:spPr>
          <a:xfrm>
            <a:off x="645900" y="1994149"/>
            <a:ext cx="7801500" cy="2058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000"/>
              <a:t>Soumya Arvind Kumar</a:t>
            </a:r>
            <a:endParaRPr sz="2000"/>
          </a:p>
          <a:p>
            <a:pPr indent="0" lvl="0" marL="0" rtl="0" algn="ctr">
              <a:spcBef>
                <a:spcPts val="0"/>
              </a:spcBef>
              <a:spcAft>
                <a:spcPts val="0"/>
              </a:spcAft>
              <a:buNone/>
            </a:pPr>
            <a:r>
              <a:rPr lang="en" sz="2000"/>
              <a:t>Yuan Li</a:t>
            </a:r>
            <a:endParaRPr sz="2000"/>
          </a:p>
          <a:p>
            <a:pPr indent="0" lvl="0" marL="0" rtl="0" algn="ctr">
              <a:spcBef>
                <a:spcPts val="0"/>
              </a:spcBef>
              <a:spcAft>
                <a:spcPts val="0"/>
              </a:spcAft>
              <a:buNone/>
            </a:pPr>
            <a:r>
              <a:rPr lang="en" sz="2000"/>
              <a:t>Nicholas </a:t>
            </a:r>
            <a:r>
              <a:rPr lang="en" sz="2000"/>
              <a:t>Gill</a:t>
            </a:r>
            <a:endParaRPr sz="2000"/>
          </a:p>
          <a:p>
            <a:pPr indent="0" lvl="0" marL="0" rtl="0" algn="ctr">
              <a:spcBef>
                <a:spcPts val="0"/>
              </a:spcBef>
              <a:spcAft>
                <a:spcPts val="0"/>
              </a:spcAft>
              <a:buNone/>
            </a:pPr>
            <a:r>
              <a:rPr lang="en" sz="2000"/>
              <a:t>Satvik Chekuri</a:t>
            </a:r>
            <a:endParaRPr sz="2000"/>
          </a:p>
          <a:p>
            <a:pPr indent="0" lvl="0" marL="0" rtl="0" algn="ctr">
              <a:spcBef>
                <a:spcPts val="0"/>
              </a:spcBef>
              <a:spcAft>
                <a:spcPts val="0"/>
              </a:spcAft>
              <a:buNone/>
            </a:pPr>
            <a:r>
              <a:rPr lang="en" sz="2000"/>
              <a:t>Tianrui Hu</a:t>
            </a:r>
            <a:endParaRPr sz="2000"/>
          </a:p>
          <a:p>
            <a:pPr indent="0" lvl="0" marL="0" rtl="0" algn="ctr">
              <a:spcBef>
                <a:spcPts val="1000"/>
              </a:spcBef>
              <a:spcAft>
                <a:spcPts val="0"/>
              </a:spcAft>
              <a:buNone/>
            </a:pPr>
            <a:r>
              <a:rPr lang="en"/>
              <a:t>Instructor: Dr. Edward A. Fox</a:t>
            </a:r>
            <a:endParaRPr/>
          </a:p>
          <a:p>
            <a:pPr indent="0" lvl="0" marL="0" rtl="0" algn="ctr">
              <a:spcBef>
                <a:spcPts val="0"/>
              </a:spcBef>
              <a:spcAft>
                <a:spcPts val="0"/>
              </a:spcAft>
              <a:buNone/>
            </a:pPr>
            <a:r>
              <a:rPr lang="en"/>
              <a:t>TA: Ziqian Song</a:t>
            </a:r>
            <a:endParaRPr/>
          </a:p>
          <a:p>
            <a:pPr indent="0" lvl="0" marL="0" rtl="0" algn="ctr">
              <a:spcBef>
                <a:spcPts val="1000"/>
              </a:spcBef>
              <a:spcAft>
                <a:spcPts val="0"/>
              </a:spcAft>
              <a:buNone/>
            </a:pPr>
            <a:r>
              <a:rPr lang="en" sz="1200"/>
              <a:t>12/10/19</a:t>
            </a:r>
            <a:endParaRPr sz="1200"/>
          </a:p>
          <a:p>
            <a:pPr indent="0" lvl="0" marL="0" rtl="0" algn="ctr">
              <a:spcBef>
                <a:spcPts val="0"/>
              </a:spcBef>
              <a:spcAft>
                <a:spcPts val="0"/>
              </a:spcAft>
              <a:buNone/>
            </a:pPr>
            <a:r>
              <a:rPr lang="en" sz="1200"/>
              <a:t>Virginia Tech, Blacksburg, VA, 24060</a:t>
            </a:r>
            <a:endParaRPr sz="1200"/>
          </a:p>
          <a:p>
            <a:pPr indent="0" lvl="0" marL="0" rtl="0" algn="ctr">
              <a:spcBef>
                <a:spcPts val="0"/>
              </a:spcBef>
              <a:spcAft>
                <a:spcPts val="0"/>
              </a:spcAft>
              <a:buNone/>
            </a:pPr>
            <a:r>
              <a:t/>
            </a:r>
            <a:endParaRPr/>
          </a:p>
          <a:p>
            <a:pPr indent="0" lvl="0" marL="0" rtl="0" algn="ctr">
              <a:spcBef>
                <a:spcPts val="0"/>
              </a:spcBef>
              <a:spcAft>
                <a:spcPts val="0"/>
              </a:spcAft>
              <a:buNone/>
            </a:pPr>
            <a:r>
              <a:t/>
            </a:r>
            <a:endParaRPr sz="1400">
              <a:solidFill>
                <a:srgbClr val="1B1B1B"/>
              </a:solidFill>
              <a:latin typeface="Arial"/>
              <a:ea typeface="Arial"/>
              <a:cs typeface="Arial"/>
              <a:sym typeface="Arial"/>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p:txBody>
      </p:sp>
      <p:pic>
        <p:nvPicPr>
          <p:cNvPr id="61" name="Google Shape;61;p13"/>
          <p:cNvPicPr preferRelativeResize="0"/>
          <p:nvPr/>
        </p:nvPicPr>
        <p:blipFill>
          <a:blip r:embed="rId3">
            <a:alphaModFix/>
          </a:blip>
          <a:stretch>
            <a:fillRect/>
          </a:stretch>
        </p:blipFill>
        <p:spPr>
          <a:xfrm>
            <a:off x="4100163" y="1563325"/>
            <a:ext cx="943675" cy="4907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 name="Shape 150"/>
        <p:cNvGrpSpPr/>
        <p:nvPr/>
      </p:nvGrpSpPr>
      <p:grpSpPr>
        <a:xfrm>
          <a:off x="0" y="0"/>
          <a:ext cx="0" cy="0"/>
          <a:chOff x="0" y="0"/>
          <a:chExt cx="0" cy="0"/>
        </a:xfrm>
      </p:grpSpPr>
      <p:sp>
        <p:nvSpPr>
          <p:cNvPr id="151" name="Google Shape;151;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ETD </a:t>
            </a:r>
            <a:r>
              <a:rPr lang="en"/>
              <a:t>Data Schema</a:t>
            </a:r>
            <a:endParaRPr/>
          </a:p>
          <a:p>
            <a:pPr indent="0" lvl="0" marL="0" rtl="0" algn="l">
              <a:spcBef>
                <a:spcPts val="0"/>
              </a:spcBef>
              <a:spcAft>
                <a:spcPts val="0"/>
              </a:spcAft>
              <a:buNone/>
            </a:pPr>
            <a:r>
              <a:t/>
            </a:r>
            <a:endParaRPr/>
          </a:p>
        </p:txBody>
      </p:sp>
      <p:pic>
        <p:nvPicPr>
          <p:cNvPr id="152" name="Google Shape;152;p22"/>
          <p:cNvPicPr preferRelativeResize="0"/>
          <p:nvPr/>
        </p:nvPicPr>
        <p:blipFill>
          <a:blip r:embed="rId3">
            <a:alphaModFix/>
          </a:blip>
          <a:stretch>
            <a:fillRect/>
          </a:stretch>
        </p:blipFill>
        <p:spPr>
          <a:xfrm>
            <a:off x="447200" y="1263200"/>
            <a:ext cx="8249599" cy="32411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 name="Shape 156"/>
        <p:cNvGrpSpPr/>
        <p:nvPr/>
      </p:nvGrpSpPr>
      <p:grpSpPr>
        <a:xfrm>
          <a:off x="0" y="0"/>
          <a:ext cx="0" cy="0"/>
          <a:chOff x="0" y="0"/>
          <a:chExt cx="0" cy="0"/>
        </a:xfrm>
      </p:grpSpPr>
      <p:sp>
        <p:nvSpPr>
          <p:cNvPr id="157" name="Google Shape;157;p23"/>
          <p:cNvSpPr txBox="1"/>
          <p:nvPr>
            <p:ph type="title"/>
          </p:nvPr>
        </p:nvSpPr>
        <p:spPr>
          <a:xfrm>
            <a:off x="383300" y="16490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800"/>
              <a:t>Tobacco </a:t>
            </a:r>
            <a:r>
              <a:rPr lang="en" sz="2800"/>
              <a:t>Data Structure </a:t>
            </a:r>
            <a:endParaRPr sz="2800"/>
          </a:p>
        </p:txBody>
      </p:sp>
      <p:pic>
        <p:nvPicPr>
          <p:cNvPr id="158" name="Google Shape;158;p23"/>
          <p:cNvPicPr preferRelativeResize="0"/>
          <p:nvPr/>
        </p:nvPicPr>
        <p:blipFill>
          <a:blip r:embed="rId3">
            <a:alphaModFix/>
          </a:blip>
          <a:stretch>
            <a:fillRect/>
          </a:stretch>
        </p:blipFill>
        <p:spPr>
          <a:xfrm>
            <a:off x="352025" y="885275"/>
            <a:ext cx="8583149" cy="3858175"/>
          </a:xfrm>
          <a:prstGeom prst="rect">
            <a:avLst/>
          </a:prstGeom>
          <a:noFill/>
          <a:ln cap="flat" cmpd="sng" w="28575">
            <a:solidFill>
              <a:schemeClr val="dk2"/>
            </a:solidFill>
            <a:prstDash val="solid"/>
            <a:round/>
            <a:headEnd len="sm" w="sm" type="none"/>
            <a:tailEnd len="sm" w="sm" type="none"/>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 name="Shape 162"/>
        <p:cNvGrpSpPr/>
        <p:nvPr/>
      </p:nvGrpSpPr>
      <p:grpSpPr>
        <a:xfrm>
          <a:off x="0" y="0"/>
          <a:ext cx="0" cy="0"/>
          <a:chOff x="0" y="0"/>
          <a:chExt cx="0" cy="0"/>
        </a:xfrm>
      </p:grpSpPr>
      <p:sp>
        <p:nvSpPr>
          <p:cNvPr id="163" name="Google Shape;163;p24"/>
          <p:cNvSpPr txBox="1"/>
          <p:nvPr/>
        </p:nvSpPr>
        <p:spPr>
          <a:xfrm>
            <a:off x="5804625" y="1009038"/>
            <a:ext cx="3000000" cy="3000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chemeClr val="dk1"/>
                </a:solidFill>
                <a:latin typeface="Oswald"/>
                <a:ea typeface="Oswald"/>
                <a:cs typeface="Oswald"/>
                <a:sym typeface="Oswald"/>
              </a:rPr>
              <a:t>Fields for Searching and Filtering:</a:t>
            </a:r>
            <a:endParaRPr sz="3000">
              <a:solidFill>
                <a:schemeClr val="dk1"/>
              </a:solidFill>
              <a:latin typeface="Oswald"/>
              <a:ea typeface="Oswald"/>
              <a:cs typeface="Oswald"/>
              <a:sym typeface="Oswald"/>
            </a:endParaRPr>
          </a:p>
          <a:p>
            <a:pPr indent="0" lvl="0" marL="0" rtl="0" algn="ctr">
              <a:spcBef>
                <a:spcPts val="0"/>
              </a:spcBef>
              <a:spcAft>
                <a:spcPts val="0"/>
              </a:spcAft>
              <a:buNone/>
            </a:pPr>
            <a:r>
              <a:t/>
            </a:r>
            <a:endParaRPr sz="3000">
              <a:solidFill>
                <a:schemeClr val="dk1"/>
              </a:solidFill>
              <a:latin typeface="Oswald"/>
              <a:ea typeface="Oswald"/>
              <a:cs typeface="Oswald"/>
              <a:sym typeface="Oswald"/>
            </a:endParaRPr>
          </a:p>
          <a:p>
            <a:pPr indent="0" lvl="0" marL="0" rtl="0" algn="ctr">
              <a:spcBef>
                <a:spcPts val="0"/>
              </a:spcBef>
              <a:spcAft>
                <a:spcPts val="0"/>
              </a:spcAft>
              <a:buNone/>
            </a:pPr>
            <a:r>
              <a:rPr lang="en" sz="1800">
                <a:solidFill>
                  <a:schemeClr val="dk1"/>
                </a:solidFill>
                <a:latin typeface="Oswald"/>
                <a:ea typeface="Oswald"/>
                <a:cs typeface="Oswald"/>
                <a:sym typeface="Oswald"/>
              </a:rPr>
              <a:t>TOBACCO SETTLEMENT    DOCUMENTS</a:t>
            </a:r>
            <a:endParaRPr sz="1800">
              <a:solidFill>
                <a:schemeClr val="dk1"/>
              </a:solidFill>
              <a:latin typeface="Oswald"/>
              <a:ea typeface="Oswald"/>
              <a:cs typeface="Oswald"/>
              <a:sym typeface="Oswald"/>
            </a:endParaRPr>
          </a:p>
          <a:p>
            <a:pPr indent="0" lvl="0" marL="0" rtl="0" algn="ctr">
              <a:spcBef>
                <a:spcPts val="0"/>
              </a:spcBef>
              <a:spcAft>
                <a:spcPts val="0"/>
              </a:spcAft>
              <a:buNone/>
            </a:pPr>
            <a:r>
              <a:t/>
            </a:r>
            <a:endParaRPr sz="1800">
              <a:solidFill>
                <a:schemeClr val="dk1"/>
              </a:solidFill>
              <a:latin typeface="Oswald"/>
              <a:ea typeface="Oswald"/>
              <a:cs typeface="Oswald"/>
              <a:sym typeface="Oswald"/>
            </a:endParaRPr>
          </a:p>
          <a:p>
            <a:pPr indent="0" lvl="0" marL="0" rtl="0" algn="ctr">
              <a:spcBef>
                <a:spcPts val="0"/>
              </a:spcBef>
              <a:spcAft>
                <a:spcPts val="0"/>
              </a:spcAft>
              <a:buNone/>
            </a:pPr>
            <a:r>
              <a:rPr lang="en">
                <a:solidFill>
                  <a:srgbClr val="FFFFFF"/>
                </a:solidFill>
                <a:latin typeface="Lato"/>
                <a:ea typeface="Lato"/>
                <a:cs typeface="Lato"/>
                <a:sym typeface="Lato"/>
              </a:rPr>
              <a:t>For all field types of ‘Text’, use </a:t>
            </a:r>
            <a:r>
              <a:rPr b="1" i="1" lang="en">
                <a:solidFill>
                  <a:srgbClr val="FFFFFF"/>
                </a:solidFill>
                <a:latin typeface="Lato"/>
                <a:ea typeface="Lato"/>
                <a:cs typeface="Lato"/>
                <a:sym typeface="Lato"/>
              </a:rPr>
              <a:t>field_name</a:t>
            </a:r>
            <a:r>
              <a:rPr lang="en">
                <a:solidFill>
                  <a:srgbClr val="FFFFFF"/>
                </a:solidFill>
                <a:latin typeface="Lato"/>
                <a:ea typeface="Lato"/>
                <a:cs typeface="Lato"/>
                <a:sym typeface="Lato"/>
              </a:rPr>
              <a:t> for searching and </a:t>
            </a:r>
            <a:r>
              <a:rPr b="1" i="1" lang="en">
                <a:solidFill>
                  <a:srgbClr val="FFFFFF"/>
                </a:solidFill>
                <a:latin typeface="Lato"/>
                <a:ea typeface="Lato"/>
                <a:cs typeface="Lato"/>
                <a:sym typeface="Lato"/>
              </a:rPr>
              <a:t>field_name.keyword</a:t>
            </a:r>
            <a:r>
              <a:rPr lang="en">
                <a:solidFill>
                  <a:srgbClr val="FFFFFF"/>
                </a:solidFill>
                <a:latin typeface="Lato"/>
                <a:ea typeface="Lato"/>
                <a:cs typeface="Lato"/>
                <a:sym typeface="Lato"/>
              </a:rPr>
              <a:t> for filtering or sorting</a:t>
            </a:r>
            <a:endParaRPr>
              <a:solidFill>
                <a:srgbClr val="FFFFFF"/>
              </a:solidFill>
              <a:latin typeface="Lato"/>
              <a:ea typeface="Lato"/>
              <a:cs typeface="Lato"/>
              <a:sym typeface="Lato"/>
            </a:endParaRPr>
          </a:p>
          <a:p>
            <a:pPr indent="0" lvl="0" marL="0" rtl="0" algn="ctr">
              <a:spcBef>
                <a:spcPts val="0"/>
              </a:spcBef>
              <a:spcAft>
                <a:spcPts val="0"/>
              </a:spcAft>
              <a:buNone/>
            </a:pPr>
            <a:r>
              <a:t/>
            </a:r>
            <a:endParaRPr sz="1800">
              <a:solidFill>
                <a:schemeClr val="dk1"/>
              </a:solidFill>
              <a:latin typeface="Oswald"/>
              <a:ea typeface="Oswald"/>
              <a:cs typeface="Oswald"/>
              <a:sym typeface="Oswald"/>
            </a:endParaRPr>
          </a:p>
        </p:txBody>
      </p:sp>
      <p:graphicFrame>
        <p:nvGraphicFramePr>
          <p:cNvPr id="164" name="Google Shape;164;p24"/>
          <p:cNvGraphicFramePr/>
          <p:nvPr/>
        </p:nvGraphicFramePr>
        <p:xfrm>
          <a:off x="152400" y="152400"/>
          <a:ext cx="3000000" cy="3000000"/>
        </p:xfrm>
        <a:graphic>
          <a:graphicData uri="http://schemas.openxmlformats.org/drawingml/2006/table">
            <a:tbl>
              <a:tblPr>
                <a:noFill/>
                <a:tableStyleId>{FA0260BE-3E56-4DE1-91C7-36F72DBF4E4D}</a:tableStyleId>
              </a:tblPr>
              <a:tblGrid>
                <a:gridCol w="1884075"/>
                <a:gridCol w="1203550"/>
                <a:gridCol w="2564600"/>
              </a:tblGrid>
              <a:tr h="254575">
                <a:tc>
                  <a:txBody>
                    <a:bodyPr/>
                    <a:lstStyle/>
                    <a:p>
                      <a:pPr indent="0" lvl="0" marL="0" rtl="0" algn="l">
                        <a:spcBef>
                          <a:spcPts val="0"/>
                        </a:spcBef>
                        <a:spcAft>
                          <a:spcPts val="0"/>
                        </a:spcAft>
                        <a:buNone/>
                      </a:pPr>
                      <a:r>
                        <a:rPr lang="en" sz="900"/>
                        <a:t>Field Name</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 sz="900"/>
                        <a:t>Field Type</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 sz="900"/>
                        <a:t>Field Demo</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r>
              <a:tr h="270825">
                <a:tc>
                  <a:txBody>
                    <a:bodyPr/>
                    <a:lstStyle/>
                    <a:p>
                      <a:pPr indent="0" lvl="0" marL="0" rtl="0" algn="l">
                        <a:lnSpc>
                          <a:spcPct val="115000"/>
                        </a:lnSpc>
                        <a:spcBef>
                          <a:spcPts val="0"/>
                        </a:spcBef>
                        <a:spcAft>
                          <a:spcPts val="0"/>
                        </a:spcAft>
                        <a:buNone/>
                      </a:pPr>
                      <a:r>
                        <a:rPr lang="en" sz="900"/>
                        <a:t>Case</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 sz="900"/>
                        <a:t>text</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 sz="900"/>
                        <a:t>Minnesota v. Philip Morris Inc.</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r>
              <a:tr h="254575">
                <a:tc>
                  <a:txBody>
                    <a:bodyPr/>
                    <a:lstStyle/>
                    <a:p>
                      <a:pPr indent="0" lvl="0" marL="0" rtl="0" algn="l">
                        <a:spcBef>
                          <a:spcPts val="0"/>
                        </a:spcBef>
                        <a:spcAft>
                          <a:spcPts val="0"/>
                        </a:spcAft>
                        <a:buNone/>
                      </a:pPr>
                      <a:r>
                        <a:rPr lang="en" sz="900"/>
                        <a:t>Brands</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 sz="900"/>
                        <a:t>text</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 sz="900"/>
                        <a:t>Marlboro</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r>
              <a:tr h="547075">
                <a:tc>
                  <a:txBody>
                    <a:bodyPr/>
                    <a:lstStyle/>
                    <a:p>
                      <a:pPr indent="0" lvl="0" marL="0" rtl="0" algn="l">
                        <a:lnSpc>
                          <a:spcPct val="115000"/>
                        </a:lnSpc>
                        <a:spcBef>
                          <a:spcPts val="0"/>
                        </a:spcBef>
                        <a:spcAft>
                          <a:spcPts val="0"/>
                        </a:spcAft>
                        <a:buNone/>
                      </a:pPr>
                      <a:r>
                        <a:rPr lang="en" sz="900"/>
                        <a:t>Witness_Name</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 sz="900"/>
                        <a:t>text</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 sz="900"/>
                        <a:t>"Wyant, Timothy (affiliation: Decipher; expertise: Statistical analysis; job_title: </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r>
              <a:tr h="270825">
                <a:tc>
                  <a:txBody>
                    <a:bodyPr/>
                    <a:lstStyle/>
                    <a:p>
                      <a:pPr indent="0" lvl="0" marL="0" rtl="0" algn="l">
                        <a:lnSpc>
                          <a:spcPct val="115000"/>
                        </a:lnSpc>
                        <a:spcBef>
                          <a:spcPts val="0"/>
                        </a:spcBef>
                        <a:spcAft>
                          <a:spcPts val="0"/>
                        </a:spcAft>
                        <a:buNone/>
                      </a:pPr>
                      <a:r>
                        <a:rPr lang="en" sz="900"/>
                        <a:t>Topic</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 sz="900"/>
                        <a:t>text</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 sz="900"/>
                        <a:t>advertising; health effects</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r>
              <a:tr h="270825">
                <a:tc>
                  <a:txBody>
                    <a:bodyPr/>
                    <a:lstStyle/>
                    <a:p>
                      <a:pPr indent="0" lvl="0" marL="0" rtl="0" algn="l">
                        <a:lnSpc>
                          <a:spcPct val="115000"/>
                        </a:lnSpc>
                        <a:spcBef>
                          <a:spcPts val="0"/>
                        </a:spcBef>
                        <a:spcAft>
                          <a:spcPts val="0"/>
                        </a:spcAft>
                        <a:buNone/>
                      </a:pPr>
                      <a:r>
                        <a:rPr lang="en" sz="900"/>
                        <a:t>Person_Mentioned</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 sz="900"/>
                        <a:t>text</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 sz="900"/>
                        <a:t>Burns, David Michael, M.D</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r>
              <a:tr h="270825">
                <a:tc>
                  <a:txBody>
                    <a:bodyPr/>
                    <a:lstStyle/>
                    <a:p>
                      <a:pPr indent="0" lvl="0" marL="0" rtl="0" algn="l">
                        <a:lnSpc>
                          <a:spcPct val="115000"/>
                        </a:lnSpc>
                        <a:spcBef>
                          <a:spcPts val="0"/>
                        </a:spcBef>
                        <a:spcAft>
                          <a:spcPts val="0"/>
                        </a:spcAft>
                        <a:buNone/>
                      </a:pPr>
                      <a:r>
                        <a:rPr lang="en" sz="900"/>
                        <a:t>Organization_Mentioned</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 sz="900"/>
                        <a:t>text</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 sz="900"/>
                        <a:t>R.J. Reynolds Tobacco Co.</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r>
              <a:tr h="375625">
                <a:tc>
                  <a:txBody>
                    <a:bodyPr/>
                    <a:lstStyle/>
                    <a:p>
                      <a:pPr indent="0" lvl="0" marL="0" rtl="0" algn="l">
                        <a:lnSpc>
                          <a:spcPct val="115000"/>
                        </a:lnSpc>
                        <a:spcBef>
                          <a:spcPts val="0"/>
                        </a:spcBef>
                        <a:spcAft>
                          <a:spcPts val="0"/>
                        </a:spcAft>
                        <a:buNone/>
                      </a:pPr>
                      <a:r>
                        <a:rPr lang="en" sz="900"/>
                        <a:t>Description</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 sz="900"/>
                        <a:t>text</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 sz="900"/>
                        <a:t>"The plaintiffs expert witness, a statistician, was deposed”</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r>
              <a:tr h="364900">
                <a:tc>
                  <a:txBody>
                    <a:bodyPr/>
                    <a:lstStyle/>
                    <a:p>
                      <a:pPr indent="0" lvl="0" marL="0" rtl="0" algn="l">
                        <a:lnSpc>
                          <a:spcPct val="115000"/>
                        </a:lnSpc>
                        <a:spcBef>
                          <a:spcPts val="0"/>
                        </a:spcBef>
                        <a:spcAft>
                          <a:spcPts val="0"/>
                        </a:spcAft>
                        <a:buNone/>
                      </a:pPr>
                      <a:r>
                        <a:rPr lang="en" sz="900"/>
                        <a:t>Title</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 sz="900"/>
                        <a:t>text</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 sz="900"/>
                        <a:t>"Deposition of TIMOTHY S. WYANT, Ph.D., August 19, 1997</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r>
              <a:tr h="254575">
                <a:tc>
                  <a:txBody>
                    <a:bodyPr/>
                    <a:lstStyle/>
                    <a:p>
                      <a:pPr indent="0" lvl="0" marL="0" rtl="0" algn="l">
                        <a:spcBef>
                          <a:spcPts val="0"/>
                        </a:spcBef>
                        <a:spcAft>
                          <a:spcPts val="0"/>
                        </a:spcAft>
                        <a:buNone/>
                      </a:pPr>
                      <a:r>
                        <a:rPr lang="en" sz="900"/>
                        <a:t>Date_Added_UCSF</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 sz="900"/>
                        <a:t>text</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 sz="900"/>
                        <a:t>20 January 2006</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r>
              <a:tr h="270825">
                <a:tc>
                  <a:txBody>
                    <a:bodyPr/>
                    <a:lstStyle/>
                    <a:p>
                      <a:pPr indent="0" lvl="0" marL="0" rtl="0" algn="l">
                        <a:lnSpc>
                          <a:spcPct val="115000"/>
                        </a:lnSpc>
                        <a:spcBef>
                          <a:spcPts val="0"/>
                        </a:spcBef>
                        <a:spcAft>
                          <a:spcPts val="0"/>
                        </a:spcAft>
                        <a:buNone/>
                      </a:pPr>
                      <a:r>
                        <a:rPr lang="en" sz="900"/>
                        <a:t>Document_Date</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 sz="900"/>
                        <a:t>text</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 sz="900"/>
                        <a:t>19 August 1997</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r>
              <a:tr h="270825">
                <a:tc>
                  <a:txBody>
                    <a:bodyPr/>
                    <a:lstStyle/>
                    <a:p>
                      <a:pPr indent="0" lvl="0" marL="0" rtl="0" algn="l">
                        <a:lnSpc>
                          <a:spcPct val="115000"/>
                        </a:lnSpc>
                        <a:spcBef>
                          <a:spcPts val="0"/>
                        </a:spcBef>
                        <a:spcAft>
                          <a:spcPts val="0"/>
                        </a:spcAft>
                        <a:buNone/>
                      </a:pPr>
                      <a:r>
                        <a:rPr lang="en" sz="900"/>
                        <a:t>Cluster</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 sz="900"/>
                        <a:t>text/keyword</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 sz="900"/>
                        <a:t>321</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r>
              <a:tr h="270825">
                <a:tc>
                  <a:txBody>
                    <a:bodyPr/>
                    <a:lstStyle/>
                    <a:p>
                      <a:pPr indent="0" lvl="0" marL="0" rtl="0" algn="l">
                        <a:lnSpc>
                          <a:spcPct val="115000"/>
                        </a:lnSpc>
                        <a:spcBef>
                          <a:spcPts val="0"/>
                        </a:spcBef>
                        <a:spcAft>
                          <a:spcPts val="0"/>
                        </a:spcAft>
                        <a:buNone/>
                      </a:pPr>
                      <a:r>
                        <a:rPr lang="en" sz="900"/>
                        <a:t>page</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 sz="900"/>
                        <a:t>text/keyword</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 sz="900"/>
                        <a:t>5</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r>
              <a:tr h="270825">
                <a:tc>
                  <a:txBody>
                    <a:bodyPr/>
                    <a:lstStyle/>
                    <a:p>
                      <a:pPr indent="0" lvl="0" marL="0" rtl="0" algn="l">
                        <a:lnSpc>
                          <a:spcPct val="115000"/>
                        </a:lnSpc>
                        <a:spcBef>
                          <a:spcPts val="0"/>
                        </a:spcBef>
                        <a:spcAft>
                          <a:spcPts val="0"/>
                        </a:spcAft>
                        <a:buNone/>
                      </a:pPr>
                      <a:r>
                        <a:rPr lang="en" sz="900"/>
                        <a:t>content</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 sz="900"/>
                        <a:t>text/keyword</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en" sz="900"/>
                        <a:t>Paper details</a:t>
                      </a:r>
                      <a:endParaRPr sz="900"/>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solidFill>
                      <a:srgbClr val="FFFFFF"/>
                    </a:solidFill>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8" name="Shape 168"/>
        <p:cNvGrpSpPr/>
        <p:nvPr/>
      </p:nvGrpSpPr>
      <p:grpSpPr>
        <a:xfrm>
          <a:off x="0" y="0"/>
          <a:ext cx="0" cy="0"/>
          <a:chOff x="0" y="0"/>
          <a:chExt cx="0" cy="0"/>
        </a:xfrm>
      </p:grpSpPr>
      <p:pic>
        <p:nvPicPr>
          <p:cNvPr id="169" name="Google Shape;169;p25"/>
          <p:cNvPicPr preferRelativeResize="0"/>
          <p:nvPr/>
        </p:nvPicPr>
        <p:blipFill>
          <a:blip r:embed="rId3">
            <a:alphaModFix/>
          </a:blip>
          <a:stretch>
            <a:fillRect/>
          </a:stretch>
        </p:blipFill>
        <p:spPr>
          <a:xfrm>
            <a:off x="694226" y="629425"/>
            <a:ext cx="7907098" cy="4221949"/>
          </a:xfrm>
          <a:prstGeom prst="rect">
            <a:avLst/>
          </a:prstGeom>
          <a:noFill/>
          <a:ln cap="flat" cmpd="sng" w="38100">
            <a:solidFill>
              <a:schemeClr val="dk2"/>
            </a:solidFill>
            <a:prstDash val="solid"/>
            <a:round/>
            <a:headEnd len="sm" w="sm" type="none"/>
            <a:tailEnd len="sm" w="sm" type="none"/>
          </a:ln>
        </p:spPr>
      </p:pic>
      <p:sp>
        <p:nvSpPr>
          <p:cNvPr id="170" name="Google Shape;170;p25"/>
          <p:cNvSpPr txBox="1"/>
          <p:nvPr/>
        </p:nvSpPr>
        <p:spPr>
          <a:xfrm>
            <a:off x="3163900" y="3146600"/>
            <a:ext cx="821100" cy="242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Lato"/>
                <a:ea typeface="Lato"/>
                <a:cs typeface="Lato"/>
                <a:sym typeface="Lato"/>
              </a:rPr>
              <a:t>Must</a:t>
            </a:r>
            <a:endParaRPr>
              <a:latin typeface="Lato"/>
              <a:ea typeface="Lato"/>
              <a:cs typeface="Lato"/>
              <a:sym typeface="Lato"/>
            </a:endParaRPr>
          </a:p>
        </p:txBody>
      </p:sp>
      <p:sp>
        <p:nvSpPr>
          <p:cNvPr id="171" name="Google Shape;171;p25"/>
          <p:cNvSpPr txBox="1"/>
          <p:nvPr/>
        </p:nvSpPr>
        <p:spPr>
          <a:xfrm>
            <a:off x="622400" y="811460"/>
            <a:ext cx="2777400" cy="22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latin typeface="Lato"/>
                <a:ea typeface="Lato"/>
                <a:cs typeface="Lato"/>
                <a:sym typeface="Lato"/>
              </a:rPr>
              <a:t>Searching</a:t>
            </a:r>
            <a:endParaRPr>
              <a:solidFill>
                <a:srgbClr val="FFFFFF"/>
              </a:solidFill>
              <a:latin typeface="Lato"/>
              <a:ea typeface="Lato"/>
              <a:cs typeface="Lato"/>
              <a:sym typeface="Lato"/>
            </a:endParaRPr>
          </a:p>
          <a:p>
            <a:pPr indent="0" lvl="0" marL="0" rtl="0" algn="l">
              <a:spcBef>
                <a:spcPts val="0"/>
              </a:spcBef>
              <a:spcAft>
                <a:spcPts val="0"/>
              </a:spcAft>
              <a:buNone/>
            </a:pPr>
            <a:r>
              <a:rPr lang="en">
                <a:solidFill>
                  <a:srgbClr val="FFFFFF"/>
                </a:solidFill>
                <a:latin typeface="Lato"/>
                <a:ea typeface="Lato"/>
                <a:cs typeface="Lato"/>
                <a:sym typeface="Lato"/>
              </a:rPr>
              <a:t> </a:t>
            </a:r>
            <a:endParaRPr>
              <a:solidFill>
                <a:srgbClr val="FFFFFF"/>
              </a:solidFill>
              <a:latin typeface="Lato"/>
              <a:ea typeface="Lato"/>
              <a:cs typeface="Lato"/>
              <a:sym typeface="Lato"/>
            </a:endParaRPr>
          </a:p>
        </p:txBody>
      </p:sp>
      <p:sp>
        <p:nvSpPr>
          <p:cNvPr id="172" name="Google Shape;172;p25"/>
          <p:cNvSpPr txBox="1"/>
          <p:nvPr/>
        </p:nvSpPr>
        <p:spPr>
          <a:xfrm>
            <a:off x="622400" y="2912141"/>
            <a:ext cx="1611300" cy="448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Lato"/>
                <a:ea typeface="Lato"/>
                <a:cs typeface="Lato"/>
                <a:sym typeface="Lato"/>
              </a:rPr>
              <a:t>Sorting</a:t>
            </a:r>
            <a:endParaRPr>
              <a:solidFill>
                <a:schemeClr val="dk1"/>
              </a:solidFill>
              <a:latin typeface="Lato"/>
              <a:ea typeface="Lato"/>
              <a:cs typeface="Lato"/>
              <a:sym typeface="Lato"/>
            </a:endParaRPr>
          </a:p>
        </p:txBody>
      </p:sp>
      <p:sp>
        <p:nvSpPr>
          <p:cNvPr id="173" name="Google Shape;173;p25"/>
          <p:cNvSpPr txBox="1"/>
          <p:nvPr/>
        </p:nvSpPr>
        <p:spPr>
          <a:xfrm>
            <a:off x="1788413" y="811460"/>
            <a:ext cx="1611300" cy="448200"/>
          </a:xfrm>
          <a:prstGeom prst="rect">
            <a:avLst/>
          </a:prstGeom>
          <a:solidFill>
            <a:schemeClr val="lt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latin typeface="Calibri"/>
                <a:ea typeface="Calibri"/>
                <a:cs typeface="Calibri"/>
                <a:sym typeface="Calibri"/>
              </a:rPr>
              <a:t>Degree level (Apply Filter)</a:t>
            </a:r>
            <a:endParaRPr>
              <a:solidFill>
                <a:srgbClr val="FFFFFF"/>
              </a:solidFill>
              <a:latin typeface="Calibri"/>
              <a:ea typeface="Calibri"/>
              <a:cs typeface="Calibri"/>
              <a:sym typeface="Calibri"/>
            </a:endParaRPr>
          </a:p>
        </p:txBody>
      </p:sp>
      <p:sp>
        <p:nvSpPr>
          <p:cNvPr id="174" name="Google Shape;174;p25"/>
          <p:cNvSpPr txBox="1"/>
          <p:nvPr/>
        </p:nvSpPr>
        <p:spPr>
          <a:xfrm>
            <a:off x="4036000" y="2554025"/>
            <a:ext cx="1467000" cy="357900"/>
          </a:xfrm>
          <a:prstGeom prst="rect">
            <a:avLst/>
          </a:prstGeom>
          <a:solidFill>
            <a:schemeClr val="lt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latin typeface="Calibri"/>
                <a:ea typeface="Calibri"/>
                <a:cs typeface="Calibri"/>
                <a:sym typeface="Calibri"/>
              </a:rPr>
              <a:t>        Bool Query</a:t>
            </a:r>
            <a:endParaRPr>
              <a:solidFill>
                <a:srgbClr val="FFFFFF"/>
              </a:solidFill>
              <a:latin typeface="Calibri"/>
              <a:ea typeface="Calibri"/>
              <a:cs typeface="Calibri"/>
              <a:sym typeface="Calibri"/>
            </a:endParaRPr>
          </a:p>
        </p:txBody>
      </p:sp>
      <p:sp>
        <p:nvSpPr>
          <p:cNvPr id="175" name="Google Shape;175;p25"/>
          <p:cNvSpPr txBox="1"/>
          <p:nvPr/>
        </p:nvSpPr>
        <p:spPr>
          <a:xfrm>
            <a:off x="4117825" y="1789426"/>
            <a:ext cx="1467000" cy="316200"/>
          </a:xfrm>
          <a:prstGeom prst="rect">
            <a:avLst/>
          </a:prstGeom>
          <a:solidFill>
            <a:schemeClr val="lt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latin typeface="Calibri"/>
                <a:ea typeface="Calibri"/>
                <a:cs typeface="Calibri"/>
                <a:sym typeface="Calibri"/>
              </a:rPr>
              <a:t>      Match Query</a:t>
            </a:r>
            <a:endParaRPr>
              <a:solidFill>
                <a:srgbClr val="FFFFFF"/>
              </a:solidFill>
              <a:latin typeface="Calibri"/>
              <a:ea typeface="Calibri"/>
              <a:cs typeface="Calibri"/>
              <a:sym typeface="Calibri"/>
            </a:endParaRPr>
          </a:p>
        </p:txBody>
      </p:sp>
      <p:sp>
        <p:nvSpPr>
          <p:cNvPr id="176" name="Google Shape;176;p25"/>
          <p:cNvSpPr txBox="1"/>
          <p:nvPr/>
        </p:nvSpPr>
        <p:spPr>
          <a:xfrm>
            <a:off x="3049725" y="3277503"/>
            <a:ext cx="1377900" cy="357900"/>
          </a:xfrm>
          <a:prstGeom prst="rect">
            <a:avLst/>
          </a:prstGeom>
          <a:solidFill>
            <a:schemeClr val="lt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latin typeface="Calibri"/>
                <a:ea typeface="Calibri"/>
                <a:cs typeface="Calibri"/>
                <a:sym typeface="Calibri"/>
              </a:rPr>
              <a:t>        </a:t>
            </a:r>
            <a:r>
              <a:rPr lang="en" sz="1300">
                <a:solidFill>
                  <a:srgbClr val="FFFFFF"/>
                </a:solidFill>
                <a:latin typeface="Calibri"/>
                <a:ea typeface="Calibri"/>
                <a:cs typeface="Calibri"/>
                <a:sym typeface="Calibri"/>
              </a:rPr>
              <a:t>Must</a:t>
            </a:r>
            <a:endParaRPr sz="1300">
              <a:solidFill>
                <a:srgbClr val="FFFFFF"/>
              </a:solidFill>
              <a:latin typeface="Calibri"/>
              <a:ea typeface="Calibri"/>
              <a:cs typeface="Calibri"/>
              <a:sym typeface="Calibri"/>
            </a:endParaRPr>
          </a:p>
        </p:txBody>
      </p:sp>
      <p:sp>
        <p:nvSpPr>
          <p:cNvPr id="177" name="Google Shape;177;p25"/>
          <p:cNvSpPr txBox="1"/>
          <p:nvPr/>
        </p:nvSpPr>
        <p:spPr>
          <a:xfrm>
            <a:off x="4267802" y="3254603"/>
            <a:ext cx="1377900" cy="357900"/>
          </a:xfrm>
          <a:prstGeom prst="rect">
            <a:avLst/>
          </a:prstGeom>
          <a:solidFill>
            <a:schemeClr val="lt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latin typeface="Calibri"/>
                <a:ea typeface="Calibri"/>
                <a:cs typeface="Calibri"/>
                <a:sym typeface="Calibri"/>
              </a:rPr>
              <a:t>       Should</a:t>
            </a:r>
            <a:endParaRPr sz="1300">
              <a:solidFill>
                <a:srgbClr val="FFFFFF"/>
              </a:solidFill>
              <a:latin typeface="Calibri"/>
              <a:ea typeface="Calibri"/>
              <a:cs typeface="Calibri"/>
              <a:sym typeface="Calibri"/>
            </a:endParaRPr>
          </a:p>
        </p:txBody>
      </p:sp>
      <p:sp>
        <p:nvSpPr>
          <p:cNvPr id="178" name="Google Shape;178;p25"/>
          <p:cNvSpPr txBox="1"/>
          <p:nvPr/>
        </p:nvSpPr>
        <p:spPr>
          <a:xfrm>
            <a:off x="5463681" y="3254603"/>
            <a:ext cx="1377900" cy="357900"/>
          </a:xfrm>
          <a:prstGeom prst="rect">
            <a:avLst/>
          </a:prstGeom>
          <a:solidFill>
            <a:schemeClr val="lt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latin typeface="Calibri"/>
                <a:ea typeface="Calibri"/>
                <a:cs typeface="Calibri"/>
                <a:sym typeface="Calibri"/>
              </a:rPr>
              <a:t>       Should not</a:t>
            </a:r>
            <a:endParaRPr sz="1300">
              <a:solidFill>
                <a:srgbClr val="FFFFFF"/>
              </a:solidFill>
              <a:latin typeface="Calibri"/>
              <a:ea typeface="Calibri"/>
              <a:cs typeface="Calibri"/>
              <a:sym typeface="Calibri"/>
            </a:endParaRPr>
          </a:p>
        </p:txBody>
      </p:sp>
      <p:sp>
        <p:nvSpPr>
          <p:cNvPr id="179" name="Google Shape;179;p25"/>
          <p:cNvSpPr txBox="1"/>
          <p:nvPr>
            <p:ph idx="4294967295" type="title"/>
          </p:nvPr>
        </p:nvSpPr>
        <p:spPr>
          <a:xfrm>
            <a:off x="387475" y="4485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800"/>
              <a:t>ETD </a:t>
            </a:r>
            <a:r>
              <a:rPr lang="en" sz="2800"/>
              <a:t>Data Structure</a:t>
            </a:r>
            <a:endParaRPr sz="28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3" name="Shape 183"/>
        <p:cNvGrpSpPr/>
        <p:nvPr/>
      </p:nvGrpSpPr>
      <p:grpSpPr>
        <a:xfrm>
          <a:off x="0" y="0"/>
          <a:ext cx="0" cy="0"/>
          <a:chOff x="0" y="0"/>
          <a:chExt cx="0" cy="0"/>
        </a:xfrm>
      </p:grpSpPr>
      <p:sp>
        <p:nvSpPr>
          <p:cNvPr id="184" name="Google Shape;184;p26"/>
          <p:cNvSpPr txBox="1"/>
          <p:nvPr>
            <p:ph type="title"/>
          </p:nvPr>
        </p:nvSpPr>
        <p:spPr>
          <a:xfrm>
            <a:off x="5343300" y="1711275"/>
            <a:ext cx="38007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Fields for Searching and Filtering:</a:t>
            </a:r>
            <a:endParaRPr/>
          </a:p>
          <a:p>
            <a:pPr indent="0" lvl="0" marL="0" rtl="0" algn="ctr">
              <a:spcBef>
                <a:spcPts val="0"/>
              </a:spcBef>
              <a:spcAft>
                <a:spcPts val="0"/>
              </a:spcAft>
              <a:buNone/>
            </a:pPr>
            <a:r>
              <a:rPr lang="en"/>
              <a:t> </a:t>
            </a:r>
            <a:endParaRPr/>
          </a:p>
          <a:p>
            <a:pPr indent="0" lvl="0" marL="0" rtl="0" algn="ctr">
              <a:spcBef>
                <a:spcPts val="0"/>
              </a:spcBef>
              <a:spcAft>
                <a:spcPts val="0"/>
              </a:spcAft>
              <a:buNone/>
            </a:pPr>
            <a:r>
              <a:rPr lang="en" sz="2400"/>
              <a:t>ETDs</a:t>
            </a:r>
            <a:endParaRPr sz="2400"/>
          </a:p>
          <a:p>
            <a:pPr indent="0" lvl="0" marL="0" rtl="0" algn="ctr">
              <a:spcBef>
                <a:spcPts val="0"/>
              </a:spcBef>
              <a:spcAft>
                <a:spcPts val="0"/>
              </a:spcAft>
              <a:buNone/>
            </a:pPr>
            <a:r>
              <a:t/>
            </a:r>
            <a:endParaRPr sz="1400">
              <a:solidFill>
                <a:srgbClr val="000000"/>
              </a:solidFill>
              <a:latin typeface="Lato"/>
              <a:ea typeface="Lato"/>
              <a:cs typeface="Lato"/>
              <a:sym typeface="Lato"/>
            </a:endParaRPr>
          </a:p>
          <a:p>
            <a:pPr indent="0" lvl="0" marL="0" rtl="0" algn="ctr">
              <a:spcBef>
                <a:spcPts val="0"/>
              </a:spcBef>
              <a:spcAft>
                <a:spcPts val="0"/>
              </a:spcAft>
              <a:buNone/>
            </a:pPr>
            <a:r>
              <a:rPr lang="en" sz="1400">
                <a:solidFill>
                  <a:srgbClr val="FFFFFF"/>
                </a:solidFill>
                <a:latin typeface="Lato"/>
                <a:ea typeface="Lato"/>
                <a:cs typeface="Lato"/>
                <a:sym typeface="Lato"/>
              </a:rPr>
              <a:t>For all field types of ‘Text’, use </a:t>
            </a:r>
            <a:r>
              <a:rPr b="1" i="1" lang="en" sz="1400">
                <a:solidFill>
                  <a:srgbClr val="FFFFFF"/>
                </a:solidFill>
                <a:latin typeface="Lato"/>
                <a:ea typeface="Lato"/>
                <a:cs typeface="Lato"/>
                <a:sym typeface="Lato"/>
              </a:rPr>
              <a:t>field_name</a:t>
            </a:r>
            <a:r>
              <a:rPr lang="en" sz="1400">
                <a:solidFill>
                  <a:srgbClr val="FFFFFF"/>
                </a:solidFill>
                <a:latin typeface="Lato"/>
                <a:ea typeface="Lato"/>
                <a:cs typeface="Lato"/>
                <a:sym typeface="Lato"/>
              </a:rPr>
              <a:t> for searching and </a:t>
            </a:r>
            <a:r>
              <a:rPr b="1" i="1" lang="en" sz="1400">
                <a:solidFill>
                  <a:srgbClr val="FFFFFF"/>
                </a:solidFill>
                <a:latin typeface="Lato"/>
                <a:ea typeface="Lato"/>
                <a:cs typeface="Lato"/>
                <a:sym typeface="Lato"/>
              </a:rPr>
              <a:t>field_name.keyword</a:t>
            </a:r>
            <a:r>
              <a:rPr lang="en" sz="1400">
                <a:solidFill>
                  <a:srgbClr val="FFFFFF"/>
                </a:solidFill>
                <a:latin typeface="Lato"/>
                <a:ea typeface="Lato"/>
                <a:cs typeface="Lato"/>
                <a:sym typeface="Lato"/>
              </a:rPr>
              <a:t> for filtering or sorting</a:t>
            </a:r>
            <a:endParaRPr sz="1400">
              <a:solidFill>
                <a:srgbClr val="FFFFFF"/>
              </a:solidFill>
              <a:latin typeface="Lato"/>
              <a:ea typeface="Lato"/>
              <a:cs typeface="Lato"/>
              <a:sym typeface="Lato"/>
            </a:endParaRPr>
          </a:p>
          <a:p>
            <a:pPr indent="0" lvl="0" marL="0" rtl="0" algn="ctr">
              <a:spcBef>
                <a:spcPts val="0"/>
              </a:spcBef>
              <a:spcAft>
                <a:spcPts val="0"/>
              </a:spcAft>
              <a:buNone/>
            </a:pPr>
            <a:r>
              <a:t/>
            </a:r>
            <a:endParaRPr sz="2400"/>
          </a:p>
        </p:txBody>
      </p:sp>
      <p:graphicFrame>
        <p:nvGraphicFramePr>
          <p:cNvPr id="185" name="Google Shape;185;p26"/>
          <p:cNvGraphicFramePr/>
          <p:nvPr/>
        </p:nvGraphicFramePr>
        <p:xfrm>
          <a:off x="131600" y="119913"/>
          <a:ext cx="3000000" cy="3000000"/>
        </p:xfrm>
        <a:graphic>
          <a:graphicData uri="http://schemas.openxmlformats.org/drawingml/2006/table">
            <a:tbl>
              <a:tblPr>
                <a:noFill/>
                <a:tableStyleId>{FA0260BE-3E56-4DE1-91C7-36F72DBF4E4D}</a:tableStyleId>
              </a:tblPr>
              <a:tblGrid>
                <a:gridCol w="1695800"/>
                <a:gridCol w="1682450"/>
                <a:gridCol w="1709075"/>
              </a:tblGrid>
              <a:tr h="263850">
                <a:tc>
                  <a:txBody>
                    <a:bodyPr/>
                    <a:lstStyle/>
                    <a:p>
                      <a:pPr indent="0" lvl="0" marL="0" rtl="0" algn="l">
                        <a:spcBef>
                          <a:spcPts val="0"/>
                        </a:spcBef>
                        <a:spcAft>
                          <a:spcPts val="0"/>
                        </a:spcAft>
                        <a:buNone/>
                      </a:pPr>
                      <a:r>
                        <a:rPr lang="en" sz="900"/>
                        <a:t>Field Name</a:t>
                      </a:r>
                      <a:endParaRPr sz="900"/>
                    </a:p>
                  </a:txBody>
                  <a:tcPr marT="63500" marB="63500" marR="63500" marL="63500">
                    <a:solidFill>
                      <a:schemeClr val="dk1"/>
                    </a:solidFill>
                  </a:tcPr>
                </a:tc>
                <a:tc>
                  <a:txBody>
                    <a:bodyPr/>
                    <a:lstStyle/>
                    <a:p>
                      <a:pPr indent="0" lvl="0" marL="0" rtl="0" algn="l">
                        <a:spcBef>
                          <a:spcPts val="0"/>
                        </a:spcBef>
                        <a:spcAft>
                          <a:spcPts val="0"/>
                        </a:spcAft>
                        <a:buNone/>
                      </a:pPr>
                      <a:r>
                        <a:rPr lang="en" sz="900"/>
                        <a:t>FIeld Type</a:t>
                      </a:r>
                      <a:endParaRPr sz="900"/>
                    </a:p>
                  </a:txBody>
                  <a:tcPr marT="63500" marB="63500" marR="63500" marL="63500">
                    <a:solidFill>
                      <a:schemeClr val="dk1"/>
                    </a:solidFill>
                  </a:tcPr>
                </a:tc>
                <a:tc>
                  <a:txBody>
                    <a:bodyPr/>
                    <a:lstStyle/>
                    <a:p>
                      <a:pPr indent="0" lvl="0" marL="0" rtl="0" algn="l">
                        <a:spcBef>
                          <a:spcPts val="0"/>
                        </a:spcBef>
                        <a:spcAft>
                          <a:spcPts val="0"/>
                        </a:spcAft>
                        <a:buNone/>
                      </a:pPr>
                      <a:r>
                        <a:rPr lang="en" sz="900"/>
                        <a:t>Field Demo</a:t>
                      </a:r>
                      <a:endParaRPr sz="900"/>
                    </a:p>
                  </a:txBody>
                  <a:tcPr marT="63500" marB="63500" marR="63500" marL="63500">
                    <a:solidFill>
                      <a:schemeClr val="dk1"/>
                    </a:solidFill>
                  </a:tcPr>
                </a:tc>
              </a:tr>
              <a:tr h="263850">
                <a:tc>
                  <a:txBody>
                    <a:bodyPr/>
                    <a:lstStyle/>
                    <a:p>
                      <a:pPr indent="0" lvl="0" marL="0" rtl="0" algn="l">
                        <a:spcBef>
                          <a:spcPts val="0"/>
                        </a:spcBef>
                        <a:spcAft>
                          <a:spcPts val="0"/>
                        </a:spcAft>
                        <a:buNone/>
                      </a:pPr>
                      <a:r>
                        <a:rPr lang="en" sz="900"/>
                        <a:t>degree-level</a:t>
                      </a:r>
                      <a:endParaRPr sz="900"/>
                    </a:p>
                  </a:txBody>
                  <a:tcPr marT="63500" marB="63500" marR="63500" marL="63500">
                    <a:solidFill>
                      <a:schemeClr val="dk1"/>
                    </a:solidFill>
                  </a:tcPr>
                </a:tc>
                <a:tc>
                  <a:txBody>
                    <a:bodyPr/>
                    <a:lstStyle/>
                    <a:p>
                      <a:pPr indent="0" lvl="0" marL="0" rtl="0" algn="l">
                        <a:spcBef>
                          <a:spcPts val="0"/>
                        </a:spcBef>
                        <a:spcAft>
                          <a:spcPts val="0"/>
                        </a:spcAft>
                        <a:buNone/>
                      </a:pPr>
                      <a:r>
                        <a:rPr lang="en" sz="900"/>
                        <a:t>text</a:t>
                      </a:r>
                      <a:endParaRPr sz="900"/>
                    </a:p>
                  </a:txBody>
                  <a:tcPr marT="63500" marB="63500" marR="63500" marL="63500">
                    <a:solidFill>
                      <a:schemeClr val="dk1"/>
                    </a:solidFill>
                  </a:tcPr>
                </a:tc>
                <a:tc>
                  <a:txBody>
                    <a:bodyPr/>
                    <a:lstStyle/>
                    <a:p>
                      <a:pPr indent="0" lvl="0" marL="0" rtl="0" algn="l">
                        <a:spcBef>
                          <a:spcPts val="0"/>
                        </a:spcBef>
                        <a:spcAft>
                          <a:spcPts val="0"/>
                        </a:spcAft>
                        <a:buNone/>
                      </a:pPr>
                      <a:r>
                        <a:rPr lang="en" sz="900"/>
                        <a:t>masters</a:t>
                      </a:r>
                      <a:endParaRPr sz="900"/>
                    </a:p>
                  </a:txBody>
                  <a:tcPr marT="63500" marB="63500" marR="63500" marL="63500">
                    <a:solidFill>
                      <a:schemeClr val="dk1"/>
                    </a:solidFill>
                  </a:tcPr>
                </a:tc>
              </a:tr>
              <a:tr h="263850">
                <a:tc>
                  <a:txBody>
                    <a:bodyPr/>
                    <a:lstStyle/>
                    <a:p>
                      <a:pPr indent="0" lvl="0" marL="0" rtl="0" algn="l">
                        <a:spcBef>
                          <a:spcPts val="0"/>
                        </a:spcBef>
                        <a:spcAft>
                          <a:spcPts val="0"/>
                        </a:spcAft>
                        <a:buNone/>
                      </a:pPr>
                      <a:r>
                        <a:rPr lang="en" sz="900"/>
                        <a:t>contributor-department</a:t>
                      </a:r>
                      <a:endParaRPr sz="900"/>
                    </a:p>
                  </a:txBody>
                  <a:tcPr marT="63500" marB="63500" marR="63500" marL="63500">
                    <a:solidFill>
                      <a:schemeClr val="dk1"/>
                    </a:solidFill>
                  </a:tcPr>
                </a:tc>
                <a:tc>
                  <a:txBody>
                    <a:bodyPr/>
                    <a:lstStyle/>
                    <a:p>
                      <a:pPr indent="0" lvl="0" marL="0" rtl="0" algn="l">
                        <a:spcBef>
                          <a:spcPts val="0"/>
                        </a:spcBef>
                        <a:spcAft>
                          <a:spcPts val="0"/>
                        </a:spcAft>
                        <a:buNone/>
                      </a:pPr>
                      <a:r>
                        <a:rPr lang="en" sz="900"/>
                        <a:t>text</a:t>
                      </a:r>
                      <a:endParaRPr sz="900"/>
                    </a:p>
                  </a:txBody>
                  <a:tcPr marT="63500" marB="63500" marR="63500" marL="63500">
                    <a:solidFill>
                      <a:schemeClr val="dk1"/>
                    </a:solidFill>
                  </a:tcPr>
                </a:tc>
                <a:tc>
                  <a:txBody>
                    <a:bodyPr/>
                    <a:lstStyle/>
                    <a:p>
                      <a:pPr indent="0" lvl="0" marL="0" rtl="0" algn="l">
                        <a:spcBef>
                          <a:spcPts val="0"/>
                        </a:spcBef>
                        <a:spcAft>
                          <a:spcPts val="0"/>
                        </a:spcAft>
                        <a:buNone/>
                      </a:pPr>
                      <a:r>
                        <a:rPr lang="en" sz="900"/>
                        <a:t>Computer science</a:t>
                      </a:r>
                      <a:endParaRPr sz="900"/>
                    </a:p>
                  </a:txBody>
                  <a:tcPr marT="63500" marB="63500" marR="63500" marL="63500">
                    <a:solidFill>
                      <a:schemeClr val="dk1"/>
                    </a:solidFill>
                  </a:tcPr>
                </a:tc>
              </a:tr>
              <a:tr h="263850">
                <a:tc>
                  <a:txBody>
                    <a:bodyPr/>
                    <a:lstStyle/>
                    <a:p>
                      <a:pPr indent="0" lvl="0" marL="0" rtl="0" algn="l">
                        <a:spcBef>
                          <a:spcPts val="0"/>
                        </a:spcBef>
                        <a:spcAft>
                          <a:spcPts val="0"/>
                        </a:spcAft>
                        <a:buNone/>
                      </a:pPr>
                      <a:r>
                        <a:rPr lang="en" sz="900"/>
                        <a:t>contributor-author</a:t>
                      </a:r>
                      <a:endParaRPr sz="900"/>
                    </a:p>
                  </a:txBody>
                  <a:tcPr marT="63500" marB="63500" marR="63500" marL="63500">
                    <a:solidFill>
                      <a:schemeClr val="dk1"/>
                    </a:solidFill>
                  </a:tcPr>
                </a:tc>
                <a:tc>
                  <a:txBody>
                    <a:bodyPr/>
                    <a:lstStyle/>
                    <a:p>
                      <a:pPr indent="0" lvl="0" marL="0" rtl="0" algn="l">
                        <a:spcBef>
                          <a:spcPts val="0"/>
                        </a:spcBef>
                        <a:spcAft>
                          <a:spcPts val="0"/>
                        </a:spcAft>
                        <a:buNone/>
                      </a:pPr>
                      <a:r>
                        <a:rPr lang="en" sz="900"/>
                        <a:t>text</a:t>
                      </a:r>
                      <a:endParaRPr sz="900"/>
                    </a:p>
                  </a:txBody>
                  <a:tcPr marT="63500" marB="63500" marR="63500" marL="63500">
                    <a:solidFill>
                      <a:schemeClr val="dk1"/>
                    </a:solidFill>
                  </a:tcPr>
                </a:tc>
                <a:tc>
                  <a:txBody>
                    <a:bodyPr/>
                    <a:lstStyle/>
                    <a:p>
                      <a:pPr indent="0" lvl="0" marL="0" rtl="0" algn="l">
                        <a:spcBef>
                          <a:spcPts val="0"/>
                        </a:spcBef>
                        <a:spcAft>
                          <a:spcPts val="0"/>
                        </a:spcAft>
                        <a:buNone/>
                      </a:pPr>
                      <a:r>
                        <a:rPr lang="en" sz="900"/>
                        <a:t>Tony Stark</a:t>
                      </a:r>
                      <a:endParaRPr sz="900"/>
                    </a:p>
                  </a:txBody>
                  <a:tcPr marT="63500" marB="63500" marR="63500" marL="63500">
                    <a:solidFill>
                      <a:schemeClr val="dk1"/>
                    </a:solidFill>
                  </a:tcPr>
                </a:tc>
              </a:tr>
              <a:tr h="263850">
                <a:tc>
                  <a:txBody>
                    <a:bodyPr/>
                    <a:lstStyle/>
                    <a:p>
                      <a:pPr indent="0" lvl="0" marL="0" rtl="0" algn="l">
                        <a:spcBef>
                          <a:spcPts val="0"/>
                        </a:spcBef>
                        <a:spcAft>
                          <a:spcPts val="0"/>
                        </a:spcAft>
                        <a:buNone/>
                      </a:pPr>
                      <a:r>
                        <a:rPr lang="en" sz="900"/>
                        <a:t>C</a:t>
                      </a:r>
                      <a:r>
                        <a:rPr lang="en" sz="900"/>
                        <a:t>ontributor-committee chair</a:t>
                      </a:r>
                      <a:endParaRPr sz="900"/>
                    </a:p>
                  </a:txBody>
                  <a:tcPr marT="63500" marB="63500" marR="63500" marL="63500">
                    <a:solidFill>
                      <a:schemeClr val="dk1"/>
                    </a:solidFill>
                  </a:tcPr>
                </a:tc>
                <a:tc>
                  <a:txBody>
                    <a:bodyPr/>
                    <a:lstStyle/>
                    <a:p>
                      <a:pPr indent="0" lvl="0" marL="0" rtl="0" algn="l">
                        <a:spcBef>
                          <a:spcPts val="0"/>
                        </a:spcBef>
                        <a:spcAft>
                          <a:spcPts val="0"/>
                        </a:spcAft>
                        <a:buNone/>
                      </a:pPr>
                      <a:r>
                        <a:rPr lang="en" sz="900"/>
                        <a:t>text</a:t>
                      </a:r>
                      <a:endParaRPr sz="900"/>
                    </a:p>
                  </a:txBody>
                  <a:tcPr marT="63500" marB="63500" marR="63500" marL="63500">
                    <a:solidFill>
                      <a:schemeClr val="dk1"/>
                    </a:solidFill>
                  </a:tcPr>
                </a:tc>
                <a:tc>
                  <a:txBody>
                    <a:bodyPr/>
                    <a:lstStyle/>
                    <a:p>
                      <a:pPr indent="0" lvl="0" marL="0" rtl="0" algn="l">
                        <a:spcBef>
                          <a:spcPts val="0"/>
                        </a:spcBef>
                        <a:spcAft>
                          <a:spcPts val="0"/>
                        </a:spcAft>
                        <a:buNone/>
                      </a:pPr>
                      <a:r>
                        <a:rPr lang="en" sz="900"/>
                        <a:t>John wick</a:t>
                      </a:r>
                      <a:endParaRPr sz="900"/>
                    </a:p>
                  </a:txBody>
                  <a:tcPr marT="63500" marB="63500" marR="63500" marL="63500">
                    <a:solidFill>
                      <a:schemeClr val="dk1"/>
                    </a:solidFill>
                  </a:tcPr>
                </a:tc>
              </a:tr>
              <a:tr h="398975">
                <a:tc>
                  <a:txBody>
                    <a:bodyPr/>
                    <a:lstStyle/>
                    <a:p>
                      <a:pPr indent="0" lvl="0" marL="0" rtl="0" algn="l">
                        <a:spcBef>
                          <a:spcPts val="0"/>
                        </a:spcBef>
                        <a:spcAft>
                          <a:spcPts val="0"/>
                        </a:spcAft>
                        <a:buNone/>
                      </a:pPr>
                      <a:r>
                        <a:rPr lang="en" sz="900"/>
                        <a:t>C</a:t>
                      </a:r>
                      <a:r>
                        <a:rPr lang="en" sz="900"/>
                        <a:t>ontributor-committee co-chair</a:t>
                      </a:r>
                      <a:endParaRPr sz="900"/>
                    </a:p>
                  </a:txBody>
                  <a:tcPr marT="63500" marB="63500" marR="63500" marL="63500">
                    <a:solidFill>
                      <a:schemeClr val="dk1"/>
                    </a:solidFill>
                  </a:tcPr>
                </a:tc>
                <a:tc>
                  <a:txBody>
                    <a:bodyPr/>
                    <a:lstStyle/>
                    <a:p>
                      <a:pPr indent="0" lvl="0" marL="0" rtl="0" algn="l">
                        <a:spcBef>
                          <a:spcPts val="0"/>
                        </a:spcBef>
                        <a:spcAft>
                          <a:spcPts val="0"/>
                        </a:spcAft>
                        <a:buNone/>
                      </a:pPr>
                      <a:r>
                        <a:rPr lang="en" sz="900"/>
                        <a:t>text</a:t>
                      </a:r>
                      <a:endParaRPr sz="900"/>
                    </a:p>
                  </a:txBody>
                  <a:tcPr marT="63500" marB="63500" marR="63500" marL="63500">
                    <a:solidFill>
                      <a:schemeClr val="dk1"/>
                    </a:solidFill>
                  </a:tcPr>
                </a:tc>
                <a:tc>
                  <a:txBody>
                    <a:bodyPr/>
                    <a:lstStyle/>
                    <a:p>
                      <a:pPr indent="0" lvl="0" marL="0" rtl="0" algn="l">
                        <a:spcBef>
                          <a:spcPts val="0"/>
                        </a:spcBef>
                        <a:spcAft>
                          <a:spcPts val="0"/>
                        </a:spcAft>
                        <a:buNone/>
                      </a:pPr>
                      <a:r>
                        <a:rPr lang="en" sz="900"/>
                        <a:t>Chris scott</a:t>
                      </a:r>
                      <a:endParaRPr sz="900"/>
                    </a:p>
                  </a:txBody>
                  <a:tcPr marT="63500" marB="63500" marR="63500" marL="63500">
                    <a:solidFill>
                      <a:schemeClr val="dk1"/>
                    </a:solidFill>
                  </a:tcPr>
                </a:tc>
              </a:tr>
              <a:tr h="398975">
                <a:tc>
                  <a:txBody>
                    <a:bodyPr/>
                    <a:lstStyle/>
                    <a:p>
                      <a:pPr indent="0" lvl="0" marL="0" rtl="0" algn="l">
                        <a:spcBef>
                          <a:spcPts val="0"/>
                        </a:spcBef>
                        <a:spcAft>
                          <a:spcPts val="0"/>
                        </a:spcAft>
                        <a:buNone/>
                      </a:pPr>
                      <a:r>
                        <a:rPr lang="en" sz="900"/>
                        <a:t>C</a:t>
                      </a:r>
                      <a:r>
                        <a:rPr lang="en" sz="900"/>
                        <a:t>ontributor-committee mem</a:t>
                      </a:r>
                      <a:r>
                        <a:rPr lang="en" sz="900"/>
                        <a:t>b</a:t>
                      </a:r>
                      <a:r>
                        <a:rPr lang="en" sz="900"/>
                        <a:t>er</a:t>
                      </a:r>
                      <a:endParaRPr sz="900"/>
                    </a:p>
                  </a:txBody>
                  <a:tcPr marT="63500" marB="63500" marR="63500" marL="63500">
                    <a:solidFill>
                      <a:schemeClr val="dk1"/>
                    </a:solidFill>
                  </a:tcPr>
                </a:tc>
                <a:tc>
                  <a:txBody>
                    <a:bodyPr/>
                    <a:lstStyle/>
                    <a:p>
                      <a:pPr indent="0" lvl="0" marL="0" rtl="0" algn="l">
                        <a:spcBef>
                          <a:spcPts val="0"/>
                        </a:spcBef>
                        <a:spcAft>
                          <a:spcPts val="0"/>
                        </a:spcAft>
                        <a:buNone/>
                      </a:pPr>
                      <a:r>
                        <a:rPr lang="en" sz="900"/>
                        <a:t>text</a:t>
                      </a:r>
                      <a:endParaRPr sz="900"/>
                    </a:p>
                  </a:txBody>
                  <a:tcPr marT="63500" marB="63500" marR="63500" marL="63500">
                    <a:solidFill>
                      <a:schemeClr val="dk1"/>
                    </a:solidFill>
                  </a:tcPr>
                </a:tc>
                <a:tc>
                  <a:txBody>
                    <a:bodyPr/>
                    <a:lstStyle/>
                    <a:p>
                      <a:pPr indent="0" lvl="0" marL="0" rtl="0" algn="l">
                        <a:spcBef>
                          <a:spcPts val="0"/>
                        </a:spcBef>
                        <a:spcAft>
                          <a:spcPts val="0"/>
                        </a:spcAft>
                        <a:buNone/>
                      </a:pPr>
                      <a:r>
                        <a:rPr lang="en" sz="900"/>
                        <a:t>David knight</a:t>
                      </a:r>
                      <a:endParaRPr sz="900"/>
                    </a:p>
                  </a:txBody>
                  <a:tcPr marT="63500" marB="63500" marR="63500" marL="63500">
                    <a:solidFill>
                      <a:schemeClr val="dk1"/>
                    </a:solidFill>
                  </a:tcPr>
                </a:tc>
              </a:tr>
              <a:tr h="263850">
                <a:tc>
                  <a:txBody>
                    <a:bodyPr/>
                    <a:lstStyle/>
                    <a:p>
                      <a:pPr indent="0" lvl="0" marL="0" rtl="0" algn="l">
                        <a:spcBef>
                          <a:spcPts val="0"/>
                        </a:spcBef>
                        <a:spcAft>
                          <a:spcPts val="0"/>
                        </a:spcAft>
                        <a:buNone/>
                      </a:pPr>
                      <a:r>
                        <a:rPr lang="en" sz="900"/>
                        <a:t>date-available</a:t>
                      </a:r>
                      <a:endParaRPr sz="900"/>
                    </a:p>
                  </a:txBody>
                  <a:tcPr marT="63500" marB="63500" marR="63500" marL="63500">
                    <a:solidFill>
                      <a:schemeClr val="dk1"/>
                    </a:solidFill>
                  </a:tcPr>
                </a:tc>
                <a:tc>
                  <a:txBody>
                    <a:bodyPr/>
                    <a:lstStyle/>
                    <a:p>
                      <a:pPr indent="0" lvl="0" marL="0" rtl="0" algn="l">
                        <a:spcBef>
                          <a:spcPts val="0"/>
                        </a:spcBef>
                        <a:spcAft>
                          <a:spcPts val="0"/>
                        </a:spcAft>
                        <a:buNone/>
                      </a:pPr>
                      <a:r>
                        <a:rPr lang="en" sz="900"/>
                        <a:t>date</a:t>
                      </a:r>
                      <a:endParaRPr sz="900"/>
                    </a:p>
                  </a:txBody>
                  <a:tcPr marT="63500" marB="63500" marR="63500" marL="63500">
                    <a:solidFill>
                      <a:schemeClr val="dk1"/>
                    </a:solidFill>
                  </a:tcPr>
                </a:tc>
                <a:tc>
                  <a:txBody>
                    <a:bodyPr/>
                    <a:lstStyle/>
                    <a:p>
                      <a:pPr indent="0" lvl="0" marL="0" rtl="0" algn="l">
                        <a:spcBef>
                          <a:spcPts val="0"/>
                        </a:spcBef>
                        <a:spcAft>
                          <a:spcPts val="0"/>
                        </a:spcAft>
                        <a:buNone/>
                      </a:pPr>
                      <a:r>
                        <a:rPr lang="en" sz="900"/>
                        <a:t>2017-01-23</a:t>
                      </a:r>
                      <a:endParaRPr sz="900"/>
                    </a:p>
                  </a:txBody>
                  <a:tcPr marT="63500" marB="63500" marR="63500" marL="63500">
                    <a:solidFill>
                      <a:schemeClr val="dk1"/>
                    </a:solidFill>
                  </a:tcPr>
                </a:tc>
              </a:tr>
              <a:tr h="263850">
                <a:tc>
                  <a:txBody>
                    <a:bodyPr/>
                    <a:lstStyle/>
                    <a:p>
                      <a:pPr indent="0" lvl="0" marL="0" rtl="0" algn="l">
                        <a:spcBef>
                          <a:spcPts val="0"/>
                        </a:spcBef>
                        <a:spcAft>
                          <a:spcPts val="0"/>
                        </a:spcAft>
                        <a:buNone/>
                      </a:pPr>
                      <a:r>
                        <a:rPr lang="en" sz="900"/>
                        <a:t>date-issued</a:t>
                      </a:r>
                      <a:endParaRPr sz="900"/>
                    </a:p>
                  </a:txBody>
                  <a:tcPr marT="63500" marB="63500" marR="63500" marL="63500">
                    <a:solidFill>
                      <a:schemeClr val="dk1"/>
                    </a:solidFill>
                  </a:tcPr>
                </a:tc>
                <a:tc>
                  <a:txBody>
                    <a:bodyPr/>
                    <a:lstStyle/>
                    <a:p>
                      <a:pPr indent="0" lvl="0" marL="0" rtl="0" algn="l">
                        <a:spcBef>
                          <a:spcPts val="0"/>
                        </a:spcBef>
                        <a:spcAft>
                          <a:spcPts val="0"/>
                        </a:spcAft>
                        <a:buNone/>
                      </a:pPr>
                      <a:r>
                        <a:rPr lang="en" sz="900"/>
                        <a:t>date</a:t>
                      </a:r>
                      <a:endParaRPr sz="900"/>
                    </a:p>
                  </a:txBody>
                  <a:tcPr marT="63500" marB="63500" marR="63500" marL="63500">
                    <a:solidFill>
                      <a:schemeClr val="dk1"/>
                    </a:solidFill>
                  </a:tcPr>
                </a:tc>
                <a:tc>
                  <a:txBody>
                    <a:bodyPr/>
                    <a:lstStyle/>
                    <a:p>
                      <a:pPr indent="0" lvl="0" marL="0" rtl="0" algn="l">
                        <a:spcBef>
                          <a:spcPts val="0"/>
                        </a:spcBef>
                        <a:spcAft>
                          <a:spcPts val="0"/>
                        </a:spcAft>
                        <a:buNone/>
                      </a:pPr>
                      <a:r>
                        <a:rPr lang="en" sz="900"/>
                        <a:t>2018-02-21</a:t>
                      </a:r>
                      <a:endParaRPr sz="900"/>
                    </a:p>
                  </a:txBody>
                  <a:tcPr marT="63500" marB="63500" marR="63500" marL="63500">
                    <a:solidFill>
                      <a:schemeClr val="dk1"/>
                    </a:solidFill>
                  </a:tcPr>
                </a:tc>
              </a:tr>
              <a:tr h="263850">
                <a:tc>
                  <a:txBody>
                    <a:bodyPr/>
                    <a:lstStyle/>
                    <a:p>
                      <a:pPr indent="0" lvl="0" marL="0" rtl="0" algn="l">
                        <a:spcBef>
                          <a:spcPts val="0"/>
                        </a:spcBef>
                        <a:spcAft>
                          <a:spcPts val="0"/>
                        </a:spcAft>
                        <a:buNone/>
                      </a:pPr>
                      <a:r>
                        <a:rPr lang="en" sz="900"/>
                        <a:t>degree-name</a:t>
                      </a:r>
                      <a:endParaRPr sz="900"/>
                    </a:p>
                  </a:txBody>
                  <a:tcPr marT="63500" marB="63500" marR="63500" marL="63500">
                    <a:solidFill>
                      <a:schemeClr val="dk1"/>
                    </a:solidFill>
                  </a:tcPr>
                </a:tc>
                <a:tc>
                  <a:txBody>
                    <a:bodyPr/>
                    <a:lstStyle/>
                    <a:p>
                      <a:pPr indent="0" lvl="0" marL="0" rtl="0" algn="l">
                        <a:spcBef>
                          <a:spcPts val="0"/>
                        </a:spcBef>
                        <a:spcAft>
                          <a:spcPts val="0"/>
                        </a:spcAft>
                        <a:buNone/>
                      </a:pPr>
                      <a:r>
                        <a:rPr lang="en" sz="900"/>
                        <a:t>text</a:t>
                      </a:r>
                      <a:endParaRPr sz="900"/>
                    </a:p>
                  </a:txBody>
                  <a:tcPr marT="63500" marB="63500" marR="63500" marL="63500">
                    <a:solidFill>
                      <a:schemeClr val="dk1"/>
                    </a:solidFill>
                  </a:tcPr>
                </a:tc>
                <a:tc>
                  <a:txBody>
                    <a:bodyPr/>
                    <a:lstStyle/>
                    <a:p>
                      <a:pPr indent="0" lvl="0" marL="0" rtl="0" algn="l">
                        <a:spcBef>
                          <a:spcPts val="0"/>
                        </a:spcBef>
                        <a:spcAft>
                          <a:spcPts val="0"/>
                        </a:spcAft>
                        <a:buNone/>
                      </a:pPr>
                      <a:r>
                        <a:rPr lang="en" sz="900"/>
                        <a:t>MS or P.hD</a:t>
                      </a:r>
                      <a:endParaRPr sz="900"/>
                    </a:p>
                  </a:txBody>
                  <a:tcPr marT="63500" marB="63500" marR="63500" marL="63500">
                    <a:solidFill>
                      <a:schemeClr val="dk1"/>
                    </a:solidFill>
                  </a:tcPr>
                </a:tc>
              </a:tr>
              <a:tr h="398975">
                <a:tc>
                  <a:txBody>
                    <a:bodyPr/>
                    <a:lstStyle/>
                    <a:p>
                      <a:pPr indent="0" lvl="0" marL="0" rtl="0" algn="l">
                        <a:spcBef>
                          <a:spcPts val="0"/>
                        </a:spcBef>
                        <a:spcAft>
                          <a:spcPts val="0"/>
                        </a:spcAft>
                        <a:buNone/>
                      </a:pPr>
                      <a:r>
                        <a:rPr lang="en" sz="900"/>
                        <a:t>description-abstract</a:t>
                      </a:r>
                      <a:endParaRPr sz="900"/>
                    </a:p>
                  </a:txBody>
                  <a:tcPr marT="63500" marB="63500" marR="63500" marL="63500">
                    <a:solidFill>
                      <a:schemeClr val="dk1"/>
                    </a:solidFill>
                  </a:tcPr>
                </a:tc>
                <a:tc>
                  <a:txBody>
                    <a:bodyPr/>
                    <a:lstStyle/>
                    <a:p>
                      <a:pPr indent="0" lvl="0" marL="0" rtl="0" algn="l">
                        <a:spcBef>
                          <a:spcPts val="0"/>
                        </a:spcBef>
                        <a:spcAft>
                          <a:spcPts val="0"/>
                        </a:spcAft>
                        <a:buNone/>
                      </a:pPr>
                      <a:r>
                        <a:rPr lang="en" sz="900"/>
                        <a:t>text</a:t>
                      </a:r>
                      <a:endParaRPr sz="900"/>
                    </a:p>
                  </a:txBody>
                  <a:tcPr marT="63500" marB="63500" marR="63500" marL="63500">
                    <a:solidFill>
                      <a:schemeClr val="dk1"/>
                    </a:solidFill>
                  </a:tcPr>
                </a:tc>
                <a:tc>
                  <a:txBody>
                    <a:bodyPr/>
                    <a:lstStyle/>
                    <a:p>
                      <a:pPr indent="0" lvl="0" marL="0" rtl="0" algn="l">
                        <a:spcBef>
                          <a:spcPts val="0"/>
                        </a:spcBef>
                        <a:spcAft>
                          <a:spcPts val="0"/>
                        </a:spcAft>
                        <a:buNone/>
                      </a:pPr>
                      <a:r>
                        <a:rPr lang="en" sz="900"/>
                        <a:t>This field conveys the abstract of the thesis in 10-15 lines</a:t>
                      </a:r>
                      <a:endParaRPr sz="900"/>
                    </a:p>
                  </a:txBody>
                  <a:tcPr marT="63500" marB="63500" marR="63500" marL="63500">
                    <a:solidFill>
                      <a:schemeClr val="dk1"/>
                    </a:solidFill>
                  </a:tcPr>
                </a:tc>
              </a:tr>
              <a:tr h="263850">
                <a:tc>
                  <a:txBody>
                    <a:bodyPr/>
                    <a:lstStyle/>
                    <a:p>
                      <a:pPr indent="0" lvl="0" marL="0" rtl="0" algn="l">
                        <a:spcBef>
                          <a:spcPts val="0"/>
                        </a:spcBef>
                        <a:spcAft>
                          <a:spcPts val="0"/>
                        </a:spcAft>
                        <a:buNone/>
                      </a:pPr>
                      <a:r>
                        <a:rPr lang="en" sz="900"/>
                        <a:t>Author Email</a:t>
                      </a:r>
                      <a:endParaRPr sz="900"/>
                    </a:p>
                  </a:txBody>
                  <a:tcPr marT="63500" marB="63500" marR="63500" marL="63500">
                    <a:solidFill>
                      <a:schemeClr val="dk1"/>
                    </a:solidFill>
                  </a:tcPr>
                </a:tc>
                <a:tc>
                  <a:txBody>
                    <a:bodyPr/>
                    <a:lstStyle/>
                    <a:p>
                      <a:pPr indent="0" lvl="0" marL="0" rtl="0" algn="l">
                        <a:spcBef>
                          <a:spcPts val="0"/>
                        </a:spcBef>
                        <a:spcAft>
                          <a:spcPts val="0"/>
                        </a:spcAft>
                        <a:buNone/>
                      </a:pPr>
                      <a:r>
                        <a:rPr lang="en" sz="900"/>
                        <a:t>text</a:t>
                      </a:r>
                      <a:endParaRPr sz="900"/>
                    </a:p>
                  </a:txBody>
                  <a:tcPr marT="63500" marB="63500" marR="63500" marL="63500">
                    <a:solidFill>
                      <a:schemeClr val="dk1"/>
                    </a:solidFill>
                  </a:tcPr>
                </a:tc>
                <a:tc>
                  <a:txBody>
                    <a:bodyPr/>
                    <a:lstStyle/>
                    <a:p>
                      <a:pPr indent="0" lvl="0" marL="0" rtl="0" algn="l">
                        <a:spcBef>
                          <a:spcPts val="0"/>
                        </a:spcBef>
                        <a:spcAft>
                          <a:spcPts val="0"/>
                        </a:spcAft>
                        <a:buNone/>
                      </a:pPr>
                      <a:r>
                        <a:rPr lang="en" sz="900"/>
                        <a:t>tony_s@stark.com</a:t>
                      </a:r>
                      <a:endParaRPr sz="900"/>
                    </a:p>
                  </a:txBody>
                  <a:tcPr marT="63500" marB="63500" marR="63500" marL="63500">
                    <a:solidFill>
                      <a:schemeClr val="dk1"/>
                    </a:solidFill>
                  </a:tcPr>
                </a:tc>
              </a:tr>
              <a:tr h="398975">
                <a:tc>
                  <a:txBody>
                    <a:bodyPr/>
                    <a:lstStyle/>
                    <a:p>
                      <a:pPr indent="0" lvl="0" marL="0" rtl="0" algn="l">
                        <a:spcBef>
                          <a:spcPts val="0"/>
                        </a:spcBef>
                        <a:spcAft>
                          <a:spcPts val="0"/>
                        </a:spcAft>
                        <a:buNone/>
                      </a:pPr>
                      <a:r>
                        <a:rPr lang="en" sz="900"/>
                        <a:t>subject-none</a:t>
                      </a:r>
                      <a:endParaRPr sz="900"/>
                    </a:p>
                  </a:txBody>
                  <a:tcPr marT="63500" marB="63500" marR="63500" marL="63500">
                    <a:solidFill>
                      <a:schemeClr val="dk1"/>
                    </a:solidFill>
                  </a:tcPr>
                </a:tc>
                <a:tc>
                  <a:txBody>
                    <a:bodyPr/>
                    <a:lstStyle/>
                    <a:p>
                      <a:pPr indent="0" lvl="0" marL="0" rtl="0" algn="l">
                        <a:spcBef>
                          <a:spcPts val="0"/>
                        </a:spcBef>
                        <a:spcAft>
                          <a:spcPts val="0"/>
                        </a:spcAft>
                        <a:buNone/>
                      </a:pPr>
                      <a:r>
                        <a:rPr lang="en" sz="900"/>
                        <a:t>text</a:t>
                      </a:r>
                      <a:endParaRPr sz="900"/>
                    </a:p>
                  </a:txBody>
                  <a:tcPr marT="63500" marB="63500" marR="63500" marL="63500">
                    <a:solidFill>
                      <a:schemeClr val="dk1"/>
                    </a:solidFill>
                  </a:tcPr>
                </a:tc>
                <a:tc>
                  <a:txBody>
                    <a:bodyPr/>
                    <a:lstStyle/>
                    <a:p>
                      <a:pPr indent="0" lvl="0" marL="0" rtl="0" algn="l">
                        <a:spcBef>
                          <a:spcPts val="0"/>
                        </a:spcBef>
                        <a:spcAft>
                          <a:spcPts val="0"/>
                        </a:spcAft>
                        <a:buNone/>
                      </a:pPr>
                      <a:r>
                        <a:rPr lang="en" sz="900">
                          <a:highlight>
                            <a:srgbClr val="F5F5F5"/>
                          </a:highlight>
                        </a:rPr>
                        <a:t>Soils -- Aluminum content Cations</a:t>
                      </a:r>
                      <a:endParaRPr sz="900"/>
                    </a:p>
                  </a:txBody>
                  <a:tcPr marT="63500" marB="63500" marR="63500" marL="63500">
                    <a:solidFill>
                      <a:schemeClr val="dk1"/>
                    </a:solidFill>
                  </a:tcPr>
                </a:tc>
              </a:tr>
              <a:tr h="412075">
                <a:tc>
                  <a:txBody>
                    <a:bodyPr/>
                    <a:lstStyle/>
                    <a:p>
                      <a:pPr indent="0" lvl="0" marL="0" rtl="0" algn="l">
                        <a:spcBef>
                          <a:spcPts val="0"/>
                        </a:spcBef>
                        <a:spcAft>
                          <a:spcPts val="0"/>
                        </a:spcAft>
                        <a:buNone/>
                      </a:pPr>
                      <a:r>
                        <a:rPr lang="en" sz="900"/>
                        <a:t>title-none</a:t>
                      </a:r>
                      <a:endParaRPr sz="900"/>
                    </a:p>
                  </a:txBody>
                  <a:tcPr marT="63500" marB="63500" marR="63500" marL="63500">
                    <a:solidFill>
                      <a:schemeClr val="dk1"/>
                    </a:solidFill>
                  </a:tcPr>
                </a:tc>
                <a:tc>
                  <a:txBody>
                    <a:bodyPr/>
                    <a:lstStyle/>
                    <a:p>
                      <a:pPr indent="0" lvl="0" marL="0" rtl="0" algn="l">
                        <a:spcBef>
                          <a:spcPts val="0"/>
                        </a:spcBef>
                        <a:spcAft>
                          <a:spcPts val="0"/>
                        </a:spcAft>
                        <a:buNone/>
                      </a:pPr>
                      <a:r>
                        <a:rPr lang="en" sz="900"/>
                        <a:t>text</a:t>
                      </a:r>
                      <a:endParaRPr sz="900"/>
                    </a:p>
                  </a:txBody>
                  <a:tcPr marT="63500" marB="63500" marR="63500" marL="63500">
                    <a:solidFill>
                      <a:schemeClr val="dk1"/>
                    </a:solidFill>
                  </a:tcPr>
                </a:tc>
                <a:tc>
                  <a:txBody>
                    <a:bodyPr/>
                    <a:lstStyle/>
                    <a:p>
                      <a:pPr indent="0" lvl="0" marL="0" rtl="0" algn="l">
                        <a:spcBef>
                          <a:spcPts val="0"/>
                        </a:spcBef>
                        <a:spcAft>
                          <a:spcPts val="0"/>
                        </a:spcAft>
                        <a:buNone/>
                      </a:pPr>
                      <a:r>
                        <a:rPr lang="en" sz="900">
                          <a:highlight>
                            <a:srgbClr val="F5F5F5"/>
                          </a:highlight>
                        </a:rPr>
                        <a:t>Hydrolysis of aluminum in synthetic cation exchange</a:t>
                      </a:r>
                      <a:endParaRPr sz="900">
                        <a:highlight>
                          <a:srgbClr val="F5F5F5"/>
                        </a:highlight>
                      </a:endParaRPr>
                    </a:p>
                  </a:txBody>
                  <a:tcPr marT="63500" marB="63500" marR="63500" marL="63500">
                    <a:solidFill>
                      <a:schemeClr val="dk1"/>
                    </a:solidFill>
                  </a:tcPr>
                </a:tc>
              </a:tr>
              <a:tr h="263850">
                <a:tc>
                  <a:txBody>
                    <a:bodyPr/>
                    <a:lstStyle/>
                    <a:p>
                      <a:pPr indent="0" lvl="0" marL="0" rtl="0" algn="l">
                        <a:spcBef>
                          <a:spcPts val="0"/>
                        </a:spcBef>
                        <a:spcAft>
                          <a:spcPts val="0"/>
                        </a:spcAft>
                        <a:buNone/>
                      </a:pPr>
                      <a:r>
                        <a:rPr lang="en" sz="900"/>
                        <a:t>type-none</a:t>
                      </a:r>
                      <a:endParaRPr sz="900"/>
                    </a:p>
                  </a:txBody>
                  <a:tcPr marT="63500" marB="63500" marR="63500" marL="63500">
                    <a:solidFill>
                      <a:schemeClr val="dk1"/>
                    </a:solidFill>
                  </a:tcPr>
                </a:tc>
                <a:tc>
                  <a:txBody>
                    <a:bodyPr/>
                    <a:lstStyle/>
                    <a:p>
                      <a:pPr indent="0" lvl="0" marL="0" rtl="0" algn="l">
                        <a:spcBef>
                          <a:spcPts val="0"/>
                        </a:spcBef>
                        <a:spcAft>
                          <a:spcPts val="0"/>
                        </a:spcAft>
                        <a:buNone/>
                      </a:pPr>
                      <a:r>
                        <a:rPr lang="en" sz="900"/>
                        <a:t>text</a:t>
                      </a:r>
                      <a:endParaRPr sz="900"/>
                    </a:p>
                  </a:txBody>
                  <a:tcPr marT="63500" marB="63500" marR="63500" marL="63500">
                    <a:solidFill>
                      <a:schemeClr val="dk1"/>
                    </a:solidFill>
                  </a:tcPr>
                </a:tc>
                <a:tc>
                  <a:txBody>
                    <a:bodyPr/>
                    <a:lstStyle/>
                    <a:p>
                      <a:pPr indent="0" lvl="0" marL="0" rtl="0" algn="l">
                        <a:spcBef>
                          <a:spcPts val="0"/>
                        </a:spcBef>
                        <a:spcAft>
                          <a:spcPts val="0"/>
                        </a:spcAft>
                        <a:buNone/>
                      </a:pPr>
                      <a:r>
                        <a:rPr lang="en" sz="900">
                          <a:highlight>
                            <a:srgbClr val="F5F5F5"/>
                          </a:highlight>
                        </a:rPr>
                        <a:t>Dissertation</a:t>
                      </a:r>
                      <a:endParaRPr sz="900">
                        <a:highlight>
                          <a:srgbClr val="F5F5F5"/>
                        </a:highlight>
                      </a:endParaRPr>
                    </a:p>
                  </a:txBody>
                  <a:tcPr marT="63500" marB="63500" marR="63500" marL="63500">
                    <a:solidFill>
                      <a:schemeClr val="dk1"/>
                    </a:solidFill>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 name="Shape 189"/>
        <p:cNvGrpSpPr/>
        <p:nvPr/>
      </p:nvGrpSpPr>
      <p:grpSpPr>
        <a:xfrm>
          <a:off x="0" y="0"/>
          <a:ext cx="0" cy="0"/>
          <a:chOff x="0" y="0"/>
          <a:chExt cx="0" cy="0"/>
        </a:xfrm>
      </p:grpSpPr>
      <p:sp>
        <p:nvSpPr>
          <p:cNvPr id="190" name="Google Shape;190;p27"/>
          <p:cNvSpPr txBox="1"/>
          <p:nvPr/>
        </p:nvSpPr>
        <p:spPr>
          <a:xfrm>
            <a:off x="3071850" y="160725"/>
            <a:ext cx="3000300" cy="72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800">
                <a:solidFill>
                  <a:srgbClr val="FFFFFF"/>
                </a:solidFill>
                <a:latin typeface="Oswald"/>
                <a:ea typeface="Oswald"/>
                <a:cs typeface="Oswald"/>
                <a:sym typeface="Oswald"/>
              </a:rPr>
              <a:t>Indexing Methods</a:t>
            </a:r>
            <a:endParaRPr sz="2800">
              <a:solidFill>
                <a:srgbClr val="FFFFFF"/>
              </a:solidFill>
              <a:latin typeface="Oswald"/>
              <a:ea typeface="Oswald"/>
              <a:cs typeface="Oswald"/>
              <a:sym typeface="Oswald"/>
            </a:endParaRPr>
          </a:p>
        </p:txBody>
      </p:sp>
      <p:sp>
        <p:nvSpPr>
          <p:cNvPr id="191" name="Google Shape;191;p27"/>
          <p:cNvSpPr/>
          <p:nvPr/>
        </p:nvSpPr>
        <p:spPr>
          <a:xfrm>
            <a:off x="3346450" y="984575"/>
            <a:ext cx="1330326" cy="512300"/>
          </a:xfrm>
          <a:prstGeom prst="rect">
            <a:avLst/>
          </a:prstGeom>
        </p:spPr>
        <p:txBody>
          <a:bodyPr>
            <a:prstTxWarp prst="textPlain"/>
          </a:bodyPr>
          <a:lstStyle/>
          <a:p>
            <a:pPr lvl="0" algn="ctr"/>
            <a:r>
              <a:rPr b="0" i="0">
                <a:ln cap="flat" cmpd="sng" w="28575">
                  <a:solidFill>
                    <a:srgbClr val="6D9EEB"/>
                  </a:solidFill>
                  <a:prstDash val="solid"/>
                  <a:round/>
                  <a:headEnd len="sm" w="sm" type="none"/>
                  <a:tailEnd len="sm" w="sm" type="none"/>
                </a:ln>
                <a:solidFill>
                  <a:srgbClr val="FFFFFF"/>
                </a:solidFill>
                <a:latin typeface="Pacifico"/>
              </a:rPr>
              <a:t>Data</a:t>
            </a:r>
          </a:p>
        </p:txBody>
      </p:sp>
      <p:sp>
        <p:nvSpPr>
          <p:cNvPr id="192" name="Google Shape;192;p27"/>
          <p:cNvSpPr/>
          <p:nvPr/>
        </p:nvSpPr>
        <p:spPr>
          <a:xfrm>
            <a:off x="109175" y="963138"/>
            <a:ext cx="2785250" cy="555176"/>
          </a:xfrm>
          <a:prstGeom prst="rect">
            <a:avLst/>
          </a:prstGeom>
        </p:spPr>
        <p:txBody>
          <a:bodyPr>
            <a:prstTxWarp prst="textPlain"/>
          </a:bodyPr>
          <a:lstStyle/>
          <a:p>
            <a:pPr lvl="0" algn="ctr"/>
            <a:r>
              <a:rPr b="0" i="0">
                <a:ln cap="flat" cmpd="sng" w="28575">
                  <a:solidFill>
                    <a:srgbClr val="A4C2F4"/>
                  </a:solidFill>
                  <a:prstDash val="solid"/>
                  <a:round/>
                  <a:headEnd len="sm" w="sm" type="none"/>
                  <a:tailEnd len="sm" w="sm" type="none"/>
                </a:ln>
                <a:solidFill>
                  <a:srgbClr val="FFFFFF"/>
                </a:solidFill>
                <a:latin typeface="Pacifico"/>
              </a:rPr>
              <a:t>Metadata</a:t>
            </a:r>
          </a:p>
        </p:txBody>
      </p:sp>
      <p:sp>
        <p:nvSpPr>
          <p:cNvPr id="193" name="Google Shape;193;p27"/>
          <p:cNvSpPr/>
          <p:nvPr/>
        </p:nvSpPr>
        <p:spPr>
          <a:xfrm>
            <a:off x="5176825" y="963150"/>
            <a:ext cx="3802857" cy="720001"/>
          </a:xfrm>
          <a:prstGeom prst="rect">
            <a:avLst/>
          </a:prstGeom>
        </p:spPr>
        <p:txBody>
          <a:bodyPr>
            <a:prstTxWarp prst="textPlain"/>
          </a:bodyPr>
          <a:lstStyle/>
          <a:p>
            <a:pPr lvl="0" algn="ctr"/>
            <a:r>
              <a:rPr b="0" i="0">
                <a:ln cap="flat" cmpd="sng" w="28575">
                  <a:solidFill>
                    <a:srgbClr val="3C78D8"/>
                  </a:solidFill>
                  <a:prstDash val="solid"/>
                  <a:round/>
                  <a:headEnd len="sm" w="sm" type="none"/>
                  <a:tailEnd len="sm" w="sm" type="none"/>
                </a:ln>
                <a:solidFill>
                  <a:srgbClr val="FFFFFF"/>
                </a:solidFill>
                <a:latin typeface="Pacifico"/>
              </a:rPr>
              <a:t>Generated Data</a:t>
            </a:r>
          </a:p>
        </p:txBody>
      </p:sp>
      <p:sp>
        <p:nvSpPr>
          <p:cNvPr id="194" name="Google Shape;194;p27"/>
          <p:cNvSpPr txBox="1"/>
          <p:nvPr/>
        </p:nvSpPr>
        <p:spPr>
          <a:xfrm>
            <a:off x="226650" y="1699350"/>
            <a:ext cx="2550300" cy="72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latin typeface="Lato"/>
                <a:ea typeface="Lato"/>
                <a:cs typeface="Lato"/>
                <a:sym typeface="Lato"/>
              </a:rPr>
              <a:t>Stores the records detail that describes and gives information about the source data</a:t>
            </a:r>
            <a:endParaRPr>
              <a:solidFill>
                <a:srgbClr val="FFFFFF"/>
              </a:solidFill>
              <a:latin typeface="Lato"/>
              <a:ea typeface="Lato"/>
              <a:cs typeface="Lato"/>
              <a:sym typeface="Lato"/>
            </a:endParaRPr>
          </a:p>
        </p:txBody>
      </p:sp>
      <p:sp>
        <p:nvSpPr>
          <p:cNvPr id="195" name="Google Shape;195;p27"/>
          <p:cNvSpPr txBox="1"/>
          <p:nvPr/>
        </p:nvSpPr>
        <p:spPr>
          <a:xfrm>
            <a:off x="3071850" y="1699350"/>
            <a:ext cx="2105100" cy="72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latin typeface="Lato"/>
                <a:ea typeface="Lato"/>
                <a:cs typeface="Lato"/>
                <a:sym typeface="Lato"/>
              </a:rPr>
              <a:t>Stores the text content of the ETD and tobacco settlement datasets (page-wise)</a:t>
            </a:r>
            <a:endParaRPr>
              <a:solidFill>
                <a:srgbClr val="FFFFFF"/>
              </a:solidFill>
              <a:latin typeface="Lato"/>
              <a:ea typeface="Lato"/>
              <a:cs typeface="Lato"/>
              <a:sym typeface="Lato"/>
            </a:endParaRPr>
          </a:p>
        </p:txBody>
      </p:sp>
      <p:sp>
        <p:nvSpPr>
          <p:cNvPr id="196" name="Google Shape;196;p27"/>
          <p:cNvSpPr txBox="1"/>
          <p:nvPr/>
        </p:nvSpPr>
        <p:spPr>
          <a:xfrm>
            <a:off x="5400675" y="1666250"/>
            <a:ext cx="3493200" cy="72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latin typeface="Lato"/>
                <a:ea typeface="Lato"/>
                <a:cs typeface="Lato"/>
                <a:sym typeface="Lato"/>
              </a:rPr>
              <a:t>Data generated by the TML team consists of cluster ID, text summary, sentiment analysis and NER keywords</a:t>
            </a:r>
            <a:endParaRPr>
              <a:solidFill>
                <a:srgbClr val="FFFFFF"/>
              </a:solidFill>
              <a:latin typeface="Lato"/>
              <a:ea typeface="Lato"/>
              <a:cs typeface="Lato"/>
              <a:sym typeface="Lato"/>
            </a:endParaRPr>
          </a:p>
        </p:txBody>
      </p:sp>
      <p:sp>
        <p:nvSpPr>
          <p:cNvPr id="197" name="Google Shape;197;p27"/>
          <p:cNvSpPr txBox="1"/>
          <p:nvPr/>
        </p:nvSpPr>
        <p:spPr>
          <a:xfrm>
            <a:off x="7522375" y="3803950"/>
            <a:ext cx="1533600" cy="106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latin typeface="Lato"/>
                <a:ea typeface="Lato"/>
                <a:cs typeface="Lato"/>
                <a:sym typeface="Lato"/>
              </a:rPr>
              <a:t>Executable python script on ceph in els directory</a:t>
            </a:r>
            <a:endParaRPr>
              <a:solidFill>
                <a:srgbClr val="FFFFFF"/>
              </a:solidFill>
              <a:latin typeface="Lato"/>
              <a:ea typeface="Lato"/>
              <a:cs typeface="Lato"/>
              <a:sym typeface="Lato"/>
            </a:endParaRPr>
          </a:p>
        </p:txBody>
      </p:sp>
      <p:pic>
        <p:nvPicPr>
          <p:cNvPr id="198" name="Google Shape;198;p27"/>
          <p:cNvPicPr preferRelativeResize="0"/>
          <p:nvPr/>
        </p:nvPicPr>
        <p:blipFill>
          <a:blip r:embed="rId3">
            <a:alphaModFix/>
          </a:blip>
          <a:stretch>
            <a:fillRect/>
          </a:stretch>
        </p:blipFill>
        <p:spPr>
          <a:xfrm>
            <a:off x="152400" y="2892875"/>
            <a:ext cx="7369976" cy="21700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2" name="Shape 202"/>
        <p:cNvGrpSpPr/>
        <p:nvPr/>
      </p:nvGrpSpPr>
      <p:grpSpPr>
        <a:xfrm>
          <a:off x="0" y="0"/>
          <a:ext cx="0" cy="0"/>
          <a:chOff x="0" y="0"/>
          <a:chExt cx="0" cy="0"/>
        </a:xfrm>
      </p:grpSpPr>
      <p:sp>
        <p:nvSpPr>
          <p:cNvPr id="203" name="Google Shape;203;p2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Ingesting by Elasticsearch-Python C</a:t>
            </a:r>
            <a:r>
              <a:rPr lang="en"/>
              <a:t>lient</a:t>
            </a:r>
            <a:endParaRPr/>
          </a:p>
        </p:txBody>
      </p:sp>
      <p:sp>
        <p:nvSpPr>
          <p:cNvPr id="204" name="Google Shape;204;p2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Parsing files into</a:t>
            </a:r>
            <a:r>
              <a:rPr lang="en"/>
              <a:t> designed</a:t>
            </a:r>
            <a:r>
              <a:rPr lang="en"/>
              <a:t> format for ingesting</a:t>
            </a:r>
            <a:endParaRPr/>
          </a:p>
          <a:p>
            <a:pPr indent="0" lvl="0" marL="0" rtl="0" algn="l">
              <a:spcBef>
                <a:spcPts val="1600"/>
              </a:spcBef>
              <a:spcAft>
                <a:spcPts val="0"/>
              </a:spcAft>
              <a:buNone/>
            </a:pPr>
            <a:r>
              <a:rPr lang="en"/>
              <a:t>Assign the </a:t>
            </a:r>
            <a:r>
              <a:rPr lang="en"/>
              <a:t>ID and the </a:t>
            </a:r>
            <a:r>
              <a:rPr lang="en"/>
              <a:t>name of index</a:t>
            </a:r>
            <a:endParaRPr/>
          </a:p>
          <a:p>
            <a:pPr indent="0" lvl="0" marL="0" rtl="0" algn="l">
              <a:spcBef>
                <a:spcPts val="1600"/>
              </a:spcBef>
              <a:spcAft>
                <a:spcPts val="1600"/>
              </a:spcAft>
              <a:buNone/>
            </a:pPr>
            <a:r>
              <a:rPr lang="en"/>
              <a:t>Logging errors (document ID and error messages)</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8" name="Shape 208"/>
        <p:cNvGrpSpPr/>
        <p:nvPr/>
      </p:nvGrpSpPr>
      <p:grpSpPr>
        <a:xfrm>
          <a:off x="0" y="0"/>
          <a:ext cx="0" cy="0"/>
          <a:chOff x="0" y="0"/>
          <a:chExt cx="0" cy="0"/>
        </a:xfrm>
      </p:grpSpPr>
      <p:sp>
        <p:nvSpPr>
          <p:cNvPr id="209" name="Google Shape;209;p2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Searching Query</a:t>
            </a:r>
            <a:endParaRPr/>
          </a:p>
        </p:txBody>
      </p:sp>
      <p:pic>
        <p:nvPicPr>
          <p:cNvPr id="210" name="Google Shape;210;p29"/>
          <p:cNvPicPr preferRelativeResize="0"/>
          <p:nvPr/>
        </p:nvPicPr>
        <p:blipFill>
          <a:blip r:embed="rId3">
            <a:alphaModFix/>
          </a:blip>
          <a:stretch>
            <a:fillRect/>
          </a:stretch>
        </p:blipFill>
        <p:spPr>
          <a:xfrm>
            <a:off x="418700" y="1170125"/>
            <a:ext cx="3402175" cy="929975"/>
          </a:xfrm>
          <a:prstGeom prst="rect">
            <a:avLst/>
          </a:prstGeom>
          <a:noFill/>
          <a:ln>
            <a:noFill/>
          </a:ln>
        </p:spPr>
      </p:pic>
      <p:pic>
        <p:nvPicPr>
          <p:cNvPr id="211" name="Google Shape;211;p29"/>
          <p:cNvPicPr preferRelativeResize="0"/>
          <p:nvPr/>
        </p:nvPicPr>
        <p:blipFill>
          <a:blip r:embed="rId4">
            <a:alphaModFix/>
          </a:blip>
          <a:stretch>
            <a:fillRect/>
          </a:stretch>
        </p:blipFill>
        <p:spPr>
          <a:xfrm>
            <a:off x="458825" y="2277750"/>
            <a:ext cx="3402174" cy="1557832"/>
          </a:xfrm>
          <a:prstGeom prst="rect">
            <a:avLst/>
          </a:prstGeom>
          <a:noFill/>
          <a:ln>
            <a:noFill/>
          </a:ln>
        </p:spPr>
      </p:pic>
      <p:pic>
        <p:nvPicPr>
          <p:cNvPr id="212" name="Google Shape;212;p29"/>
          <p:cNvPicPr preferRelativeResize="0"/>
          <p:nvPr/>
        </p:nvPicPr>
        <p:blipFill>
          <a:blip r:embed="rId5">
            <a:alphaModFix/>
          </a:blip>
          <a:stretch>
            <a:fillRect/>
          </a:stretch>
        </p:blipFill>
        <p:spPr>
          <a:xfrm>
            <a:off x="4762725" y="1170125"/>
            <a:ext cx="2240514" cy="1880275"/>
          </a:xfrm>
          <a:prstGeom prst="rect">
            <a:avLst/>
          </a:prstGeom>
          <a:noFill/>
          <a:ln>
            <a:noFill/>
          </a:ln>
        </p:spPr>
      </p:pic>
      <p:pic>
        <p:nvPicPr>
          <p:cNvPr id="213" name="Google Shape;213;p29"/>
          <p:cNvPicPr preferRelativeResize="0"/>
          <p:nvPr/>
        </p:nvPicPr>
        <p:blipFill>
          <a:blip r:embed="rId6">
            <a:alphaModFix/>
          </a:blip>
          <a:stretch>
            <a:fillRect/>
          </a:stretch>
        </p:blipFill>
        <p:spPr>
          <a:xfrm>
            <a:off x="3918300" y="1170125"/>
            <a:ext cx="4268074" cy="375819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0"/>
                                        </p:tgtEl>
                                        <p:attrNameLst>
                                          <p:attrName>style.visibility</p:attrName>
                                        </p:attrNameLst>
                                      </p:cBhvr>
                                      <p:to>
                                        <p:strVal val="visible"/>
                                      </p:to>
                                    </p:set>
                                    <p:animEffect filter="fade" transition="in">
                                      <p:cBhvr>
                                        <p:cTn dur="1000"/>
                                        <p:tgtEl>
                                          <p:spTgt spid="2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
                                        </p:tgtEl>
                                        <p:attrNameLst>
                                          <p:attrName>style.visibility</p:attrName>
                                        </p:attrNameLst>
                                      </p:cBhvr>
                                      <p:to>
                                        <p:strVal val="visible"/>
                                      </p:to>
                                    </p:set>
                                    <p:animEffect filter="fade" transition="in">
                                      <p:cBhvr>
                                        <p:cTn dur="1000"/>
                                        <p:tgtEl>
                                          <p:spTgt spid="2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2"/>
                                        </p:tgtEl>
                                        <p:attrNameLst>
                                          <p:attrName>style.visibility</p:attrName>
                                        </p:attrNameLst>
                                      </p:cBhvr>
                                      <p:to>
                                        <p:strVal val="visible"/>
                                      </p:to>
                                    </p:set>
                                    <p:animEffect filter="fade" transition="in">
                                      <p:cBhvr>
                                        <p:cTn dur="1000"/>
                                        <p:tgtEl>
                                          <p:spTgt spid="21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
                                        </p:tgtEl>
                                        <p:attrNameLst>
                                          <p:attrName>style.visibility</p:attrName>
                                        </p:attrNameLst>
                                      </p:cBhvr>
                                      <p:to>
                                        <p:strVal val="visible"/>
                                      </p:to>
                                    </p:set>
                                    <p:animEffect filter="fade" transition="in">
                                      <p:cBhvr>
                                        <p:cTn dur="1000"/>
                                        <p:tgtEl>
                                          <p:spTgt spid="21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7" name="Shape 217"/>
        <p:cNvGrpSpPr/>
        <p:nvPr/>
      </p:nvGrpSpPr>
      <p:grpSpPr>
        <a:xfrm>
          <a:off x="0" y="0"/>
          <a:ext cx="0" cy="0"/>
          <a:chOff x="0" y="0"/>
          <a:chExt cx="0" cy="0"/>
        </a:xfrm>
      </p:grpSpPr>
      <p:sp>
        <p:nvSpPr>
          <p:cNvPr id="218" name="Google Shape;218;p3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Full Text </a:t>
            </a:r>
            <a:r>
              <a:rPr lang="en"/>
              <a:t>Search</a:t>
            </a:r>
            <a:r>
              <a:rPr lang="en"/>
              <a:t>: Nested Query</a:t>
            </a:r>
            <a:endParaRPr/>
          </a:p>
        </p:txBody>
      </p:sp>
      <p:grpSp>
        <p:nvGrpSpPr>
          <p:cNvPr id="219" name="Google Shape;219;p30"/>
          <p:cNvGrpSpPr/>
          <p:nvPr/>
        </p:nvGrpSpPr>
        <p:grpSpPr>
          <a:xfrm>
            <a:off x="388950" y="1068650"/>
            <a:ext cx="3828600" cy="3772200"/>
            <a:chOff x="388950" y="1068650"/>
            <a:chExt cx="3828600" cy="3772200"/>
          </a:xfrm>
        </p:grpSpPr>
        <p:sp>
          <p:nvSpPr>
            <p:cNvPr id="220" name="Google Shape;220;p30"/>
            <p:cNvSpPr/>
            <p:nvPr/>
          </p:nvSpPr>
          <p:spPr>
            <a:xfrm>
              <a:off x="899000" y="2169775"/>
              <a:ext cx="2472300" cy="572700"/>
            </a:xfrm>
            <a:prstGeom prst="roundRect">
              <a:avLst>
                <a:gd fmla="val 16667" name="adj"/>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Chapter/Page 1</a:t>
              </a:r>
              <a:endParaRPr/>
            </a:p>
          </p:txBody>
        </p:sp>
        <p:sp>
          <p:nvSpPr>
            <p:cNvPr id="221" name="Google Shape;221;p30"/>
            <p:cNvSpPr/>
            <p:nvPr/>
          </p:nvSpPr>
          <p:spPr>
            <a:xfrm>
              <a:off x="899000" y="3133150"/>
              <a:ext cx="2472300" cy="572700"/>
            </a:xfrm>
            <a:prstGeom prst="roundRect">
              <a:avLst>
                <a:gd fmla="val 16667" name="adj"/>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Chapter/Page 2</a:t>
              </a:r>
              <a:endParaRPr/>
            </a:p>
          </p:txBody>
        </p:sp>
        <p:sp>
          <p:nvSpPr>
            <p:cNvPr id="222" name="Google Shape;222;p30"/>
            <p:cNvSpPr/>
            <p:nvPr/>
          </p:nvSpPr>
          <p:spPr>
            <a:xfrm>
              <a:off x="899000" y="4020325"/>
              <a:ext cx="2472300" cy="572700"/>
            </a:xfrm>
            <a:prstGeom prst="roundRect">
              <a:avLst>
                <a:gd fmla="val 16667" name="adj"/>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Chapter/Page 3</a:t>
              </a:r>
              <a:endParaRPr/>
            </a:p>
          </p:txBody>
        </p:sp>
        <p:sp>
          <p:nvSpPr>
            <p:cNvPr id="223" name="Google Shape;223;p30"/>
            <p:cNvSpPr/>
            <p:nvPr/>
          </p:nvSpPr>
          <p:spPr>
            <a:xfrm>
              <a:off x="388950" y="1391750"/>
              <a:ext cx="3828600" cy="3449100"/>
            </a:xfrm>
            <a:prstGeom prst="rect">
              <a:avLst/>
            </a:prstGeom>
            <a:noFill/>
            <a:ln cap="flat" cmpd="sng" w="38100">
              <a:solidFill>
                <a:srgbClr val="00FF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p30"/>
            <p:cNvSpPr txBox="1"/>
            <p:nvPr/>
          </p:nvSpPr>
          <p:spPr>
            <a:xfrm>
              <a:off x="631025" y="1068650"/>
              <a:ext cx="2792100" cy="32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FF00"/>
                  </a:solidFill>
                  <a:latin typeface="Average"/>
                  <a:ea typeface="Average"/>
                  <a:cs typeface="Average"/>
                  <a:sym typeface="Average"/>
                </a:rPr>
                <a:t>Tobacco Doc 1:</a:t>
              </a:r>
              <a:endParaRPr>
                <a:solidFill>
                  <a:srgbClr val="00FF00"/>
                </a:solidFill>
                <a:latin typeface="Average"/>
                <a:ea typeface="Average"/>
                <a:cs typeface="Average"/>
                <a:sym typeface="Average"/>
              </a:endParaRPr>
            </a:p>
          </p:txBody>
        </p:sp>
        <p:sp>
          <p:nvSpPr>
            <p:cNvPr id="225" name="Google Shape;225;p30"/>
            <p:cNvSpPr txBox="1"/>
            <p:nvPr/>
          </p:nvSpPr>
          <p:spPr>
            <a:xfrm>
              <a:off x="899000" y="1806700"/>
              <a:ext cx="1452300" cy="32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FF00"/>
                  </a:solidFill>
                  <a:latin typeface="Average"/>
                  <a:ea typeface="Average"/>
                  <a:cs typeface="Average"/>
                  <a:sym typeface="Average"/>
                </a:rPr>
                <a:t>Chapter/Page</a:t>
              </a:r>
              <a:r>
                <a:rPr lang="en">
                  <a:solidFill>
                    <a:srgbClr val="00FF00"/>
                  </a:solidFill>
                  <a:latin typeface="Average"/>
                  <a:ea typeface="Average"/>
                  <a:cs typeface="Average"/>
                  <a:sym typeface="Average"/>
                </a:rPr>
                <a:t> 1</a:t>
              </a:r>
              <a:endParaRPr>
                <a:solidFill>
                  <a:srgbClr val="00FF00"/>
                </a:solidFill>
                <a:latin typeface="Average"/>
                <a:ea typeface="Average"/>
                <a:cs typeface="Average"/>
                <a:sym typeface="Average"/>
              </a:endParaRPr>
            </a:p>
          </p:txBody>
        </p:sp>
        <p:sp>
          <p:nvSpPr>
            <p:cNvPr id="226" name="Google Shape;226;p30"/>
            <p:cNvSpPr txBox="1"/>
            <p:nvPr/>
          </p:nvSpPr>
          <p:spPr>
            <a:xfrm>
              <a:off x="899000" y="2706250"/>
              <a:ext cx="1452300" cy="32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FF00"/>
                  </a:solidFill>
                  <a:latin typeface="Average"/>
                  <a:ea typeface="Average"/>
                  <a:cs typeface="Average"/>
                  <a:sym typeface="Average"/>
                </a:rPr>
                <a:t>Chapter/Page 2</a:t>
              </a:r>
              <a:endParaRPr>
                <a:solidFill>
                  <a:srgbClr val="00FF00"/>
                </a:solidFill>
                <a:latin typeface="Average"/>
                <a:ea typeface="Average"/>
                <a:cs typeface="Average"/>
                <a:sym typeface="Average"/>
              </a:endParaRPr>
            </a:p>
          </p:txBody>
        </p:sp>
        <p:sp>
          <p:nvSpPr>
            <p:cNvPr id="227" name="Google Shape;227;p30"/>
            <p:cNvSpPr txBox="1"/>
            <p:nvPr/>
          </p:nvSpPr>
          <p:spPr>
            <a:xfrm>
              <a:off x="899000" y="3682000"/>
              <a:ext cx="1452300" cy="32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FF00"/>
                  </a:solidFill>
                  <a:latin typeface="Average"/>
                  <a:ea typeface="Average"/>
                  <a:cs typeface="Average"/>
                  <a:sym typeface="Average"/>
                </a:rPr>
                <a:t>Chapter/Page 3</a:t>
              </a:r>
              <a:endParaRPr>
                <a:solidFill>
                  <a:srgbClr val="00FF00"/>
                </a:solidFill>
                <a:latin typeface="Average"/>
                <a:ea typeface="Average"/>
                <a:cs typeface="Average"/>
                <a:sym typeface="Average"/>
              </a:endParaRPr>
            </a:p>
          </p:txBody>
        </p:sp>
        <p:sp>
          <p:nvSpPr>
            <p:cNvPr id="228" name="Google Shape;228;p30"/>
            <p:cNvSpPr/>
            <p:nvPr/>
          </p:nvSpPr>
          <p:spPr>
            <a:xfrm>
              <a:off x="833900" y="1864526"/>
              <a:ext cx="2754900" cy="939000"/>
            </a:xfrm>
            <a:prstGeom prst="rect">
              <a:avLst/>
            </a:prstGeom>
            <a:noFill/>
            <a:ln cap="flat" cmpd="sng" w="38100">
              <a:solidFill>
                <a:srgbClr val="00FF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p30"/>
            <p:cNvSpPr/>
            <p:nvPr/>
          </p:nvSpPr>
          <p:spPr>
            <a:xfrm>
              <a:off x="833900" y="2818426"/>
              <a:ext cx="2754900" cy="939000"/>
            </a:xfrm>
            <a:prstGeom prst="rect">
              <a:avLst/>
            </a:prstGeom>
            <a:noFill/>
            <a:ln cap="flat" cmpd="sng" w="38100">
              <a:solidFill>
                <a:srgbClr val="00FF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p30"/>
            <p:cNvSpPr/>
            <p:nvPr/>
          </p:nvSpPr>
          <p:spPr>
            <a:xfrm>
              <a:off x="833900" y="3757426"/>
              <a:ext cx="2754900" cy="939000"/>
            </a:xfrm>
            <a:prstGeom prst="rect">
              <a:avLst/>
            </a:prstGeom>
            <a:noFill/>
            <a:ln cap="flat" cmpd="sng" w="38100">
              <a:solidFill>
                <a:srgbClr val="00FF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30"/>
            <p:cNvSpPr txBox="1"/>
            <p:nvPr/>
          </p:nvSpPr>
          <p:spPr>
            <a:xfrm>
              <a:off x="815300" y="1437675"/>
              <a:ext cx="2792100" cy="32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FF00"/>
                  </a:solidFill>
                  <a:latin typeface="Average"/>
                  <a:ea typeface="Average"/>
                  <a:cs typeface="Average"/>
                  <a:sym typeface="Average"/>
                </a:rPr>
                <a:t>F</a:t>
              </a:r>
              <a:r>
                <a:rPr lang="en">
                  <a:solidFill>
                    <a:srgbClr val="00FF00"/>
                  </a:solidFill>
                  <a:latin typeface="Average"/>
                  <a:ea typeface="Average"/>
                  <a:cs typeface="Average"/>
                  <a:sym typeface="Average"/>
                </a:rPr>
                <a:t>ull Text co</a:t>
              </a:r>
              <a:r>
                <a:rPr lang="en">
                  <a:solidFill>
                    <a:srgbClr val="00FF00"/>
                  </a:solidFill>
                  <a:latin typeface="Average"/>
                  <a:ea typeface="Average"/>
                  <a:cs typeface="Average"/>
                  <a:sym typeface="Average"/>
                </a:rPr>
                <a:t>ntent:</a:t>
              </a:r>
              <a:endParaRPr>
                <a:solidFill>
                  <a:srgbClr val="00FF00"/>
                </a:solidFill>
                <a:latin typeface="Average"/>
                <a:ea typeface="Average"/>
                <a:cs typeface="Average"/>
                <a:sym typeface="Average"/>
              </a:endParaRPr>
            </a:p>
          </p:txBody>
        </p:sp>
      </p:grpSp>
      <p:pic>
        <p:nvPicPr>
          <p:cNvPr id="232" name="Google Shape;232;p30"/>
          <p:cNvPicPr preferRelativeResize="0"/>
          <p:nvPr/>
        </p:nvPicPr>
        <p:blipFill>
          <a:blip r:embed="rId3">
            <a:alphaModFix/>
          </a:blip>
          <a:stretch>
            <a:fillRect/>
          </a:stretch>
        </p:blipFill>
        <p:spPr>
          <a:xfrm>
            <a:off x="4908625" y="1108382"/>
            <a:ext cx="3423499" cy="2448543"/>
          </a:xfrm>
          <a:prstGeom prst="rect">
            <a:avLst/>
          </a:prstGeom>
          <a:noFill/>
          <a:ln>
            <a:noFill/>
          </a:ln>
        </p:spPr>
      </p:pic>
      <p:pic>
        <p:nvPicPr>
          <p:cNvPr id="233" name="Google Shape;233;p30"/>
          <p:cNvPicPr preferRelativeResize="0"/>
          <p:nvPr/>
        </p:nvPicPr>
        <p:blipFill>
          <a:blip r:embed="rId4">
            <a:alphaModFix/>
          </a:blip>
          <a:stretch>
            <a:fillRect/>
          </a:stretch>
        </p:blipFill>
        <p:spPr>
          <a:xfrm>
            <a:off x="4908625" y="3710799"/>
            <a:ext cx="3423500" cy="13586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 name="Shape 237"/>
        <p:cNvGrpSpPr/>
        <p:nvPr/>
      </p:nvGrpSpPr>
      <p:grpSpPr>
        <a:xfrm>
          <a:off x="0" y="0"/>
          <a:ext cx="0" cy="0"/>
          <a:chOff x="0" y="0"/>
          <a:chExt cx="0" cy="0"/>
        </a:xfrm>
      </p:grpSpPr>
      <p:sp>
        <p:nvSpPr>
          <p:cNvPr id="238" name="Google Shape;238;p3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Search Preference: Boosting</a:t>
            </a:r>
            <a:endParaRPr/>
          </a:p>
        </p:txBody>
      </p:sp>
      <p:sp>
        <p:nvSpPr>
          <p:cNvPr id="239" name="Google Shape;239;p3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marR="0" rtl="0" algn="l">
              <a:lnSpc>
                <a:spcPct val="115000"/>
              </a:lnSpc>
              <a:spcBef>
                <a:spcPts val="0"/>
              </a:spcBef>
              <a:spcAft>
                <a:spcPts val="0"/>
              </a:spcAft>
              <a:buNone/>
            </a:pPr>
            <a:r>
              <a:rPr lang="en"/>
              <a:t>Elasticsearch rank searching results based on a designed score.</a:t>
            </a:r>
            <a:endParaRPr/>
          </a:p>
          <a:p>
            <a:pPr indent="0" lvl="0" marL="0" marR="0" rtl="0" algn="l">
              <a:lnSpc>
                <a:spcPct val="115000"/>
              </a:lnSpc>
              <a:spcBef>
                <a:spcPts val="1600"/>
              </a:spcBef>
              <a:spcAft>
                <a:spcPts val="0"/>
              </a:spcAft>
              <a:buNone/>
            </a:pPr>
            <a:r>
              <a:rPr lang="en"/>
              <a:t>The scores are calculated by</a:t>
            </a:r>
            <a:r>
              <a:rPr lang="en"/>
              <a:t> a similarity model based on Term Frequency (TF) and Inverse Document Frequency (IDF) as well as using the Vector Space Model (VSM) for multi-term queries.</a:t>
            </a:r>
            <a:endParaRPr/>
          </a:p>
          <a:p>
            <a:pPr indent="0" lvl="0" marL="0" marR="0" rtl="0" algn="l">
              <a:lnSpc>
                <a:spcPct val="115000"/>
              </a:lnSpc>
              <a:spcBef>
                <a:spcPts val="1600"/>
              </a:spcBef>
              <a:spcAft>
                <a:spcPts val="0"/>
              </a:spcAft>
              <a:buNone/>
            </a:pPr>
            <a:r>
              <a:t/>
            </a:r>
            <a:endParaRPr/>
          </a:p>
          <a:p>
            <a:pPr indent="0" lvl="0" marL="0" marR="0" rtl="0" algn="l">
              <a:lnSpc>
                <a:spcPct val="115000"/>
              </a:lnSpc>
              <a:spcBef>
                <a:spcPts val="1600"/>
              </a:spcBef>
              <a:spcAft>
                <a:spcPts val="160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sp>
        <p:nvSpPr>
          <p:cNvPr id="66" name="Google Shape;66;p14"/>
          <p:cNvSpPr txBox="1"/>
          <p:nvPr>
            <p:ph type="title"/>
          </p:nvPr>
        </p:nvSpPr>
        <p:spPr>
          <a:xfrm>
            <a:off x="493800" y="1994400"/>
            <a:ext cx="8156400" cy="11547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3600"/>
              <a:t>PROJECT OVERVIEW</a:t>
            </a:r>
            <a:endParaRPr sz="3600"/>
          </a:p>
          <a:p>
            <a:pPr indent="0" lvl="0" marL="457200" rtl="0" algn="ctr">
              <a:spcBef>
                <a:spcPts val="0"/>
              </a:spcBef>
              <a:spcAft>
                <a:spcPts val="0"/>
              </a:spcAft>
              <a:buNone/>
            </a:pPr>
            <a:r>
              <a:t/>
            </a:r>
            <a:endParaRPr sz="36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3" name="Shape 243"/>
        <p:cNvGrpSpPr/>
        <p:nvPr/>
      </p:nvGrpSpPr>
      <p:grpSpPr>
        <a:xfrm>
          <a:off x="0" y="0"/>
          <a:ext cx="0" cy="0"/>
          <a:chOff x="0" y="0"/>
          <a:chExt cx="0" cy="0"/>
        </a:xfrm>
      </p:grpSpPr>
      <p:sp>
        <p:nvSpPr>
          <p:cNvPr id="244" name="Google Shape;244;p3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Search </a:t>
            </a:r>
            <a:r>
              <a:rPr lang="en"/>
              <a:t>Preference</a:t>
            </a:r>
            <a:r>
              <a:rPr lang="en"/>
              <a:t>: Boosting</a:t>
            </a:r>
            <a:endParaRPr/>
          </a:p>
        </p:txBody>
      </p:sp>
      <p:sp>
        <p:nvSpPr>
          <p:cNvPr id="245" name="Google Shape;245;p32"/>
          <p:cNvSpPr/>
          <p:nvPr/>
        </p:nvSpPr>
        <p:spPr>
          <a:xfrm>
            <a:off x="760700" y="1579763"/>
            <a:ext cx="2472300" cy="572700"/>
          </a:xfrm>
          <a:prstGeom prst="roundRect">
            <a:avLst>
              <a:gd fmla="val 16667" name="adj"/>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Field</a:t>
            </a:r>
            <a:r>
              <a:rPr lang="en"/>
              <a:t> 1</a:t>
            </a:r>
            <a:endParaRPr/>
          </a:p>
        </p:txBody>
      </p:sp>
      <p:sp>
        <p:nvSpPr>
          <p:cNvPr id="246" name="Google Shape;246;p32"/>
          <p:cNvSpPr/>
          <p:nvPr/>
        </p:nvSpPr>
        <p:spPr>
          <a:xfrm>
            <a:off x="760700" y="2466938"/>
            <a:ext cx="2472300" cy="572700"/>
          </a:xfrm>
          <a:prstGeom prst="roundRect">
            <a:avLst>
              <a:gd fmla="val 16667" name="adj"/>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Field</a:t>
            </a:r>
            <a:r>
              <a:rPr lang="en"/>
              <a:t> 2</a:t>
            </a:r>
            <a:endParaRPr/>
          </a:p>
        </p:txBody>
      </p:sp>
      <p:sp>
        <p:nvSpPr>
          <p:cNvPr id="247" name="Google Shape;247;p32"/>
          <p:cNvSpPr/>
          <p:nvPr/>
        </p:nvSpPr>
        <p:spPr>
          <a:xfrm>
            <a:off x="760700" y="3354113"/>
            <a:ext cx="2472300" cy="572700"/>
          </a:xfrm>
          <a:prstGeom prst="roundRect">
            <a:avLst>
              <a:gd fmla="val 16667" name="adj"/>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Field</a:t>
            </a:r>
            <a:r>
              <a:rPr lang="en"/>
              <a:t> 3</a:t>
            </a:r>
            <a:endParaRPr/>
          </a:p>
        </p:txBody>
      </p:sp>
      <p:sp>
        <p:nvSpPr>
          <p:cNvPr id="248" name="Google Shape;248;p32"/>
          <p:cNvSpPr txBox="1"/>
          <p:nvPr/>
        </p:nvSpPr>
        <p:spPr>
          <a:xfrm>
            <a:off x="760700" y="1216688"/>
            <a:ext cx="2524200" cy="32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FF00"/>
                </a:solidFill>
                <a:latin typeface="Average"/>
                <a:ea typeface="Average"/>
                <a:cs typeface="Average"/>
                <a:sym typeface="Average"/>
              </a:rPr>
              <a:t>Field</a:t>
            </a:r>
            <a:r>
              <a:rPr lang="en">
                <a:solidFill>
                  <a:srgbClr val="00FF00"/>
                </a:solidFill>
                <a:latin typeface="Average"/>
                <a:ea typeface="Average"/>
                <a:cs typeface="Average"/>
                <a:sym typeface="Average"/>
              </a:rPr>
              <a:t> 1, with no boost</a:t>
            </a:r>
            <a:endParaRPr>
              <a:solidFill>
                <a:srgbClr val="00FF00"/>
              </a:solidFill>
              <a:latin typeface="Average"/>
              <a:ea typeface="Average"/>
              <a:cs typeface="Average"/>
              <a:sym typeface="Average"/>
            </a:endParaRPr>
          </a:p>
        </p:txBody>
      </p:sp>
      <p:sp>
        <p:nvSpPr>
          <p:cNvPr id="249" name="Google Shape;249;p32"/>
          <p:cNvSpPr txBox="1"/>
          <p:nvPr/>
        </p:nvSpPr>
        <p:spPr>
          <a:xfrm>
            <a:off x="760700" y="2116238"/>
            <a:ext cx="2472300" cy="32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FF00"/>
                </a:solidFill>
                <a:latin typeface="Average"/>
                <a:ea typeface="Average"/>
                <a:cs typeface="Average"/>
                <a:sym typeface="Average"/>
              </a:rPr>
              <a:t>Field 2, with boost weight = 2</a:t>
            </a:r>
            <a:endParaRPr>
              <a:solidFill>
                <a:srgbClr val="00FF00"/>
              </a:solidFill>
              <a:latin typeface="Average"/>
              <a:ea typeface="Average"/>
              <a:cs typeface="Average"/>
              <a:sym typeface="Average"/>
            </a:endParaRPr>
          </a:p>
        </p:txBody>
      </p:sp>
      <p:sp>
        <p:nvSpPr>
          <p:cNvPr id="250" name="Google Shape;250;p32"/>
          <p:cNvSpPr txBox="1"/>
          <p:nvPr/>
        </p:nvSpPr>
        <p:spPr>
          <a:xfrm>
            <a:off x="760700" y="3015788"/>
            <a:ext cx="2653800" cy="32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FF00"/>
                </a:solidFill>
                <a:latin typeface="Average"/>
                <a:ea typeface="Average"/>
                <a:cs typeface="Average"/>
                <a:sym typeface="Average"/>
              </a:rPr>
              <a:t>Field</a:t>
            </a:r>
            <a:r>
              <a:rPr lang="en">
                <a:solidFill>
                  <a:srgbClr val="00FF00"/>
                </a:solidFill>
                <a:latin typeface="Average"/>
                <a:ea typeface="Average"/>
                <a:cs typeface="Average"/>
                <a:sym typeface="Average"/>
              </a:rPr>
              <a:t> 3, with boost weight = 0.5</a:t>
            </a:r>
            <a:endParaRPr>
              <a:solidFill>
                <a:srgbClr val="00FF00"/>
              </a:solidFill>
              <a:latin typeface="Average"/>
              <a:ea typeface="Average"/>
              <a:cs typeface="Average"/>
              <a:sym typeface="Average"/>
            </a:endParaRPr>
          </a:p>
        </p:txBody>
      </p:sp>
      <p:sp>
        <p:nvSpPr>
          <p:cNvPr id="251" name="Google Shape;251;p32"/>
          <p:cNvSpPr txBox="1"/>
          <p:nvPr/>
        </p:nvSpPr>
        <p:spPr>
          <a:xfrm>
            <a:off x="233425" y="4158000"/>
            <a:ext cx="36048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latin typeface="Average"/>
                <a:ea typeface="Average"/>
                <a:cs typeface="Average"/>
                <a:sym typeface="Average"/>
              </a:rPr>
              <a:t>Score = field_1 + 2 * field_2 + 0.5 * field_3</a:t>
            </a:r>
            <a:endParaRPr>
              <a:solidFill>
                <a:srgbClr val="FFFFFF"/>
              </a:solidFill>
              <a:latin typeface="Average"/>
              <a:ea typeface="Average"/>
              <a:cs typeface="Average"/>
              <a:sym typeface="Average"/>
            </a:endParaRPr>
          </a:p>
        </p:txBody>
      </p:sp>
      <p:sp>
        <p:nvSpPr>
          <p:cNvPr id="252" name="Google Shape;252;p32"/>
          <p:cNvSpPr txBox="1"/>
          <p:nvPr/>
        </p:nvSpPr>
        <p:spPr>
          <a:xfrm>
            <a:off x="4572000" y="1579775"/>
            <a:ext cx="4260300" cy="22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latin typeface="Average"/>
                <a:ea typeface="Average"/>
                <a:cs typeface="Average"/>
                <a:sym typeface="Average"/>
              </a:rPr>
              <a:t>{</a:t>
            </a:r>
            <a:r>
              <a:rPr lang="en">
                <a:solidFill>
                  <a:srgbClr val="FFFFFF"/>
                </a:solidFill>
                <a:latin typeface="Average"/>
                <a:ea typeface="Average"/>
                <a:cs typeface="Average"/>
                <a:sym typeface="Average"/>
              </a:rPr>
              <a:t>ETD Doc 1: field_1: A, </a:t>
            </a:r>
            <a:endParaRPr>
              <a:solidFill>
                <a:srgbClr val="FFFFFF"/>
              </a:solidFill>
              <a:latin typeface="Average"/>
              <a:ea typeface="Average"/>
              <a:cs typeface="Average"/>
              <a:sym typeface="Average"/>
            </a:endParaRPr>
          </a:p>
          <a:p>
            <a:pPr indent="0" lvl="0" marL="0" rtl="0" algn="l">
              <a:spcBef>
                <a:spcPts val="0"/>
              </a:spcBef>
              <a:spcAft>
                <a:spcPts val="0"/>
              </a:spcAft>
              <a:buNone/>
            </a:pPr>
            <a:r>
              <a:rPr lang="en">
                <a:solidFill>
                  <a:srgbClr val="FFFFFF"/>
                </a:solidFill>
                <a:latin typeface="Average"/>
                <a:ea typeface="Average"/>
                <a:cs typeface="Average"/>
                <a:sym typeface="Average"/>
              </a:rPr>
              <a:t> 		 field_2: None, </a:t>
            </a:r>
            <a:endParaRPr>
              <a:solidFill>
                <a:srgbClr val="FFFFFF"/>
              </a:solidFill>
              <a:latin typeface="Average"/>
              <a:ea typeface="Average"/>
              <a:cs typeface="Average"/>
              <a:sym typeface="Average"/>
            </a:endParaRPr>
          </a:p>
          <a:p>
            <a:pPr indent="0" lvl="0" marL="914400" rtl="0" algn="l">
              <a:spcBef>
                <a:spcPts val="0"/>
              </a:spcBef>
              <a:spcAft>
                <a:spcPts val="0"/>
              </a:spcAft>
              <a:buNone/>
            </a:pPr>
            <a:r>
              <a:rPr lang="en">
                <a:solidFill>
                  <a:srgbClr val="FFFFFF"/>
                </a:solidFill>
                <a:latin typeface="Average"/>
                <a:ea typeface="Average"/>
                <a:cs typeface="Average"/>
                <a:sym typeface="Average"/>
              </a:rPr>
              <a:t> field_3: </a:t>
            </a:r>
            <a:r>
              <a:rPr lang="en">
                <a:solidFill>
                  <a:srgbClr val="FFFFFF"/>
                </a:solidFill>
                <a:latin typeface="Average"/>
                <a:ea typeface="Average"/>
                <a:cs typeface="Average"/>
                <a:sym typeface="Average"/>
              </a:rPr>
              <a:t>None</a:t>
            </a:r>
            <a:r>
              <a:rPr lang="en">
                <a:solidFill>
                  <a:srgbClr val="FFFFFF"/>
                </a:solidFill>
                <a:latin typeface="Average"/>
                <a:ea typeface="Average"/>
                <a:cs typeface="Average"/>
                <a:sym typeface="Average"/>
              </a:rPr>
              <a:t>}</a:t>
            </a:r>
            <a:endParaRPr>
              <a:solidFill>
                <a:srgbClr val="FFFFFF"/>
              </a:solidFill>
              <a:latin typeface="Average"/>
              <a:ea typeface="Average"/>
              <a:cs typeface="Average"/>
              <a:sym typeface="Average"/>
            </a:endParaRPr>
          </a:p>
          <a:p>
            <a:pPr indent="0" lvl="0" marL="0" rtl="0" algn="l">
              <a:spcBef>
                <a:spcPts val="0"/>
              </a:spcBef>
              <a:spcAft>
                <a:spcPts val="0"/>
              </a:spcAft>
              <a:buNone/>
            </a:pPr>
            <a:r>
              <a:rPr lang="en">
                <a:solidFill>
                  <a:srgbClr val="FFFFFF"/>
                </a:solidFill>
                <a:latin typeface="Average"/>
                <a:ea typeface="Average"/>
                <a:cs typeface="Average"/>
                <a:sym typeface="Average"/>
              </a:rPr>
              <a:t>{ETD Doc 2: field_1: None, </a:t>
            </a:r>
            <a:endParaRPr>
              <a:solidFill>
                <a:srgbClr val="FFFFFF"/>
              </a:solidFill>
              <a:latin typeface="Average"/>
              <a:ea typeface="Average"/>
              <a:cs typeface="Average"/>
              <a:sym typeface="Average"/>
            </a:endParaRPr>
          </a:p>
          <a:p>
            <a:pPr indent="0" lvl="0" marL="0" rtl="0" algn="l">
              <a:spcBef>
                <a:spcPts val="0"/>
              </a:spcBef>
              <a:spcAft>
                <a:spcPts val="0"/>
              </a:spcAft>
              <a:buNone/>
            </a:pPr>
            <a:r>
              <a:rPr lang="en">
                <a:solidFill>
                  <a:srgbClr val="FFFFFF"/>
                </a:solidFill>
                <a:latin typeface="Average"/>
                <a:ea typeface="Average"/>
                <a:cs typeface="Average"/>
                <a:sym typeface="Average"/>
              </a:rPr>
              <a:t> 		  field_2: A, </a:t>
            </a:r>
            <a:endParaRPr>
              <a:solidFill>
                <a:srgbClr val="FFFFFF"/>
              </a:solidFill>
              <a:latin typeface="Average"/>
              <a:ea typeface="Average"/>
              <a:cs typeface="Average"/>
              <a:sym typeface="Average"/>
            </a:endParaRPr>
          </a:p>
          <a:p>
            <a:pPr indent="0" lvl="0" marL="0" rtl="0" algn="l">
              <a:spcBef>
                <a:spcPts val="0"/>
              </a:spcBef>
              <a:spcAft>
                <a:spcPts val="0"/>
              </a:spcAft>
              <a:buNone/>
            </a:pPr>
            <a:r>
              <a:rPr lang="en">
                <a:solidFill>
                  <a:srgbClr val="FFFFFF"/>
                </a:solidFill>
                <a:latin typeface="Average"/>
                <a:ea typeface="Average"/>
                <a:cs typeface="Average"/>
                <a:sym typeface="Average"/>
              </a:rPr>
              <a:t>   		  field_3: None}</a:t>
            </a:r>
            <a:endParaRPr>
              <a:solidFill>
                <a:srgbClr val="FFFFFF"/>
              </a:solidFill>
              <a:latin typeface="Average"/>
              <a:ea typeface="Average"/>
              <a:cs typeface="Average"/>
              <a:sym typeface="Average"/>
            </a:endParaRPr>
          </a:p>
          <a:p>
            <a:pPr indent="0" lvl="0" marL="0" rtl="0" algn="l">
              <a:spcBef>
                <a:spcPts val="0"/>
              </a:spcBef>
              <a:spcAft>
                <a:spcPts val="0"/>
              </a:spcAft>
              <a:buNone/>
            </a:pPr>
            <a:r>
              <a:rPr lang="en">
                <a:solidFill>
                  <a:srgbClr val="FFFFFF"/>
                </a:solidFill>
                <a:latin typeface="Average"/>
                <a:ea typeface="Average"/>
                <a:cs typeface="Average"/>
                <a:sym typeface="Average"/>
              </a:rPr>
              <a:t>{ETD Doc 3: field_1: None, </a:t>
            </a:r>
            <a:endParaRPr>
              <a:solidFill>
                <a:srgbClr val="FFFFFF"/>
              </a:solidFill>
              <a:latin typeface="Average"/>
              <a:ea typeface="Average"/>
              <a:cs typeface="Average"/>
              <a:sym typeface="Average"/>
            </a:endParaRPr>
          </a:p>
          <a:p>
            <a:pPr indent="457200" lvl="0" marL="457200" rtl="0" algn="l">
              <a:spcBef>
                <a:spcPts val="0"/>
              </a:spcBef>
              <a:spcAft>
                <a:spcPts val="0"/>
              </a:spcAft>
              <a:buNone/>
            </a:pPr>
            <a:r>
              <a:rPr lang="en">
                <a:solidFill>
                  <a:srgbClr val="FFFFFF"/>
                </a:solidFill>
                <a:latin typeface="Average"/>
                <a:ea typeface="Average"/>
                <a:cs typeface="Average"/>
                <a:sym typeface="Average"/>
              </a:rPr>
              <a:t>  field_2: None, </a:t>
            </a:r>
            <a:endParaRPr>
              <a:solidFill>
                <a:srgbClr val="FFFFFF"/>
              </a:solidFill>
              <a:latin typeface="Average"/>
              <a:ea typeface="Average"/>
              <a:cs typeface="Average"/>
              <a:sym typeface="Average"/>
            </a:endParaRPr>
          </a:p>
          <a:p>
            <a:pPr indent="0" lvl="0" marL="914400" rtl="0" algn="l">
              <a:spcBef>
                <a:spcPts val="0"/>
              </a:spcBef>
              <a:spcAft>
                <a:spcPts val="0"/>
              </a:spcAft>
              <a:buNone/>
            </a:pPr>
            <a:r>
              <a:rPr lang="en">
                <a:solidFill>
                  <a:srgbClr val="FFFFFF"/>
                </a:solidFill>
                <a:latin typeface="Average"/>
                <a:ea typeface="Average"/>
                <a:cs typeface="Average"/>
                <a:sym typeface="Average"/>
              </a:rPr>
              <a:t>  field_3: A}</a:t>
            </a:r>
            <a:endParaRPr>
              <a:solidFill>
                <a:srgbClr val="FFFFFF"/>
              </a:solidFill>
              <a:latin typeface="Average"/>
              <a:ea typeface="Average"/>
              <a:cs typeface="Average"/>
              <a:sym typeface="Average"/>
            </a:endParaRPr>
          </a:p>
          <a:p>
            <a:pPr indent="0" lvl="0" marL="0" rtl="0" algn="l">
              <a:spcBef>
                <a:spcPts val="0"/>
              </a:spcBef>
              <a:spcAft>
                <a:spcPts val="0"/>
              </a:spcAft>
              <a:buNone/>
            </a:pPr>
            <a:r>
              <a:t/>
            </a:r>
            <a:endParaRPr>
              <a:solidFill>
                <a:srgbClr val="FFFFFF"/>
              </a:solidFill>
              <a:latin typeface="Average"/>
              <a:ea typeface="Average"/>
              <a:cs typeface="Average"/>
              <a:sym typeface="Average"/>
            </a:endParaRPr>
          </a:p>
        </p:txBody>
      </p:sp>
      <p:sp>
        <p:nvSpPr>
          <p:cNvPr id="253" name="Google Shape;253;p32"/>
          <p:cNvSpPr txBox="1"/>
          <p:nvPr/>
        </p:nvSpPr>
        <p:spPr>
          <a:xfrm>
            <a:off x="4673500" y="4088850"/>
            <a:ext cx="36597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latin typeface="Average"/>
                <a:ea typeface="Average"/>
                <a:cs typeface="Average"/>
                <a:sym typeface="Average"/>
              </a:rPr>
              <a:t>Searching for A:</a:t>
            </a:r>
            <a:endParaRPr>
              <a:solidFill>
                <a:srgbClr val="FFFFFF"/>
              </a:solidFill>
              <a:latin typeface="Average"/>
              <a:ea typeface="Average"/>
              <a:cs typeface="Average"/>
              <a:sym typeface="Average"/>
            </a:endParaRPr>
          </a:p>
          <a:p>
            <a:pPr indent="0" lvl="0" marL="0" rtl="0" algn="l">
              <a:spcBef>
                <a:spcPts val="0"/>
              </a:spcBef>
              <a:spcAft>
                <a:spcPts val="0"/>
              </a:spcAft>
              <a:buNone/>
            </a:pPr>
            <a:r>
              <a:rPr lang="en">
                <a:solidFill>
                  <a:srgbClr val="FFFFFF"/>
                </a:solidFill>
                <a:latin typeface="Average"/>
                <a:ea typeface="Average"/>
                <a:cs typeface="Average"/>
                <a:sym typeface="Average"/>
              </a:rPr>
              <a:t>s</a:t>
            </a:r>
            <a:r>
              <a:rPr lang="en">
                <a:solidFill>
                  <a:srgbClr val="FFFFFF"/>
                </a:solidFill>
                <a:latin typeface="Average"/>
                <a:ea typeface="Average"/>
                <a:cs typeface="Average"/>
                <a:sym typeface="Average"/>
              </a:rPr>
              <a:t>core_2 &gt; score_1 &gt; score_3 </a:t>
            </a:r>
            <a:endParaRPr>
              <a:solidFill>
                <a:srgbClr val="FFFFFF"/>
              </a:solidFill>
              <a:latin typeface="Average"/>
              <a:ea typeface="Average"/>
              <a:cs typeface="Average"/>
              <a:sym typeface="Average"/>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7" name="Shape 257"/>
        <p:cNvGrpSpPr/>
        <p:nvPr/>
      </p:nvGrpSpPr>
      <p:grpSpPr>
        <a:xfrm>
          <a:off x="0" y="0"/>
          <a:ext cx="0" cy="0"/>
          <a:chOff x="0" y="0"/>
          <a:chExt cx="0" cy="0"/>
        </a:xfrm>
      </p:grpSpPr>
      <p:sp>
        <p:nvSpPr>
          <p:cNvPr id="258" name="Google Shape;258;p3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Logging</a:t>
            </a:r>
            <a:endParaRPr/>
          </a:p>
        </p:txBody>
      </p:sp>
      <p:sp>
        <p:nvSpPr>
          <p:cNvPr id="259" name="Google Shape;259;p33"/>
          <p:cNvSpPr txBox="1"/>
          <p:nvPr>
            <p:ph idx="1" type="body"/>
          </p:nvPr>
        </p:nvSpPr>
        <p:spPr>
          <a:xfrm>
            <a:off x="676600" y="1161150"/>
            <a:ext cx="3223800" cy="3074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rPr>
              <a:t>User Logs: </a:t>
            </a:r>
            <a:endParaRPr>
              <a:solidFill>
                <a:srgbClr val="FFFFFF"/>
              </a:solidFill>
            </a:endParaRPr>
          </a:p>
          <a:p>
            <a:pPr indent="0" lvl="0" marL="0" rtl="0" algn="l">
              <a:spcBef>
                <a:spcPts val="1600"/>
              </a:spcBef>
              <a:spcAft>
                <a:spcPts val="0"/>
              </a:spcAft>
              <a:buNone/>
            </a:pPr>
            <a:r>
              <a:rPr lang="en" sz="1200">
                <a:solidFill>
                  <a:srgbClr val="FFFFFF"/>
                </a:solidFill>
              </a:rPr>
              <a:t>User-oriented information: username, timestamp, query content, IP, cookie, user-agent, etc.</a:t>
            </a:r>
            <a:endParaRPr sz="1200">
              <a:solidFill>
                <a:srgbClr val="FFFFFF"/>
              </a:solidFill>
            </a:endParaRPr>
          </a:p>
          <a:p>
            <a:pPr indent="0" lvl="0" marL="0" rtl="0" algn="l">
              <a:spcBef>
                <a:spcPts val="1600"/>
              </a:spcBef>
              <a:spcAft>
                <a:spcPts val="0"/>
              </a:spcAft>
              <a:buNone/>
            </a:pPr>
            <a:r>
              <a:rPr lang="en" sz="1200">
                <a:solidFill>
                  <a:srgbClr val="FFFFFF"/>
                </a:solidFill>
              </a:rPr>
              <a:t>Recommendation, detecting malicious user behaviors, website data analysis.</a:t>
            </a:r>
            <a:endParaRPr sz="1200">
              <a:solidFill>
                <a:srgbClr val="FFFFFF"/>
              </a:solidFill>
            </a:endParaRPr>
          </a:p>
          <a:p>
            <a:pPr indent="0" lvl="0" marL="0" rtl="0" algn="l">
              <a:spcBef>
                <a:spcPts val="1600"/>
              </a:spcBef>
              <a:spcAft>
                <a:spcPts val="0"/>
              </a:spcAft>
              <a:buNone/>
            </a:pPr>
            <a:r>
              <a:rPr lang="en" sz="1200">
                <a:solidFill>
                  <a:srgbClr val="FFFFFF"/>
                </a:solidFill>
              </a:rPr>
              <a:t>Index: </a:t>
            </a:r>
            <a:r>
              <a:rPr lang="en" sz="1200">
                <a:solidFill>
                  <a:srgbClr val="FFFFFF"/>
                </a:solidFill>
                <a:latin typeface="Arial"/>
                <a:ea typeface="Arial"/>
                <a:cs typeface="Arial"/>
                <a:sym typeface="Arial"/>
              </a:rPr>
              <a:t>.logging-yyyy/mm/dd</a:t>
            </a:r>
            <a:endParaRPr sz="1200">
              <a:solidFill>
                <a:srgbClr val="FFFFFF"/>
              </a:solidFill>
            </a:endParaRPr>
          </a:p>
          <a:p>
            <a:pPr indent="0" lvl="0" marL="0" rtl="0" algn="l">
              <a:spcBef>
                <a:spcPts val="1600"/>
              </a:spcBef>
              <a:spcAft>
                <a:spcPts val="0"/>
              </a:spcAft>
              <a:buNone/>
            </a:pPr>
            <a:r>
              <a:t/>
            </a:r>
            <a:endParaRPr sz="1200">
              <a:solidFill>
                <a:srgbClr val="FFFFFF"/>
              </a:solidFill>
            </a:endParaRPr>
          </a:p>
          <a:p>
            <a:pPr indent="0" lvl="0" marL="0" rtl="0" algn="l">
              <a:spcBef>
                <a:spcPts val="1600"/>
              </a:spcBef>
              <a:spcAft>
                <a:spcPts val="1600"/>
              </a:spcAft>
              <a:buNone/>
            </a:pPr>
            <a:r>
              <a:t/>
            </a:r>
            <a:endParaRPr sz="1200">
              <a:solidFill>
                <a:srgbClr val="FFFFFF"/>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3" name="Shape 263"/>
        <p:cNvGrpSpPr/>
        <p:nvPr/>
      </p:nvGrpSpPr>
      <p:grpSpPr>
        <a:xfrm>
          <a:off x="0" y="0"/>
          <a:ext cx="0" cy="0"/>
          <a:chOff x="0" y="0"/>
          <a:chExt cx="0" cy="0"/>
        </a:xfrm>
      </p:grpSpPr>
      <p:sp>
        <p:nvSpPr>
          <p:cNvPr id="264" name="Google Shape;264;p3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Logging</a:t>
            </a:r>
            <a:endParaRPr/>
          </a:p>
        </p:txBody>
      </p:sp>
      <p:sp>
        <p:nvSpPr>
          <p:cNvPr id="265" name="Google Shape;265;p34"/>
          <p:cNvSpPr txBox="1"/>
          <p:nvPr>
            <p:ph idx="1" type="body"/>
          </p:nvPr>
        </p:nvSpPr>
        <p:spPr>
          <a:xfrm>
            <a:off x="4881450" y="844825"/>
            <a:ext cx="4093500" cy="394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a:p>
            <a:pPr indent="393700" lvl="0" marL="0" rtl="0" algn="l">
              <a:spcBef>
                <a:spcPts val="1600"/>
              </a:spcBef>
              <a:spcAft>
                <a:spcPts val="0"/>
              </a:spcAft>
              <a:buNone/>
            </a:pPr>
            <a:r>
              <a:rPr lang="en" sz="900">
                <a:solidFill>
                  <a:srgbClr val="CACACA"/>
                </a:solidFill>
                <a:latin typeface="Arial"/>
                <a:ea typeface="Arial"/>
                <a:cs typeface="Arial"/>
                <a:sym typeface="Arial"/>
              </a:rPr>
              <a:t>{"type": "index_search_slowlog", "timestamp": "</a:t>
            </a:r>
            <a:r>
              <a:rPr lang="en" sz="900">
                <a:solidFill>
                  <a:srgbClr val="FF0000"/>
                </a:solidFill>
                <a:latin typeface="Arial"/>
                <a:ea typeface="Arial"/>
                <a:cs typeface="Arial"/>
                <a:sym typeface="Arial"/>
              </a:rPr>
              <a:t>2019-12-04T01:09:09,002Z</a:t>
            </a:r>
            <a:r>
              <a:rPr lang="en" sz="900">
                <a:solidFill>
                  <a:srgbClr val="CACACA"/>
                </a:solidFill>
                <a:latin typeface="Arial"/>
                <a:ea typeface="Arial"/>
                <a:cs typeface="Arial"/>
                <a:sym typeface="Arial"/>
              </a:rPr>
              <a:t>", "level": "WARN", "component": "i.s.s.query", "cluster.name": "elasticsearch", "node.name": "</a:t>
            </a:r>
            <a:r>
              <a:rPr lang="en" sz="900">
                <a:solidFill>
                  <a:srgbClr val="FF0000"/>
                </a:solidFill>
                <a:latin typeface="Arial"/>
                <a:ea typeface="Arial"/>
                <a:cs typeface="Arial"/>
                <a:sym typeface="Arial"/>
              </a:rPr>
              <a:t>elasticsearch-master-0</a:t>
            </a:r>
            <a:r>
              <a:rPr lang="en" sz="900">
                <a:solidFill>
                  <a:srgbClr val="CACACA"/>
                </a:solidFill>
                <a:latin typeface="Arial"/>
                <a:ea typeface="Arial"/>
                <a:cs typeface="Arial"/>
                <a:sym typeface="Arial"/>
              </a:rPr>
              <a:t>", "message": "[</a:t>
            </a:r>
            <a:r>
              <a:rPr lang="en" sz="900">
                <a:solidFill>
                  <a:srgbClr val="FF0000"/>
                </a:solidFill>
                <a:latin typeface="Arial"/>
                <a:ea typeface="Arial"/>
                <a:cs typeface="Arial"/>
                <a:sym typeface="Arial"/>
              </a:rPr>
              <a:t>30k</a:t>
            </a:r>
            <a:r>
              <a:rPr lang="en" sz="900">
                <a:solidFill>
                  <a:srgbClr val="CACACA"/>
                </a:solidFill>
                <a:latin typeface="Arial"/>
                <a:ea typeface="Arial"/>
                <a:cs typeface="Arial"/>
                <a:sym typeface="Arial"/>
              </a:rPr>
              <a:t>][0]", "took": "930.9ms", "took_millis": "930", "total_hits": "</a:t>
            </a:r>
            <a:r>
              <a:rPr lang="en" sz="900">
                <a:solidFill>
                  <a:srgbClr val="FF0000"/>
                </a:solidFill>
                <a:latin typeface="Arial"/>
                <a:ea typeface="Arial"/>
                <a:cs typeface="Arial"/>
                <a:sym typeface="Arial"/>
              </a:rPr>
              <a:t>19 hits</a:t>
            </a:r>
            <a:r>
              <a:rPr lang="en" sz="900">
                <a:solidFill>
                  <a:srgbClr val="CACACA"/>
                </a:solidFill>
                <a:latin typeface="Arial"/>
                <a:ea typeface="Arial"/>
                <a:cs typeface="Arial"/>
                <a:sym typeface="Arial"/>
              </a:rPr>
              <a:t>", "stats": "[]", "search_type": "</a:t>
            </a:r>
            <a:r>
              <a:rPr lang="en" sz="900">
                <a:solidFill>
                  <a:srgbClr val="FF0000"/>
                </a:solidFill>
                <a:latin typeface="Arial"/>
                <a:ea typeface="Arial"/>
                <a:cs typeface="Arial"/>
                <a:sym typeface="Arial"/>
              </a:rPr>
              <a:t>QUERY_THEN_FETCH</a:t>
            </a:r>
            <a:r>
              <a:rPr lang="en" sz="900">
                <a:solidFill>
                  <a:srgbClr val="CACACA"/>
                </a:solidFill>
                <a:latin typeface="Arial"/>
                <a:ea typeface="Arial"/>
                <a:cs typeface="Arial"/>
                <a:sym typeface="Arial"/>
              </a:rPr>
              <a:t>", "total_shards": "1", "source": "{\"query\":{\"term\":{\"</a:t>
            </a:r>
            <a:r>
              <a:rPr lang="en" sz="900">
                <a:solidFill>
                  <a:srgbClr val="FF0000"/>
                </a:solidFill>
                <a:latin typeface="Arial"/>
                <a:ea typeface="Arial"/>
                <a:cs typeface="Arial"/>
                <a:sym typeface="Arial"/>
              </a:rPr>
              <a:t>title-none</a:t>
            </a:r>
            <a:r>
              <a:rPr lang="en" sz="900">
                <a:solidFill>
                  <a:srgbClr val="CACACA"/>
                </a:solidFill>
                <a:latin typeface="Arial"/>
                <a:ea typeface="Arial"/>
                <a:cs typeface="Arial"/>
                <a:sym typeface="Arial"/>
              </a:rPr>
              <a:t>\":{\"value\":\"</a:t>
            </a:r>
            <a:r>
              <a:rPr lang="en" sz="900">
                <a:solidFill>
                  <a:srgbClr val="FF0000"/>
                </a:solidFill>
                <a:latin typeface="Arial"/>
                <a:ea typeface="Arial"/>
                <a:cs typeface="Arial"/>
                <a:sym typeface="Arial"/>
              </a:rPr>
              <a:t>data</a:t>
            </a:r>
            <a:r>
              <a:rPr lang="en" sz="900">
                <a:solidFill>
                  <a:srgbClr val="CACACA"/>
                </a:solidFill>
                <a:latin typeface="Arial"/>
                <a:ea typeface="Arial"/>
                <a:cs typeface="Arial"/>
                <a:sym typeface="Arial"/>
              </a:rPr>
              <a:t>\",\"boost\":</a:t>
            </a:r>
            <a:r>
              <a:rPr lang="en" sz="900">
                <a:solidFill>
                  <a:srgbClr val="FF0000"/>
                </a:solidFill>
                <a:latin typeface="Arial"/>
                <a:ea typeface="Arial"/>
                <a:cs typeface="Arial"/>
                <a:sym typeface="Arial"/>
              </a:rPr>
              <a:t>1.0</a:t>
            </a:r>
            <a:r>
              <a:rPr lang="en" sz="900">
                <a:solidFill>
                  <a:srgbClr val="CACACA"/>
                </a:solidFill>
                <a:latin typeface="Arial"/>
                <a:ea typeface="Arial"/>
                <a:cs typeface="Arial"/>
                <a:sym typeface="Arial"/>
              </a:rPr>
              <a:t>}}}}", "cluster.uuid": "M7gJSQVkSYi3THDYCTvIew", "node.id": "nXkX9qONS2y0g5WB8NGezQ" }</a:t>
            </a:r>
            <a:endParaRPr sz="900">
              <a:solidFill>
                <a:srgbClr val="CACACA"/>
              </a:solidFill>
              <a:latin typeface="Arial"/>
              <a:ea typeface="Arial"/>
              <a:cs typeface="Arial"/>
              <a:sym typeface="Arial"/>
            </a:endParaRPr>
          </a:p>
          <a:p>
            <a:pPr indent="393700" lvl="0" marL="0" rtl="0" algn="l">
              <a:spcBef>
                <a:spcPts val="0"/>
              </a:spcBef>
              <a:spcAft>
                <a:spcPts val="0"/>
              </a:spcAft>
              <a:buNone/>
            </a:pPr>
            <a:r>
              <a:rPr lang="en" sz="900">
                <a:solidFill>
                  <a:srgbClr val="CACACA"/>
                </a:solidFill>
                <a:latin typeface="Arial"/>
                <a:ea typeface="Arial"/>
                <a:cs typeface="Arial"/>
                <a:sym typeface="Arial"/>
              </a:rPr>
              <a:t>{"type": "index_search_slowlog", "timestamp": "2019-12-04T01:17:14,635Z", "level": "WARN", "component": "i.s.s.fetch", "cluster.name": "elasticsearch", "node.name": "elasticsearch-master-1", "message": "[tobacco][0]", "took": "1.5ms", "took_millis": "1", "total_hits": "446 hits", "stats": "[]", "search_type": "QUERY_THEN_FETCH", "total_shards": "1", "source": "{\"query\":{\"term\":{\"Topic\":{\"value\":\"health\",\"boost\":1.0}}}}", "cluster.uuid": "M7gJSQVkSYi3THDYCTvIew", "node.id": "iLagChv6S8OxTzRhY9yLFQ" }</a:t>
            </a:r>
            <a:endParaRPr sz="900">
              <a:solidFill>
                <a:srgbClr val="CACACA"/>
              </a:solidFill>
              <a:latin typeface="Arial"/>
              <a:ea typeface="Arial"/>
              <a:cs typeface="Arial"/>
              <a:sym typeface="Arial"/>
            </a:endParaRPr>
          </a:p>
          <a:p>
            <a:pPr indent="0" lvl="0" marL="0" rtl="0" algn="l">
              <a:spcBef>
                <a:spcPts val="0"/>
              </a:spcBef>
              <a:spcAft>
                <a:spcPts val="1600"/>
              </a:spcAft>
              <a:buNone/>
            </a:pPr>
            <a:r>
              <a:t/>
            </a:r>
            <a:endParaRPr sz="1200">
              <a:solidFill>
                <a:srgbClr val="FFFFFF"/>
              </a:solidFill>
              <a:latin typeface="Arial"/>
              <a:ea typeface="Arial"/>
              <a:cs typeface="Arial"/>
              <a:sym typeface="Arial"/>
            </a:endParaRPr>
          </a:p>
        </p:txBody>
      </p:sp>
      <p:sp>
        <p:nvSpPr>
          <p:cNvPr id="266" name="Google Shape;266;p34"/>
          <p:cNvSpPr txBox="1"/>
          <p:nvPr>
            <p:ph idx="1" type="body"/>
          </p:nvPr>
        </p:nvSpPr>
        <p:spPr>
          <a:xfrm>
            <a:off x="641525" y="1034400"/>
            <a:ext cx="3223800" cy="3074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rPr>
              <a:t>System Logs:</a:t>
            </a:r>
            <a:endParaRPr>
              <a:solidFill>
                <a:srgbClr val="FFFFFF"/>
              </a:solidFill>
            </a:endParaRPr>
          </a:p>
          <a:p>
            <a:pPr indent="0" lvl="0" marL="0" rtl="0" algn="l">
              <a:spcBef>
                <a:spcPts val="1600"/>
              </a:spcBef>
              <a:spcAft>
                <a:spcPts val="0"/>
              </a:spcAft>
              <a:buNone/>
            </a:pPr>
            <a:r>
              <a:rPr lang="en" sz="1200">
                <a:solidFill>
                  <a:srgbClr val="FFFFFF"/>
                </a:solidFill>
              </a:rPr>
              <a:t>Event/request recording: timestamp, cluster.name, node.name, cluster.uuid, request/event message. </a:t>
            </a:r>
            <a:endParaRPr sz="1200">
              <a:solidFill>
                <a:srgbClr val="FFFFFF"/>
              </a:solidFill>
            </a:endParaRPr>
          </a:p>
          <a:p>
            <a:pPr indent="0" lvl="0" marL="0" rtl="0" algn="l">
              <a:spcBef>
                <a:spcPts val="1600"/>
              </a:spcBef>
              <a:spcAft>
                <a:spcPts val="0"/>
              </a:spcAft>
              <a:buNone/>
            </a:pPr>
            <a:r>
              <a:t/>
            </a:r>
            <a:endParaRPr sz="1200">
              <a:solidFill>
                <a:srgbClr val="FFFFFF"/>
              </a:solidFill>
            </a:endParaRPr>
          </a:p>
          <a:p>
            <a:pPr indent="0" lvl="0" marL="0" rtl="0" algn="l">
              <a:spcBef>
                <a:spcPts val="1600"/>
              </a:spcBef>
              <a:spcAft>
                <a:spcPts val="0"/>
              </a:spcAft>
              <a:buNone/>
            </a:pPr>
            <a:r>
              <a:t/>
            </a:r>
            <a:endParaRPr sz="1200">
              <a:solidFill>
                <a:srgbClr val="FFFFFF"/>
              </a:solidFill>
            </a:endParaRPr>
          </a:p>
          <a:p>
            <a:pPr indent="0" lvl="0" marL="0" rtl="0" algn="l">
              <a:spcBef>
                <a:spcPts val="1600"/>
              </a:spcBef>
              <a:spcAft>
                <a:spcPts val="0"/>
              </a:spcAft>
              <a:buNone/>
            </a:pPr>
            <a:r>
              <a:t/>
            </a:r>
            <a:endParaRPr sz="1200">
              <a:solidFill>
                <a:srgbClr val="FFFFFF"/>
              </a:solidFill>
            </a:endParaRPr>
          </a:p>
          <a:p>
            <a:pPr indent="0" lvl="0" marL="0" rtl="0" algn="l">
              <a:spcBef>
                <a:spcPts val="1600"/>
              </a:spcBef>
              <a:spcAft>
                <a:spcPts val="1600"/>
              </a:spcAft>
              <a:buNone/>
            </a:pPr>
            <a:r>
              <a:t/>
            </a:r>
            <a:endParaRPr sz="1200">
              <a:solidFill>
                <a:srgbClr val="FFFFFF"/>
              </a:solidFill>
              <a:latin typeface="Arial"/>
              <a:ea typeface="Arial"/>
              <a:cs typeface="Arial"/>
              <a:sym typeface="Arial"/>
            </a:endParaRPr>
          </a:p>
        </p:txBody>
      </p:sp>
      <p:sp>
        <p:nvSpPr>
          <p:cNvPr id="267" name="Google Shape;267;p34"/>
          <p:cNvSpPr txBox="1"/>
          <p:nvPr/>
        </p:nvSpPr>
        <p:spPr>
          <a:xfrm>
            <a:off x="587825" y="2723025"/>
            <a:ext cx="3570300" cy="189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800">
                <a:solidFill>
                  <a:srgbClr val="F3F3F3"/>
                </a:solidFill>
              </a:rPr>
              <a:t>PUT /tobacco/_settings</a:t>
            </a:r>
            <a:endParaRPr sz="800">
              <a:solidFill>
                <a:srgbClr val="F3F3F3"/>
              </a:solidFill>
            </a:endParaRPr>
          </a:p>
          <a:p>
            <a:pPr indent="0" lvl="0" marL="0" rtl="0" algn="l">
              <a:spcBef>
                <a:spcPts val="0"/>
              </a:spcBef>
              <a:spcAft>
                <a:spcPts val="0"/>
              </a:spcAft>
              <a:buNone/>
            </a:pPr>
            <a:r>
              <a:rPr lang="en" sz="800">
                <a:solidFill>
                  <a:srgbClr val="F3F3F3"/>
                </a:solidFill>
              </a:rPr>
              <a:t>{</a:t>
            </a:r>
            <a:endParaRPr sz="800">
              <a:solidFill>
                <a:srgbClr val="F3F3F3"/>
              </a:solidFill>
            </a:endParaRPr>
          </a:p>
          <a:p>
            <a:pPr indent="0" lvl="0" marL="0" rtl="0" algn="l">
              <a:spcBef>
                <a:spcPts val="0"/>
              </a:spcBef>
              <a:spcAft>
                <a:spcPts val="0"/>
              </a:spcAft>
              <a:buNone/>
            </a:pPr>
            <a:r>
              <a:rPr lang="en" sz="800">
                <a:solidFill>
                  <a:srgbClr val="F3F3F3"/>
                </a:solidFill>
              </a:rPr>
              <a:t>    "index.search.slowlog.threshold.query.warn": "1s",</a:t>
            </a:r>
            <a:endParaRPr sz="800">
              <a:solidFill>
                <a:srgbClr val="F3F3F3"/>
              </a:solidFill>
            </a:endParaRPr>
          </a:p>
          <a:p>
            <a:pPr indent="0" lvl="0" marL="0" rtl="0" algn="l">
              <a:spcBef>
                <a:spcPts val="0"/>
              </a:spcBef>
              <a:spcAft>
                <a:spcPts val="0"/>
              </a:spcAft>
              <a:buNone/>
            </a:pPr>
            <a:r>
              <a:rPr lang="en" sz="800">
                <a:solidFill>
                  <a:srgbClr val="F3F3F3"/>
                </a:solidFill>
              </a:rPr>
              <a:t>    "index.search.slowlog.threshold.query.info": "1s",</a:t>
            </a:r>
            <a:endParaRPr sz="800">
              <a:solidFill>
                <a:srgbClr val="F3F3F3"/>
              </a:solidFill>
            </a:endParaRPr>
          </a:p>
          <a:p>
            <a:pPr indent="0" lvl="0" marL="0" rtl="0" algn="l">
              <a:spcBef>
                <a:spcPts val="0"/>
              </a:spcBef>
              <a:spcAft>
                <a:spcPts val="0"/>
              </a:spcAft>
              <a:buNone/>
            </a:pPr>
            <a:r>
              <a:rPr lang="en" sz="800">
                <a:solidFill>
                  <a:srgbClr val="F3F3F3"/>
                </a:solidFill>
              </a:rPr>
              <a:t>    "index.search.slowlog.threshold.query.debug": "2s",</a:t>
            </a:r>
            <a:endParaRPr sz="800">
              <a:solidFill>
                <a:srgbClr val="F3F3F3"/>
              </a:solidFill>
            </a:endParaRPr>
          </a:p>
          <a:p>
            <a:pPr indent="0" lvl="0" marL="0" rtl="0" algn="l">
              <a:spcBef>
                <a:spcPts val="0"/>
              </a:spcBef>
              <a:spcAft>
                <a:spcPts val="0"/>
              </a:spcAft>
              <a:buNone/>
            </a:pPr>
            <a:r>
              <a:rPr lang="en" sz="800">
                <a:solidFill>
                  <a:srgbClr val="F3F3F3"/>
                </a:solidFill>
              </a:rPr>
              <a:t>    "index.search.slowlog.threshold.query.trace": "500ms",</a:t>
            </a:r>
            <a:endParaRPr sz="800">
              <a:solidFill>
                <a:srgbClr val="F3F3F3"/>
              </a:solidFill>
            </a:endParaRPr>
          </a:p>
          <a:p>
            <a:pPr indent="0" lvl="0" marL="0" rtl="0" algn="l">
              <a:spcBef>
                <a:spcPts val="0"/>
              </a:spcBef>
              <a:spcAft>
                <a:spcPts val="0"/>
              </a:spcAft>
              <a:buNone/>
            </a:pPr>
            <a:r>
              <a:rPr lang="en" sz="800">
                <a:solidFill>
                  <a:srgbClr val="F3F3F3"/>
                </a:solidFill>
              </a:rPr>
              <a:t>    "index.search.slowlog.threshold.fetch.warn": "1s",</a:t>
            </a:r>
            <a:endParaRPr sz="800">
              <a:solidFill>
                <a:srgbClr val="F3F3F3"/>
              </a:solidFill>
            </a:endParaRPr>
          </a:p>
          <a:p>
            <a:pPr indent="0" lvl="0" marL="0" rtl="0" algn="l">
              <a:spcBef>
                <a:spcPts val="0"/>
              </a:spcBef>
              <a:spcAft>
                <a:spcPts val="0"/>
              </a:spcAft>
              <a:buNone/>
            </a:pPr>
            <a:r>
              <a:rPr lang="en" sz="800">
                <a:solidFill>
                  <a:srgbClr val="F3F3F3"/>
                </a:solidFill>
              </a:rPr>
              <a:t>    "index.search.slowlog.threshold.fetch.info": "800ms",</a:t>
            </a:r>
            <a:endParaRPr sz="800">
              <a:solidFill>
                <a:srgbClr val="F3F3F3"/>
              </a:solidFill>
            </a:endParaRPr>
          </a:p>
          <a:p>
            <a:pPr indent="0" lvl="0" marL="0" rtl="0" algn="l">
              <a:spcBef>
                <a:spcPts val="0"/>
              </a:spcBef>
              <a:spcAft>
                <a:spcPts val="0"/>
              </a:spcAft>
              <a:buNone/>
            </a:pPr>
            <a:r>
              <a:rPr lang="en" sz="800">
                <a:solidFill>
                  <a:srgbClr val="F3F3F3"/>
                </a:solidFill>
              </a:rPr>
              <a:t>    "index.search.slowlog.threshold.fetch.debug": "500ms",</a:t>
            </a:r>
            <a:endParaRPr sz="800">
              <a:solidFill>
                <a:srgbClr val="F3F3F3"/>
              </a:solidFill>
            </a:endParaRPr>
          </a:p>
          <a:p>
            <a:pPr indent="0" lvl="0" marL="0" rtl="0" algn="l">
              <a:spcBef>
                <a:spcPts val="0"/>
              </a:spcBef>
              <a:spcAft>
                <a:spcPts val="0"/>
              </a:spcAft>
              <a:buNone/>
            </a:pPr>
            <a:r>
              <a:rPr lang="en" sz="800">
                <a:solidFill>
                  <a:srgbClr val="F3F3F3"/>
                </a:solidFill>
              </a:rPr>
              <a:t>    "index.search.slowlog.threshold.fetch.trace": "200ms",</a:t>
            </a:r>
            <a:endParaRPr sz="800">
              <a:solidFill>
                <a:srgbClr val="F3F3F3"/>
              </a:solidFill>
            </a:endParaRPr>
          </a:p>
          <a:p>
            <a:pPr indent="0" lvl="0" marL="0" rtl="0" algn="l">
              <a:spcBef>
                <a:spcPts val="0"/>
              </a:spcBef>
              <a:spcAft>
                <a:spcPts val="0"/>
              </a:spcAft>
              <a:buNone/>
            </a:pPr>
            <a:r>
              <a:rPr lang="en" sz="800">
                <a:solidFill>
                  <a:srgbClr val="F3F3F3"/>
                </a:solidFill>
              </a:rPr>
              <a:t>    "index.search.slowlog.level": "info"</a:t>
            </a:r>
            <a:endParaRPr sz="800">
              <a:solidFill>
                <a:srgbClr val="F3F3F3"/>
              </a:solidFill>
            </a:endParaRPr>
          </a:p>
          <a:p>
            <a:pPr indent="0" lvl="0" marL="0" rtl="0" algn="l">
              <a:spcBef>
                <a:spcPts val="0"/>
              </a:spcBef>
              <a:spcAft>
                <a:spcPts val="0"/>
              </a:spcAft>
              <a:buNone/>
            </a:pPr>
            <a:r>
              <a:rPr lang="en" sz="800">
                <a:solidFill>
                  <a:srgbClr val="F3F3F3"/>
                </a:solidFill>
              </a:rPr>
              <a:t>}</a:t>
            </a:r>
            <a:endParaRPr sz="800">
              <a:solidFill>
                <a:srgbClr val="F3F3F3"/>
              </a:solidFill>
            </a:endParaRPr>
          </a:p>
          <a:p>
            <a:pPr indent="0" lvl="0" marL="0" rtl="0" algn="l">
              <a:spcBef>
                <a:spcPts val="0"/>
              </a:spcBef>
              <a:spcAft>
                <a:spcPts val="0"/>
              </a:spcAft>
              <a:buNone/>
            </a:pPr>
            <a:r>
              <a:t/>
            </a:r>
            <a:endParaRPr sz="800">
              <a:solidFill>
                <a:srgbClr val="F3F3F3"/>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1" name="Shape 271"/>
        <p:cNvGrpSpPr/>
        <p:nvPr/>
      </p:nvGrpSpPr>
      <p:grpSpPr>
        <a:xfrm>
          <a:off x="0" y="0"/>
          <a:ext cx="0" cy="0"/>
          <a:chOff x="0" y="0"/>
          <a:chExt cx="0" cy="0"/>
        </a:xfrm>
      </p:grpSpPr>
      <p:sp>
        <p:nvSpPr>
          <p:cNvPr id="272" name="Google Shape;272;p35"/>
          <p:cNvSpPr txBox="1"/>
          <p:nvPr>
            <p:ph idx="1" type="body"/>
          </p:nvPr>
        </p:nvSpPr>
        <p:spPr>
          <a:xfrm>
            <a:off x="1572600" y="412625"/>
            <a:ext cx="5998800" cy="605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3000"/>
              <a:t>Recommendation in Searching </a:t>
            </a:r>
            <a:endParaRPr sz="3000"/>
          </a:p>
        </p:txBody>
      </p:sp>
      <p:sp>
        <p:nvSpPr>
          <p:cNvPr id="273" name="Google Shape;273;p35"/>
          <p:cNvSpPr txBox="1"/>
          <p:nvPr>
            <p:ph idx="1" type="body"/>
          </p:nvPr>
        </p:nvSpPr>
        <p:spPr>
          <a:xfrm>
            <a:off x="311700" y="946175"/>
            <a:ext cx="8520600" cy="3416400"/>
          </a:xfrm>
          <a:prstGeom prst="rect">
            <a:avLst/>
          </a:prstGeom>
        </p:spPr>
        <p:txBody>
          <a:bodyPr anchorCtr="0" anchor="t" bIns="91425" lIns="91425" spcFirstLastPara="1" rIns="91425" wrap="square" tIns="91425">
            <a:noAutofit/>
          </a:bodyPr>
          <a:lstStyle/>
          <a:p>
            <a:pPr indent="-361950" lvl="0" marL="457200" rtl="0" algn="l">
              <a:lnSpc>
                <a:spcPct val="150000"/>
              </a:lnSpc>
              <a:spcBef>
                <a:spcPts val="0"/>
              </a:spcBef>
              <a:spcAft>
                <a:spcPts val="0"/>
              </a:spcAft>
              <a:buSzPts val="2100"/>
              <a:buChar char="●"/>
            </a:pPr>
            <a:r>
              <a:rPr lang="en">
                <a:solidFill>
                  <a:srgbClr val="D9D9D9"/>
                </a:solidFill>
              </a:rPr>
              <a:t>We </a:t>
            </a:r>
            <a:r>
              <a:rPr lang="en">
                <a:solidFill>
                  <a:srgbClr val="D9D9D9"/>
                </a:solidFill>
              </a:rPr>
              <a:t>discussed</a:t>
            </a:r>
            <a:r>
              <a:rPr lang="en">
                <a:solidFill>
                  <a:srgbClr val="D9D9D9"/>
                </a:solidFill>
              </a:rPr>
              <a:t> various ways of implementing recommendation with the TML team</a:t>
            </a:r>
            <a:endParaRPr>
              <a:solidFill>
                <a:srgbClr val="D9D9D9"/>
              </a:solidFill>
            </a:endParaRPr>
          </a:p>
          <a:p>
            <a:pPr indent="-361950" lvl="0" marL="457200" rtl="0" algn="l">
              <a:lnSpc>
                <a:spcPct val="150000"/>
              </a:lnSpc>
              <a:spcBef>
                <a:spcPts val="0"/>
              </a:spcBef>
              <a:spcAft>
                <a:spcPts val="0"/>
              </a:spcAft>
              <a:buClr>
                <a:srgbClr val="D9D9D9"/>
              </a:buClr>
              <a:buSzPts val="2100"/>
              <a:buChar char="●"/>
            </a:pPr>
            <a:r>
              <a:rPr lang="en">
                <a:solidFill>
                  <a:srgbClr val="D9D9D9"/>
                </a:solidFill>
              </a:rPr>
              <a:t>Based on the anticipated cluster information, we implemented a two-step searching process to recommend related document to the user.</a:t>
            </a:r>
            <a:endParaRPr>
              <a:solidFill>
                <a:srgbClr val="D9D9D9"/>
              </a:solidFill>
            </a:endParaRPr>
          </a:p>
        </p:txBody>
      </p:sp>
      <p:pic>
        <p:nvPicPr>
          <p:cNvPr id="274" name="Google Shape;274;p35"/>
          <p:cNvPicPr preferRelativeResize="0"/>
          <p:nvPr/>
        </p:nvPicPr>
        <p:blipFill>
          <a:blip r:embed="rId3">
            <a:alphaModFix/>
          </a:blip>
          <a:stretch>
            <a:fillRect/>
          </a:stretch>
        </p:blipFill>
        <p:spPr>
          <a:xfrm>
            <a:off x="720825" y="2363775"/>
            <a:ext cx="7702351" cy="2485799"/>
          </a:xfrm>
          <a:prstGeom prst="rect">
            <a:avLst/>
          </a:prstGeom>
          <a:noFill/>
          <a:ln>
            <a:noFill/>
          </a:ln>
        </p:spPr>
      </p:pic>
      <p:pic>
        <p:nvPicPr>
          <p:cNvPr id="275" name="Google Shape;275;p35"/>
          <p:cNvPicPr preferRelativeResize="0"/>
          <p:nvPr/>
        </p:nvPicPr>
        <p:blipFill>
          <a:blip r:embed="rId4">
            <a:alphaModFix/>
          </a:blip>
          <a:stretch>
            <a:fillRect/>
          </a:stretch>
        </p:blipFill>
        <p:spPr>
          <a:xfrm>
            <a:off x="229625" y="859750"/>
            <a:ext cx="8519449" cy="14157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5"/>
                                        </p:tgtEl>
                                        <p:attrNameLst>
                                          <p:attrName>style.visibility</p:attrName>
                                        </p:attrNameLst>
                                      </p:cBhvr>
                                      <p:to>
                                        <p:strVal val="visible"/>
                                      </p:to>
                                    </p:set>
                                    <p:animEffect filter="fade" transition="in">
                                      <p:cBhvr>
                                        <p:cTn dur="1000"/>
                                        <p:tgtEl>
                                          <p:spTgt spid="27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9" name="Shape 279"/>
        <p:cNvGrpSpPr/>
        <p:nvPr/>
      </p:nvGrpSpPr>
      <p:grpSpPr>
        <a:xfrm>
          <a:off x="0" y="0"/>
          <a:ext cx="0" cy="0"/>
          <a:chOff x="0" y="0"/>
          <a:chExt cx="0" cy="0"/>
        </a:xfrm>
      </p:grpSpPr>
      <p:sp>
        <p:nvSpPr>
          <p:cNvPr id="280" name="Google Shape;280;p3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marR="0" rtl="0" algn="l">
              <a:lnSpc>
                <a:spcPct val="115000"/>
              </a:lnSpc>
              <a:spcBef>
                <a:spcPts val="0"/>
              </a:spcBef>
              <a:spcAft>
                <a:spcPts val="0"/>
              </a:spcAft>
              <a:buNone/>
            </a:pPr>
            <a:r>
              <a:rPr lang="en" sz="2100"/>
              <a:t>We</a:t>
            </a:r>
            <a:r>
              <a:rPr lang="en" sz="2100"/>
              <a:t> are able to modify, update the desired field in an existing index because we pre-configured the following fields in both datasets as plain text </a:t>
            </a:r>
            <a:r>
              <a:rPr lang="en" sz="2100"/>
              <a:t>fields</a:t>
            </a:r>
            <a:r>
              <a:rPr lang="en" sz="2100"/>
              <a:t>.</a:t>
            </a:r>
            <a:endParaRPr sz="2100"/>
          </a:p>
          <a:p>
            <a:pPr indent="-361950" lvl="0" marL="457200" marR="0" rtl="0" algn="l">
              <a:lnSpc>
                <a:spcPct val="115000"/>
              </a:lnSpc>
              <a:spcBef>
                <a:spcPts val="0"/>
              </a:spcBef>
              <a:spcAft>
                <a:spcPts val="0"/>
              </a:spcAft>
              <a:buSzPts val="2100"/>
              <a:buAutoNum type="arabicPeriod"/>
            </a:pPr>
            <a:r>
              <a:rPr lang="en" sz="2100"/>
              <a:t>Text Summarization (97,484 for tobacco settlement documents)</a:t>
            </a:r>
            <a:endParaRPr sz="2100"/>
          </a:p>
          <a:p>
            <a:pPr indent="-361950" lvl="0" marL="457200" marR="0" rtl="0" algn="l">
              <a:lnSpc>
                <a:spcPct val="115000"/>
              </a:lnSpc>
              <a:spcBef>
                <a:spcPts val="0"/>
              </a:spcBef>
              <a:spcAft>
                <a:spcPts val="0"/>
              </a:spcAft>
              <a:buSzPts val="2100"/>
              <a:buAutoNum type="arabicPeriod"/>
            </a:pPr>
            <a:r>
              <a:rPr lang="en" sz="2100"/>
              <a:t>Sentiment Analysis (765,530*, for tobacco settlement documents)</a:t>
            </a:r>
            <a:endParaRPr sz="2100"/>
          </a:p>
          <a:p>
            <a:pPr indent="-361950" lvl="0" marL="457200" marR="0" rtl="0" algn="l">
              <a:lnSpc>
                <a:spcPct val="115000"/>
              </a:lnSpc>
              <a:spcBef>
                <a:spcPts val="0"/>
              </a:spcBef>
              <a:spcAft>
                <a:spcPts val="0"/>
              </a:spcAft>
              <a:buSzPts val="2100"/>
              <a:buAutoNum type="arabicPeriod"/>
            </a:pPr>
            <a:r>
              <a:rPr lang="en" sz="2100"/>
              <a:t>Named-Entity Recognition (213,883 for tobacco settlement documents)</a:t>
            </a:r>
            <a:endParaRPr sz="2100"/>
          </a:p>
          <a:p>
            <a:pPr indent="-361950" lvl="0" marL="457200" marR="0" rtl="0" algn="l">
              <a:lnSpc>
                <a:spcPct val="115000"/>
              </a:lnSpc>
              <a:spcBef>
                <a:spcPts val="0"/>
              </a:spcBef>
              <a:spcAft>
                <a:spcPts val="0"/>
              </a:spcAft>
              <a:buSzPts val="2100"/>
              <a:buAutoNum type="arabicPeriod"/>
            </a:pPr>
            <a:r>
              <a:rPr lang="en" sz="2100"/>
              <a:t>Cluster Data (N/A, only for ETDs)</a:t>
            </a:r>
            <a:endParaRPr sz="2100"/>
          </a:p>
          <a:p>
            <a:pPr indent="0" lvl="0" marL="0" marR="0" rtl="0" algn="l">
              <a:lnSpc>
                <a:spcPct val="115000"/>
              </a:lnSpc>
              <a:spcBef>
                <a:spcPts val="1600"/>
              </a:spcBef>
              <a:spcAft>
                <a:spcPts val="1600"/>
              </a:spcAft>
              <a:buNone/>
            </a:pPr>
            <a:r>
              <a:rPr lang="en"/>
              <a:t>As of 03:14 AM, 12/10/2019</a:t>
            </a:r>
            <a:endParaRPr/>
          </a:p>
        </p:txBody>
      </p:sp>
      <p:sp>
        <p:nvSpPr>
          <p:cNvPr id="281" name="Google Shape;281;p36"/>
          <p:cNvSpPr txBox="1"/>
          <p:nvPr>
            <p:ph idx="1" type="body"/>
          </p:nvPr>
        </p:nvSpPr>
        <p:spPr>
          <a:xfrm>
            <a:off x="1572600" y="500975"/>
            <a:ext cx="5998800" cy="605100"/>
          </a:xfrm>
          <a:prstGeom prst="rect">
            <a:avLst/>
          </a:prstGeom>
        </p:spPr>
        <p:txBody>
          <a:bodyPr anchorCtr="0" anchor="ctr" bIns="91425" lIns="91425" spcFirstLastPara="1" rIns="91425" wrap="square" tIns="91425">
            <a:noAutofit/>
          </a:bodyPr>
          <a:lstStyle/>
          <a:p>
            <a:pPr indent="0" lvl="0" marL="0" marR="0" rtl="0" algn="ctr">
              <a:lnSpc>
                <a:spcPct val="115000"/>
              </a:lnSpc>
              <a:spcBef>
                <a:spcPts val="0"/>
              </a:spcBef>
              <a:spcAft>
                <a:spcPts val="1600"/>
              </a:spcAft>
              <a:buNone/>
            </a:pPr>
            <a:r>
              <a:rPr lang="en" sz="3000">
                <a:solidFill>
                  <a:schemeClr val="dk1"/>
                </a:solidFill>
                <a:latin typeface="Oswald"/>
                <a:ea typeface="Oswald"/>
                <a:cs typeface="Oswald"/>
                <a:sym typeface="Oswald"/>
              </a:rPr>
              <a:t>Incorporating TML Data</a:t>
            </a:r>
            <a:endParaRPr sz="3000">
              <a:solidFill>
                <a:schemeClr val="dk1"/>
              </a:solidFill>
              <a:latin typeface="Oswald"/>
              <a:ea typeface="Oswald"/>
              <a:cs typeface="Oswald"/>
              <a:sym typeface="Oswa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5" name="Shape 285"/>
        <p:cNvGrpSpPr/>
        <p:nvPr/>
      </p:nvGrpSpPr>
      <p:grpSpPr>
        <a:xfrm>
          <a:off x="0" y="0"/>
          <a:ext cx="0" cy="0"/>
          <a:chOff x="0" y="0"/>
          <a:chExt cx="0" cy="0"/>
        </a:xfrm>
      </p:grpSpPr>
      <p:sp>
        <p:nvSpPr>
          <p:cNvPr id="286" name="Google Shape;286;p37"/>
          <p:cNvSpPr txBox="1"/>
          <p:nvPr>
            <p:ph idx="1" type="body"/>
          </p:nvPr>
        </p:nvSpPr>
        <p:spPr>
          <a:xfrm>
            <a:off x="225250" y="1106075"/>
            <a:ext cx="8520600" cy="3416400"/>
          </a:xfrm>
          <a:prstGeom prst="rect">
            <a:avLst/>
          </a:prstGeom>
        </p:spPr>
        <p:txBody>
          <a:bodyPr anchorCtr="0" anchor="t" bIns="91425" lIns="91425" spcFirstLastPara="1" rIns="91425" wrap="square" tIns="91425">
            <a:noAutofit/>
          </a:bodyPr>
          <a:lstStyle/>
          <a:p>
            <a:pPr indent="0" lvl="0" marL="0" marR="0" rtl="0" algn="l">
              <a:lnSpc>
                <a:spcPct val="115000"/>
              </a:lnSpc>
              <a:spcBef>
                <a:spcPts val="0"/>
              </a:spcBef>
              <a:spcAft>
                <a:spcPts val="0"/>
              </a:spcAft>
              <a:buNone/>
            </a:pPr>
            <a:r>
              <a:rPr lang="en" sz="1400"/>
              <a:t>The data files can be processed</a:t>
            </a:r>
            <a:endParaRPr sz="1400"/>
          </a:p>
          <a:p>
            <a:pPr indent="0" lvl="0" marL="0" marR="0" rtl="0" algn="l">
              <a:lnSpc>
                <a:spcPct val="115000"/>
              </a:lnSpc>
              <a:spcBef>
                <a:spcPts val="0"/>
              </a:spcBef>
              <a:spcAft>
                <a:spcPts val="0"/>
              </a:spcAft>
              <a:buNone/>
            </a:pPr>
            <a:r>
              <a:rPr lang="en" sz="1400"/>
              <a:t>as:</a:t>
            </a:r>
            <a:endParaRPr sz="1400"/>
          </a:p>
          <a:p>
            <a:pPr indent="-317500" lvl="0" marL="457200" marR="0" rtl="0" algn="l">
              <a:lnSpc>
                <a:spcPct val="115000"/>
              </a:lnSpc>
              <a:spcBef>
                <a:spcPts val="0"/>
              </a:spcBef>
              <a:spcAft>
                <a:spcPts val="0"/>
              </a:spcAft>
              <a:buSzPts val="1400"/>
              <a:buChar char="●"/>
            </a:pPr>
            <a:r>
              <a:rPr lang="en" sz="1400"/>
              <a:t>Plain text file.</a:t>
            </a:r>
            <a:endParaRPr sz="1400"/>
          </a:p>
          <a:p>
            <a:pPr indent="-317500" lvl="0" marL="457200" marR="0" rtl="0" algn="l">
              <a:lnSpc>
                <a:spcPct val="115000"/>
              </a:lnSpc>
              <a:spcBef>
                <a:spcPts val="0"/>
              </a:spcBef>
              <a:spcAft>
                <a:spcPts val="0"/>
              </a:spcAft>
              <a:buSzPts val="1400"/>
              <a:buChar char="●"/>
            </a:pPr>
            <a:r>
              <a:rPr lang="en" sz="1400"/>
              <a:t>Named after document ID</a:t>
            </a:r>
            <a:endParaRPr sz="1400"/>
          </a:p>
        </p:txBody>
      </p:sp>
      <p:sp>
        <p:nvSpPr>
          <p:cNvPr id="287" name="Google Shape;287;p37"/>
          <p:cNvSpPr txBox="1"/>
          <p:nvPr>
            <p:ph idx="1" type="body"/>
          </p:nvPr>
        </p:nvSpPr>
        <p:spPr>
          <a:xfrm>
            <a:off x="1572600" y="500975"/>
            <a:ext cx="5998800" cy="605100"/>
          </a:xfrm>
          <a:prstGeom prst="rect">
            <a:avLst/>
          </a:prstGeom>
        </p:spPr>
        <p:txBody>
          <a:bodyPr anchorCtr="0" anchor="ctr" bIns="91425" lIns="91425" spcFirstLastPara="1" rIns="91425" wrap="square" tIns="91425">
            <a:noAutofit/>
          </a:bodyPr>
          <a:lstStyle/>
          <a:p>
            <a:pPr indent="0" lvl="0" marL="0" rtl="0" algn="ctr">
              <a:spcBef>
                <a:spcPts val="0"/>
              </a:spcBef>
              <a:spcAft>
                <a:spcPts val="1600"/>
              </a:spcAft>
              <a:buNone/>
            </a:pPr>
            <a:r>
              <a:rPr lang="en" sz="3000">
                <a:solidFill>
                  <a:schemeClr val="dk1"/>
                </a:solidFill>
                <a:latin typeface="Oswald"/>
                <a:ea typeface="Oswald"/>
                <a:cs typeface="Oswald"/>
                <a:sym typeface="Oswald"/>
              </a:rPr>
              <a:t>Incorporating TML Data - cont.</a:t>
            </a:r>
            <a:endParaRPr sz="3000">
              <a:solidFill>
                <a:schemeClr val="dk1"/>
              </a:solidFill>
              <a:latin typeface="Oswald"/>
              <a:ea typeface="Oswald"/>
              <a:cs typeface="Oswald"/>
              <a:sym typeface="Oswald"/>
            </a:endParaRPr>
          </a:p>
        </p:txBody>
      </p:sp>
      <p:pic>
        <p:nvPicPr>
          <p:cNvPr id="288" name="Google Shape;288;p37"/>
          <p:cNvPicPr preferRelativeResize="0"/>
          <p:nvPr/>
        </p:nvPicPr>
        <p:blipFill>
          <a:blip r:embed="rId3">
            <a:alphaModFix/>
          </a:blip>
          <a:stretch>
            <a:fillRect/>
          </a:stretch>
        </p:blipFill>
        <p:spPr>
          <a:xfrm>
            <a:off x="2861350" y="1143125"/>
            <a:ext cx="6111677" cy="3715099"/>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2" name="Shape 292"/>
        <p:cNvGrpSpPr/>
        <p:nvPr/>
      </p:nvGrpSpPr>
      <p:grpSpPr>
        <a:xfrm>
          <a:off x="0" y="0"/>
          <a:ext cx="0" cy="0"/>
          <a:chOff x="0" y="0"/>
          <a:chExt cx="0" cy="0"/>
        </a:xfrm>
      </p:grpSpPr>
      <p:sp>
        <p:nvSpPr>
          <p:cNvPr id="293" name="Google Shape;293;p38"/>
          <p:cNvSpPr txBox="1"/>
          <p:nvPr>
            <p:ph idx="1" type="body"/>
          </p:nvPr>
        </p:nvSpPr>
        <p:spPr>
          <a:xfrm>
            <a:off x="1572600" y="198425"/>
            <a:ext cx="5998800" cy="605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3000"/>
              <a:t>Index Lifecycle Management </a:t>
            </a:r>
            <a:endParaRPr sz="3000"/>
          </a:p>
        </p:txBody>
      </p:sp>
      <p:sp>
        <p:nvSpPr>
          <p:cNvPr id="294" name="Google Shape;294;p38"/>
          <p:cNvSpPr txBox="1"/>
          <p:nvPr>
            <p:ph idx="1" type="body"/>
          </p:nvPr>
        </p:nvSpPr>
        <p:spPr>
          <a:xfrm>
            <a:off x="311700" y="946175"/>
            <a:ext cx="8520600" cy="3416400"/>
          </a:xfrm>
          <a:prstGeom prst="rect">
            <a:avLst/>
          </a:prstGeom>
        </p:spPr>
        <p:txBody>
          <a:bodyPr anchorCtr="0" anchor="ctr" bIns="91425" lIns="91425" spcFirstLastPara="1" rIns="91425" wrap="square" tIns="91425">
            <a:noAutofit/>
          </a:bodyPr>
          <a:lstStyle/>
          <a:p>
            <a:pPr indent="-361950" lvl="0" marL="457200" rtl="0" algn="l">
              <a:lnSpc>
                <a:spcPct val="150000"/>
              </a:lnSpc>
              <a:spcBef>
                <a:spcPts val="0"/>
              </a:spcBef>
              <a:spcAft>
                <a:spcPts val="0"/>
              </a:spcAft>
              <a:buSzPts val="2100"/>
              <a:buChar char="●"/>
            </a:pPr>
            <a:r>
              <a:rPr lang="en">
                <a:solidFill>
                  <a:srgbClr val="D9D9D9"/>
                </a:solidFill>
              </a:rPr>
              <a:t>Indices should be properly managed over time.</a:t>
            </a:r>
            <a:endParaRPr>
              <a:solidFill>
                <a:srgbClr val="D9D9D9"/>
              </a:solidFill>
            </a:endParaRPr>
          </a:p>
          <a:p>
            <a:pPr indent="-361950" lvl="0" marL="457200" rtl="0" algn="l">
              <a:lnSpc>
                <a:spcPct val="150000"/>
              </a:lnSpc>
              <a:spcBef>
                <a:spcPts val="0"/>
              </a:spcBef>
              <a:spcAft>
                <a:spcPts val="0"/>
              </a:spcAft>
              <a:buClr>
                <a:srgbClr val="D9D9D9"/>
              </a:buClr>
              <a:buSzPts val="2100"/>
              <a:buChar char="●"/>
            </a:pPr>
            <a:r>
              <a:rPr lang="en">
                <a:solidFill>
                  <a:srgbClr val="D9D9D9"/>
                </a:solidFill>
              </a:rPr>
              <a:t>Different indices should be managed differently given their nature</a:t>
            </a:r>
            <a:endParaRPr>
              <a:solidFill>
                <a:srgbClr val="D9D9D9"/>
              </a:solidFill>
            </a:endParaRPr>
          </a:p>
          <a:p>
            <a:pPr indent="-361950" lvl="1" marL="914400" rtl="0" algn="l">
              <a:lnSpc>
                <a:spcPct val="150000"/>
              </a:lnSpc>
              <a:spcBef>
                <a:spcPts val="0"/>
              </a:spcBef>
              <a:spcAft>
                <a:spcPts val="0"/>
              </a:spcAft>
              <a:buClr>
                <a:srgbClr val="D9D9D9"/>
              </a:buClr>
              <a:buSzPts val="2100"/>
              <a:buChar char="○"/>
            </a:pPr>
            <a:r>
              <a:rPr lang="en">
                <a:solidFill>
                  <a:srgbClr val="D9D9D9"/>
                </a:solidFill>
              </a:rPr>
              <a:t>Tobacco Settlement Documents: constantly queried, seldom updated</a:t>
            </a:r>
            <a:endParaRPr>
              <a:solidFill>
                <a:srgbClr val="D9D9D9"/>
              </a:solidFill>
            </a:endParaRPr>
          </a:p>
          <a:p>
            <a:pPr indent="-361950" lvl="1" marL="914400" rtl="0" algn="l">
              <a:lnSpc>
                <a:spcPct val="150000"/>
              </a:lnSpc>
              <a:spcBef>
                <a:spcPts val="0"/>
              </a:spcBef>
              <a:spcAft>
                <a:spcPts val="0"/>
              </a:spcAft>
              <a:buClr>
                <a:srgbClr val="D9D9D9"/>
              </a:buClr>
              <a:buSzPts val="2100"/>
              <a:buChar char="○"/>
            </a:pPr>
            <a:r>
              <a:rPr lang="en">
                <a:solidFill>
                  <a:srgbClr val="D9D9D9"/>
                </a:solidFill>
              </a:rPr>
              <a:t>ETDs: constantly queried, periodically updated</a:t>
            </a:r>
            <a:endParaRPr>
              <a:solidFill>
                <a:srgbClr val="D9D9D9"/>
              </a:solidFill>
            </a:endParaRPr>
          </a:p>
          <a:p>
            <a:pPr indent="-361950" lvl="1" marL="914400" rtl="0" algn="l">
              <a:lnSpc>
                <a:spcPct val="150000"/>
              </a:lnSpc>
              <a:spcBef>
                <a:spcPts val="0"/>
              </a:spcBef>
              <a:spcAft>
                <a:spcPts val="0"/>
              </a:spcAft>
              <a:buClr>
                <a:srgbClr val="D9D9D9"/>
              </a:buClr>
              <a:buSzPts val="2100"/>
              <a:buChar char="○"/>
            </a:pPr>
            <a:r>
              <a:rPr lang="en">
                <a:solidFill>
                  <a:srgbClr val="D9D9D9"/>
                </a:solidFill>
              </a:rPr>
              <a:t>Logs: periodically queried, extensively updated</a:t>
            </a:r>
            <a:endParaRPr>
              <a:solidFill>
                <a:srgbClr val="D9D9D9"/>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8" name="Shape 298"/>
        <p:cNvGrpSpPr/>
        <p:nvPr/>
      </p:nvGrpSpPr>
      <p:grpSpPr>
        <a:xfrm>
          <a:off x="0" y="0"/>
          <a:ext cx="0" cy="0"/>
          <a:chOff x="0" y="0"/>
          <a:chExt cx="0" cy="0"/>
        </a:xfrm>
      </p:grpSpPr>
      <p:sp>
        <p:nvSpPr>
          <p:cNvPr id="299" name="Google Shape;299;p39"/>
          <p:cNvSpPr txBox="1"/>
          <p:nvPr>
            <p:ph idx="1" type="body"/>
          </p:nvPr>
        </p:nvSpPr>
        <p:spPr>
          <a:xfrm>
            <a:off x="1572600" y="198425"/>
            <a:ext cx="5998800" cy="605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3000"/>
              <a:t>Index Lifecycle Management - cont. </a:t>
            </a:r>
            <a:endParaRPr sz="3000"/>
          </a:p>
        </p:txBody>
      </p:sp>
      <p:sp>
        <p:nvSpPr>
          <p:cNvPr id="300" name="Google Shape;300;p39"/>
          <p:cNvSpPr txBox="1"/>
          <p:nvPr>
            <p:ph idx="1" type="body"/>
          </p:nvPr>
        </p:nvSpPr>
        <p:spPr>
          <a:xfrm>
            <a:off x="311700" y="946175"/>
            <a:ext cx="8520600" cy="3416400"/>
          </a:xfrm>
          <a:prstGeom prst="rect">
            <a:avLst/>
          </a:prstGeom>
        </p:spPr>
        <p:txBody>
          <a:bodyPr anchorCtr="0" anchor="ctr" bIns="91425" lIns="91425" spcFirstLastPara="1" rIns="91425" wrap="square" tIns="91425">
            <a:noAutofit/>
          </a:bodyPr>
          <a:lstStyle/>
          <a:p>
            <a:pPr indent="-361950" lvl="0" marL="457200" rtl="0" algn="l">
              <a:lnSpc>
                <a:spcPct val="150000"/>
              </a:lnSpc>
              <a:spcBef>
                <a:spcPts val="0"/>
              </a:spcBef>
              <a:spcAft>
                <a:spcPts val="0"/>
              </a:spcAft>
              <a:buSzPts val="2100"/>
              <a:buChar char="●"/>
            </a:pPr>
            <a:r>
              <a:rPr lang="en">
                <a:solidFill>
                  <a:srgbClr val="D9D9D9"/>
                </a:solidFill>
              </a:rPr>
              <a:t>Determine appropriate policy for different dataset</a:t>
            </a:r>
            <a:endParaRPr>
              <a:solidFill>
                <a:srgbClr val="D9D9D9"/>
              </a:solidFill>
            </a:endParaRPr>
          </a:p>
          <a:p>
            <a:pPr indent="-361950" lvl="1" marL="914400" rtl="0" algn="l">
              <a:lnSpc>
                <a:spcPct val="150000"/>
              </a:lnSpc>
              <a:spcBef>
                <a:spcPts val="0"/>
              </a:spcBef>
              <a:spcAft>
                <a:spcPts val="0"/>
              </a:spcAft>
              <a:buClr>
                <a:srgbClr val="D9D9D9"/>
              </a:buClr>
              <a:buSzPts val="2100"/>
              <a:buChar char="○"/>
            </a:pPr>
            <a:r>
              <a:rPr lang="en">
                <a:solidFill>
                  <a:srgbClr val="D9D9D9"/>
                </a:solidFill>
              </a:rPr>
              <a:t>Tobacco Settlement Documents - Stay in </a:t>
            </a:r>
            <a:r>
              <a:rPr i="1" lang="en">
                <a:solidFill>
                  <a:srgbClr val="D9D9D9"/>
                </a:solidFill>
              </a:rPr>
              <a:t>warm</a:t>
            </a:r>
            <a:r>
              <a:rPr lang="en">
                <a:solidFill>
                  <a:srgbClr val="D9D9D9"/>
                </a:solidFill>
              </a:rPr>
              <a:t> stage as long as possible and keep in one segment</a:t>
            </a:r>
            <a:endParaRPr>
              <a:solidFill>
                <a:srgbClr val="D9D9D9"/>
              </a:solidFill>
            </a:endParaRPr>
          </a:p>
          <a:p>
            <a:pPr indent="-361950" lvl="1" marL="914400" rtl="0" algn="l">
              <a:lnSpc>
                <a:spcPct val="150000"/>
              </a:lnSpc>
              <a:spcBef>
                <a:spcPts val="0"/>
              </a:spcBef>
              <a:spcAft>
                <a:spcPts val="0"/>
              </a:spcAft>
              <a:buClr>
                <a:srgbClr val="D9D9D9"/>
              </a:buClr>
              <a:buSzPts val="2100"/>
              <a:buChar char="○"/>
            </a:pPr>
            <a:r>
              <a:rPr lang="en">
                <a:solidFill>
                  <a:srgbClr val="D9D9D9"/>
                </a:solidFill>
              </a:rPr>
              <a:t>ETDs - Stay in </a:t>
            </a:r>
            <a:r>
              <a:rPr i="1" lang="en">
                <a:solidFill>
                  <a:srgbClr val="D9D9D9"/>
                </a:solidFill>
              </a:rPr>
              <a:t>warm</a:t>
            </a:r>
            <a:r>
              <a:rPr lang="en">
                <a:solidFill>
                  <a:srgbClr val="D9D9D9"/>
                </a:solidFill>
              </a:rPr>
              <a:t> stage as long as possible and keep in one segment</a:t>
            </a:r>
            <a:endParaRPr>
              <a:solidFill>
                <a:srgbClr val="D9D9D9"/>
              </a:solidFill>
            </a:endParaRPr>
          </a:p>
          <a:p>
            <a:pPr indent="-361950" lvl="1" marL="914400" rtl="0" algn="l">
              <a:lnSpc>
                <a:spcPct val="150000"/>
              </a:lnSpc>
              <a:spcBef>
                <a:spcPts val="0"/>
              </a:spcBef>
              <a:spcAft>
                <a:spcPts val="0"/>
              </a:spcAft>
              <a:buClr>
                <a:srgbClr val="D9D9D9"/>
              </a:buClr>
              <a:buSzPts val="2100"/>
              <a:buChar char="○"/>
            </a:pPr>
            <a:r>
              <a:rPr lang="en">
                <a:solidFill>
                  <a:srgbClr val="D9D9D9"/>
                </a:solidFill>
              </a:rPr>
              <a:t>Logs - Stay in </a:t>
            </a:r>
            <a:r>
              <a:rPr i="1" lang="en">
                <a:solidFill>
                  <a:srgbClr val="D9D9D9"/>
                </a:solidFill>
              </a:rPr>
              <a:t>hot</a:t>
            </a:r>
            <a:r>
              <a:rPr lang="en">
                <a:solidFill>
                  <a:srgbClr val="D9D9D9"/>
                </a:solidFill>
              </a:rPr>
              <a:t> stage, with a limited size of storage and limited life span</a:t>
            </a:r>
            <a:endParaRPr>
              <a:solidFill>
                <a:srgbClr val="D9D9D9"/>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4" name="Shape 304"/>
        <p:cNvGrpSpPr/>
        <p:nvPr/>
      </p:nvGrpSpPr>
      <p:grpSpPr>
        <a:xfrm>
          <a:off x="0" y="0"/>
          <a:ext cx="0" cy="0"/>
          <a:chOff x="0" y="0"/>
          <a:chExt cx="0" cy="0"/>
        </a:xfrm>
      </p:grpSpPr>
      <p:sp>
        <p:nvSpPr>
          <p:cNvPr id="305" name="Google Shape;305;p40"/>
          <p:cNvSpPr txBox="1"/>
          <p:nvPr>
            <p:ph idx="1" type="body"/>
          </p:nvPr>
        </p:nvSpPr>
        <p:spPr>
          <a:xfrm>
            <a:off x="1572600" y="198425"/>
            <a:ext cx="5998800" cy="605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3000"/>
              <a:t>Index Lifecycle Management - cont. </a:t>
            </a:r>
            <a:endParaRPr sz="3000"/>
          </a:p>
        </p:txBody>
      </p:sp>
      <p:pic>
        <p:nvPicPr>
          <p:cNvPr id="306" name="Google Shape;306;p40"/>
          <p:cNvPicPr preferRelativeResize="0"/>
          <p:nvPr/>
        </p:nvPicPr>
        <p:blipFill>
          <a:blip r:embed="rId3">
            <a:alphaModFix/>
          </a:blip>
          <a:stretch>
            <a:fillRect/>
          </a:stretch>
        </p:blipFill>
        <p:spPr>
          <a:xfrm>
            <a:off x="5343025" y="823050"/>
            <a:ext cx="2977204" cy="4035174"/>
          </a:xfrm>
          <a:prstGeom prst="rect">
            <a:avLst/>
          </a:prstGeom>
          <a:noFill/>
          <a:ln>
            <a:noFill/>
          </a:ln>
        </p:spPr>
      </p:pic>
      <p:pic>
        <p:nvPicPr>
          <p:cNvPr id="307" name="Google Shape;307;p40"/>
          <p:cNvPicPr preferRelativeResize="0"/>
          <p:nvPr/>
        </p:nvPicPr>
        <p:blipFill>
          <a:blip r:embed="rId4">
            <a:alphaModFix/>
          </a:blip>
          <a:stretch>
            <a:fillRect/>
          </a:stretch>
        </p:blipFill>
        <p:spPr>
          <a:xfrm>
            <a:off x="829650" y="1199675"/>
            <a:ext cx="3482400" cy="3281925"/>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1" name="Shape 311"/>
        <p:cNvGrpSpPr/>
        <p:nvPr/>
      </p:nvGrpSpPr>
      <p:grpSpPr>
        <a:xfrm>
          <a:off x="0" y="0"/>
          <a:ext cx="0" cy="0"/>
          <a:chOff x="0" y="0"/>
          <a:chExt cx="0" cy="0"/>
        </a:xfrm>
      </p:grpSpPr>
      <p:sp>
        <p:nvSpPr>
          <p:cNvPr id="312" name="Google Shape;312;p41"/>
          <p:cNvSpPr txBox="1"/>
          <p:nvPr>
            <p:ph idx="1" type="body"/>
          </p:nvPr>
        </p:nvSpPr>
        <p:spPr>
          <a:xfrm>
            <a:off x="32625" y="0"/>
            <a:ext cx="5998800" cy="6051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Automatic Script</a:t>
            </a:r>
            <a:endParaRPr/>
          </a:p>
        </p:txBody>
      </p:sp>
      <p:pic>
        <p:nvPicPr>
          <p:cNvPr id="313" name="Google Shape;313;p41"/>
          <p:cNvPicPr preferRelativeResize="0"/>
          <p:nvPr/>
        </p:nvPicPr>
        <p:blipFill>
          <a:blip r:embed="rId3">
            <a:alphaModFix/>
          </a:blip>
          <a:stretch>
            <a:fillRect/>
          </a:stretch>
        </p:blipFill>
        <p:spPr>
          <a:xfrm>
            <a:off x="2413849" y="0"/>
            <a:ext cx="6730154" cy="5143501"/>
          </a:xfrm>
          <a:prstGeom prst="rect">
            <a:avLst/>
          </a:prstGeom>
          <a:noFill/>
          <a:ln>
            <a:noFill/>
          </a:ln>
        </p:spPr>
      </p:pic>
      <p:pic>
        <p:nvPicPr>
          <p:cNvPr id="314" name="Google Shape;314;p41"/>
          <p:cNvPicPr preferRelativeResize="0"/>
          <p:nvPr/>
        </p:nvPicPr>
        <p:blipFill rotWithShape="1">
          <a:blip r:embed="rId4">
            <a:alphaModFix/>
          </a:blip>
          <a:srcRect b="0" l="0" r="1951" t="0"/>
          <a:stretch/>
        </p:blipFill>
        <p:spPr>
          <a:xfrm>
            <a:off x="0" y="1060700"/>
            <a:ext cx="5855100" cy="33373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 name="Shape 70"/>
        <p:cNvGrpSpPr/>
        <p:nvPr/>
      </p:nvGrpSpPr>
      <p:grpSpPr>
        <a:xfrm>
          <a:off x="0" y="0"/>
          <a:ext cx="0" cy="0"/>
          <a:chOff x="0" y="0"/>
          <a:chExt cx="0" cy="0"/>
        </a:xfrm>
      </p:grpSpPr>
      <p:sp>
        <p:nvSpPr>
          <p:cNvPr id="71" name="Google Shape;71;p15"/>
          <p:cNvSpPr txBox="1"/>
          <p:nvPr>
            <p:ph type="title"/>
          </p:nvPr>
        </p:nvSpPr>
        <p:spPr>
          <a:xfrm>
            <a:off x="311700" y="3688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Problem Statement</a:t>
            </a:r>
            <a:endParaRPr/>
          </a:p>
        </p:txBody>
      </p:sp>
      <p:sp>
        <p:nvSpPr>
          <p:cNvPr id="72" name="Google Shape;72;p15"/>
          <p:cNvSpPr txBox="1"/>
          <p:nvPr>
            <p:ph idx="1" type="body"/>
          </p:nvPr>
        </p:nvSpPr>
        <p:spPr>
          <a:xfrm>
            <a:off x="300500" y="1028150"/>
            <a:ext cx="8520600" cy="3416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900">
                <a:solidFill>
                  <a:srgbClr val="D9D9D9"/>
                </a:solidFill>
              </a:rPr>
              <a:t>Build an Information and Retrieval System that will act as a search engine to support ranking, searching, browsing and recommendations for two large collections of data: </a:t>
            </a:r>
            <a:endParaRPr sz="1900">
              <a:solidFill>
                <a:srgbClr val="D9D9D9"/>
              </a:solidFill>
            </a:endParaRPr>
          </a:p>
        </p:txBody>
      </p:sp>
      <p:sp>
        <p:nvSpPr>
          <p:cNvPr id="73" name="Google Shape;73;p15"/>
          <p:cNvSpPr/>
          <p:nvPr/>
        </p:nvSpPr>
        <p:spPr>
          <a:xfrm>
            <a:off x="1669500" y="2011600"/>
            <a:ext cx="1779300" cy="1636500"/>
          </a:xfrm>
          <a:prstGeom prst="ellipse">
            <a:avLst/>
          </a:prstGeom>
          <a:solidFill>
            <a:srgbClr val="A64D7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500">
                <a:solidFill>
                  <a:srgbClr val="FFFFFF"/>
                </a:solidFill>
                <a:latin typeface="Average"/>
                <a:ea typeface="Average"/>
                <a:cs typeface="Average"/>
                <a:sym typeface="Average"/>
              </a:rPr>
              <a:t>1</a:t>
            </a:r>
            <a:r>
              <a:rPr b="1" lang="en" sz="1300">
                <a:solidFill>
                  <a:srgbClr val="FFFFFF"/>
                </a:solidFill>
                <a:latin typeface="Average"/>
                <a:ea typeface="Average"/>
                <a:cs typeface="Average"/>
                <a:sym typeface="Average"/>
              </a:rPr>
              <a:t>4M Tobacco Settlement Documents</a:t>
            </a:r>
            <a:endParaRPr b="1" sz="1300">
              <a:solidFill>
                <a:srgbClr val="FFFFFF"/>
              </a:solidFill>
              <a:latin typeface="Average"/>
              <a:ea typeface="Average"/>
              <a:cs typeface="Average"/>
              <a:sym typeface="Average"/>
            </a:endParaRPr>
          </a:p>
          <a:p>
            <a:pPr indent="0" lvl="0" marL="0" rtl="0" algn="l">
              <a:spcBef>
                <a:spcPts val="0"/>
              </a:spcBef>
              <a:spcAft>
                <a:spcPts val="0"/>
              </a:spcAft>
              <a:buNone/>
            </a:pPr>
            <a:r>
              <a:t/>
            </a:r>
            <a:endParaRPr/>
          </a:p>
        </p:txBody>
      </p:sp>
      <p:sp>
        <p:nvSpPr>
          <p:cNvPr id="74" name="Google Shape;74;p15"/>
          <p:cNvSpPr/>
          <p:nvPr/>
        </p:nvSpPr>
        <p:spPr>
          <a:xfrm>
            <a:off x="5614625" y="2011600"/>
            <a:ext cx="1779300" cy="1636500"/>
          </a:xfrm>
          <a:prstGeom prst="ellipse">
            <a:avLst/>
          </a:prstGeom>
          <a:solidFill>
            <a:srgbClr val="A64D7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1500">
              <a:solidFill>
                <a:srgbClr val="FFFFFF"/>
              </a:solidFill>
              <a:latin typeface="Average"/>
              <a:ea typeface="Average"/>
              <a:cs typeface="Average"/>
              <a:sym typeface="Average"/>
            </a:endParaRPr>
          </a:p>
          <a:p>
            <a:pPr indent="0" lvl="0" marL="0" rtl="0" algn="ctr">
              <a:spcBef>
                <a:spcPts val="0"/>
              </a:spcBef>
              <a:spcAft>
                <a:spcPts val="0"/>
              </a:spcAft>
              <a:buNone/>
            </a:pPr>
            <a:r>
              <a:rPr b="1" lang="en" sz="1300">
                <a:solidFill>
                  <a:srgbClr val="FFFFFF"/>
                </a:solidFill>
                <a:latin typeface="Average"/>
                <a:ea typeface="Average"/>
                <a:cs typeface="Average"/>
                <a:sym typeface="Average"/>
              </a:rPr>
              <a:t>30K ETDs Electronic Theses and Dissertations</a:t>
            </a:r>
            <a:endParaRPr b="1" sz="1300">
              <a:solidFill>
                <a:srgbClr val="FFFFFF"/>
              </a:solidFill>
              <a:latin typeface="Average"/>
              <a:ea typeface="Average"/>
              <a:cs typeface="Average"/>
              <a:sym typeface="Average"/>
            </a:endParaRPr>
          </a:p>
          <a:p>
            <a:pPr indent="0" lvl="0" marL="0" rtl="0" algn="l">
              <a:spcBef>
                <a:spcPts val="0"/>
              </a:spcBef>
              <a:spcAft>
                <a:spcPts val="0"/>
              </a:spcAft>
              <a:buNone/>
            </a:pPr>
            <a:r>
              <a:t/>
            </a:r>
            <a:endParaRPr/>
          </a:p>
        </p:txBody>
      </p:sp>
      <p:sp>
        <p:nvSpPr>
          <p:cNvPr id="75" name="Google Shape;75;p15"/>
          <p:cNvSpPr/>
          <p:nvPr/>
        </p:nvSpPr>
        <p:spPr>
          <a:xfrm>
            <a:off x="3622963" y="3503950"/>
            <a:ext cx="1696500" cy="1131800"/>
          </a:xfrm>
          <a:prstGeom prst="flowChartMagneticDisk">
            <a:avLst/>
          </a:prstGeom>
          <a:solidFill>
            <a:schemeClr val="accent5"/>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1300"/>
          </a:p>
        </p:txBody>
      </p:sp>
      <p:sp>
        <p:nvSpPr>
          <p:cNvPr id="76" name="Google Shape;76;p15"/>
          <p:cNvSpPr/>
          <p:nvPr/>
        </p:nvSpPr>
        <p:spPr>
          <a:xfrm rot="10798571">
            <a:off x="5571162" y="3700112"/>
            <a:ext cx="721500" cy="739500"/>
          </a:xfrm>
          <a:prstGeom prst="bentArrow">
            <a:avLst>
              <a:gd fmla="val 25000" name="adj1"/>
              <a:gd fmla="val 24818" name="adj2"/>
              <a:gd fmla="val 25000" name="adj3"/>
              <a:gd fmla="val 43750" name="adj4"/>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77" name="Google Shape;77;p15"/>
          <p:cNvPicPr preferRelativeResize="0"/>
          <p:nvPr/>
        </p:nvPicPr>
        <p:blipFill>
          <a:blip r:embed="rId3">
            <a:alphaModFix/>
          </a:blip>
          <a:stretch>
            <a:fillRect/>
          </a:stretch>
        </p:blipFill>
        <p:spPr>
          <a:xfrm>
            <a:off x="3781914" y="3941900"/>
            <a:ext cx="1378605" cy="572699"/>
          </a:xfrm>
          <a:prstGeom prst="rect">
            <a:avLst/>
          </a:prstGeom>
          <a:noFill/>
          <a:ln>
            <a:noFill/>
          </a:ln>
        </p:spPr>
      </p:pic>
      <p:sp>
        <p:nvSpPr>
          <p:cNvPr id="78" name="Google Shape;78;p15"/>
          <p:cNvSpPr/>
          <p:nvPr/>
        </p:nvSpPr>
        <p:spPr>
          <a:xfrm flipH="1" rot="10798591">
            <a:off x="2760599" y="3700100"/>
            <a:ext cx="731700" cy="739500"/>
          </a:xfrm>
          <a:prstGeom prst="bentArrow">
            <a:avLst>
              <a:gd fmla="val 25000" name="adj1"/>
              <a:gd fmla="val 24818" name="adj2"/>
              <a:gd fmla="val 25000" name="adj3"/>
              <a:gd fmla="val 43750" name="adj4"/>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8" name="Shape 318"/>
        <p:cNvGrpSpPr/>
        <p:nvPr/>
      </p:nvGrpSpPr>
      <p:grpSpPr>
        <a:xfrm>
          <a:off x="0" y="0"/>
          <a:ext cx="0" cy="0"/>
          <a:chOff x="0" y="0"/>
          <a:chExt cx="0" cy="0"/>
        </a:xfrm>
      </p:grpSpPr>
      <p:sp>
        <p:nvSpPr>
          <p:cNvPr id="319" name="Google Shape;319;p42"/>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Unit Tests</a:t>
            </a:r>
            <a:endParaRPr/>
          </a:p>
        </p:txBody>
      </p:sp>
      <p:pic>
        <p:nvPicPr>
          <p:cNvPr id="320" name="Google Shape;320;p42"/>
          <p:cNvPicPr preferRelativeResize="0"/>
          <p:nvPr/>
        </p:nvPicPr>
        <p:blipFill>
          <a:blip r:embed="rId3">
            <a:alphaModFix/>
          </a:blip>
          <a:stretch>
            <a:fillRect/>
          </a:stretch>
        </p:blipFill>
        <p:spPr>
          <a:xfrm>
            <a:off x="152400" y="1112275"/>
            <a:ext cx="8839201" cy="2055888"/>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4" name="Shape 324"/>
        <p:cNvGrpSpPr/>
        <p:nvPr/>
      </p:nvGrpSpPr>
      <p:grpSpPr>
        <a:xfrm>
          <a:off x="0" y="0"/>
          <a:ext cx="0" cy="0"/>
          <a:chOff x="0" y="0"/>
          <a:chExt cx="0" cy="0"/>
        </a:xfrm>
      </p:grpSpPr>
      <p:sp>
        <p:nvSpPr>
          <p:cNvPr id="325" name="Google Shape;325;p43"/>
          <p:cNvSpPr txBox="1"/>
          <p:nvPr>
            <p:ph type="title"/>
          </p:nvPr>
        </p:nvSpPr>
        <p:spPr>
          <a:xfrm>
            <a:off x="311700" y="1901800"/>
            <a:ext cx="8520600" cy="1172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600"/>
              <a:t>CONCLUSIONS AND FUTURE WORK</a:t>
            </a:r>
            <a:endParaRPr sz="360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9" name="Shape 329"/>
        <p:cNvGrpSpPr/>
        <p:nvPr/>
      </p:nvGrpSpPr>
      <p:grpSpPr>
        <a:xfrm>
          <a:off x="0" y="0"/>
          <a:ext cx="0" cy="0"/>
          <a:chOff x="0" y="0"/>
          <a:chExt cx="0" cy="0"/>
        </a:xfrm>
      </p:grpSpPr>
      <p:sp>
        <p:nvSpPr>
          <p:cNvPr id="330" name="Google Shape;330;p44"/>
          <p:cNvSpPr txBox="1"/>
          <p:nvPr/>
        </p:nvSpPr>
        <p:spPr>
          <a:xfrm>
            <a:off x="589350" y="287525"/>
            <a:ext cx="7800900" cy="4414800"/>
          </a:xfrm>
          <a:prstGeom prst="rect">
            <a:avLst/>
          </a:prstGeom>
          <a:noFill/>
          <a:ln>
            <a:noFill/>
          </a:ln>
        </p:spPr>
        <p:txBody>
          <a:bodyPr anchorCtr="0" anchor="t" bIns="91425" lIns="91425" spcFirstLastPara="1" rIns="91425" wrap="square" tIns="91425">
            <a:noAutofit/>
          </a:bodyPr>
          <a:lstStyle/>
          <a:p>
            <a:pPr indent="0" lvl="0" marL="457200" rtl="0" algn="ctr">
              <a:spcBef>
                <a:spcPts val="0"/>
              </a:spcBef>
              <a:spcAft>
                <a:spcPts val="0"/>
              </a:spcAft>
              <a:buNone/>
            </a:pPr>
            <a:r>
              <a:rPr lang="en" sz="2100">
                <a:solidFill>
                  <a:srgbClr val="FFFFFF"/>
                </a:solidFill>
                <a:latin typeface="Oswald"/>
                <a:ea typeface="Oswald"/>
                <a:cs typeface="Oswald"/>
                <a:sym typeface="Oswald"/>
              </a:rPr>
              <a:t>Deliverables</a:t>
            </a:r>
            <a:endParaRPr sz="2100">
              <a:solidFill>
                <a:srgbClr val="FFFFFF"/>
              </a:solidFill>
              <a:latin typeface="Oswald"/>
              <a:ea typeface="Oswald"/>
              <a:cs typeface="Oswald"/>
              <a:sym typeface="Oswald"/>
            </a:endParaRPr>
          </a:p>
          <a:p>
            <a:pPr indent="0" lvl="0" marL="457200" rtl="0" algn="l">
              <a:spcBef>
                <a:spcPts val="0"/>
              </a:spcBef>
              <a:spcAft>
                <a:spcPts val="0"/>
              </a:spcAft>
              <a:buNone/>
            </a:pPr>
            <a:r>
              <a:t/>
            </a:r>
            <a:endParaRPr>
              <a:solidFill>
                <a:srgbClr val="FFFFFF"/>
              </a:solidFill>
              <a:latin typeface="Lato"/>
              <a:ea typeface="Lato"/>
              <a:cs typeface="Lato"/>
              <a:sym typeface="Lato"/>
            </a:endParaRPr>
          </a:p>
          <a:p>
            <a:pPr indent="-317500" lvl="0" marL="457200" rtl="0" algn="l">
              <a:spcBef>
                <a:spcPts val="0"/>
              </a:spcBef>
              <a:spcAft>
                <a:spcPts val="0"/>
              </a:spcAft>
              <a:buClr>
                <a:srgbClr val="FFFFFF"/>
              </a:buClr>
              <a:buSzPts val="1400"/>
              <a:buFont typeface="Lato"/>
              <a:buAutoNum type="arabicPeriod"/>
            </a:pPr>
            <a:r>
              <a:rPr lang="en">
                <a:solidFill>
                  <a:srgbClr val="FFFFFF"/>
                </a:solidFill>
                <a:latin typeface="Lato"/>
                <a:ea typeface="Lato"/>
                <a:cs typeface="Lato"/>
                <a:sym typeface="Lato"/>
              </a:rPr>
              <a:t>Data schema for ETD and tobacco datasets has been provided to the FEK, TML, CMT and CME teams</a:t>
            </a:r>
            <a:endParaRPr>
              <a:solidFill>
                <a:srgbClr val="FFFFFF"/>
              </a:solidFill>
              <a:latin typeface="Lato"/>
              <a:ea typeface="Lato"/>
              <a:cs typeface="Lato"/>
              <a:sym typeface="Lato"/>
            </a:endParaRPr>
          </a:p>
          <a:p>
            <a:pPr indent="-317500" lvl="0" marL="457200" rtl="0" algn="l">
              <a:spcBef>
                <a:spcPts val="0"/>
              </a:spcBef>
              <a:spcAft>
                <a:spcPts val="0"/>
              </a:spcAft>
              <a:buClr>
                <a:srgbClr val="FFFFFF"/>
              </a:buClr>
              <a:buSzPts val="1400"/>
              <a:buFont typeface="Lato"/>
              <a:buAutoNum type="arabicPeriod"/>
            </a:pPr>
            <a:r>
              <a:rPr lang="en">
                <a:solidFill>
                  <a:srgbClr val="FFFFFF"/>
                </a:solidFill>
                <a:latin typeface="Lato"/>
                <a:ea typeface="Lato"/>
                <a:cs typeface="Lato"/>
                <a:sym typeface="Lato"/>
              </a:rPr>
              <a:t>30k - index for ETD dataset</a:t>
            </a:r>
            <a:endParaRPr>
              <a:solidFill>
                <a:srgbClr val="FFFFFF"/>
              </a:solidFill>
              <a:latin typeface="Lato"/>
              <a:ea typeface="Lato"/>
              <a:cs typeface="Lato"/>
              <a:sym typeface="Lato"/>
            </a:endParaRPr>
          </a:p>
          <a:p>
            <a:pPr indent="-317500" lvl="0" marL="457200" rtl="0" algn="l">
              <a:spcBef>
                <a:spcPts val="0"/>
              </a:spcBef>
              <a:spcAft>
                <a:spcPts val="0"/>
              </a:spcAft>
              <a:buClr>
                <a:srgbClr val="FFFFFF"/>
              </a:buClr>
              <a:buSzPts val="1400"/>
              <a:buFont typeface="Lato"/>
              <a:buAutoNum type="arabicPeriod"/>
            </a:pPr>
            <a:r>
              <a:rPr lang="en">
                <a:solidFill>
                  <a:srgbClr val="FFFFFF"/>
                </a:solidFill>
                <a:latin typeface="Lato"/>
                <a:ea typeface="Lato"/>
                <a:cs typeface="Lato"/>
                <a:sym typeface="Lato"/>
              </a:rPr>
              <a:t>Tobacco - index for tobacco settlements dataset</a:t>
            </a:r>
            <a:endParaRPr>
              <a:solidFill>
                <a:srgbClr val="FFFFFF"/>
              </a:solidFill>
              <a:latin typeface="Lato"/>
              <a:ea typeface="Lato"/>
              <a:cs typeface="Lato"/>
              <a:sym typeface="Lato"/>
            </a:endParaRPr>
          </a:p>
          <a:p>
            <a:pPr indent="-317500" lvl="0" marL="457200" rtl="0" algn="l">
              <a:spcBef>
                <a:spcPts val="0"/>
              </a:spcBef>
              <a:spcAft>
                <a:spcPts val="0"/>
              </a:spcAft>
              <a:buClr>
                <a:srgbClr val="FFFFFF"/>
              </a:buClr>
              <a:buSzPts val="1400"/>
              <a:buFont typeface="Lato"/>
              <a:buAutoNum type="arabicPeriod"/>
            </a:pPr>
            <a:r>
              <a:rPr lang="en">
                <a:solidFill>
                  <a:srgbClr val="FFFFFF"/>
                </a:solidFill>
                <a:latin typeface="Lato"/>
                <a:ea typeface="Lato"/>
                <a:cs typeface="Lato"/>
                <a:sym typeface="Lato"/>
              </a:rPr>
              <a:t>Facet names, field types, usage recommendation, and field examples provided to the FEK team for filtering, searching and visualization</a:t>
            </a:r>
            <a:endParaRPr>
              <a:solidFill>
                <a:srgbClr val="FFFFFF"/>
              </a:solidFill>
              <a:latin typeface="Lato"/>
              <a:ea typeface="Lato"/>
              <a:cs typeface="Lato"/>
              <a:sym typeface="Lato"/>
            </a:endParaRPr>
          </a:p>
          <a:p>
            <a:pPr indent="-317500" lvl="0" marL="457200" rtl="0" algn="l">
              <a:spcBef>
                <a:spcPts val="0"/>
              </a:spcBef>
              <a:spcAft>
                <a:spcPts val="0"/>
              </a:spcAft>
              <a:buClr>
                <a:srgbClr val="FFFFFF"/>
              </a:buClr>
              <a:buSzPts val="1400"/>
              <a:buFont typeface="Lato"/>
              <a:buAutoNum type="arabicPeriod"/>
            </a:pPr>
            <a:r>
              <a:rPr lang="en">
                <a:solidFill>
                  <a:srgbClr val="FFFFFF"/>
                </a:solidFill>
                <a:latin typeface="Lato"/>
                <a:ea typeface="Lato"/>
                <a:cs typeface="Lato"/>
                <a:sym typeface="Lato"/>
              </a:rPr>
              <a:t>Search query format with example</a:t>
            </a:r>
            <a:endParaRPr>
              <a:solidFill>
                <a:srgbClr val="FFFFFF"/>
              </a:solidFill>
              <a:latin typeface="Lato"/>
              <a:ea typeface="Lato"/>
              <a:cs typeface="Lato"/>
              <a:sym typeface="Lato"/>
            </a:endParaRPr>
          </a:p>
          <a:p>
            <a:pPr indent="0" lvl="0" marL="457200" rtl="0" algn="l">
              <a:spcBef>
                <a:spcPts val="0"/>
              </a:spcBef>
              <a:spcAft>
                <a:spcPts val="0"/>
              </a:spcAft>
              <a:buNone/>
            </a:pPr>
            <a:r>
              <a:rPr lang="en">
                <a:solidFill>
                  <a:srgbClr val="FFFFFF"/>
                </a:solidFill>
                <a:latin typeface="Lato"/>
                <a:ea typeface="Lato"/>
                <a:cs typeface="Lato"/>
                <a:sym typeface="Lato"/>
              </a:rPr>
              <a:t>a.  Ordinary search (FEK)</a:t>
            </a:r>
            <a:endParaRPr>
              <a:solidFill>
                <a:srgbClr val="FFFFFF"/>
              </a:solidFill>
              <a:latin typeface="Lato"/>
              <a:ea typeface="Lato"/>
              <a:cs typeface="Lato"/>
              <a:sym typeface="Lato"/>
            </a:endParaRPr>
          </a:p>
          <a:p>
            <a:pPr indent="0" lvl="0" marL="457200" rtl="0" algn="l">
              <a:spcBef>
                <a:spcPts val="0"/>
              </a:spcBef>
              <a:spcAft>
                <a:spcPts val="0"/>
              </a:spcAft>
              <a:buNone/>
            </a:pPr>
            <a:r>
              <a:rPr lang="en">
                <a:solidFill>
                  <a:srgbClr val="FFFFFF"/>
                </a:solidFill>
                <a:latin typeface="Lato"/>
                <a:ea typeface="Lato"/>
                <a:cs typeface="Lato"/>
                <a:sym typeface="Lato"/>
              </a:rPr>
              <a:t>b.  Nested search with page hit (FEK)</a:t>
            </a:r>
            <a:endParaRPr>
              <a:solidFill>
                <a:srgbClr val="FFFFFF"/>
              </a:solidFill>
              <a:latin typeface="Lato"/>
              <a:ea typeface="Lato"/>
              <a:cs typeface="Lato"/>
              <a:sym typeface="Lato"/>
            </a:endParaRPr>
          </a:p>
          <a:p>
            <a:pPr indent="0" lvl="0" marL="457200" rtl="0" algn="l">
              <a:spcBef>
                <a:spcPts val="0"/>
              </a:spcBef>
              <a:spcAft>
                <a:spcPts val="0"/>
              </a:spcAft>
              <a:buNone/>
            </a:pPr>
            <a:r>
              <a:rPr lang="en">
                <a:solidFill>
                  <a:srgbClr val="FFFFFF"/>
                </a:solidFill>
                <a:latin typeface="Lato"/>
                <a:ea typeface="Lato"/>
                <a:cs typeface="Lato"/>
                <a:sym typeface="Lato"/>
              </a:rPr>
              <a:t>c.  Boosting </a:t>
            </a:r>
            <a:endParaRPr>
              <a:solidFill>
                <a:srgbClr val="FFFFFF"/>
              </a:solidFill>
              <a:latin typeface="Lato"/>
              <a:ea typeface="Lato"/>
              <a:cs typeface="Lato"/>
              <a:sym typeface="Lato"/>
            </a:endParaRPr>
          </a:p>
          <a:p>
            <a:pPr indent="0" lvl="0" marL="457200" rtl="0" algn="l">
              <a:spcBef>
                <a:spcPts val="0"/>
              </a:spcBef>
              <a:spcAft>
                <a:spcPts val="0"/>
              </a:spcAft>
              <a:buNone/>
            </a:pPr>
            <a:r>
              <a:rPr lang="en">
                <a:solidFill>
                  <a:srgbClr val="FFFFFF"/>
                </a:solidFill>
                <a:latin typeface="Lato"/>
                <a:ea typeface="Lato"/>
                <a:cs typeface="Lato"/>
                <a:sym typeface="Lato"/>
              </a:rPr>
              <a:t>d.  Recommendation script (FEK)</a:t>
            </a:r>
            <a:endParaRPr>
              <a:solidFill>
                <a:srgbClr val="FFFFFF"/>
              </a:solidFill>
              <a:latin typeface="Lato"/>
              <a:ea typeface="Lato"/>
              <a:cs typeface="Lato"/>
              <a:sym typeface="Lato"/>
            </a:endParaRPr>
          </a:p>
          <a:p>
            <a:pPr indent="-317500" lvl="0" marL="457200" rtl="0" algn="l">
              <a:spcBef>
                <a:spcPts val="0"/>
              </a:spcBef>
              <a:spcAft>
                <a:spcPts val="0"/>
              </a:spcAft>
              <a:buClr>
                <a:srgbClr val="FFFFFF"/>
              </a:buClr>
              <a:buSzPts val="1400"/>
              <a:buFont typeface="Lato"/>
              <a:buAutoNum type="arabicPeriod"/>
            </a:pPr>
            <a:r>
              <a:rPr lang="en">
                <a:solidFill>
                  <a:srgbClr val="FFFFFF"/>
                </a:solidFill>
                <a:latin typeface="Lato"/>
                <a:ea typeface="Lato"/>
                <a:cs typeface="Lato"/>
                <a:sym typeface="Lato"/>
              </a:rPr>
              <a:t>Automated scripts </a:t>
            </a:r>
            <a:endParaRPr>
              <a:solidFill>
                <a:srgbClr val="FFFFFF"/>
              </a:solidFill>
              <a:latin typeface="Lato"/>
              <a:ea typeface="Lato"/>
              <a:cs typeface="Lato"/>
              <a:sym typeface="Lato"/>
            </a:endParaRPr>
          </a:p>
          <a:p>
            <a:pPr indent="0" lvl="0" marL="457200" rtl="0" algn="l">
              <a:spcBef>
                <a:spcPts val="0"/>
              </a:spcBef>
              <a:spcAft>
                <a:spcPts val="0"/>
              </a:spcAft>
              <a:buNone/>
            </a:pPr>
            <a:r>
              <a:rPr lang="en">
                <a:solidFill>
                  <a:srgbClr val="FFFFFF"/>
                </a:solidFill>
                <a:latin typeface="Lato"/>
                <a:ea typeface="Lato"/>
                <a:cs typeface="Lato"/>
                <a:sym typeface="Lato"/>
              </a:rPr>
              <a:t>a.  Shell script for monitoring new files </a:t>
            </a:r>
            <a:endParaRPr>
              <a:solidFill>
                <a:srgbClr val="FFFFFF"/>
              </a:solidFill>
              <a:latin typeface="Lato"/>
              <a:ea typeface="Lato"/>
              <a:cs typeface="Lato"/>
              <a:sym typeface="Lato"/>
            </a:endParaRPr>
          </a:p>
          <a:p>
            <a:pPr indent="0" lvl="0" marL="457200" rtl="0" algn="l">
              <a:spcBef>
                <a:spcPts val="0"/>
              </a:spcBef>
              <a:spcAft>
                <a:spcPts val="0"/>
              </a:spcAft>
              <a:buNone/>
            </a:pPr>
            <a:r>
              <a:rPr lang="en">
                <a:solidFill>
                  <a:srgbClr val="FFFFFF"/>
                </a:solidFill>
                <a:latin typeface="Lato"/>
                <a:ea typeface="Lato"/>
                <a:cs typeface="Lato"/>
                <a:sym typeface="Lato"/>
              </a:rPr>
              <a:t>b.  Python script for Ingestion and updating</a:t>
            </a:r>
            <a:endParaRPr>
              <a:solidFill>
                <a:srgbClr val="FFFFFF"/>
              </a:solidFill>
              <a:latin typeface="Lato"/>
              <a:ea typeface="Lato"/>
              <a:cs typeface="Lato"/>
              <a:sym typeface="Lato"/>
            </a:endParaRPr>
          </a:p>
          <a:p>
            <a:pPr indent="-317500" lvl="0" marL="457200" rtl="0" algn="l">
              <a:spcBef>
                <a:spcPts val="0"/>
              </a:spcBef>
              <a:spcAft>
                <a:spcPts val="0"/>
              </a:spcAft>
              <a:buClr>
                <a:srgbClr val="FFFFFF"/>
              </a:buClr>
              <a:buSzPts val="1400"/>
              <a:buFont typeface="Lato"/>
              <a:buAutoNum type="arabicPeriod"/>
            </a:pPr>
            <a:r>
              <a:rPr lang="en">
                <a:solidFill>
                  <a:srgbClr val="FFFFFF"/>
                </a:solidFill>
                <a:latin typeface="Lato"/>
                <a:ea typeface="Lato"/>
                <a:cs typeface="Lato"/>
                <a:sym typeface="Lato"/>
              </a:rPr>
              <a:t>Search log (Slow log) on Kibana</a:t>
            </a:r>
            <a:endParaRPr>
              <a:solidFill>
                <a:srgbClr val="FFFFFF"/>
              </a:solidFill>
              <a:latin typeface="Lato"/>
              <a:ea typeface="Lato"/>
              <a:cs typeface="Lato"/>
              <a:sym typeface="Lato"/>
            </a:endParaRPr>
          </a:p>
          <a:p>
            <a:pPr indent="-317500" lvl="0" marL="457200" rtl="0" algn="l">
              <a:spcBef>
                <a:spcPts val="0"/>
              </a:spcBef>
              <a:spcAft>
                <a:spcPts val="0"/>
              </a:spcAft>
              <a:buClr>
                <a:srgbClr val="FFFFFF"/>
              </a:buClr>
              <a:buSzPts val="1400"/>
              <a:buFont typeface="Lato"/>
              <a:buAutoNum type="arabicPeriod"/>
            </a:pPr>
            <a:r>
              <a:rPr lang="en">
                <a:solidFill>
                  <a:srgbClr val="FFFFFF"/>
                </a:solidFill>
                <a:latin typeface="Lato"/>
                <a:ea typeface="Lato"/>
                <a:cs typeface="Lato"/>
                <a:sym typeface="Lato"/>
              </a:rPr>
              <a:t>Unit test scripts</a:t>
            </a:r>
            <a:endParaRPr>
              <a:solidFill>
                <a:srgbClr val="FFFFFF"/>
              </a:solidFill>
              <a:latin typeface="Lato"/>
              <a:ea typeface="Lato"/>
              <a:cs typeface="Lato"/>
              <a:sym typeface="Lato"/>
            </a:endParaRPr>
          </a:p>
          <a:p>
            <a:pPr indent="-317500" lvl="0" marL="457200" rtl="0" algn="l">
              <a:spcBef>
                <a:spcPts val="0"/>
              </a:spcBef>
              <a:spcAft>
                <a:spcPts val="0"/>
              </a:spcAft>
              <a:buClr>
                <a:srgbClr val="FFFFFF"/>
              </a:buClr>
              <a:buSzPts val="1400"/>
              <a:buFont typeface="Lato"/>
              <a:buAutoNum type="arabicPeriod"/>
            </a:pPr>
            <a:r>
              <a:rPr lang="en">
                <a:solidFill>
                  <a:srgbClr val="FFFFFF"/>
                </a:solidFill>
                <a:latin typeface="Lato"/>
                <a:ea typeface="Lato"/>
                <a:cs typeface="Lato"/>
                <a:sym typeface="Lato"/>
              </a:rPr>
              <a:t>Ingesting and indexing data received from the TML team (ClusterID, summary, sentiment, NER)</a:t>
            </a:r>
            <a:endParaRPr>
              <a:solidFill>
                <a:srgbClr val="FFFFFF"/>
              </a:solidFill>
              <a:latin typeface="Lato"/>
              <a:ea typeface="Lato"/>
              <a:cs typeface="Lato"/>
              <a:sym typeface="Lato"/>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4" name="Shape 334"/>
        <p:cNvGrpSpPr/>
        <p:nvPr/>
      </p:nvGrpSpPr>
      <p:grpSpPr>
        <a:xfrm>
          <a:off x="0" y="0"/>
          <a:ext cx="0" cy="0"/>
          <a:chOff x="0" y="0"/>
          <a:chExt cx="0" cy="0"/>
        </a:xfrm>
      </p:grpSpPr>
      <p:sp>
        <p:nvSpPr>
          <p:cNvPr id="335" name="Google Shape;335;p45"/>
          <p:cNvSpPr txBox="1"/>
          <p:nvPr/>
        </p:nvSpPr>
        <p:spPr>
          <a:xfrm>
            <a:off x="589350" y="287525"/>
            <a:ext cx="7800900" cy="4414800"/>
          </a:xfrm>
          <a:prstGeom prst="rect">
            <a:avLst/>
          </a:prstGeom>
          <a:noFill/>
          <a:ln>
            <a:noFill/>
          </a:ln>
        </p:spPr>
        <p:txBody>
          <a:bodyPr anchorCtr="0" anchor="t" bIns="91425" lIns="91425" spcFirstLastPara="1" rIns="91425" wrap="square" tIns="91425">
            <a:noAutofit/>
          </a:bodyPr>
          <a:lstStyle/>
          <a:p>
            <a:pPr indent="0" lvl="0" marL="457200" rtl="0" algn="ctr">
              <a:spcBef>
                <a:spcPts val="0"/>
              </a:spcBef>
              <a:spcAft>
                <a:spcPts val="0"/>
              </a:spcAft>
              <a:buNone/>
            </a:pPr>
            <a:r>
              <a:rPr lang="en" sz="2100">
                <a:solidFill>
                  <a:srgbClr val="FFFFFF"/>
                </a:solidFill>
                <a:latin typeface="Oswald"/>
                <a:ea typeface="Oswald"/>
                <a:cs typeface="Oswald"/>
                <a:sym typeface="Oswald"/>
              </a:rPr>
              <a:t>Future Work</a:t>
            </a:r>
            <a:endParaRPr sz="2100">
              <a:solidFill>
                <a:srgbClr val="FFFFFF"/>
              </a:solidFill>
              <a:latin typeface="Oswald"/>
              <a:ea typeface="Oswald"/>
              <a:cs typeface="Oswald"/>
              <a:sym typeface="Oswald"/>
            </a:endParaRPr>
          </a:p>
          <a:p>
            <a:pPr indent="0" lvl="0" marL="457200" rtl="0" algn="l">
              <a:spcBef>
                <a:spcPts val="0"/>
              </a:spcBef>
              <a:spcAft>
                <a:spcPts val="0"/>
              </a:spcAft>
              <a:buNone/>
            </a:pPr>
            <a:r>
              <a:t/>
            </a:r>
            <a:endParaRPr>
              <a:solidFill>
                <a:srgbClr val="FFFFFF"/>
              </a:solidFill>
              <a:latin typeface="Lato"/>
              <a:ea typeface="Lato"/>
              <a:cs typeface="Lato"/>
              <a:sym typeface="Lato"/>
            </a:endParaRPr>
          </a:p>
          <a:p>
            <a:pPr indent="-342900" lvl="0" marL="457200" rtl="0" algn="l">
              <a:spcBef>
                <a:spcPts val="0"/>
              </a:spcBef>
              <a:spcAft>
                <a:spcPts val="0"/>
              </a:spcAft>
              <a:buClr>
                <a:srgbClr val="FFFFFF"/>
              </a:buClr>
              <a:buSzPts val="1800"/>
              <a:buFont typeface="Lato"/>
              <a:buChar char="●"/>
            </a:pPr>
            <a:r>
              <a:rPr lang="en" sz="1800">
                <a:solidFill>
                  <a:srgbClr val="FFFFFF"/>
                </a:solidFill>
                <a:latin typeface="Lato"/>
                <a:ea typeface="Lato"/>
                <a:cs typeface="Lato"/>
                <a:sym typeface="Lato"/>
              </a:rPr>
              <a:t>Continue to ingest the rest of the documents into Elasticsearch</a:t>
            </a:r>
            <a:endParaRPr sz="1800">
              <a:solidFill>
                <a:srgbClr val="FFFFFF"/>
              </a:solidFill>
              <a:latin typeface="Lato"/>
              <a:ea typeface="Lato"/>
              <a:cs typeface="Lato"/>
              <a:sym typeface="Lato"/>
            </a:endParaRPr>
          </a:p>
          <a:p>
            <a:pPr indent="-317500" lvl="1" marL="914400" rtl="0" algn="l">
              <a:spcBef>
                <a:spcPts val="0"/>
              </a:spcBef>
              <a:spcAft>
                <a:spcPts val="0"/>
              </a:spcAft>
              <a:buClr>
                <a:srgbClr val="FFFFFF"/>
              </a:buClr>
              <a:buSzPts val="1400"/>
              <a:buFont typeface="Lato"/>
              <a:buChar char="○"/>
            </a:pPr>
            <a:r>
              <a:rPr lang="en">
                <a:solidFill>
                  <a:srgbClr val="FFFFFF"/>
                </a:solidFill>
                <a:latin typeface="Lato"/>
                <a:ea typeface="Lato"/>
                <a:cs typeface="Lato"/>
                <a:sym typeface="Lato"/>
              </a:rPr>
              <a:t>Increase space in Elasticsearch</a:t>
            </a:r>
            <a:endParaRPr>
              <a:solidFill>
                <a:srgbClr val="FFFFFF"/>
              </a:solidFill>
              <a:latin typeface="Lato"/>
              <a:ea typeface="Lato"/>
              <a:cs typeface="Lato"/>
              <a:sym typeface="Lato"/>
            </a:endParaRPr>
          </a:p>
          <a:p>
            <a:pPr indent="0" lvl="0" marL="0" rtl="0" algn="l">
              <a:spcBef>
                <a:spcPts val="0"/>
              </a:spcBef>
              <a:spcAft>
                <a:spcPts val="0"/>
              </a:spcAft>
              <a:buNone/>
            </a:pPr>
            <a:r>
              <a:t/>
            </a:r>
            <a:endParaRPr>
              <a:solidFill>
                <a:srgbClr val="FFFFFF"/>
              </a:solidFill>
              <a:latin typeface="Lato"/>
              <a:ea typeface="Lato"/>
              <a:cs typeface="Lato"/>
              <a:sym typeface="Lato"/>
            </a:endParaRPr>
          </a:p>
          <a:p>
            <a:pPr indent="-317500" lvl="0" marL="457200" rtl="0" algn="l">
              <a:spcBef>
                <a:spcPts val="0"/>
              </a:spcBef>
              <a:spcAft>
                <a:spcPts val="0"/>
              </a:spcAft>
              <a:buClr>
                <a:srgbClr val="FFFFFF"/>
              </a:buClr>
              <a:buSzPts val="1400"/>
              <a:buFont typeface="Lato"/>
              <a:buChar char="●"/>
            </a:pPr>
            <a:r>
              <a:rPr lang="en" sz="1800">
                <a:solidFill>
                  <a:srgbClr val="FFFFFF"/>
                </a:solidFill>
                <a:latin typeface="Lato"/>
                <a:ea typeface="Lato"/>
                <a:cs typeface="Lato"/>
                <a:sym typeface="Lato"/>
              </a:rPr>
              <a:t> Improve the recommendations by working with TML team</a:t>
            </a:r>
            <a:r>
              <a:rPr lang="en">
                <a:solidFill>
                  <a:srgbClr val="FFFFFF"/>
                </a:solidFill>
                <a:latin typeface="Lato"/>
                <a:ea typeface="Lato"/>
                <a:cs typeface="Lato"/>
                <a:sym typeface="Lato"/>
              </a:rPr>
              <a:t> </a:t>
            </a:r>
            <a:endParaRPr>
              <a:solidFill>
                <a:srgbClr val="FFFFFF"/>
              </a:solidFill>
              <a:latin typeface="Lato"/>
              <a:ea typeface="Lato"/>
              <a:cs typeface="Lato"/>
              <a:sym typeface="Lato"/>
            </a:endParaRPr>
          </a:p>
          <a:p>
            <a:pPr indent="-317500" lvl="1" marL="914400" rtl="0" algn="l">
              <a:spcBef>
                <a:spcPts val="0"/>
              </a:spcBef>
              <a:spcAft>
                <a:spcPts val="0"/>
              </a:spcAft>
              <a:buClr>
                <a:srgbClr val="FFFFFF"/>
              </a:buClr>
              <a:buSzPts val="1400"/>
              <a:buFont typeface="Lato"/>
              <a:buChar char="○"/>
            </a:pPr>
            <a:r>
              <a:rPr lang="en">
                <a:solidFill>
                  <a:srgbClr val="FFFFFF"/>
                </a:solidFill>
                <a:latin typeface="Lato"/>
                <a:ea typeface="Lato"/>
                <a:cs typeface="Lato"/>
                <a:sym typeface="Lato"/>
              </a:rPr>
              <a:t>Text Summaries</a:t>
            </a:r>
            <a:endParaRPr>
              <a:solidFill>
                <a:srgbClr val="FFFFFF"/>
              </a:solidFill>
              <a:latin typeface="Lato"/>
              <a:ea typeface="Lato"/>
              <a:cs typeface="Lato"/>
              <a:sym typeface="Lato"/>
            </a:endParaRPr>
          </a:p>
          <a:p>
            <a:pPr indent="-317500" lvl="1" marL="914400" rtl="0" algn="l">
              <a:spcBef>
                <a:spcPts val="0"/>
              </a:spcBef>
              <a:spcAft>
                <a:spcPts val="0"/>
              </a:spcAft>
              <a:buClr>
                <a:srgbClr val="FFFFFF"/>
              </a:buClr>
              <a:buSzPts val="1400"/>
              <a:buFont typeface="Lato"/>
              <a:buChar char="○"/>
            </a:pPr>
            <a:r>
              <a:rPr lang="en">
                <a:solidFill>
                  <a:srgbClr val="FFFFFF"/>
                </a:solidFill>
                <a:latin typeface="Lato"/>
                <a:ea typeface="Lato"/>
                <a:cs typeface="Lato"/>
                <a:sym typeface="Lato"/>
              </a:rPr>
              <a:t>Sentiment Analysis</a:t>
            </a:r>
            <a:endParaRPr>
              <a:solidFill>
                <a:srgbClr val="FFFFFF"/>
              </a:solidFill>
              <a:latin typeface="Lato"/>
              <a:ea typeface="Lato"/>
              <a:cs typeface="Lato"/>
              <a:sym typeface="Lato"/>
            </a:endParaRPr>
          </a:p>
          <a:p>
            <a:pPr indent="-317500" lvl="1" marL="914400" rtl="0" algn="l">
              <a:spcBef>
                <a:spcPts val="0"/>
              </a:spcBef>
              <a:spcAft>
                <a:spcPts val="0"/>
              </a:spcAft>
              <a:buClr>
                <a:srgbClr val="FFFFFF"/>
              </a:buClr>
              <a:buSzPts val="1400"/>
              <a:buFont typeface="Lato"/>
              <a:buChar char="○"/>
            </a:pPr>
            <a:r>
              <a:rPr lang="en">
                <a:solidFill>
                  <a:srgbClr val="FFFFFF"/>
                </a:solidFill>
                <a:latin typeface="Lato"/>
                <a:ea typeface="Lato"/>
                <a:cs typeface="Lato"/>
                <a:sym typeface="Lato"/>
              </a:rPr>
              <a:t>NER</a:t>
            </a:r>
            <a:endParaRPr>
              <a:solidFill>
                <a:srgbClr val="FFFFFF"/>
              </a:solidFill>
              <a:latin typeface="Lato"/>
              <a:ea typeface="Lato"/>
              <a:cs typeface="Lato"/>
              <a:sym typeface="Lato"/>
            </a:endParaRPr>
          </a:p>
          <a:p>
            <a:pPr indent="-317500" lvl="1" marL="914400" rtl="0" algn="l">
              <a:spcBef>
                <a:spcPts val="0"/>
              </a:spcBef>
              <a:spcAft>
                <a:spcPts val="0"/>
              </a:spcAft>
              <a:buClr>
                <a:srgbClr val="FFFFFF"/>
              </a:buClr>
              <a:buSzPts val="1400"/>
              <a:buFont typeface="Lato"/>
              <a:buChar char="○"/>
            </a:pPr>
            <a:r>
              <a:rPr lang="en">
                <a:solidFill>
                  <a:srgbClr val="FFFFFF"/>
                </a:solidFill>
                <a:latin typeface="Lato"/>
                <a:ea typeface="Lato"/>
                <a:cs typeface="Lato"/>
                <a:sym typeface="Lato"/>
              </a:rPr>
              <a:t>Clustering</a:t>
            </a:r>
            <a:br>
              <a:rPr lang="en">
                <a:solidFill>
                  <a:srgbClr val="FFFFFF"/>
                </a:solidFill>
                <a:latin typeface="Lato"/>
                <a:ea typeface="Lato"/>
                <a:cs typeface="Lato"/>
                <a:sym typeface="Lato"/>
              </a:rPr>
            </a:br>
            <a:endParaRPr>
              <a:solidFill>
                <a:srgbClr val="FFFFFF"/>
              </a:solidFill>
              <a:latin typeface="Lato"/>
              <a:ea typeface="Lato"/>
              <a:cs typeface="Lato"/>
              <a:sym typeface="Lato"/>
            </a:endParaRPr>
          </a:p>
          <a:p>
            <a:pPr indent="-342900" lvl="0" marL="457200" rtl="0" algn="l">
              <a:spcBef>
                <a:spcPts val="0"/>
              </a:spcBef>
              <a:spcAft>
                <a:spcPts val="0"/>
              </a:spcAft>
              <a:buClr>
                <a:srgbClr val="FFFFFF"/>
              </a:buClr>
              <a:buSzPts val="1800"/>
              <a:buFont typeface="Lato"/>
              <a:buChar char="●"/>
            </a:pPr>
            <a:r>
              <a:rPr lang="en" sz="1800">
                <a:solidFill>
                  <a:srgbClr val="FFFFFF"/>
                </a:solidFill>
                <a:latin typeface="Lato"/>
                <a:ea typeface="Lato"/>
                <a:cs typeface="Lato"/>
                <a:sym typeface="Lato"/>
              </a:rPr>
              <a:t>Add support for user logs and recommendations </a:t>
            </a:r>
            <a:endParaRPr sz="1800">
              <a:solidFill>
                <a:srgbClr val="FFFFFF"/>
              </a:solidFill>
              <a:latin typeface="Lato"/>
              <a:ea typeface="Lato"/>
              <a:cs typeface="Lato"/>
              <a:sym typeface="Lato"/>
            </a:endParaRPr>
          </a:p>
          <a:p>
            <a:pPr indent="-317500" lvl="1" marL="914400" rtl="0" algn="l">
              <a:spcBef>
                <a:spcPts val="0"/>
              </a:spcBef>
              <a:spcAft>
                <a:spcPts val="0"/>
              </a:spcAft>
              <a:buClr>
                <a:srgbClr val="FFFFFF"/>
              </a:buClr>
              <a:buSzPts val="1400"/>
              <a:buFont typeface="Lato"/>
              <a:buChar char="○"/>
            </a:pPr>
            <a:r>
              <a:rPr lang="en">
                <a:solidFill>
                  <a:srgbClr val="FFFFFF"/>
                </a:solidFill>
                <a:latin typeface="Lato"/>
                <a:ea typeface="Lato"/>
                <a:cs typeface="Lato"/>
                <a:sym typeface="Lato"/>
              </a:rPr>
              <a:t>User-Specific Logs with FEK team</a:t>
            </a:r>
            <a:endParaRPr>
              <a:solidFill>
                <a:srgbClr val="FFFFFF"/>
              </a:solidFill>
              <a:latin typeface="Lato"/>
              <a:ea typeface="Lato"/>
              <a:cs typeface="Lato"/>
              <a:sym typeface="Lato"/>
            </a:endParaRPr>
          </a:p>
          <a:p>
            <a:pPr indent="-317500" lvl="1" marL="914400" rtl="0" algn="l">
              <a:spcBef>
                <a:spcPts val="0"/>
              </a:spcBef>
              <a:spcAft>
                <a:spcPts val="0"/>
              </a:spcAft>
              <a:buClr>
                <a:srgbClr val="FFFFFF"/>
              </a:buClr>
              <a:buSzPts val="1400"/>
              <a:buFont typeface="Lato"/>
              <a:buChar char="○"/>
            </a:pPr>
            <a:r>
              <a:rPr lang="en">
                <a:solidFill>
                  <a:srgbClr val="FFFFFF"/>
                </a:solidFill>
                <a:latin typeface="Lato"/>
                <a:ea typeface="Lato"/>
                <a:cs typeface="Lato"/>
                <a:sym typeface="Lato"/>
              </a:rPr>
              <a:t>Index Logs / Store in CEPH</a:t>
            </a:r>
            <a:endParaRPr>
              <a:solidFill>
                <a:srgbClr val="FFFFFF"/>
              </a:solidFill>
              <a:latin typeface="Lato"/>
              <a:ea typeface="Lato"/>
              <a:cs typeface="Lato"/>
              <a:sym typeface="Lato"/>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9" name="Shape 339"/>
        <p:cNvGrpSpPr/>
        <p:nvPr/>
      </p:nvGrpSpPr>
      <p:grpSpPr>
        <a:xfrm>
          <a:off x="0" y="0"/>
          <a:ext cx="0" cy="0"/>
          <a:chOff x="0" y="0"/>
          <a:chExt cx="0" cy="0"/>
        </a:xfrm>
      </p:grpSpPr>
      <p:sp>
        <p:nvSpPr>
          <p:cNvPr id="340" name="Google Shape;340;p46"/>
          <p:cNvSpPr txBox="1"/>
          <p:nvPr>
            <p:ph type="title"/>
          </p:nvPr>
        </p:nvSpPr>
        <p:spPr>
          <a:xfrm>
            <a:off x="311700" y="1901800"/>
            <a:ext cx="8520600" cy="1172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600"/>
              <a:t>ACKNOWLEDGEMENTS</a:t>
            </a:r>
            <a:endParaRPr sz="360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4" name="Shape 344"/>
        <p:cNvGrpSpPr/>
        <p:nvPr/>
      </p:nvGrpSpPr>
      <p:grpSpPr>
        <a:xfrm>
          <a:off x="0" y="0"/>
          <a:ext cx="0" cy="0"/>
          <a:chOff x="0" y="0"/>
          <a:chExt cx="0" cy="0"/>
        </a:xfrm>
      </p:grpSpPr>
      <p:sp>
        <p:nvSpPr>
          <p:cNvPr id="345" name="Google Shape;345;p47"/>
          <p:cNvSpPr txBox="1"/>
          <p:nvPr/>
        </p:nvSpPr>
        <p:spPr>
          <a:xfrm>
            <a:off x="2992350" y="1639500"/>
            <a:ext cx="3159300" cy="72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800">
                <a:solidFill>
                  <a:srgbClr val="FFFFFF"/>
                </a:solidFill>
                <a:latin typeface="Pacifico"/>
                <a:ea typeface="Pacifico"/>
                <a:cs typeface="Pacifico"/>
                <a:sym typeface="Pacifico"/>
              </a:rPr>
              <a:t>Thank you!</a:t>
            </a:r>
            <a:endParaRPr sz="4800">
              <a:solidFill>
                <a:srgbClr val="FFFFFF"/>
              </a:solidFill>
              <a:latin typeface="Pacifico"/>
              <a:ea typeface="Pacifico"/>
              <a:cs typeface="Pacifico"/>
              <a:sym typeface="Pacifico"/>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 name="Shape 82"/>
        <p:cNvGrpSpPr/>
        <p:nvPr/>
      </p:nvGrpSpPr>
      <p:grpSpPr>
        <a:xfrm>
          <a:off x="0" y="0"/>
          <a:ext cx="0" cy="0"/>
          <a:chOff x="0" y="0"/>
          <a:chExt cx="0" cy="0"/>
        </a:xfrm>
      </p:grpSpPr>
      <p:sp>
        <p:nvSpPr>
          <p:cNvPr id="83" name="Google Shape;83;p16"/>
          <p:cNvSpPr txBox="1"/>
          <p:nvPr>
            <p:ph type="title"/>
          </p:nvPr>
        </p:nvSpPr>
        <p:spPr>
          <a:xfrm>
            <a:off x="311700" y="3688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800"/>
              <a:t>Requirements for Elasticsearch</a:t>
            </a:r>
            <a:endParaRPr sz="2800"/>
          </a:p>
        </p:txBody>
      </p:sp>
      <p:sp>
        <p:nvSpPr>
          <p:cNvPr id="84" name="Google Shape;84;p16"/>
          <p:cNvSpPr txBox="1"/>
          <p:nvPr>
            <p:ph idx="1" type="body"/>
          </p:nvPr>
        </p:nvSpPr>
        <p:spPr>
          <a:xfrm>
            <a:off x="300500" y="1028150"/>
            <a:ext cx="8520600" cy="3864600"/>
          </a:xfrm>
          <a:prstGeom prst="rect">
            <a:avLst/>
          </a:prstGeom>
        </p:spPr>
        <p:txBody>
          <a:bodyPr anchorCtr="0" anchor="t" bIns="91425" lIns="91425" spcFirstLastPara="1" rIns="91425" wrap="square" tIns="91425">
            <a:noAutofit/>
          </a:bodyPr>
          <a:lstStyle/>
          <a:p>
            <a:pPr indent="-342900" lvl="0" marL="457200" rtl="0" algn="just">
              <a:lnSpc>
                <a:spcPct val="100000"/>
              </a:lnSpc>
              <a:spcBef>
                <a:spcPts val="0"/>
              </a:spcBef>
              <a:spcAft>
                <a:spcPts val="0"/>
              </a:spcAft>
              <a:buClr>
                <a:srgbClr val="D9D9D9"/>
              </a:buClr>
              <a:buSzPts val="1800"/>
              <a:buChar char="●"/>
            </a:pPr>
            <a:r>
              <a:rPr lang="en">
                <a:solidFill>
                  <a:srgbClr val="D9D9D9"/>
                </a:solidFill>
              </a:rPr>
              <a:t>Ingest data provided by the CME and CMT teams into Elasticsearch in the correct format.</a:t>
            </a:r>
            <a:endParaRPr>
              <a:solidFill>
                <a:srgbClr val="D9D9D9"/>
              </a:solidFill>
            </a:endParaRPr>
          </a:p>
          <a:p>
            <a:pPr indent="-342900" lvl="0" marL="457200" rtl="0" algn="just">
              <a:lnSpc>
                <a:spcPct val="100000"/>
              </a:lnSpc>
              <a:spcBef>
                <a:spcPts val="0"/>
              </a:spcBef>
              <a:spcAft>
                <a:spcPts val="0"/>
              </a:spcAft>
              <a:buClr>
                <a:srgbClr val="D9D9D9"/>
              </a:buClr>
              <a:buSzPts val="1800"/>
              <a:buChar char="●"/>
            </a:pPr>
            <a:r>
              <a:rPr lang="en">
                <a:solidFill>
                  <a:srgbClr val="D9D9D9"/>
                </a:solidFill>
              </a:rPr>
              <a:t>Decide the relevancy and importance of fields related to the ETD and tobacco dataset and provide feedback on the same.</a:t>
            </a:r>
            <a:endParaRPr>
              <a:solidFill>
                <a:srgbClr val="D9D9D9"/>
              </a:solidFill>
            </a:endParaRPr>
          </a:p>
          <a:p>
            <a:pPr indent="-342900" lvl="0" marL="457200" rtl="0" algn="just">
              <a:lnSpc>
                <a:spcPct val="100000"/>
              </a:lnSpc>
              <a:spcBef>
                <a:spcPts val="0"/>
              </a:spcBef>
              <a:spcAft>
                <a:spcPts val="0"/>
              </a:spcAft>
              <a:buClr>
                <a:srgbClr val="D9D9D9"/>
              </a:buClr>
              <a:buSzPts val="1800"/>
              <a:buChar char="●"/>
            </a:pPr>
            <a:r>
              <a:rPr lang="en">
                <a:solidFill>
                  <a:srgbClr val="D9D9D9"/>
                </a:solidFill>
              </a:rPr>
              <a:t>Incorporate additional data from TML team related to text summarisation, name entity recognition, sentiment analysis, and clustering information.</a:t>
            </a:r>
            <a:endParaRPr>
              <a:solidFill>
                <a:srgbClr val="D9D9D9"/>
              </a:solidFill>
            </a:endParaRPr>
          </a:p>
          <a:p>
            <a:pPr indent="-342900" lvl="0" marL="457200" rtl="0" algn="just">
              <a:lnSpc>
                <a:spcPct val="100000"/>
              </a:lnSpc>
              <a:spcBef>
                <a:spcPts val="0"/>
              </a:spcBef>
              <a:spcAft>
                <a:spcPts val="0"/>
              </a:spcAft>
              <a:buClr>
                <a:srgbClr val="D9D9D9"/>
              </a:buClr>
              <a:buSzPts val="1800"/>
              <a:buChar char="●"/>
            </a:pPr>
            <a:r>
              <a:rPr lang="en">
                <a:solidFill>
                  <a:srgbClr val="D9D9D9"/>
                </a:solidFill>
              </a:rPr>
              <a:t>For enhanced search accuracy, perform boosting to assign higher weights to important fields.</a:t>
            </a:r>
            <a:endParaRPr>
              <a:solidFill>
                <a:srgbClr val="D9D9D9"/>
              </a:solidFill>
            </a:endParaRPr>
          </a:p>
          <a:p>
            <a:pPr indent="-342900" lvl="0" marL="457200" rtl="0" algn="just">
              <a:lnSpc>
                <a:spcPct val="100000"/>
              </a:lnSpc>
              <a:spcBef>
                <a:spcPts val="0"/>
              </a:spcBef>
              <a:spcAft>
                <a:spcPts val="0"/>
              </a:spcAft>
              <a:buClr>
                <a:srgbClr val="D9D9D9"/>
              </a:buClr>
              <a:buSzPts val="1800"/>
              <a:buChar char="●"/>
            </a:pPr>
            <a:r>
              <a:rPr lang="en">
                <a:solidFill>
                  <a:srgbClr val="D9D9D9"/>
                </a:solidFill>
              </a:rPr>
              <a:t>Implement nested queries for in-depth search inside each document.</a:t>
            </a:r>
            <a:endParaRPr>
              <a:solidFill>
                <a:srgbClr val="D9D9D9"/>
              </a:solidFill>
            </a:endParaRPr>
          </a:p>
          <a:p>
            <a:pPr indent="-342900" lvl="0" marL="457200" rtl="0" algn="just">
              <a:lnSpc>
                <a:spcPct val="100000"/>
              </a:lnSpc>
              <a:spcBef>
                <a:spcPts val="0"/>
              </a:spcBef>
              <a:spcAft>
                <a:spcPts val="0"/>
              </a:spcAft>
              <a:buClr>
                <a:srgbClr val="D9D9D9"/>
              </a:buClr>
              <a:buSzPts val="1800"/>
              <a:buChar char="●"/>
            </a:pPr>
            <a:r>
              <a:rPr lang="en">
                <a:solidFill>
                  <a:srgbClr val="D9D9D9"/>
                </a:solidFill>
              </a:rPr>
              <a:t>Establish connection with Kibana to support searching, browsing and information visualisation. </a:t>
            </a:r>
            <a:endParaRPr>
              <a:solidFill>
                <a:srgbClr val="D9D9D9"/>
              </a:solidFill>
            </a:endParaRPr>
          </a:p>
          <a:p>
            <a:pPr indent="-342900" lvl="0" marL="457200" rtl="0" algn="just">
              <a:lnSpc>
                <a:spcPct val="100000"/>
              </a:lnSpc>
              <a:spcBef>
                <a:spcPts val="0"/>
              </a:spcBef>
              <a:spcAft>
                <a:spcPts val="0"/>
              </a:spcAft>
              <a:buClr>
                <a:srgbClr val="D9D9D9"/>
              </a:buClr>
              <a:buSzPts val="1800"/>
              <a:buChar char="●"/>
            </a:pPr>
            <a:r>
              <a:rPr lang="en">
                <a:solidFill>
                  <a:srgbClr val="D9D9D9"/>
                </a:solidFill>
              </a:rPr>
              <a:t>Implement automatic ingesting and updating scripts to monitor a designated directory on ceph for new incoming files.</a:t>
            </a:r>
            <a:endParaRPr>
              <a:solidFill>
                <a:srgbClr val="D9D9D9"/>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 name="Shape 88"/>
        <p:cNvGrpSpPr/>
        <p:nvPr/>
      </p:nvGrpSpPr>
      <p:grpSpPr>
        <a:xfrm>
          <a:off x="0" y="0"/>
          <a:ext cx="0" cy="0"/>
          <a:chOff x="0" y="0"/>
          <a:chExt cx="0" cy="0"/>
        </a:xfrm>
      </p:grpSpPr>
      <p:sp>
        <p:nvSpPr>
          <p:cNvPr id="89" name="Google Shape;89;p17"/>
          <p:cNvSpPr txBox="1"/>
          <p:nvPr>
            <p:ph type="title"/>
          </p:nvPr>
        </p:nvSpPr>
        <p:spPr>
          <a:xfrm>
            <a:off x="311700" y="1821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Contribution to Other Teams</a:t>
            </a:r>
            <a:endParaRPr/>
          </a:p>
        </p:txBody>
      </p:sp>
      <p:pic>
        <p:nvPicPr>
          <p:cNvPr id="90" name="Google Shape;90;p17"/>
          <p:cNvPicPr preferRelativeResize="0"/>
          <p:nvPr/>
        </p:nvPicPr>
        <p:blipFill>
          <a:blip r:embed="rId3">
            <a:alphaModFix/>
          </a:blip>
          <a:stretch>
            <a:fillRect/>
          </a:stretch>
        </p:blipFill>
        <p:spPr>
          <a:xfrm>
            <a:off x="832875" y="656525"/>
            <a:ext cx="7478241" cy="4118451"/>
          </a:xfrm>
          <a:prstGeom prst="rect">
            <a:avLst/>
          </a:prstGeom>
          <a:noFill/>
          <a:ln>
            <a:noFill/>
          </a:ln>
        </p:spPr>
      </p:pic>
      <p:pic>
        <p:nvPicPr>
          <p:cNvPr id="91" name="Google Shape;91;p17"/>
          <p:cNvPicPr preferRelativeResize="0"/>
          <p:nvPr/>
        </p:nvPicPr>
        <p:blipFill>
          <a:blip r:embed="rId4">
            <a:alphaModFix/>
          </a:blip>
          <a:stretch>
            <a:fillRect/>
          </a:stretch>
        </p:blipFill>
        <p:spPr>
          <a:xfrm>
            <a:off x="2913771" y="1563000"/>
            <a:ext cx="238800" cy="216075"/>
          </a:xfrm>
          <a:prstGeom prst="rect">
            <a:avLst/>
          </a:prstGeom>
          <a:noFill/>
          <a:ln>
            <a:noFill/>
          </a:ln>
        </p:spPr>
      </p:pic>
      <p:pic>
        <p:nvPicPr>
          <p:cNvPr id="92" name="Google Shape;92;p17"/>
          <p:cNvPicPr preferRelativeResize="0"/>
          <p:nvPr/>
        </p:nvPicPr>
        <p:blipFill>
          <a:blip r:embed="rId4">
            <a:alphaModFix/>
          </a:blip>
          <a:stretch>
            <a:fillRect/>
          </a:stretch>
        </p:blipFill>
        <p:spPr>
          <a:xfrm>
            <a:off x="2327996" y="1929750"/>
            <a:ext cx="238800" cy="216075"/>
          </a:xfrm>
          <a:prstGeom prst="rect">
            <a:avLst/>
          </a:prstGeom>
          <a:noFill/>
          <a:ln>
            <a:noFill/>
          </a:ln>
        </p:spPr>
      </p:pic>
      <p:pic>
        <p:nvPicPr>
          <p:cNvPr id="93" name="Google Shape;93;p17"/>
          <p:cNvPicPr preferRelativeResize="0"/>
          <p:nvPr/>
        </p:nvPicPr>
        <p:blipFill>
          <a:blip r:embed="rId4">
            <a:alphaModFix/>
          </a:blip>
          <a:stretch>
            <a:fillRect/>
          </a:stretch>
        </p:blipFill>
        <p:spPr>
          <a:xfrm>
            <a:off x="2651846" y="2275025"/>
            <a:ext cx="238800" cy="216075"/>
          </a:xfrm>
          <a:prstGeom prst="rect">
            <a:avLst/>
          </a:prstGeom>
          <a:noFill/>
          <a:ln>
            <a:noFill/>
          </a:ln>
        </p:spPr>
      </p:pic>
      <p:pic>
        <p:nvPicPr>
          <p:cNvPr id="94" name="Google Shape;94;p17"/>
          <p:cNvPicPr preferRelativeResize="0"/>
          <p:nvPr/>
        </p:nvPicPr>
        <p:blipFill>
          <a:blip r:embed="rId4">
            <a:alphaModFix/>
          </a:blip>
          <a:stretch>
            <a:fillRect/>
          </a:stretch>
        </p:blipFill>
        <p:spPr>
          <a:xfrm>
            <a:off x="7321946" y="1531600"/>
            <a:ext cx="238800" cy="216075"/>
          </a:xfrm>
          <a:prstGeom prst="rect">
            <a:avLst/>
          </a:prstGeom>
          <a:noFill/>
          <a:ln>
            <a:noFill/>
          </a:ln>
        </p:spPr>
      </p:pic>
      <p:pic>
        <p:nvPicPr>
          <p:cNvPr id="95" name="Google Shape;95;p17"/>
          <p:cNvPicPr preferRelativeResize="0"/>
          <p:nvPr/>
        </p:nvPicPr>
        <p:blipFill>
          <a:blip r:embed="rId4">
            <a:alphaModFix/>
          </a:blip>
          <a:stretch>
            <a:fillRect/>
          </a:stretch>
        </p:blipFill>
        <p:spPr>
          <a:xfrm>
            <a:off x="6737121" y="1911175"/>
            <a:ext cx="238800" cy="216075"/>
          </a:xfrm>
          <a:prstGeom prst="rect">
            <a:avLst/>
          </a:prstGeom>
          <a:noFill/>
          <a:ln>
            <a:noFill/>
          </a:ln>
        </p:spPr>
      </p:pic>
      <p:pic>
        <p:nvPicPr>
          <p:cNvPr id="96" name="Google Shape;96;p17"/>
          <p:cNvPicPr preferRelativeResize="0"/>
          <p:nvPr/>
        </p:nvPicPr>
        <p:blipFill>
          <a:blip r:embed="rId4">
            <a:alphaModFix/>
          </a:blip>
          <a:stretch>
            <a:fillRect/>
          </a:stretch>
        </p:blipFill>
        <p:spPr>
          <a:xfrm>
            <a:off x="7056671" y="2275025"/>
            <a:ext cx="238800" cy="216075"/>
          </a:xfrm>
          <a:prstGeom prst="rect">
            <a:avLst/>
          </a:prstGeom>
          <a:noFill/>
          <a:ln>
            <a:noFill/>
          </a:ln>
        </p:spPr>
      </p:pic>
      <p:pic>
        <p:nvPicPr>
          <p:cNvPr id="97" name="Google Shape;97;p17"/>
          <p:cNvPicPr preferRelativeResize="0"/>
          <p:nvPr/>
        </p:nvPicPr>
        <p:blipFill>
          <a:blip r:embed="rId4">
            <a:alphaModFix/>
          </a:blip>
          <a:stretch>
            <a:fillRect/>
          </a:stretch>
        </p:blipFill>
        <p:spPr>
          <a:xfrm>
            <a:off x="3325746" y="4231950"/>
            <a:ext cx="238800" cy="216075"/>
          </a:xfrm>
          <a:prstGeom prst="rect">
            <a:avLst/>
          </a:prstGeom>
          <a:noFill/>
          <a:ln>
            <a:noFill/>
          </a:ln>
        </p:spPr>
      </p:pic>
      <p:pic>
        <p:nvPicPr>
          <p:cNvPr id="98" name="Google Shape;98;p17"/>
          <p:cNvPicPr preferRelativeResize="0"/>
          <p:nvPr/>
        </p:nvPicPr>
        <p:blipFill>
          <a:blip r:embed="rId4">
            <a:alphaModFix/>
          </a:blip>
          <a:stretch>
            <a:fillRect/>
          </a:stretch>
        </p:blipFill>
        <p:spPr>
          <a:xfrm>
            <a:off x="7742949" y="3794075"/>
            <a:ext cx="199550" cy="1805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 name="Shape 102"/>
        <p:cNvGrpSpPr/>
        <p:nvPr/>
      </p:nvGrpSpPr>
      <p:grpSpPr>
        <a:xfrm>
          <a:off x="0" y="0"/>
          <a:ext cx="0" cy="0"/>
          <a:chOff x="0" y="0"/>
          <a:chExt cx="0" cy="0"/>
        </a:xfrm>
      </p:grpSpPr>
      <p:grpSp>
        <p:nvGrpSpPr>
          <p:cNvPr id="103" name="Google Shape;103;p18"/>
          <p:cNvGrpSpPr/>
          <p:nvPr/>
        </p:nvGrpSpPr>
        <p:grpSpPr>
          <a:xfrm>
            <a:off x="779372" y="1142090"/>
            <a:ext cx="2456721" cy="3666314"/>
            <a:chOff x="1118224" y="283725"/>
            <a:chExt cx="2090826" cy="4076400"/>
          </a:xfrm>
        </p:grpSpPr>
        <p:sp>
          <p:nvSpPr>
            <p:cNvPr id="104" name="Google Shape;104;p18"/>
            <p:cNvSpPr/>
            <p:nvPr/>
          </p:nvSpPr>
          <p:spPr>
            <a:xfrm>
              <a:off x="1178650" y="283725"/>
              <a:ext cx="2030400" cy="4076400"/>
            </a:xfrm>
            <a:prstGeom prst="rect">
              <a:avLst/>
            </a:prstGeom>
            <a:solidFill>
              <a:srgbClr val="A64D7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8"/>
            <p:cNvSpPr/>
            <p:nvPr/>
          </p:nvSpPr>
          <p:spPr>
            <a:xfrm>
              <a:off x="1118224" y="341749"/>
              <a:ext cx="2048100" cy="2490600"/>
            </a:xfrm>
            <a:prstGeom prst="rect">
              <a:avLst/>
            </a:prstGeom>
            <a:solidFill>
              <a:srgbClr val="FFFFFF"/>
            </a:solidFill>
            <a:ln cap="flat" cmpd="sng" w="19050">
              <a:solidFill>
                <a:srgbClr val="41414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18"/>
            <p:cNvSpPr/>
            <p:nvPr/>
          </p:nvSpPr>
          <p:spPr>
            <a:xfrm>
              <a:off x="1225925" y="1345228"/>
              <a:ext cx="1815000" cy="60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lt1"/>
                  </a:solidFill>
                  <a:latin typeface="Roboto Medium"/>
                  <a:ea typeface="Roboto Medium"/>
                  <a:cs typeface="Roboto Medium"/>
                  <a:sym typeface="Roboto Medium"/>
                </a:rPr>
                <a:t>30,925</a:t>
              </a:r>
              <a:r>
                <a:rPr lang="en" sz="1200">
                  <a:solidFill>
                    <a:srgbClr val="414141"/>
                  </a:solidFill>
                  <a:latin typeface="Roboto Medium"/>
                  <a:ea typeface="Roboto Medium"/>
                  <a:cs typeface="Roboto Medium"/>
                  <a:sym typeface="Roboto Medium"/>
                </a:rPr>
                <a:t> Electronic Thesis Documents ingested including metadata and full text. </a:t>
              </a:r>
              <a:endParaRPr sz="1200">
                <a:solidFill>
                  <a:srgbClr val="414141"/>
                </a:solidFill>
                <a:latin typeface="Roboto Medium"/>
                <a:ea typeface="Roboto Medium"/>
                <a:cs typeface="Roboto Medium"/>
                <a:sym typeface="Roboto Medium"/>
              </a:endParaRPr>
            </a:p>
          </p:txBody>
        </p:sp>
        <p:sp>
          <p:nvSpPr>
            <p:cNvPr id="107" name="Google Shape;107;p18"/>
            <p:cNvSpPr/>
            <p:nvPr/>
          </p:nvSpPr>
          <p:spPr>
            <a:xfrm>
              <a:off x="1225925" y="2002545"/>
              <a:ext cx="1815000" cy="829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sz="800">
                <a:solidFill>
                  <a:srgbClr val="414141"/>
                </a:solidFill>
                <a:latin typeface="Roboto"/>
                <a:ea typeface="Roboto"/>
                <a:cs typeface="Roboto"/>
                <a:sym typeface="Roboto"/>
              </a:endParaRPr>
            </a:p>
          </p:txBody>
        </p:sp>
        <p:sp>
          <p:nvSpPr>
            <p:cNvPr id="108" name="Google Shape;108;p18"/>
            <p:cNvSpPr/>
            <p:nvPr/>
          </p:nvSpPr>
          <p:spPr>
            <a:xfrm>
              <a:off x="1233850" y="470600"/>
              <a:ext cx="1815000" cy="67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4000">
                  <a:solidFill>
                    <a:srgbClr val="414141"/>
                  </a:solidFill>
                  <a:latin typeface="Roboto"/>
                  <a:ea typeface="Roboto"/>
                  <a:cs typeface="Roboto"/>
                  <a:sym typeface="Roboto"/>
                </a:rPr>
                <a:t>99.8</a:t>
              </a:r>
              <a:r>
                <a:rPr lang="en" sz="4000">
                  <a:solidFill>
                    <a:srgbClr val="414141"/>
                  </a:solidFill>
                  <a:latin typeface="Roboto Thin"/>
                  <a:ea typeface="Roboto Thin"/>
                  <a:cs typeface="Roboto Thin"/>
                  <a:sym typeface="Roboto Thin"/>
                </a:rPr>
                <a:t>%</a:t>
              </a:r>
              <a:endParaRPr sz="4000">
                <a:solidFill>
                  <a:srgbClr val="414141"/>
                </a:solidFill>
                <a:latin typeface="Roboto Thin"/>
                <a:ea typeface="Roboto Thin"/>
                <a:cs typeface="Roboto Thin"/>
                <a:sym typeface="Roboto Thin"/>
              </a:endParaRPr>
            </a:p>
          </p:txBody>
        </p:sp>
        <p:sp>
          <p:nvSpPr>
            <p:cNvPr id="109" name="Google Shape;109;p18"/>
            <p:cNvSpPr/>
            <p:nvPr/>
          </p:nvSpPr>
          <p:spPr>
            <a:xfrm rot="5400000">
              <a:off x="1938871" y="2785391"/>
              <a:ext cx="389100" cy="278100"/>
            </a:xfrm>
            <a:prstGeom prst="rightArrow">
              <a:avLst>
                <a:gd fmla="val 34239" name="adj1"/>
                <a:gd fmla="val 57035" name="adj2"/>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8"/>
            <p:cNvSpPr/>
            <p:nvPr/>
          </p:nvSpPr>
          <p:spPr>
            <a:xfrm>
              <a:off x="1178632" y="3172455"/>
              <a:ext cx="2030400" cy="1085400"/>
            </a:xfrm>
            <a:prstGeom prst="rect">
              <a:avLst/>
            </a:prstGeom>
            <a:solidFill>
              <a:srgbClr val="A64D79"/>
            </a:solidFill>
            <a:ln>
              <a:noFill/>
            </a:ln>
          </p:spPr>
          <p:txBody>
            <a:bodyPr anchorCtr="0" anchor="t" bIns="91425" lIns="91425" spcFirstLastPara="1" rIns="91425" wrap="square" tIns="91425">
              <a:noAutofit/>
            </a:bodyPr>
            <a:lstStyle/>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Fully searchable documents</a:t>
              </a:r>
              <a:endParaRPr sz="1000">
                <a:solidFill>
                  <a:srgbClr val="FFFFFF"/>
                </a:solidFill>
                <a:latin typeface="Roboto"/>
                <a:ea typeface="Roboto"/>
                <a:cs typeface="Roboto"/>
                <a:sym typeface="Roboto"/>
              </a:endParaRPr>
            </a:p>
            <a:p>
              <a:pPr indent="-292100" lvl="0" marL="457200" rtl="0" algn="l">
                <a:lnSpc>
                  <a:spcPct val="115000"/>
                </a:lnSpc>
                <a:spcBef>
                  <a:spcPts val="0"/>
                </a:spcBef>
                <a:spcAft>
                  <a:spcPts val="0"/>
                </a:spcAft>
                <a:buClr>
                  <a:schemeClr val="dk1"/>
                </a:buClr>
                <a:buSzPts val="1000"/>
                <a:buFont typeface="Roboto"/>
                <a:buChar char="●"/>
              </a:pPr>
              <a:r>
                <a:rPr lang="en" sz="1000">
                  <a:solidFill>
                    <a:schemeClr val="dk1"/>
                  </a:solidFill>
                  <a:latin typeface="Roboto"/>
                  <a:ea typeface="Roboto"/>
                  <a:cs typeface="Roboto"/>
                  <a:sym typeface="Roboto"/>
                </a:rPr>
                <a:t>Can be filtered and sorted.</a:t>
              </a:r>
              <a:endParaRPr sz="1000">
                <a:solidFill>
                  <a:schemeClr val="dk1"/>
                </a:solidFill>
                <a:latin typeface="Roboto"/>
                <a:ea typeface="Roboto"/>
                <a:cs typeface="Roboto"/>
                <a:sym typeface="Roboto"/>
              </a:endParaRPr>
            </a:p>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Prepared automated script for addition of new documents </a:t>
              </a:r>
              <a:endParaRPr sz="1000">
                <a:solidFill>
                  <a:srgbClr val="FFFFFF"/>
                </a:solidFill>
                <a:latin typeface="Roboto"/>
                <a:ea typeface="Roboto"/>
                <a:cs typeface="Roboto"/>
                <a:sym typeface="Roboto"/>
              </a:endParaRPr>
            </a:p>
          </p:txBody>
        </p:sp>
      </p:grpSp>
      <p:grpSp>
        <p:nvGrpSpPr>
          <p:cNvPr id="111" name="Google Shape;111;p18"/>
          <p:cNvGrpSpPr/>
          <p:nvPr/>
        </p:nvGrpSpPr>
        <p:grpSpPr>
          <a:xfrm>
            <a:off x="3297733" y="1142090"/>
            <a:ext cx="2456721" cy="3666314"/>
            <a:chOff x="1118224" y="283725"/>
            <a:chExt cx="2090826" cy="4076400"/>
          </a:xfrm>
        </p:grpSpPr>
        <p:sp>
          <p:nvSpPr>
            <p:cNvPr id="112" name="Google Shape;112;p18"/>
            <p:cNvSpPr/>
            <p:nvPr/>
          </p:nvSpPr>
          <p:spPr>
            <a:xfrm>
              <a:off x="1178650" y="283725"/>
              <a:ext cx="2030400" cy="4076400"/>
            </a:xfrm>
            <a:prstGeom prst="rect">
              <a:avLst/>
            </a:prstGeom>
            <a:solidFill>
              <a:srgbClr val="A64D7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8"/>
            <p:cNvSpPr/>
            <p:nvPr/>
          </p:nvSpPr>
          <p:spPr>
            <a:xfrm>
              <a:off x="1118224" y="341749"/>
              <a:ext cx="2048100" cy="2490600"/>
            </a:xfrm>
            <a:prstGeom prst="rect">
              <a:avLst/>
            </a:prstGeom>
            <a:solidFill>
              <a:srgbClr val="FFFFFF"/>
            </a:solidFill>
            <a:ln cap="flat" cmpd="sng" w="19050">
              <a:solidFill>
                <a:srgbClr val="41414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8"/>
            <p:cNvSpPr/>
            <p:nvPr/>
          </p:nvSpPr>
          <p:spPr>
            <a:xfrm>
              <a:off x="1247496" y="1344550"/>
              <a:ext cx="1892700" cy="60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414141"/>
                  </a:solidFill>
                  <a:latin typeface="Roboto Medium"/>
                  <a:ea typeface="Roboto Medium"/>
                  <a:cs typeface="Roboto Medium"/>
                  <a:sym typeface="Roboto Medium"/>
                </a:rPr>
                <a:t>5,595,936 Tobacco Settlement Documents metadata ingested (81 failed);</a:t>
              </a:r>
              <a:endParaRPr sz="1200">
                <a:solidFill>
                  <a:srgbClr val="414141"/>
                </a:solidFill>
                <a:latin typeface="Roboto Medium"/>
                <a:ea typeface="Roboto Medium"/>
                <a:cs typeface="Roboto Medium"/>
                <a:sym typeface="Roboto Medium"/>
              </a:endParaRPr>
            </a:p>
            <a:p>
              <a:pPr indent="0" lvl="0" marL="0" rtl="0" algn="l">
                <a:spcBef>
                  <a:spcPts val="0"/>
                </a:spcBef>
                <a:spcAft>
                  <a:spcPts val="0"/>
                </a:spcAft>
                <a:buNone/>
              </a:pPr>
              <a:r>
                <a:rPr lang="en" sz="1200">
                  <a:solidFill>
                    <a:srgbClr val="414141"/>
                  </a:solidFill>
                  <a:latin typeface="Roboto Medium"/>
                  <a:ea typeface="Roboto Medium"/>
                  <a:cs typeface="Roboto Medium"/>
                  <a:sym typeface="Roboto Medium"/>
                </a:rPr>
                <a:t>including 100,000 metadata and full text.</a:t>
              </a:r>
              <a:endParaRPr sz="1200">
                <a:solidFill>
                  <a:srgbClr val="414141"/>
                </a:solidFill>
                <a:latin typeface="Roboto Medium"/>
                <a:ea typeface="Roboto Medium"/>
                <a:cs typeface="Roboto Medium"/>
                <a:sym typeface="Roboto Medium"/>
              </a:endParaRPr>
            </a:p>
          </p:txBody>
        </p:sp>
        <p:sp>
          <p:nvSpPr>
            <p:cNvPr id="115" name="Google Shape;115;p18"/>
            <p:cNvSpPr/>
            <p:nvPr/>
          </p:nvSpPr>
          <p:spPr>
            <a:xfrm>
              <a:off x="1233850" y="470600"/>
              <a:ext cx="1815000" cy="67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4000">
                  <a:solidFill>
                    <a:srgbClr val="414141"/>
                  </a:solidFill>
                  <a:latin typeface="Roboto"/>
                  <a:ea typeface="Roboto"/>
                  <a:cs typeface="Roboto"/>
                  <a:sym typeface="Roboto"/>
                </a:rPr>
                <a:t>99.9</a:t>
              </a:r>
              <a:r>
                <a:rPr lang="en" sz="4000">
                  <a:solidFill>
                    <a:srgbClr val="414141"/>
                  </a:solidFill>
                  <a:latin typeface="Roboto Thin"/>
                  <a:ea typeface="Roboto Thin"/>
                  <a:cs typeface="Roboto Thin"/>
                  <a:sym typeface="Roboto Thin"/>
                </a:rPr>
                <a:t>%</a:t>
              </a:r>
              <a:endParaRPr sz="4000">
                <a:solidFill>
                  <a:srgbClr val="414141"/>
                </a:solidFill>
                <a:latin typeface="Roboto Thin"/>
                <a:ea typeface="Roboto Thin"/>
                <a:cs typeface="Roboto Thin"/>
                <a:sym typeface="Roboto Thin"/>
              </a:endParaRPr>
            </a:p>
          </p:txBody>
        </p:sp>
        <p:sp>
          <p:nvSpPr>
            <p:cNvPr id="116" name="Google Shape;116;p18"/>
            <p:cNvSpPr/>
            <p:nvPr/>
          </p:nvSpPr>
          <p:spPr>
            <a:xfrm rot="5400000">
              <a:off x="1938871" y="2785391"/>
              <a:ext cx="389100" cy="278100"/>
            </a:xfrm>
            <a:prstGeom prst="rightArrow">
              <a:avLst>
                <a:gd fmla="val 34239" name="adj1"/>
                <a:gd fmla="val 57035" name="adj2"/>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8"/>
            <p:cNvSpPr/>
            <p:nvPr/>
          </p:nvSpPr>
          <p:spPr>
            <a:xfrm>
              <a:off x="1118308" y="3172455"/>
              <a:ext cx="2030400" cy="1085400"/>
            </a:xfrm>
            <a:prstGeom prst="rect">
              <a:avLst/>
            </a:prstGeom>
            <a:noFill/>
            <a:ln>
              <a:noFill/>
            </a:ln>
          </p:spPr>
          <p:txBody>
            <a:bodyPr anchorCtr="0" anchor="t" bIns="91425" lIns="91425" spcFirstLastPara="1" rIns="91425" wrap="square" tIns="91425">
              <a:noAutofit/>
            </a:bodyPr>
            <a:lstStyle/>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Fully searchable documents </a:t>
              </a:r>
              <a:endParaRPr sz="1000">
                <a:solidFill>
                  <a:srgbClr val="FFFFFF"/>
                </a:solidFill>
                <a:latin typeface="Roboto"/>
                <a:ea typeface="Roboto"/>
                <a:cs typeface="Roboto"/>
                <a:sym typeface="Roboto"/>
              </a:endParaRPr>
            </a:p>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Can be filtered and sorted.</a:t>
              </a:r>
              <a:endParaRPr sz="1000">
                <a:solidFill>
                  <a:srgbClr val="FFFFFF"/>
                </a:solidFill>
                <a:latin typeface="Roboto"/>
                <a:ea typeface="Roboto"/>
                <a:cs typeface="Roboto"/>
                <a:sym typeface="Roboto"/>
              </a:endParaRPr>
            </a:p>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Prepared automated script for addition of new documents.</a:t>
              </a:r>
              <a:endParaRPr sz="1000">
                <a:solidFill>
                  <a:srgbClr val="FFFFFF"/>
                </a:solidFill>
                <a:latin typeface="Roboto"/>
                <a:ea typeface="Roboto"/>
                <a:cs typeface="Roboto"/>
                <a:sym typeface="Roboto"/>
              </a:endParaRPr>
            </a:p>
            <a:p>
              <a:pPr indent="0" lvl="0" marL="457200" rtl="0" algn="l">
                <a:lnSpc>
                  <a:spcPct val="115000"/>
                </a:lnSpc>
                <a:spcBef>
                  <a:spcPts val="0"/>
                </a:spcBef>
                <a:spcAft>
                  <a:spcPts val="0"/>
                </a:spcAft>
                <a:buNone/>
              </a:pPr>
              <a:r>
                <a:t/>
              </a:r>
              <a:endParaRPr sz="1000">
                <a:solidFill>
                  <a:srgbClr val="FFFFFF"/>
                </a:solidFill>
                <a:latin typeface="Roboto"/>
                <a:ea typeface="Roboto"/>
                <a:cs typeface="Roboto"/>
                <a:sym typeface="Roboto"/>
              </a:endParaRPr>
            </a:p>
          </p:txBody>
        </p:sp>
      </p:grpSp>
      <p:grpSp>
        <p:nvGrpSpPr>
          <p:cNvPr id="118" name="Google Shape;118;p18"/>
          <p:cNvGrpSpPr/>
          <p:nvPr/>
        </p:nvGrpSpPr>
        <p:grpSpPr>
          <a:xfrm>
            <a:off x="5816095" y="1142090"/>
            <a:ext cx="2456721" cy="3666314"/>
            <a:chOff x="1118224" y="283725"/>
            <a:chExt cx="2090826" cy="4076400"/>
          </a:xfrm>
        </p:grpSpPr>
        <p:sp>
          <p:nvSpPr>
            <p:cNvPr id="119" name="Google Shape;119;p18"/>
            <p:cNvSpPr/>
            <p:nvPr/>
          </p:nvSpPr>
          <p:spPr>
            <a:xfrm>
              <a:off x="1178650" y="283725"/>
              <a:ext cx="2030400" cy="4076400"/>
            </a:xfrm>
            <a:prstGeom prst="rect">
              <a:avLst/>
            </a:prstGeom>
            <a:solidFill>
              <a:srgbClr val="A64D7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18"/>
            <p:cNvSpPr/>
            <p:nvPr/>
          </p:nvSpPr>
          <p:spPr>
            <a:xfrm>
              <a:off x="1118224" y="341749"/>
              <a:ext cx="2048100" cy="2490600"/>
            </a:xfrm>
            <a:prstGeom prst="rect">
              <a:avLst/>
            </a:prstGeom>
            <a:solidFill>
              <a:srgbClr val="FFFFFF"/>
            </a:solidFill>
            <a:ln cap="flat" cmpd="sng" w="19050">
              <a:solidFill>
                <a:srgbClr val="41414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18"/>
            <p:cNvSpPr/>
            <p:nvPr/>
          </p:nvSpPr>
          <p:spPr>
            <a:xfrm>
              <a:off x="1233849" y="1397389"/>
              <a:ext cx="1815000" cy="985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414141"/>
                  </a:solidFill>
                  <a:latin typeface="Roboto Medium"/>
                  <a:ea typeface="Roboto Medium"/>
                  <a:cs typeface="Roboto Medium"/>
                  <a:sym typeface="Roboto Medium"/>
                </a:rPr>
                <a:t>Text Summarization,</a:t>
              </a:r>
              <a:endParaRPr sz="1200">
                <a:solidFill>
                  <a:srgbClr val="414141"/>
                </a:solidFill>
                <a:latin typeface="Roboto Medium"/>
                <a:ea typeface="Roboto Medium"/>
                <a:cs typeface="Roboto Medium"/>
                <a:sym typeface="Roboto Medium"/>
              </a:endParaRPr>
            </a:p>
            <a:p>
              <a:pPr indent="0" lvl="0" marL="0" rtl="0" algn="l">
                <a:spcBef>
                  <a:spcPts val="0"/>
                </a:spcBef>
                <a:spcAft>
                  <a:spcPts val="0"/>
                </a:spcAft>
                <a:buNone/>
              </a:pPr>
              <a:r>
                <a:rPr lang="en" sz="1200">
                  <a:solidFill>
                    <a:srgbClr val="414141"/>
                  </a:solidFill>
                  <a:latin typeface="Roboto Medium"/>
                  <a:ea typeface="Roboto Medium"/>
                  <a:cs typeface="Roboto Medium"/>
                  <a:sym typeface="Roboto Medium"/>
                </a:rPr>
                <a:t>Sentiment Analysis,</a:t>
              </a:r>
              <a:endParaRPr sz="1200">
                <a:solidFill>
                  <a:srgbClr val="414141"/>
                </a:solidFill>
                <a:latin typeface="Roboto Medium"/>
                <a:ea typeface="Roboto Medium"/>
                <a:cs typeface="Roboto Medium"/>
                <a:sym typeface="Roboto Medium"/>
              </a:endParaRPr>
            </a:p>
            <a:p>
              <a:pPr indent="0" lvl="0" marL="0" rtl="0" algn="l">
                <a:spcBef>
                  <a:spcPts val="0"/>
                </a:spcBef>
                <a:spcAft>
                  <a:spcPts val="0"/>
                </a:spcAft>
                <a:buNone/>
              </a:pPr>
              <a:r>
                <a:rPr lang="en" sz="1200">
                  <a:solidFill>
                    <a:srgbClr val="414141"/>
                  </a:solidFill>
                  <a:latin typeface="Roboto Medium"/>
                  <a:ea typeface="Roboto Medium"/>
                  <a:cs typeface="Roboto Medium"/>
                  <a:sym typeface="Roboto Medium"/>
                </a:rPr>
                <a:t>Named-Entity Recognition, </a:t>
              </a:r>
              <a:endParaRPr sz="1200">
                <a:solidFill>
                  <a:srgbClr val="414141"/>
                </a:solidFill>
                <a:latin typeface="Roboto Medium"/>
                <a:ea typeface="Roboto Medium"/>
                <a:cs typeface="Roboto Medium"/>
                <a:sym typeface="Roboto Medium"/>
              </a:endParaRPr>
            </a:p>
            <a:p>
              <a:pPr indent="0" lvl="0" marL="0" rtl="0" algn="l">
                <a:spcBef>
                  <a:spcPts val="0"/>
                </a:spcBef>
                <a:spcAft>
                  <a:spcPts val="0"/>
                </a:spcAft>
                <a:buNone/>
              </a:pPr>
              <a:r>
                <a:rPr lang="en" sz="1200">
                  <a:solidFill>
                    <a:srgbClr val="414141"/>
                  </a:solidFill>
                  <a:latin typeface="Roboto Medium"/>
                  <a:ea typeface="Roboto Medium"/>
                  <a:cs typeface="Roboto Medium"/>
                  <a:sym typeface="Roboto Medium"/>
                </a:rPr>
                <a:t>Cluster Data</a:t>
              </a:r>
              <a:endParaRPr sz="1200">
                <a:solidFill>
                  <a:srgbClr val="414141"/>
                </a:solidFill>
                <a:latin typeface="Roboto Medium"/>
                <a:ea typeface="Roboto Medium"/>
                <a:cs typeface="Roboto Medium"/>
                <a:sym typeface="Roboto Medium"/>
              </a:endParaRPr>
            </a:p>
          </p:txBody>
        </p:sp>
        <p:sp>
          <p:nvSpPr>
            <p:cNvPr id="122" name="Google Shape;122;p18"/>
            <p:cNvSpPr/>
            <p:nvPr/>
          </p:nvSpPr>
          <p:spPr>
            <a:xfrm>
              <a:off x="1256148" y="502997"/>
              <a:ext cx="1815000" cy="67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4000">
                <a:solidFill>
                  <a:srgbClr val="414141"/>
                </a:solidFill>
                <a:latin typeface="Roboto Thin"/>
                <a:ea typeface="Roboto Thin"/>
                <a:cs typeface="Roboto Thin"/>
                <a:sym typeface="Roboto Thin"/>
              </a:endParaRPr>
            </a:p>
          </p:txBody>
        </p:sp>
        <p:sp>
          <p:nvSpPr>
            <p:cNvPr id="123" name="Google Shape;123;p18"/>
            <p:cNvSpPr/>
            <p:nvPr/>
          </p:nvSpPr>
          <p:spPr>
            <a:xfrm rot="5400000">
              <a:off x="1938871" y="2785391"/>
              <a:ext cx="389100" cy="278100"/>
            </a:xfrm>
            <a:prstGeom prst="rightArrow">
              <a:avLst>
                <a:gd fmla="val 34239" name="adj1"/>
                <a:gd fmla="val 57035" name="adj2"/>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18"/>
            <p:cNvSpPr/>
            <p:nvPr/>
          </p:nvSpPr>
          <p:spPr>
            <a:xfrm>
              <a:off x="1118308" y="3172455"/>
              <a:ext cx="2030400" cy="1085400"/>
            </a:xfrm>
            <a:prstGeom prst="rect">
              <a:avLst/>
            </a:prstGeom>
            <a:noFill/>
            <a:ln>
              <a:noFill/>
            </a:ln>
          </p:spPr>
          <p:txBody>
            <a:bodyPr anchorCtr="0" anchor="t" bIns="91425" lIns="91425" spcFirstLastPara="1" rIns="91425" wrap="square" tIns="91425">
              <a:noAutofit/>
            </a:bodyPr>
            <a:lstStyle/>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Tested the text summarisation format.</a:t>
              </a:r>
              <a:endParaRPr sz="1000">
                <a:solidFill>
                  <a:srgbClr val="FFFFFF"/>
                </a:solidFill>
                <a:latin typeface="Roboto"/>
                <a:ea typeface="Roboto"/>
                <a:cs typeface="Roboto"/>
                <a:sym typeface="Roboto"/>
              </a:endParaRPr>
            </a:p>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Receiving data from TML.</a:t>
              </a:r>
              <a:endParaRPr sz="1000">
                <a:solidFill>
                  <a:srgbClr val="FFFFFF"/>
                </a:solidFill>
                <a:latin typeface="Roboto"/>
                <a:ea typeface="Roboto"/>
                <a:cs typeface="Roboto"/>
                <a:sym typeface="Roboto"/>
              </a:endParaRPr>
            </a:p>
            <a:p>
              <a:pPr indent="-292100" lvl="0" marL="457200" rtl="0" algn="l">
                <a:lnSpc>
                  <a:spcPct val="115000"/>
                </a:lnSpc>
                <a:spcBef>
                  <a:spcPts val="0"/>
                </a:spcBef>
                <a:spcAft>
                  <a:spcPts val="0"/>
                </a:spcAft>
                <a:buClr>
                  <a:srgbClr val="FFFFFF"/>
                </a:buClr>
                <a:buSzPts val="1000"/>
                <a:buFont typeface="Roboto"/>
                <a:buChar char="●"/>
              </a:pPr>
              <a:r>
                <a:rPr lang="en" sz="1000">
                  <a:solidFill>
                    <a:srgbClr val="FFFFFF"/>
                  </a:solidFill>
                  <a:latin typeface="Roboto"/>
                  <a:ea typeface="Roboto"/>
                  <a:cs typeface="Roboto"/>
                  <a:sym typeface="Roboto"/>
                </a:rPr>
                <a:t>Work in progress.</a:t>
              </a:r>
              <a:endParaRPr sz="1000">
                <a:solidFill>
                  <a:srgbClr val="FFFFFF"/>
                </a:solidFill>
                <a:latin typeface="Roboto"/>
                <a:ea typeface="Roboto"/>
                <a:cs typeface="Roboto"/>
                <a:sym typeface="Roboto"/>
              </a:endParaRPr>
            </a:p>
          </p:txBody>
        </p:sp>
      </p:grpSp>
      <p:sp>
        <p:nvSpPr>
          <p:cNvPr id="125" name="Google Shape;125;p18"/>
          <p:cNvSpPr/>
          <p:nvPr/>
        </p:nvSpPr>
        <p:spPr>
          <a:xfrm>
            <a:off x="779387" y="710275"/>
            <a:ext cx="619800" cy="4317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a:solidFill>
                  <a:srgbClr val="FFFFFF"/>
                </a:solidFill>
              </a:rPr>
              <a:t>CME</a:t>
            </a:r>
            <a:endParaRPr b="1">
              <a:solidFill>
                <a:srgbClr val="FFFFFF"/>
              </a:solidFill>
            </a:endParaRPr>
          </a:p>
        </p:txBody>
      </p:sp>
      <p:sp>
        <p:nvSpPr>
          <p:cNvPr id="126" name="Google Shape;126;p18"/>
          <p:cNvSpPr/>
          <p:nvPr/>
        </p:nvSpPr>
        <p:spPr>
          <a:xfrm>
            <a:off x="3297730" y="710275"/>
            <a:ext cx="619800" cy="4317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a:solidFill>
                  <a:srgbClr val="FFFFFF"/>
                </a:solidFill>
              </a:rPr>
              <a:t>CMT</a:t>
            </a:r>
            <a:endParaRPr b="1">
              <a:solidFill>
                <a:srgbClr val="FFFFFF"/>
              </a:solidFill>
            </a:endParaRPr>
          </a:p>
        </p:txBody>
      </p:sp>
      <p:sp>
        <p:nvSpPr>
          <p:cNvPr id="127" name="Google Shape;127;p18"/>
          <p:cNvSpPr/>
          <p:nvPr/>
        </p:nvSpPr>
        <p:spPr>
          <a:xfrm>
            <a:off x="5816073" y="710275"/>
            <a:ext cx="619800" cy="4317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
                <a:solidFill>
                  <a:srgbClr val="FFFFFF"/>
                </a:solidFill>
              </a:rPr>
              <a:t>TML</a:t>
            </a:r>
            <a:endParaRPr b="1">
              <a:solidFill>
                <a:srgbClr val="FFFFFF"/>
              </a:solidFill>
            </a:endParaRPr>
          </a:p>
        </p:txBody>
      </p:sp>
      <p:sp>
        <p:nvSpPr>
          <p:cNvPr id="128" name="Google Shape;128;p18"/>
          <p:cNvSpPr txBox="1"/>
          <p:nvPr>
            <p:ph idx="4294967295" type="title"/>
          </p:nvPr>
        </p:nvSpPr>
        <p:spPr>
          <a:xfrm>
            <a:off x="311700" y="7010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800"/>
              <a:t>Achievements</a:t>
            </a:r>
            <a:endParaRPr sz="2800"/>
          </a:p>
        </p:txBody>
      </p:sp>
      <p:sp>
        <p:nvSpPr>
          <p:cNvPr id="129" name="Google Shape;129;p18"/>
          <p:cNvSpPr/>
          <p:nvPr/>
        </p:nvSpPr>
        <p:spPr>
          <a:xfrm>
            <a:off x="5978119" y="1367491"/>
            <a:ext cx="2132700" cy="60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800">
                <a:solidFill>
                  <a:srgbClr val="414141"/>
                </a:solidFill>
                <a:latin typeface="Roboto"/>
                <a:ea typeface="Roboto"/>
                <a:cs typeface="Roboto"/>
                <a:sym typeface="Roboto"/>
              </a:rPr>
              <a:t>In Progress</a:t>
            </a:r>
            <a:endParaRPr sz="2800">
              <a:solidFill>
                <a:srgbClr val="414141"/>
              </a:solidFill>
              <a:latin typeface="Roboto Thin"/>
              <a:ea typeface="Roboto Thin"/>
              <a:cs typeface="Roboto Thin"/>
              <a:sym typeface="Roboto Thin"/>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Google Shape;134;p19"/>
          <p:cNvSpPr txBox="1"/>
          <p:nvPr>
            <p:ph type="title"/>
          </p:nvPr>
        </p:nvSpPr>
        <p:spPr>
          <a:xfrm>
            <a:off x="311700" y="1921925"/>
            <a:ext cx="8520600" cy="1172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600"/>
              <a:t>DESIGN &amp; IMPLEMENTATION</a:t>
            </a:r>
            <a:endParaRPr sz="36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8" name="Shape 138"/>
        <p:cNvGrpSpPr/>
        <p:nvPr/>
      </p:nvGrpSpPr>
      <p:grpSpPr>
        <a:xfrm>
          <a:off x="0" y="0"/>
          <a:ext cx="0" cy="0"/>
          <a:chOff x="0" y="0"/>
          <a:chExt cx="0" cy="0"/>
        </a:xfrm>
      </p:grpSpPr>
      <p:sp>
        <p:nvSpPr>
          <p:cNvPr id="139" name="Google Shape;139;p20"/>
          <p:cNvSpPr txBox="1"/>
          <p:nvPr>
            <p:ph idx="4294967295" type="title"/>
          </p:nvPr>
        </p:nvSpPr>
        <p:spPr>
          <a:xfrm>
            <a:off x="383300" y="8870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800"/>
              <a:t>Concept Map for Elasticsearch</a:t>
            </a:r>
            <a:endParaRPr sz="2800"/>
          </a:p>
        </p:txBody>
      </p:sp>
      <p:pic>
        <p:nvPicPr>
          <p:cNvPr id="140" name="Google Shape;140;p20"/>
          <p:cNvPicPr preferRelativeResize="0"/>
          <p:nvPr/>
        </p:nvPicPr>
        <p:blipFill>
          <a:blip r:embed="rId3">
            <a:alphaModFix/>
          </a:blip>
          <a:stretch>
            <a:fillRect/>
          </a:stretch>
        </p:blipFill>
        <p:spPr>
          <a:xfrm>
            <a:off x="642950" y="747575"/>
            <a:ext cx="7737353" cy="424352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4" name="Shape 144"/>
        <p:cNvGrpSpPr/>
        <p:nvPr/>
      </p:nvGrpSpPr>
      <p:grpSpPr>
        <a:xfrm>
          <a:off x="0" y="0"/>
          <a:ext cx="0" cy="0"/>
          <a:chOff x="0" y="0"/>
          <a:chExt cx="0" cy="0"/>
        </a:xfrm>
      </p:grpSpPr>
      <p:sp>
        <p:nvSpPr>
          <p:cNvPr id="145" name="Google Shape;145;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Tobacco Data Schema</a:t>
            </a:r>
            <a:endParaRPr/>
          </a:p>
        </p:txBody>
      </p:sp>
      <p:pic>
        <p:nvPicPr>
          <p:cNvPr id="146" name="Google Shape;146;p21"/>
          <p:cNvPicPr preferRelativeResize="0"/>
          <p:nvPr/>
        </p:nvPicPr>
        <p:blipFill>
          <a:blip r:embed="rId3">
            <a:alphaModFix/>
          </a:blip>
          <a:stretch>
            <a:fillRect/>
          </a:stretch>
        </p:blipFill>
        <p:spPr>
          <a:xfrm>
            <a:off x="1259150" y="1243850"/>
            <a:ext cx="6524099" cy="3619499"/>
          </a:xfrm>
          <a:prstGeom prst="rect">
            <a:avLst/>
          </a:prstGeom>
          <a:noFill/>
          <a:ln cap="flat" cmpd="sng" w="9525">
            <a:solidFill>
              <a:srgbClr val="000000"/>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