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Raleway"/>
      <p:regular r:id="rId18"/>
      <p:bold r:id="rId19"/>
      <p:italic r:id="rId20"/>
      <p:boldItalic r:id="rId21"/>
    </p:embeddedFont>
    <p:embeddedFont>
      <p:font typeface="Lato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864F9AFB-25C4-459C-BC89-9656E63D8F46}">
  <a:tblStyle styleId="{864F9AFB-25C4-459C-BC89-9656E63D8F4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italic.fntdata"/><Relationship Id="rId22" Type="http://schemas.openxmlformats.org/officeDocument/2006/relationships/font" Target="fonts/Lato-regular.fntdata"/><Relationship Id="rId21" Type="http://schemas.openxmlformats.org/officeDocument/2006/relationships/font" Target="fonts/Raleway-boldItalic.fntdata"/><Relationship Id="rId24" Type="http://schemas.openxmlformats.org/officeDocument/2006/relationships/font" Target="fonts/Lato-italic.fntdata"/><Relationship Id="rId23" Type="http://schemas.openxmlformats.org/officeDocument/2006/relationships/font" Target="fonts/Lato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La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Raleway-bold.fntdata"/><Relationship Id="rId18" Type="http://schemas.openxmlformats.org/officeDocument/2006/relationships/font" Target="fonts/Raleway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512e0fc2f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512e0fc2f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Could only work on some people’s computers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Didn’t need a new JSON for DFA’s, NFA’s, PDA’s, Turing Machines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Decided to not use Ruby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4ebd5299a9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4ebd5299a9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4f8ad2b5a3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4f8ad2b5a3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50f62e335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50f62e335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4ebd5299a9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4ebd5299a9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54467c0e03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54467c0e03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54467c0e0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54467c0e0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Screen shots of code and website 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5622df560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5622df560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58011ee353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58011ee353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5622df560f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5622df560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58011ee353_1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58011ee353_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png"/><Relationship Id="rId4" Type="http://schemas.openxmlformats.org/officeDocument/2006/relationships/image" Target="../media/image20.png"/><Relationship Id="rId5" Type="http://schemas.openxmlformats.org/officeDocument/2006/relationships/image" Target="../media/image25.png"/><Relationship Id="rId6" Type="http://schemas.openxmlformats.org/officeDocument/2006/relationships/hyperlink" Target="https://www.iconfinder.com/" TargetMode="External"/><Relationship Id="rId7" Type="http://schemas.openxmlformats.org/officeDocument/2006/relationships/image" Target="../media/image1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hyperlink" Target="https://www.maxpixel.net/static/photo/1x/Symbol-Correct-Mark-Ok-Choice-Right-Check-Yes-40319.png" TargetMode="External"/><Relationship Id="rId10" Type="http://schemas.openxmlformats.org/officeDocument/2006/relationships/hyperlink" Target="https://www.iconfinder.com/" TargetMode="External"/><Relationship Id="rId9" Type="http://schemas.openxmlformats.org/officeDocument/2006/relationships/image" Target="../media/image2.png"/><Relationship Id="rId5" Type="http://schemas.openxmlformats.org/officeDocument/2006/relationships/image" Target="../media/image1.png"/><Relationship Id="rId6" Type="http://schemas.openxmlformats.org/officeDocument/2006/relationships/image" Target="../media/image4.png"/><Relationship Id="rId7" Type="http://schemas.openxmlformats.org/officeDocument/2006/relationships/image" Target="../media/image3.png"/><Relationship Id="rId8" Type="http://schemas.openxmlformats.org/officeDocument/2006/relationships/image" Target="../media/image2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Relationship Id="rId4" Type="http://schemas.openxmlformats.org/officeDocument/2006/relationships/image" Target="../media/image6.png"/><Relationship Id="rId5" Type="http://schemas.openxmlformats.org/officeDocument/2006/relationships/image" Target="../media/image7.jpg"/><Relationship Id="rId6" Type="http://schemas.openxmlformats.org/officeDocument/2006/relationships/image" Target="../media/image8.png"/><Relationship Id="rId7" Type="http://schemas.openxmlformats.org/officeDocument/2006/relationships/hyperlink" Target="https://www.iconfinder.com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12.png"/><Relationship Id="rId9" Type="http://schemas.openxmlformats.org/officeDocument/2006/relationships/image" Target="../media/image14.png"/><Relationship Id="rId5" Type="http://schemas.openxmlformats.org/officeDocument/2006/relationships/image" Target="../media/image11.png"/><Relationship Id="rId6" Type="http://schemas.openxmlformats.org/officeDocument/2006/relationships/hyperlink" Target="https://www.iconfinder.com/" TargetMode="External"/><Relationship Id="rId7" Type="http://schemas.openxmlformats.org/officeDocument/2006/relationships/image" Target="../media/image22.png"/><Relationship Id="rId8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Relationship Id="rId4" Type="http://schemas.openxmlformats.org/officeDocument/2006/relationships/hyperlink" Target="https://www.iconfinder.com/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3.png"/><Relationship Id="rId4" Type="http://schemas.openxmlformats.org/officeDocument/2006/relationships/hyperlink" Target="https://www.iconfinder.com/" TargetMode="External"/><Relationship Id="rId5" Type="http://schemas.openxmlformats.org/officeDocument/2006/relationships/image" Target="../media/image21.png"/><Relationship Id="rId6" Type="http://schemas.openxmlformats.org/officeDocument/2006/relationships/image" Target="../media/image1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Automated Exercises 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729450" y="2205850"/>
            <a:ext cx="7688100" cy="24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Jacob Mokuvos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Clayton Cunningham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Ted Liu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Mingchi Li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Shuhao Zhao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CS 4624 Multimedia/Hypertext and Information Access, Dr. Fox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Virginia Tech, Blacksburg, VA, 24061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4/25/19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2"/>
          <p:cNvSpPr txBox="1"/>
          <p:nvPr>
            <p:ph type="title"/>
          </p:nvPr>
        </p:nvSpPr>
        <p:spPr>
          <a:xfrm>
            <a:off x="729450" y="630936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Issues / Lessons Learned</a:t>
            </a:r>
            <a:endParaRPr/>
          </a:p>
        </p:txBody>
      </p:sp>
      <p:sp>
        <p:nvSpPr>
          <p:cNvPr id="183" name="Google Shape;183;p22"/>
          <p:cNvSpPr txBox="1"/>
          <p:nvPr>
            <p:ph idx="1" type="body"/>
          </p:nvPr>
        </p:nvSpPr>
        <p:spPr>
          <a:xfrm>
            <a:off x="729450" y="1719072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Have universally compatible code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Defining clear information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Collaborating to reach </a:t>
            </a:r>
            <a:r>
              <a:rPr lang="en" sz="1400"/>
              <a:t>achievable</a:t>
            </a:r>
            <a:r>
              <a:rPr lang="en" sz="1400"/>
              <a:t> goals</a:t>
            </a:r>
            <a:endParaRPr sz="1400"/>
          </a:p>
        </p:txBody>
      </p:sp>
      <p:pic>
        <p:nvPicPr>
          <p:cNvPr id="184" name="Google Shape;18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59177" y="2887434"/>
            <a:ext cx="1271117" cy="1231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3106591">
            <a:off x="6423491" y="2204883"/>
            <a:ext cx="911471" cy="11664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2"/>
          <p:cNvPicPr preferRelativeResize="0"/>
          <p:nvPr/>
        </p:nvPicPr>
        <p:blipFill rotWithShape="1">
          <a:blip r:embed="rId5">
            <a:alphaModFix/>
          </a:blip>
          <a:srcRect b="0" l="0" r="0" t="13793"/>
          <a:stretch/>
        </p:blipFill>
        <p:spPr>
          <a:xfrm>
            <a:off x="6359177" y="3271897"/>
            <a:ext cx="1271117" cy="841522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2"/>
          <p:cNvSpPr txBox="1"/>
          <p:nvPr/>
        </p:nvSpPr>
        <p:spPr>
          <a:xfrm>
            <a:off x="7133400" y="4790700"/>
            <a:ext cx="20106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6"/>
              </a:rPr>
              <a:t>https://www.iconfinder.com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88" name="Google Shape;188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187600" y="3065175"/>
            <a:ext cx="1611750" cy="161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3"/>
          <p:cNvSpPr txBox="1"/>
          <p:nvPr>
            <p:ph type="title"/>
          </p:nvPr>
        </p:nvSpPr>
        <p:spPr>
          <a:xfrm>
            <a:off x="729450" y="630936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Acknowledgments</a:t>
            </a:r>
            <a:r>
              <a:rPr lang="en"/>
              <a:t> </a:t>
            </a:r>
            <a:endParaRPr/>
          </a:p>
        </p:txBody>
      </p:sp>
      <p:sp>
        <p:nvSpPr>
          <p:cNvPr id="194" name="Google Shape;194;p23"/>
          <p:cNvSpPr txBox="1"/>
          <p:nvPr>
            <p:ph idx="1" type="body"/>
          </p:nvPr>
        </p:nvSpPr>
        <p:spPr>
          <a:xfrm>
            <a:off x="729450" y="1719072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 - Professor Mostafa Mohammed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Platform - OpenDSA Interactive Textbook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4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729450" y="630936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729450" y="1719072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Overview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Work Completed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Work to Finalize 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Issues/challenges</a:t>
            </a:r>
            <a:endParaRPr sz="1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idx="1" type="body"/>
          </p:nvPr>
        </p:nvSpPr>
        <p:spPr>
          <a:xfrm>
            <a:off x="727650" y="1719072"/>
            <a:ext cx="7688700" cy="284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Goal: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Create an interactive OpenDSA module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Help students engage with the Formal Language content. 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Method: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Build an automated assessment exercises framework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Allow instructors to build exercises for OpenDSA modules.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Deliverables: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Generate exercises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Auto-grade exercises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Create JSON Submission Log</a:t>
            </a:r>
            <a:endParaRPr sz="1400"/>
          </a:p>
        </p:txBody>
      </p:sp>
      <p:pic>
        <p:nvPicPr>
          <p:cNvPr id="99" name="Google Shape;9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4926" y="3329150"/>
            <a:ext cx="2442188" cy="118937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5"/>
          <p:cNvSpPr txBox="1"/>
          <p:nvPr>
            <p:ph type="title"/>
          </p:nvPr>
        </p:nvSpPr>
        <p:spPr>
          <a:xfrm>
            <a:off x="729450" y="630936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 </a:t>
            </a:r>
            <a:endParaRPr/>
          </a:p>
        </p:txBody>
      </p:sp>
      <p:pic>
        <p:nvPicPr>
          <p:cNvPr descr="https://www.maxpixel.net/static/photo/1x/Symbol-Correct-Mark-Ok-Choice-Right-Check-Yes-40319.png" id="101" name="Google Shape;101;p15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20849" y="3418925"/>
            <a:ext cx="377975" cy="360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44300" y="535267"/>
            <a:ext cx="2442199" cy="1274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338476" y="2266201"/>
            <a:ext cx="650575" cy="6505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4" name="Google Shape;104;p15"/>
          <p:cNvCxnSpPr>
            <a:stCxn id="105" idx="2"/>
            <a:endCxn id="103" idx="0"/>
          </p:cNvCxnSpPr>
          <p:nvPr/>
        </p:nvCxnSpPr>
        <p:spPr>
          <a:xfrm flipH="1" rot="-5400000">
            <a:off x="8306763" y="1908712"/>
            <a:ext cx="714600" cy="600"/>
          </a:xfrm>
          <a:prstGeom prst="curvedConnector3">
            <a:avLst>
              <a:gd fmla="val 49992" name="adj1"/>
            </a:avLst>
          </a:prstGeom>
          <a:noFill/>
          <a:ln cap="flat" cmpd="sng" w="28575">
            <a:solidFill>
              <a:srgbClr val="1A1A1A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06" name="Google Shape;106;p15"/>
          <p:cNvCxnSpPr>
            <a:stCxn id="103" idx="2"/>
            <a:endCxn id="107" idx="0"/>
          </p:cNvCxnSpPr>
          <p:nvPr/>
        </p:nvCxnSpPr>
        <p:spPr>
          <a:xfrm flipH="1" rot="-5400000">
            <a:off x="8262214" y="3318326"/>
            <a:ext cx="803700" cy="600"/>
          </a:xfrm>
          <a:prstGeom prst="curvedConnector3">
            <a:avLst>
              <a:gd fmla="val 49997" name="adj1"/>
            </a:avLst>
          </a:prstGeom>
          <a:noFill/>
          <a:ln cap="flat" cmpd="sng" w="28575">
            <a:solidFill>
              <a:srgbClr val="1A1A1A"/>
            </a:solidFill>
            <a:prstDash val="solid"/>
            <a:round/>
            <a:headEnd len="med" w="med" type="none"/>
            <a:tailEnd len="med" w="med" type="stealth"/>
          </a:ln>
        </p:spPr>
      </p:cxnSp>
      <p:pic>
        <p:nvPicPr>
          <p:cNvPr id="107" name="Google Shape;107;p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396168" y="3720428"/>
            <a:ext cx="535182" cy="53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5"/>
          <p:cNvPicPr preferRelativeResize="0"/>
          <p:nvPr/>
        </p:nvPicPr>
        <p:blipFill rotWithShape="1">
          <a:blip r:embed="rId9">
            <a:alphaModFix/>
          </a:blip>
          <a:srcRect b="9242" l="20185" r="16774" t="9324"/>
          <a:stretch/>
        </p:blipFill>
        <p:spPr>
          <a:xfrm>
            <a:off x="8445950" y="793013"/>
            <a:ext cx="435626" cy="75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5"/>
          <p:cNvSpPr txBox="1"/>
          <p:nvPr/>
        </p:nvSpPr>
        <p:spPr>
          <a:xfrm>
            <a:off x="7133400" y="4857350"/>
            <a:ext cx="20106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rgbClr val="1C3678"/>
                </a:solidFill>
                <a:hlinkClick r:id="rId10"/>
              </a:rPr>
              <a:t>https://www.iconfinder.com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9" name="Google Shape;109;p15"/>
          <p:cNvSpPr txBox="1"/>
          <p:nvPr/>
        </p:nvSpPr>
        <p:spPr>
          <a:xfrm>
            <a:off x="6020850" y="2212000"/>
            <a:ext cx="2110800" cy="7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highlight>
                  <a:srgbClr val="F3F3F3"/>
                </a:highlight>
                <a:latin typeface="Lato"/>
                <a:ea typeface="Lato"/>
                <a:cs typeface="Lato"/>
                <a:sym typeface="Lato"/>
              </a:rPr>
              <a:t>[{"expression":"(a*b | (ab)*)",</a:t>
            </a:r>
            <a:endParaRPr i="1" sz="1200">
              <a:highlight>
                <a:srgbClr val="F3F3F3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highlight>
                  <a:srgbClr val="F3F3F3"/>
                </a:highlight>
                <a:latin typeface="Lato"/>
                <a:ea typeface="Lato"/>
                <a:cs typeface="Lato"/>
                <a:sym typeface="Lato"/>
              </a:rPr>
              <a:t>  "testCases":[{"aaab":true}],</a:t>
            </a:r>
            <a:endParaRPr i="1" sz="1200">
              <a:highlight>
                <a:srgbClr val="F3F3F3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highlight>
                  <a:srgbClr val="F3F3F3"/>
                </a:highlight>
                <a:latin typeface="Lato"/>
                <a:ea typeface="Lato"/>
                <a:cs typeface="Lato"/>
                <a:sym typeface="Lato"/>
              </a:rPr>
              <a:t>  "graph":{"nodes":[],"edges":[]}}]</a:t>
            </a:r>
            <a:endParaRPr i="1" sz="1200">
              <a:highlight>
                <a:srgbClr val="F3F3F3"/>
              </a:highlight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 txBox="1"/>
          <p:nvPr>
            <p:ph type="title"/>
          </p:nvPr>
        </p:nvSpPr>
        <p:spPr>
          <a:xfrm>
            <a:off x="729450" y="6298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Technology in use </a:t>
            </a:r>
            <a:endParaRPr/>
          </a:p>
        </p:txBody>
      </p:sp>
      <p:sp>
        <p:nvSpPr>
          <p:cNvPr id="115" name="Google Shape;115;p16"/>
          <p:cNvSpPr txBox="1"/>
          <p:nvPr>
            <p:ph idx="1" type="body"/>
          </p:nvPr>
        </p:nvSpPr>
        <p:spPr>
          <a:xfrm>
            <a:off x="729450" y="1719072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JSON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JavaScript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HTML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CSS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GitHub</a:t>
            </a:r>
            <a:endParaRPr sz="1400"/>
          </a:p>
        </p:txBody>
      </p:sp>
      <p:pic>
        <p:nvPicPr>
          <p:cNvPr id="116" name="Google Shape;11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1175" y="1744850"/>
            <a:ext cx="1653801" cy="1653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75825" y="1800275"/>
            <a:ext cx="1300174" cy="1300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68625" y="3378538"/>
            <a:ext cx="1365650" cy="136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90175" y="3234475"/>
            <a:ext cx="1653800" cy="16538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6"/>
          <p:cNvSpPr txBox="1"/>
          <p:nvPr/>
        </p:nvSpPr>
        <p:spPr>
          <a:xfrm>
            <a:off x="7133400" y="4790700"/>
            <a:ext cx="20106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7"/>
              </a:rPr>
              <a:t>https://www.iconfinder.com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7"/>
          <p:cNvSpPr txBox="1"/>
          <p:nvPr>
            <p:ph type="title"/>
          </p:nvPr>
        </p:nvSpPr>
        <p:spPr>
          <a:xfrm>
            <a:off x="727650" y="6328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Generation Breakdown </a:t>
            </a:r>
            <a:endParaRPr/>
          </a:p>
        </p:txBody>
      </p:sp>
      <p:sp>
        <p:nvSpPr>
          <p:cNvPr id="126" name="Google Shape;126;p17"/>
          <p:cNvSpPr txBox="1"/>
          <p:nvPr>
            <p:ph idx="1" type="body"/>
          </p:nvPr>
        </p:nvSpPr>
        <p:spPr>
          <a:xfrm>
            <a:off x="579425" y="1714550"/>
            <a:ext cx="4167600" cy="267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Based on Graph JSON generate HTML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JSON determined by specified machine type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Each exercises has own auto generated HTML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Generation page inputs change based on machine type</a:t>
            </a:r>
            <a:endParaRPr sz="1400"/>
          </a:p>
        </p:txBody>
      </p:sp>
      <p:pic>
        <p:nvPicPr>
          <p:cNvPr id="127" name="Google Shape;12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04125" y="632850"/>
            <a:ext cx="2625449" cy="2219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68550" y="2852400"/>
            <a:ext cx="2625466" cy="2225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 txBox="1"/>
          <p:nvPr>
            <p:ph type="title"/>
          </p:nvPr>
        </p:nvSpPr>
        <p:spPr>
          <a:xfrm>
            <a:off x="622300" y="6390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Completed </a:t>
            </a:r>
            <a:endParaRPr/>
          </a:p>
        </p:txBody>
      </p:sp>
      <p:sp>
        <p:nvSpPr>
          <p:cNvPr id="134" name="Google Shape;134;p18"/>
          <p:cNvSpPr txBox="1"/>
          <p:nvPr>
            <p:ph idx="1" type="body"/>
          </p:nvPr>
        </p:nvSpPr>
        <p:spPr>
          <a:xfrm>
            <a:off x="462425" y="1719075"/>
            <a:ext cx="3847800" cy="178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Finished Generation of Exercises 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DFA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PDA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Turing Machines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Allow for external file upload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Fixed grading bug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Created Submission Log Format </a:t>
            </a:r>
            <a:endParaRPr sz="1400"/>
          </a:p>
        </p:txBody>
      </p:sp>
      <p:grpSp>
        <p:nvGrpSpPr>
          <p:cNvPr id="135" name="Google Shape;135;p18"/>
          <p:cNvGrpSpPr/>
          <p:nvPr/>
        </p:nvGrpSpPr>
        <p:grpSpPr>
          <a:xfrm>
            <a:off x="4888423" y="790045"/>
            <a:ext cx="3767036" cy="468782"/>
            <a:chOff x="4556214" y="3763963"/>
            <a:chExt cx="4300761" cy="535200"/>
          </a:xfrm>
        </p:grpSpPr>
        <p:pic>
          <p:nvPicPr>
            <p:cNvPr id="136" name="Google Shape;136;p1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556214" y="3763963"/>
              <a:ext cx="1350737" cy="535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7" name="Google Shape;137;p1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906950" y="3770200"/>
              <a:ext cx="1383747" cy="5227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8" name="Google Shape;138;p18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290700" y="3794138"/>
              <a:ext cx="1566275" cy="4748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9" name="Google Shape;139;p18"/>
          <p:cNvSpPr txBox="1"/>
          <p:nvPr/>
        </p:nvSpPr>
        <p:spPr>
          <a:xfrm>
            <a:off x="7133400" y="4790700"/>
            <a:ext cx="20106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6"/>
              </a:rPr>
              <a:t>https://www.iconfinder.com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40" name="Google Shape;140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717913" y="1573025"/>
            <a:ext cx="2937527" cy="290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40225" y="3845947"/>
            <a:ext cx="4907799" cy="1082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781876" y="2003601"/>
            <a:ext cx="730925" cy="73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9"/>
          <p:cNvSpPr txBox="1"/>
          <p:nvPr>
            <p:ph type="title"/>
          </p:nvPr>
        </p:nvSpPr>
        <p:spPr>
          <a:xfrm>
            <a:off x="727650" y="6221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Structure </a:t>
            </a:r>
            <a:endParaRPr/>
          </a:p>
        </p:txBody>
      </p:sp>
      <p:sp>
        <p:nvSpPr>
          <p:cNvPr id="148" name="Google Shape;148;p19"/>
          <p:cNvSpPr/>
          <p:nvPr/>
        </p:nvSpPr>
        <p:spPr>
          <a:xfrm>
            <a:off x="214325" y="1414400"/>
            <a:ext cx="2132400" cy="1779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Exercise Group Type:  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 | </a:t>
            </a:r>
            <a:r>
              <a:rPr lang="en"/>
              <a:t>PDA | TM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# of problems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Partial Graph 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"/>
            </a:br>
            <a:r>
              <a:rPr lang="en"/>
              <a:t>Test Cases </a:t>
            </a:r>
            <a:endParaRPr/>
          </a:p>
        </p:txBody>
      </p:sp>
      <p:sp>
        <p:nvSpPr>
          <p:cNvPr id="149" name="Google Shape;149;p19"/>
          <p:cNvSpPr/>
          <p:nvPr/>
        </p:nvSpPr>
        <p:spPr>
          <a:xfrm>
            <a:off x="937625" y="4196900"/>
            <a:ext cx="803700" cy="814500"/>
          </a:xfrm>
          <a:prstGeom prst="snip1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JFLAP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9"/>
          <p:cNvSpPr/>
          <p:nvPr/>
        </p:nvSpPr>
        <p:spPr>
          <a:xfrm>
            <a:off x="546575" y="3261188"/>
            <a:ext cx="1585800" cy="867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Upload</a:t>
            </a:r>
            <a:endParaRPr/>
          </a:p>
        </p:txBody>
      </p:sp>
      <p:sp>
        <p:nvSpPr>
          <p:cNvPr id="151" name="Google Shape;151;p19"/>
          <p:cNvSpPr/>
          <p:nvPr/>
        </p:nvSpPr>
        <p:spPr>
          <a:xfrm>
            <a:off x="2411025" y="1955100"/>
            <a:ext cx="1275300" cy="7308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2" name="Google Shape;15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8101" y="1921901"/>
            <a:ext cx="730925" cy="7309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9"/>
          <p:cNvSpPr txBox="1"/>
          <p:nvPr/>
        </p:nvSpPr>
        <p:spPr>
          <a:xfrm>
            <a:off x="7133400" y="4790700"/>
            <a:ext cx="20106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rgbClr val="1C3678"/>
                </a:solidFill>
                <a:hlinkClick r:id="rId4"/>
              </a:rPr>
              <a:t>https://www.iconfinder.com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4" name="Google Shape;154;p19"/>
          <p:cNvSpPr/>
          <p:nvPr/>
        </p:nvSpPr>
        <p:spPr>
          <a:xfrm>
            <a:off x="3747175" y="1414400"/>
            <a:ext cx="2250300" cy="1779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Exercise Group: </a:t>
            </a:r>
            <a:br>
              <a:rPr lang="en"/>
            </a:br>
            <a:r>
              <a:rPr lang="en"/>
              <a:t>Editor, Start Graph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 Selector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Gader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"/>
            </a:br>
            <a:r>
              <a:rPr lang="en"/>
              <a:t>Test Cases </a:t>
            </a:r>
            <a:endParaRPr/>
          </a:p>
        </p:txBody>
      </p:sp>
      <p:sp>
        <p:nvSpPr>
          <p:cNvPr id="155" name="Google Shape;155;p19"/>
          <p:cNvSpPr/>
          <p:nvPr/>
        </p:nvSpPr>
        <p:spPr>
          <a:xfrm>
            <a:off x="6058325" y="1971700"/>
            <a:ext cx="1275300" cy="7308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6" name="Google Shape;15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48251" y="1938501"/>
            <a:ext cx="730925" cy="73090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19"/>
          <p:cNvSpPr/>
          <p:nvPr/>
        </p:nvSpPr>
        <p:spPr>
          <a:xfrm>
            <a:off x="7333625" y="1397850"/>
            <a:ext cx="1749600" cy="1779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Grade Log: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Submission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Submission #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 On Attempt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 Case Results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9"/>
          <p:cNvSpPr/>
          <p:nvPr/>
        </p:nvSpPr>
        <p:spPr>
          <a:xfrm rot="3773742">
            <a:off x="2427748" y="3076784"/>
            <a:ext cx="1382756" cy="703319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Download</a:t>
            </a:r>
            <a:endParaRPr/>
          </a:p>
        </p:txBody>
      </p:sp>
      <p:sp>
        <p:nvSpPr>
          <p:cNvPr id="159" name="Google Shape;159;p19"/>
          <p:cNvSpPr/>
          <p:nvPr/>
        </p:nvSpPr>
        <p:spPr>
          <a:xfrm>
            <a:off x="2831550" y="4196900"/>
            <a:ext cx="730800" cy="814500"/>
          </a:xfrm>
          <a:prstGeom prst="snip1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JSON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9"/>
          <p:cNvSpPr/>
          <p:nvPr/>
        </p:nvSpPr>
        <p:spPr>
          <a:xfrm>
            <a:off x="3686325" y="4196900"/>
            <a:ext cx="730800" cy="814500"/>
          </a:xfrm>
          <a:prstGeom prst="snip1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HTML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0"/>
          <p:cNvSpPr txBox="1"/>
          <p:nvPr>
            <p:ph type="title"/>
          </p:nvPr>
        </p:nvSpPr>
        <p:spPr>
          <a:xfrm>
            <a:off x="729450" y="630936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to Complete </a:t>
            </a:r>
            <a:endParaRPr/>
          </a:p>
        </p:txBody>
      </p:sp>
      <p:sp>
        <p:nvSpPr>
          <p:cNvPr id="166" name="Google Shape;166;p20"/>
          <p:cNvSpPr txBox="1"/>
          <p:nvPr>
            <p:ph idx="1" type="body"/>
          </p:nvPr>
        </p:nvSpPr>
        <p:spPr>
          <a:xfrm>
            <a:off x="729450" y="1719072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Generate Logs with JSON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Incorporate updated editors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Private Finish button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Final Report Final Touches </a:t>
            </a:r>
            <a:endParaRPr sz="1400"/>
          </a:p>
        </p:txBody>
      </p:sp>
      <p:pic>
        <p:nvPicPr>
          <p:cNvPr id="167" name="Google Shape;167;p20"/>
          <p:cNvPicPr preferRelativeResize="0"/>
          <p:nvPr/>
        </p:nvPicPr>
        <p:blipFill rotWithShape="1">
          <a:blip r:embed="rId3">
            <a:alphaModFix/>
          </a:blip>
          <a:srcRect b="0" l="5133" r="4954" t="0"/>
          <a:stretch/>
        </p:blipFill>
        <p:spPr>
          <a:xfrm>
            <a:off x="2644725" y="3288550"/>
            <a:ext cx="1350500" cy="150215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0"/>
          <p:cNvSpPr txBox="1"/>
          <p:nvPr/>
        </p:nvSpPr>
        <p:spPr>
          <a:xfrm>
            <a:off x="7133400" y="4790700"/>
            <a:ext cx="20106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4"/>
              </a:rPr>
              <a:t>https://www.iconfinder.com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69" name="Google Shape;169;p20"/>
          <p:cNvPicPr preferRelativeResize="0"/>
          <p:nvPr/>
        </p:nvPicPr>
        <p:blipFill rotWithShape="1">
          <a:blip r:embed="rId5">
            <a:alphaModFix/>
          </a:blip>
          <a:srcRect b="0" l="9798" r="10994" t="0"/>
          <a:stretch/>
        </p:blipFill>
        <p:spPr>
          <a:xfrm>
            <a:off x="5490525" y="3335025"/>
            <a:ext cx="1116200" cy="14091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0" name="Google Shape;170;p20"/>
          <p:cNvCxnSpPr/>
          <p:nvPr/>
        </p:nvCxnSpPr>
        <p:spPr>
          <a:xfrm flipH="1" rot="10800000">
            <a:off x="4500575" y="4046050"/>
            <a:ext cx="631800" cy="111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med" w="med" type="none"/>
            <a:tailEnd len="med" w="med" type="stealth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cxnSp>
      <p:pic>
        <p:nvPicPr>
          <p:cNvPr id="171" name="Google Shape;171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83701" y="758925"/>
            <a:ext cx="3134443" cy="2122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1"/>
          <p:cNvSpPr txBox="1"/>
          <p:nvPr>
            <p:ph type="title"/>
          </p:nvPr>
        </p:nvSpPr>
        <p:spPr>
          <a:xfrm>
            <a:off x="727650" y="5899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Roadmap </a:t>
            </a:r>
            <a:endParaRPr/>
          </a:p>
        </p:txBody>
      </p:sp>
      <p:graphicFrame>
        <p:nvGraphicFramePr>
          <p:cNvPr id="177" name="Google Shape;177;p21"/>
          <p:cNvGraphicFramePr/>
          <p:nvPr/>
        </p:nvGraphicFramePr>
        <p:xfrm>
          <a:off x="160000" y="1443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{864F9AFB-25C4-459C-BC89-9656E63D8F46}</a:tableStyleId>
              </a:tblPr>
              <a:tblGrid>
                <a:gridCol w="2222450"/>
                <a:gridCol w="2222450"/>
                <a:gridCol w="2222450"/>
                <a:gridCol w="2222450"/>
              </a:tblGrid>
              <a:tr h="19664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2/7</a:t>
                      </a:r>
                      <a:endParaRPr/>
                    </a:p>
                    <a:p>
                      <a:pPr indent="-3111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66666"/>
                        </a:buClr>
                        <a:buSzPts val="1300"/>
                        <a:buFont typeface="Lato"/>
                        <a:buChar char="✓"/>
                      </a:pPr>
                      <a:r>
                        <a:rPr lang="en" sz="1300">
                          <a:solidFill>
                            <a:srgbClr val="666666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Go over and finalize requirements</a:t>
                      </a:r>
                      <a:endParaRPr sz="1300">
                        <a:solidFill>
                          <a:srgbClr val="666666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-3111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66666"/>
                        </a:buClr>
                        <a:buSzPts val="1300"/>
                        <a:buFont typeface="Lato"/>
                        <a:buChar char="✓"/>
                      </a:pPr>
                      <a:r>
                        <a:rPr lang="en" sz="1300">
                          <a:solidFill>
                            <a:srgbClr val="666666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Set up GitHub</a:t>
                      </a:r>
                      <a:endParaRPr sz="1300">
                        <a:solidFill>
                          <a:srgbClr val="666666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-3111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66666"/>
                        </a:buClr>
                        <a:buSzPts val="1300"/>
                        <a:buFont typeface="Lato"/>
                        <a:buChar char="✓"/>
                      </a:pPr>
                      <a:r>
                        <a:rPr lang="en" sz="1300">
                          <a:solidFill>
                            <a:srgbClr val="666666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All members have access to edit code</a:t>
                      </a:r>
                      <a:endParaRPr sz="1300">
                        <a:solidFill>
                          <a:srgbClr val="666666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2/28</a:t>
                      </a:r>
                      <a:endParaRPr/>
                    </a:p>
                    <a:p>
                      <a:pPr indent="-3111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66666"/>
                        </a:buClr>
                        <a:buSzPts val="1300"/>
                        <a:buFont typeface="Lato"/>
                        <a:buChar char="✓"/>
                      </a:pPr>
                      <a:r>
                        <a:rPr lang="en" sz="1300">
                          <a:solidFill>
                            <a:srgbClr val="666666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Add button for JFLAP to JSON conversion</a:t>
                      </a:r>
                      <a:endParaRPr sz="1300">
                        <a:solidFill>
                          <a:srgbClr val="666666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-3111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66666"/>
                        </a:buClr>
                        <a:buSzPts val="1300"/>
                        <a:buFont typeface="Lato"/>
                        <a:buChar char="✓"/>
                      </a:pPr>
                      <a:r>
                        <a:rPr lang="en" sz="1300">
                          <a:solidFill>
                            <a:srgbClr val="666666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Automate a site that accepts input of a DFA/NFA</a:t>
                      </a:r>
                      <a:endParaRPr sz="1300">
                        <a:solidFill>
                          <a:srgbClr val="666666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3/18</a:t>
                      </a:r>
                      <a:endParaRPr/>
                    </a:p>
                    <a:p>
                      <a:pPr indent="-3111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300"/>
                        <a:buFont typeface="Lato"/>
                        <a:buChar char="✓"/>
                      </a:pPr>
                      <a:r>
                        <a:rPr lang="en" sz="1300">
                          <a:solidFill>
                            <a:schemeClr val="accent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Upload and generate HTML/JSON for exercises </a:t>
                      </a:r>
                      <a:endParaRPr sz="1300">
                        <a:solidFill>
                          <a:schemeClr val="accent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-3111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300"/>
                        <a:buFont typeface="Lato"/>
                        <a:buChar char="✓"/>
                      </a:pPr>
                      <a:r>
                        <a:rPr lang="en" sz="1300">
                          <a:solidFill>
                            <a:schemeClr val="accent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Generation for Finite Automata 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3/25</a:t>
                      </a:r>
                      <a:endParaRPr/>
                    </a:p>
                    <a:p>
                      <a:pPr indent="-3111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300"/>
                        <a:buFont typeface="Lato"/>
                        <a:buChar char="✓"/>
                      </a:pPr>
                      <a:r>
                        <a:rPr lang="en" sz="1300">
                          <a:solidFill>
                            <a:schemeClr val="accent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Generation for PDA  </a:t>
                      </a:r>
                      <a:endParaRPr sz="1300">
                        <a:solidFill>
                          <a:schemeClr val="accent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-3111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300"/>
                        <a:buFont typeface="Lato"/>
                        <a:buChar char="✓"/>
                      </a:pPr>
                      <a:r>
                        <a:rPr lang="en" sz="1300">
                          <a:solidFill>
                            <a:schemeClr val="accent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Fix exercise evaluation display</a:t>
                      </a:r>
                      <a:endParaRPr sz="1300">
                        <a:solidFill>
                          <a:schemeClr val="accent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518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4/8</a:t>
                      </a:r>
                      <a:endParaRPr/>
                    </a:p>
                    <a:p>
                      <a:pPr indent="-3111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300"/>
                        <a:buFont typeface="Lato"/>
                        <a:buChar char="✓"/>
                      </a:pPr>
                      <a:r>
                        <a:rPr lang="en" sz="1300">
                          <a:solidFill>
                            <a:schemeClr val="accent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Implement Turing machine generation</a:t>
                      </a:r>
                      <a:endParaRPr sz="1300">
                        <a:solidFill>
                          <a:schemeClr val="accent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-3111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300"/>
                        <a:buFont typeface="Lato"/>
                        <a:buChar char="✓"/>
                      </a:pPr>
                      <a:r>
                        <a:rPr lang="en" sz="1300">
                          <a:solidFill>
                            <a:schemeClr val="accent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Ensure test cases evaluate correctly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4/15</a:t>
                      </a:r>
                      <a:endParaRPr/>
                    </a:p>
                    <a:p>
                      <a:pPr indent="-3111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300"/>
                        <a:buFont typeface="Lato"/>
                        <a:buChar char="✓"/>
                      </a:pPr>
                      <a:r>
                        <a:rPr lang="en" sz="1300">
                          <a:solidFill>
                            <a:schemeClr val="accent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Create Submission log format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5/1</a:t>
                      </a:r>
                      <a:endParaRPr/>
                    </a:p>
                    <a:p>
                      <a:pPr indent="-3111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300"/>
                        <a:buFont typeface="Lato"/>
                        <a:buChar char="❏"/>
                      </a:pPr>
                      <a:r>
                        <a:rPr lang="en" sz="1300">
                          <a:solidFill>
                            <a:schemeClr val="accent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Generate Submission Log for JSON</a:t>
                      </a:r>
                      <a:endParaRPr sz="1300">
                        <a:solidFill>
                          <a:schemeClr val="accent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-3111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300"/>
                        <a:buFont typeface="Lato"/>
                        <a:buChar char="❏"/>
                      </a:pPr>
                      <a:r>
                        <a:rPr lang="en" sz="1300">
                          <a:solidFill>
                            <a:schemeClr val="accent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Incorporate updated editors</a:t>
                      </a:r>
                      <a:endParaRPr sz="1300">
                        <a:solidFill>
                          <a:schemeClr val="accent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Bonus</a:t>
                      </a:r>
                      <a:endParaRPr/>
                    </a:p>
                    <a:p>
                      <a:pPr indent="-3111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300"/>
                        <a:buFont typeface="Lato"/>
                        <a:buChar char="❏"/>
                      </a:pPr>
                      <a:r>
                        <a:rPr lang="en" sz="1300">
                          <a:solidFill>
                            <a:schemeClr val="accent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Private Finish button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