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4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bigail Bartolome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BA111A7-D67E-4BE6-AE13-0165FB0B8FFD}">
  <a:tblStyle styleId="{5BA111A7-D67E-4BE6-AE13-0165FB0B8FFD}" styleName="Table_0">
    <a:wholeTbl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/>
    <p:restoredTop sz="94617"/>
  </p:normalViewPr>
  <p:slideViewPr>
    <p:cSldViewPr snapToGrid="0">
      <p:cViewPr varScale="1">
        <p:scale>
          <a:sx n="138" d="100"/>
          <a:sy n="138" d="100"/>
        </p:scale>
        <p:origin x="200" y="6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notesMaster" Target="notesMasters/notesMaster1.xml"/><Relationship Id="rId42" Type="http://schemas.openxmlformats.org/officeDocument/2006/relationships/commentAuthors" Target="commentAuthors.xml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05-01T23:05:09.146" idx="1">
    <p:pos x="6000" y="0"/>
    <p:text>+abijbart@vt.edu  change non-alphanumeric
_Assigned to Abigail Bartolome_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1292410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005713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571841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26919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223966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01193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260181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817061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903741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493810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>
                <a:solidFill>
                  <a:srgbClr val="24292E"/>
                </a:solidFill>
              </a:rPr>
              <a:t>Polarity reversal words reverses the polarity of connected words</a:t>
            </a:r>
          </a:p>
        </p:txBody>
      </p:sp>
    </p:spTree>
    <p:extLst>
      <p:ext uri="{BB962C8B-B14F-4D97-AF65-F5344CB8AC3E}">
        <p14:creationId xmlns:p14="http://schemas.microsoft.com/office/powerpoint/2010/main" val="2529632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Shape 1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84028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>
            <a:spLocks noGrp="1" noRot="1" noChangeAspect="1"/>
          </p:cNvSpPr>
          <p:nvPr>
            <p:ph type="sldImg" idx="2"/>
          </p:nvPr>
        </p:nvSpPr>
        <p:spPr>
          <a:xfrm>
            <a:off x="11433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432585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Shape 1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864023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Shape 1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537732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Shape 1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8385019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Shape 2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935786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Shape 2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Use trees to take care of reverse polarity words and negation. Scope of negation now decided by the subtree.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750354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Shape 2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There are two different clauses</a:t>
            </a:r>
          </a:p>
        </p:txBody>
      </p:sp>
    </p:spTree>
    <p:extLst>
      <p:ext uri="{BB962C8B-B14F-4D97-AF65-F5344CB8AC3E}">
        <p14:creationId xmlns:p14="http://schemas.microsoft.com/office/powerpoint/2010/main" val="68248168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" name="Shape 2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5958839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Shape 2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5937380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Shape 2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9318828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Shape 275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Shape 2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929059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 noRot="1" noChangeAspect="1"/>
          </p:cNvSpPr>
          <p:nvPr>
            <p:ph type="sldImg" idx="2"/>
          </p:nvPr>
        </p:nvSpPr>
        <p:spPr>
          <a:xfrm>
            <a:off x="11433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1308176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Shape 2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069782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Shape 286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Shape 2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5983756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Shape 292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Shape 2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436823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Shape 298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Shape 2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2577745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Shape 304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Shape 3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3107732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Shape 310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1" name="Shape 3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8289395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Shape 316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7" name="Shape 3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4615934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Shape 322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Shape 3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3958587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Shape 327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Shape 3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6545608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Shape 333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4" name="Shape 3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269456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11433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267784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350450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4877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789048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660751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65888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 flipH="1">
            <a:off x="8246400" y="5661233"/>
            <a:ext cx="897600" cy="11967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" name="Shape 11"/>
          <p:cNvSpPr/>
          <p:nvPr/>
        </p:nvSpPr>
        <p:spPr>
          <a:xfrm flipH="1">
            <a:off x="8246400" y="5661166"/>
            <a:ext cx="897600" cy="1196700"/>
          </a:xfrm>
          <a:prstGeom prst="round1Rect">
            <a:avLst>
              <a:gd name="adj" fmla="val 16667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390525" y="2425700"/>
            <a:ext cx="8222100" cy="1244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390525" y="3718840"/>
            <a:ext cx="8222100" cy="577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523541" y="6260830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bg>
      <p:bgPr>
        <a:solidFill>
          <a:schemeClr val="accent4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75500" y="1678033"/>
            <a:ext cx="8222100" cy="26181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475500" y="4406166"/>
            <a:ext cx="8222100" cy="1734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8523541" y="6260830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bg>
      <p:bgPr>
        <a:solidFill>
          <a:schemeClr val="accent4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sldNum" idx="12"/>
          </p:nvPr>
        </p:nvSpPr>
        <p:spPr>
          <a:xfrm>
            <a:off x="8523541" y="6260830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460950" y="2753800"/>
            <a:ext cx="8222100" cy="13503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200"/>
            </a:lvl1pPr>
            <a:lvl2pPr lvl="1">
              <a:spcBef>
                <a:spcPts val="0"/>
              </a:spcBef>
              <a:buSzPct val="100000"/>
              <a:defRPr sz="4200"/>
            </a:lvl2pPr>
            <a:lvl3pPr lvl="2">
              <a:spcBef>
                <a:spcPts val="0"/>
              </a:spcBef>
              <a:buSzPct val="100000"/>
              <a:defRPr sz="4200"/>
            </a:lvl3pPr>
            <a:lvl4pPr lvl="3">
              <a:spcBef>
                <a:spcPts val="0"/>
              </a:spcBef>
              <a:buSzPct val="100000"/>
              <a:defRPr sz="4200"/>
            </a:lvl4pPr>
            <a:lvl5pPr lvl="4">
              <a:spcBef>
                <a:spcPts val="0"/>
              </a:spcBef>
              <a:buSzPct val="100000"/>
              <a:defRPr sz="4200"/>
            </a:lvl5pPr>
            <a:lvl6pPr lvl="5">
              <a:spcBef>
                <a:spcPts val="0"/>
              </a:spcBef>
              <a:buSzPct val="100000"/>
              <a:defRPr sz="4200"/>
            </a:lvl6pPr>
            <a:lvl7pPr lvl="6">
              <a:spcBef>
                <a:spcPts val="0"/>
              </a:spcBef>
              <a:buSzPct val="100000"/>
              <a:defRPr sz="4200"/>
            </a:lvl7pPr>
            <a:lvl8pPr lvl="7">
              <a:spcBef>
                <a:spcPts val="0"/>
              </a:spcBef>
              <a:buSzPct val="100000"/>
              <a:defRPr sz="4200"/>
            </a:lvl8pPr>
            <a:lvl9pPr lvl="8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8523541" y="6260830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 rot="10800000" flipH="1">
            <a:off x="0" y="2247900"/>
            <a:ext cx="9144000" cy="4610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" name="Shape 20"/>
          <p:cNvSpPr/>
          <p:nvPr/>
        </p:nvSpPr>
        <p:spPr>
          <a:xfrm>
            <a:off x="0" y="2248000"/>
            <a:ext cx="9144000" cy="1449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71900" y="984966"/>
            <a:ext cx="8222100" cy="1023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71900" y="2558766"/>
            <a:ext cx="8222100" cy="361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523541" y="6260830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 rot="10800000" flipH="1">
            <a:off x="0" y="2247900"/>
            <a:ext cx="9144000" cy="4610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" name="Shape 26"/>
          <p:cNvSpPr/>
          <p:nvPr/>
        </p:nvSpPr>
        <p:spPr>
          <a:xfrm>
            <a:off x="0" y="2248000"/>
            <a:ext cx="9144000" cy="1449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471900" y="984966"/>
            <a:ext cx="8222100" cy="1023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471900" y="2558767"/>
            <a:ext cx="3999900" cy="361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2"/>
          </p:nvPr>
        </p:nvSpPr>
        <p:spPr>
          <a:xfrm>
            <a:off x="4694250" y="2558767"/>
            <a:ext cx="3999900" cy="361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8523541" y="6260830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 rot="10800000" flipH="1">
            <a:off x="0" y="875100"/>
            <a:ext cx="9144000" cy="5982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" name="Shape 33"/>
          <p:cNvSpPr/>
          <p:nvPr/>
        </p:nvSpPr>
        <p:spPr>
          <a:xfrm>
            <a:off x="0" y="875133"/>
            <a:ext cx="9144000" cy="1449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98250" y="21800"/>
            <a:ext cx="8826600" cy="8037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1800"/>
            </a:lvl1pPr>
            <a:lvl2pPr lvl="1">
              <a:spcBef>
                <a:spcPts val="0"/>
              </a:spcBef>
              <a:buSzPct val="100000"/>
              <a:defRPr sz="1800"/>
            </a:lvl2pPr>
            <a:lvl3pPr lvl="2">
              <a:spcBef>
                <a:spcPts val="0"/>
              </a:spcBef>
              <a:buSzPct val="100000"/>
              <a:defRPr sz="1800"/>
            </a:lvl3pPr>
            <a:lvl4pPr lvl="3">
              <a:spcBef>
                <a:spcPts val="0"/>
              </a:spcBef>
              <a:buSzPct val="100000"/>
              <a:defRPr sz="1800"/>
            </a:lvl4pPr>
            <a:lvl5pPr lvl="4">
              <a:spcBef>
                <a:spcPts val="0"/>
              </a:spcBef>
              <a:buSzPct val="100000"/>
              <a:defRPr sz="1800"/>
            </a:lvl5pPr>
            <a:lvl6pPr lvl="5">
              <a:spcBef>
                <a:spcPts val="0"/>
              </a:spcBef>
              <a:buSzPct val="100000"/>
              <a:defRPr sz="1800"/>
            </a:lvl6pPr>
            <a:lvl7pPr lvl="6">
              <a:spcBef>
                <a:spcPts val="0"/>
              </a:spcBef>
              <a:buSzPct val="100000"/>
              <a:defRPr sz="1800"/>
            </a:lvl7pPr>
            <a:lvl8pPr lvl="7">
              <a:spcBef>
                <a:spcPts val="0"/>
              </a:spcBef>
              <a:buSzPct val="100000"/>
              <a:defRPr sz="1800"/>
            </a:lvl8pPr>
            <a:lvl9pPr lvl="8">
              <a:spcBef>
                <a:spcPts val="0"/>
              </a:spcBef>
              <a:buSzPct val="100000"/>
              <a:defRPr sz="18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523541" y="6260830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/>
        </p:nvSpPr>
        <p:spPr>
          <a:xfrm rot="10800000" flipH="1">
            <a:off x="3276600" y="33"/>
            <a:ext cx="58674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8" name="Shape 38"/>
          <p:cNvSpPr/>
          <p:nvPr/>
        </p:nvSpPr>
        <p:spPr>
          <a:xfrm rot="-5400000">
            <a:off x="-98100" y="3374700"/>
            <a:ext cx="6858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226077" y="477066"/>
            <a:ext cx="2808000" cy="12711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226075" y="1954400"/>
            <a:ext cx="2808000" cy="4218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sldNum" idx="12"/>
          </p:nvPr>
        </p:nvSpPr>
        <p:spPr>
          <a:xfrm>
            <a:off x="8523541" y="6260830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90250" y="651000"/>
            <a:ext cx="6227100" cy="54543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6000"/>
            </a:lvl1pPr>
            <a:lvl2pPr lvl="1">
              <a:spcBef>
                <a:spcPts val="0"/>
              </a:spcBef>
              <a:buSzPct val="100000"/>
              <a:defRPr sz="6000"/>
            </a:lvl2pPr>
            <a:lvl3pPr lvl="2">
              <a:spcBef>
                <a:spcPts val="0"/>
              </a:spcBef>
              <a:buSzPct val="100000"/>
              <a:defRPr sz="6000"/>
            </a:lvl3pPr>
            <a:lvl4pPr lvl="3">
              <a:spcBef>
                <a:spcPts val="0"/>
              </a:spcBef>
              <a:buSzPct val="100000"/>
              <a:defRPr sz="6000"/>
            </a:lvl4pPr>
            <a:lvl5pPr lvl="4">
              <a:spcBef>
                <a:spcPts val="0"/>
              </a:spcBef>
              <a:buSzPct val="100000"/>
              <a:defRPr sz="6000"/>
            </a:lvl5pPr>
            <a:lvl6pPr lvl="5">
              <a:spcBef>
                <a:spcPts val="0"/>
              </a:spcBef>
              <a:buSzPct val="100000"/>
              <a:defRPr sz="6000"/>
            </a:lvl6pPr>
            <a:lvl7pPr lvl="6">
              <a:spcBef>
                <a:spcPts val="0"/>
              </a:spcBef>
              <a:buSzPct val="100000"/>
              <a:defRPr sz="6000"/>
            </a:lvl7pPr>
            <a:lvl8pPr lvl="7">
              <a:spcBef>
                <a:spcPts val="0"/>
              </a:spcBef>
              <a:buSzPct val="100000"/>
              <a:defRPr sz="6000"/>
            </a:lvl8pPr>
            <a:lvl9pPr lvl="8">
              <a:spcBef>
                <a:spcPts val="0"/>
              </a:spcBef>
              <a:buSzPct val="100000"/>
              <a:defRPr sz="6000"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8523541" y="6260830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/>
        </p:nvSpPr>
        <p:spPr>
          <a:xfrm flipH="1">
            <a:off x="0" y="0"/>
            <a:ext cx="457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7" name="Shape 47"/>
          <p:cNvSpPr/>
          <p:nvPr/>
        </p:nvSpPr>
        <p:spPr>
          <a:xfrm rot="5400000">
            <a:off x="1089325" y="3375050"/>
            <a:ext cx="68571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ubTitle" idx="1"/>
          </p:nvPr>
        </p:nvSpPr>
        <p:spPr>
          <a:xfrm>
            <a:off x="265500" y="3705955"/>
            <a:ext cx="4045200" cy="1646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2"/>
          </p:nvPr>
        </p:nvSpPr>
        <p:spPr>
          <a:xfrm>
            <a:off x="4939500" y="965600"/>
            <a:ext cx="3837000" cy="49269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8523541" y="6260830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/>
        </p:nvSpPr>
        <p:spPr>
          <a:xfrm rot="10800000" flipH="1">
            <a:off x="0" y="-100"/>
            <a:ext cx="9144000" cy="6261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4" name="Shape 54"/>
          <p:cNvSpPr/>
          <p:nvPr/>
        </p:nvSpPr>
        <p:spPr>
          <a:xfrm rot="10800000" flipH="1">
            <a:off x="0" y="6163733"/>
            <a:ext cx="9144000" cy="987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57150" y="6262433"/>
            <a:ext cx="8382000" cy="5955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2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8523541" y="6260830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71900" y="984966"/>
            <a:ext cx="8222100" cy="102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71900" y="2558766"/>
            <a:ext cx="8222100" cy="3613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buFont typeface="Roboto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523541" y="6260830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 lang="en" sz="10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comments" Target="../comments/comment1.xm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0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1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12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13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ctrTitle"/>
          </p:nvPr>
        </p:nvSpPr>
        <p:spPr>
          <a:xfrm>
            <a:off x="311700" y="973766"/>
            <a:ext cx="8520600" cy="3103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4800"/>
              <a:t>Sentiment and Topic Analysis</a:t>
            </a:r>
          </a:p>
          <a:p>
            <a:pPr lvl="0">
              <a:spcBef>
                <a:spcPts val="0"/>
              </a:spcBef>
              <a:buNone/>
            </a:pPr>
            <a:endParaRPr sz="2400"/>
          </a:p>
          <a:p>
            <a:pPr lvl="0">
              <a:spcBef>
                <a:spcPts val="0"/>
              </a:spcBef>
              <a:buNone/>
            </a:pPr>
            <a:r>
              <a:rPr lang="en" sz="2400"/>
              <a:t>Presenters:</a:t>
            </a:r>
          </a:p>
          <a:p>
            <a:pPr lvl="0">
              <a:spcBef>
                <a:spcPts val="0"/>
              </a:spcBef>
              <a:buNone/>
            </a:pPr>
            <a:r>
              <a:rPr lang="en" sz="2400"/>
              <a:t>Abigail Bartolome, Matthew Bock, Rahul Krishnamurthy, Radha Krishnan Vinayagam</a:t>
            </a:r>
          </a:p>
        </p:txBody>
      </p:sp>
      <p:sp>
        <p:nvSpPr>
          <p:cNvPr id="68" name="Shape 68"/>
          <p:cNvSpPr txBox="1">
            <a:spLocks noGrp="1"/>
          </p:cNvSpPr>
          <p:nvPr>
            <p:ph type="subTitle" idx="1"/>
          </p:nvPr>
        </p:nvSpPr>
        <p:spPr>
          <a:xfrm>
            <a:off x="311700" y="4732300"/>
            <a:ext cx="8520600" cy="1783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/>
              <a:t>CS 6604 TS: Digital Libraries, Spring 2017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Final Team Term Project Presentation</a:t>
            </a:r>
          </a:p>
          <a:p>
            <a:pPr lvl="0">
              <a:spcBef>
                <a:spcPts val="0"/>
              </a:spcBef>
              <a:buNone/>
            </a:pPr>
            <a:r>
              <a:rPr lang="en" sz="1800"/>
              <a:t>Virginia Polytechnic Institute and State University</a:t>
            </a:r>
          </a:p>
          <a:p>
            <a:pPr lvl="0">
              <a:spcBef>
                <a:spcPts val="0"/>
              </a:spcBef>
              <a:buNone/>
            </a:pPr>
            <a:r>
              <a:rPr lang="en" sz="1800"/>
              <a:t>Blacksburg, VA 24061</a:t>
            </a:r>
          </a:p>
          <a:p>
            <a:pPr lvl="0">
              <a:spcBef>
                <a:spcPts val="0"/>
              </a:spcBef>
              <a:buNone/>
            </a:pPr>
            <a:r>
              <a:rPr lang="en" sz="1800"/>
              <a:t>Professor Edward A. Fox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Presented May 2, 2017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 idx="4294967295"/>
          </p:nvPr>
        </p:nvSpPr>
        <p:spPr>
          <a:xfrm>
            <a:off x="471900" y="486691"/>
            <a:ext cx="8222100" cy="10236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57150" y="6262433"/>
            <a:ext cx="8382000" cy="5955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/>
              <a:t>Data flow within framework</a:t>
            </a:r>
          </a:p>
        </p:txBody>
      </p:sp>
      <p:pic>
        <p:nvPicPr>
          <p:cNvPr id="122" name="Shape 122" descr="diagram.png"/>
          <p:cNvPicPr preferRelativeResize="0"/>
          <p:nvPr/>
        </p:nvPicPr>
        <p:blipFill rotWithShape="1">
          <a:blip r:embed="rId3">
            <a:alphaModFix/>
          </a:blip>
          <a:srcRect t="288" b="278"/>
          <a:stretch/>
        </p:blipFill>
        <p:spPr>
          <a:xfrm>
            <a:off x="692487" y="486712"/>
            <a:ext cx="7759023" cy="5010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471900" y="984966"/>
            <a:ext cx="8222100" cy="10236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Reading Twitter Data</a:t>
            </a:r>
          </a:p>
        </p:txBody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471900" y="2558766"/>
            <a:ext cx="8222100" cy="361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" sz="2400"/>
              <a:t>Utilize </a:t>
            </a:r>
            <a:r>
              <a:rPr lang="en" sz="2400" i="1"/>
              <a:t>TweetCollectionFactory</a:t>
            </a:r>
          </a:p>
          <a:p>
            <a:pPr marL="914400" lvl="1" indent="-342900" rtl="0">
              <a:spcBef>
                <a:spcPts val="0"/>
              </a:spcBef>
              <a:buSzPct val="100000"/>
            </a:pPr>
            <a:r>
              <a:rPr lang="en" sz="1800"/>
              <a:t>Read data from any supported source</a:t>
            </a:r>
          </a:p>
          <a:p>
            <a:pPr marL="1371600" lvl="2" indent="-342900" rtl="0">
              <a:spcBef>
                <a:spcPts val="0"/>
              </a:spcBef>
              <a:buSzPct val="100000"/>
            </a:pPr>
            <a:r>
              <a:rPr lang="en" sz="1800"/>
              <a:t>Simplifies development - easy to change data source</a:t>
            </a:r>
          </a:p>
          <a:p>
            <a:pPr marL="914400" lvl="1" indent="-342900" rtl="0">
              <a:spcBef>
                <a:spcPts val="0"/>
              </a:spcBef>
              <a:buSzPct val="100000"/>
            </a:pPr>
            <a:r>
              <a:rPr lang="en" sz="1800"/>
              <a:t>Creates a collection of </a:t>
            </a:r>
            <a:r>
              <a:rPr lang="en" sz="1800" i="1"/>
              <a:t>Tweet</a:t>
            </a:r>
            <a:r>
              <a:rPr lang="en" sz="1800"/>
              <a:t> data structures</a:t>
            </a:r>
          </a:p>
          <a:p>
            <a:pPr marL="457200" lvl="0" indent="0" rtl="0">
              <a:spcBef>
                <a:spcPts val="0"/>
              </a:spcBef>
              <a:buNone/>
            </a:pPr>
            <a:endParaRPr/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" sz="2400"/>
              <a:t>Run analysis on </a:t>
            </a:r>
            <a:r>
              <a:rPr lang="en" sz="2400" i="1"/>
              <a:t>TweetCollection</a:t>
            </a:r>
            <a:r>
              <a:rPr lang="en" sz="2400"/>
              <a:t> data structure</a:t>
            </a:r>
          </a:p>
          <a:p>
            <a:pPr marL="914400" lvl="1" indent="-342900" rtl="0">
              <a:spcBef>
                <a:spcPts val="0"/>
              </a:spcBef>
              <a:buSzPct val="100000"/>
            </a:pPr>
            <a:r>
              <a:rPr lang="en" sz="1800"/>
              <a:t>No need to do any raw text processing manually</a:t>
            </a:r>
          </a:p>
          <a:p>
            <a:pPr marL="914400" lvl="1" indent="-342900" rtl="0">
              <a:spcBef>
                <a:spcPts val="0"/>
              </a:spcBef>
              <a:buSzPct val="100000"/>
            </a:pPr>
            <a:r>
              <a:rPr lang="en" sz="1800"/>
              <a:t>Use provided functionalities to simplify cleaning and pre-processing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>
            <a:off x="471900" y="984966"/>
            <a:ext cx="8222100" cy="10236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Cleaning Twitter Data</a:t>
            </a:r>
          </a:p>
        </p:txBody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471900" y="5022000"/>
            <a:ext cx="8384700" cy="1579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Separate cleaning for LDA and Sentiment Analysis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Stop words hinder LDA results, but are necessary for our Sentiment Analysis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Mentions/hashtags hinder sentiment results, but are common topic-defining terms</a:t>
            </a:r>
          </a:p>
        </p:txBody>
      </p:sp>
      <p:graphicFrame>
        <p:nvGraphicFramePr>
          <p:cNvPr id="135" name="Shape 135"/>
          <p:cNvGraphicFramePr/>
          <p:nvPr/>
        </p:nvGraphicFramePr>
        <p:xfrm>
          <a:off x="963450" y="2529725"/>
          <a:ext cx="7239000" cy="2285850"/>
        </p:xfrm>
        <a:graphic>
          <a:graphicData uri="http://schemas.openxmlformats.org/drawingml/2006/table">
            <a:tbl>
              <a:tblPr>
                <a:noFill/>
                <a:tableStyleId>{5BA111A7-D67E-4BE6-AE13-0165FB0B8FFD}</a:tableStyleId>
              </a:tblPr>
              <a:tblGrid>
                <a:gridCol w="2413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413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4130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800"/>
                        <a:t>LDA only</a:t>
                      </a:r>
                    </a:p>
                  </a:txBody>
                  <a:tcPr marL="91425" marR="91425" marT="91425" marB="91425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800"/>
                        <a:t>Both</a:t>
                      </a:r>
                    </a:p>
                  </a:txBody>
                  <a:tcPr marL="91425" marR="91425" marT="91425" marB="91425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800"/>
                        <a:t>Sentiment only</a:t>
                      </a:r>
                    </a:p>
                  </a:txBody>
                  <a:tcPr marL="91425" marR="91425" marT="91425" marB="91425"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800"/>
                        <a:t>Stopwords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800"/>
                        <a:t>URLs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800"/>
                        <a:t>Mentions</a:t>
                      </a: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800"/>
                        <a:t>lowercase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800"/>
                        <a:t>Hashtags</a:t>
                      </a: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800"/>
                        <a:t>punctuation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endParaRPr sz="18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800"/>
                        <a:t>RT marker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endParaRPr sz="18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title"/>
          </p:nvPr>
        </p:nvSpPr>
        <p:spPr>
          <a:xfrm>
            <a:off x="476250" y="669066"/>
            <a:ext cx="8222100" cy="10236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LDAWrapper</a:t>
            </a:r>
          </a:p>
        </p:txBody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476250" y="2242875"/>
            <a:ext cx="8394300" cy="871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Wrapper around Spark’s LDA implementation - works with </a:t>
            </a:r>
            <a:r>
              <a:rPr lang="en" i="1"/>
              <a:t>TweetCollections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Two sets of results: overall topic results and individual tags for each tweet</a:t>
            </a:r>
          </a:p>
        </p:txBody>
      </p:sp>
      <p:graphicFrame>
        <p:nvGraphicFramePr>
          <p:cNvPr id="142" name="Shape 142"/>
          <p:cNvGraphicFramePr/>
          <p:nvPr/>
        </p:nvGraphicFramePr>
        <p:xfrm>
          <a:off x="3319575" y="3365250"/>
          <a:ext cx="5550975" cy="3200280"/>
        </p:xfrm>
        <a:graphic>
          <a:graphicData uri="http://schemas.openxmlformats.org/drawingml/2006/table">
            <a:tbl>
              <a:tblPr>
                <a:noFill/>
                <a:tableStyleId>{5BA111A7-D67E-4BE6-AE13-0165FB0B8FFD}</a:tableStyleId>
              </a:tblPr>
              <a:tblGrid>
                <a:gridCol w="34017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14927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98150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800"/>
                        <a:t>Result</a:t>
                      </a:r>
                    </a:p>
                  </a:txBody>
                  <a:tcPr marL="91425" marR="91425" marT="91425" marB="91425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800"/>
                        <a:t>Example</a:t>
                      </a:r>
                    </a:p>
                  </a:txBody>
                  <a:tcPr marL="91425" marR="91425" marT="91425" marB="91425"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37725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800"/>
                        <a:t>Probability that this tweet belongs to each topic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800"/>
                        <a:t>[0.851, 0.13, 0.019]</a:t>
                      </a: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77300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800"/>
                        <a:t>Topic number assigned to this tweet</a:t>
                      </a:r>
                    </a:p>
                    <a:p>
                      <a:pPr lvl="0">
                        <a:spcBef>
                          <a:spcPts val="0"/>
                        </a:spcBef>
                        <a:buNone/>
                      </a:pP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800"/>
                        <a:t>0</a:t>
                      </a: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77300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800"/>
                        <a:t>Topic label assigned to this tweet</a:t>
                      </a:r>
                    </a:p>
                    <a:p>
                      <a:pPr lvl="0">
                        <a:spcBef>
                          <a:spcPts val="0"/>
                        </a:spcBef>
                        <a:buNone/>
                      </a:pP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800"/>
                        <a:t>“#travel va sunrise catawba halfway”</a:t>
                      </a: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43" name="Shape 143"/>
          <p:cNvSpPr txBox="1"/>
          <p:nvPr/>
        </p:nvSpPr>
        <p:spPr>
          <a:xfrm>
            <a:off x="5308050" y="2958450"/>
            <a:ext cx="3187500" cy="406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 b="1"/>
              <a:t>Topic tags for each tweet</a:t>
            </a:r>
          </a:p>
        </p:txBody>
      </p:sp>
      <p:pic>
        <p:nvPicPr>
          <p:cNvPr id="144" name="Shape 144" descr="topicWords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3451" y="3430825"/>
            <a:ext cx="2821937" cy="283235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Shape 145"/>
          <p:cNvSpPr txBox="1"/>
          <p:nvPr/>
        </p:nvSpPr>
        <p:spPr>
          <a:xfrm>
            <a:off x="273450" y="2958450"/>
            <a:ext cx="2821800" cy="472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b="1"/>
              <a:t>Overall topic results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>
            <a:spLocks noGrp="1"/>
          </p:cNvSpPr>
          <p:nvPr>
            <p:ph type="title"/>
          </p:nvPr>
        </p:nvSpPr>
        <p:spPr>
          <a:xfrm>
            <a:off x="490250" y="651000"/>
            <a:ext cx="6227100" cy="5454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Emoji-Labeled Sentiment Classification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title"/>
          </p:nvPr>
        </p:nvSpPr>
        <p:spPr>
          <a:xfrm>
            <a:off x="471900" y="984966"/>
            <a:ext cx="8222100" cy="10236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Emoji Extraction</a:t>
            </a:r>
          </a:p>
        </p:txBody>
      </p:sp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471900" y="2558776"/>
            <a:ext cx="8222100" cy="405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" sz="2400" dirty="0"/>
              <a:t>UTF-8 format containing non-alphanumeric codes</a:t>
            </a:r>
          </a:p>
          <a:p>
            <a:pPr marL="914400" lvl="1" indent="-342900" rtl="0">
              <a:spcBef>
                <a:spcPts val="0"/>
              </a:spcBef>
              <a:buSzPct val="100000"/>
            </a:pPr>
            <a:r>
              <a:rPr lang="en" sz="1800" dirty="0" smtClean="0"/>
              <a:t>  </a:t>
            </a:r>
            <a:endParaRPr lang="en" sz="1800" dirty="0"/>
          </a:p>
          <a:p>
            <a:pPr marL="457200" lvl="0" indent="0" rtl="0">
              <a:spcBef>
                <a:spcPts val="0"/>
              </a:spcBef>
              <a:buNone/>
            </a:pPr>
            <a:endParaRPr sz="1800" dirty="0"/>
          </a:p>
          <a:p>
            <a:pPr lvl="0" rtl="0">
              <a:spcBef>
                <a:spcPts val="0"/>
              </a:spcBef>
              <a:buNone/>
            </a:pPr>
            <a:endParaRPr dirty="0"/>
          </a:p>
          <a:p>
            <a:pPr lvl="0" rtl="0">
              <a:spcBef>
                <a:spcPts val="0"/>
              </a:spcBef>
              <a:buNone/>
            </a:pPr>
            <a:endParaRPr dirty="0"/>
          </a:p>
          <a:p>
            <a:pPr marL="457200" lvl="0" indent="-381000">
              <a:spcBef>
                <a:spcPts val="0"/>
              </a:spcBef>
              <a:buSzPct val="100000"/>
            </a:pPr>
            <a:r>
              <a:rPr lang="en" sz="2400" dirty="0"/>
              <a:t>Used a lookup table to identify if emoji was positive or negative</a:t>
            </a:r>
          </a:p>
        </p:txBody>
      </p:sp>
      <p:sp>
        <p:nvSpPr>
          <p:cNvPr id="157" name="Shape 157"/>
          <p:cNvSpPr txBox="1"/>
          <p:nvPr/>
        </p:nvSpPr>
        <p:spPr>
          <a:xfrm>
            <a:off x="737675" y="525375"/>
            <a:ext cx="7344600" cy="856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aphicFrame>
        <p:nvGraphicFramePr>
          <p:cNvPr id="158" name="Shape 158"/>
          <p:cNvGraphicFramePr/>
          <p:nvPr/>
        </p:nvGraphicFramePr>
        <p:xfrm>
          <a:off x="565450" y="3425775"/>
          <a:ext cx="7977350" cy="1371040"/>
        </p:xfrm>
        <a:graphic>
          <a:graphicData uri="http://schemas.openxmlformats.org/drawingml/2006/table">
            <a:tbl>
              <a:tblPr>
                <a:noFill/>
                <a:tableStyleId>{5BA111A7-D67E-4BE6-AE13-0165FB0B8FFD}</a:tableStyleId>
              </a:tblPr>
              <a:tblGrid>
                <a:gridCol w="7495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16775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69132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476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12115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639550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ðŸ˜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\xF0\x9F\x98\xA0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Angry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Negative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ðŸ˜„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\F0\x9F\x98\x84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Smiling face with open mouth and smiling eyes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Positive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endParaRPr sz="1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59" name="Shape 159" descr="Screen Shot 2017-05-01 at 5.35.50 P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61200" y="3491425"/>
            <a:ext cx="839150" cy="54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Shape 16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13842" y="4189775"/>
            <a:ext cx="533857" cy="544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>
            <a:spLocks noGrp="1"/>
          </p:cNvSpPr>
          <p:nvPr>
            <p:ph type="title"/>
          </p:nvPr>
        </p:nvSpPr>
        <p:spPr>
          <a:xfrm>
            <a:off x="471900" y="984966"/>
            <a:ext cx="8222100" cy="10236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Sentiment Classifier</a:t>
            </a:r>
          </a:p>
        </p:txBody>
      </p:sp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471900" y="2558766"/>
            <a:ext cx="8222100" cy="361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" sz="2400"/>
              <a:t>Binomial logistic regression model </a:t>
            </a:r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" sz="2400"/>
              <a:t>Word2Vec</a:t>
            </a:r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" sz="2400"/>
              <a:t>Not enough labeled data to train classifier</a:t>
            </a:r>
          </a:p>
          <a:p>
            <a:pPr marL="914400" lvl="1" indent="-381000">
              <a:spcBef>
                <a:spcPts val="0"/>
              </a:spcBef>
              <a:buSzPct val="100000"/>
            </a:pPr>
            <a:r>
              <a:rPr lang="en" sz="2400"/>
              <a:t>Too many false-negatives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>
            <a:spLocks noGrp="1"/>
          </p:cNvSpPr>
          <p:nvPr>
            <p:ph type="title"/>
          </p:nvPr>
        </p:nvSpPr>
        <p:spPr>
          <a:xfrm>
            <a:off x="490250" y="651000"/>
            <a:ext cx="6227100" cy="5454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Dependency Tree Based Sentiment Classification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>
            <a:spLocks noGrp="1"/>
          </p:cNvSpPr>
          <p:nvPr>
            <p:ph type="title"/>
          </p:nvPr>
        </p:nvSpPr>
        <p:spPr>
          <a:xfrm>
            <a:off x="471900" y="984966"/>
            <a:ext cx="8222100" cy="10236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Basics</a:t>
            </a:r>
          </a:p>
        </p:txBody>
      </p:sp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471900" y="2558776"/>
            <a:ext cx="8222100" cy="42993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Lexicon Used: </a:t>
            </a:r>
          </a:p>
          <a:p>
            <a:pPr marL="457200" lvl="0" indent="-381000">
              <a:spcBef>
                <a:spcPts val="0"/>
              </a:spcBef>
              <a:buClr>
                <a:schemeClr val="dk2"/>
              </a:buClr>
              <a:buSzPct val="133333"/>
            </a:pPr>
            <a:r>
              <a:rPr lang="en"/>
              <a:t>VADER (Valence Aware Dictionary and sEntiment Reasoner)</a:t>
            </a:r>
          </a:p>
          <a:p>
            <a:pPr marL="457200" lvl="0" indent="-381000" rtl="0">
              <a:spcBef>
                <a:spcPts val="0"/>
              </a:spcBef>
              <a:buClr>
                <a:schemeClr val="dk2"/>
              </a:buClr>
              <a:buSzPct val="133333"/>
            </a:pPr>
            <a:r>
              <a:rPr lang="en"/>
              <a:t>General Inquirer (polarity reversal words)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 A way to compute overall polarity using Lexicon</a:t>
            </a:r>
          </a:p>
          <a:p>
            <a:pPr marL="457200" lvl="0" indent="-381000" rtl="0">
              <a:spcBef>
                <a:spcPts val="0"/>
              </a:spcBef>
              <a:buClr>
                <a:schemeClr val="dk2"/>
              </a:buClr>
              <a:buSzPct val="133333"/>
            </a:pPr>
            <a:r>
              <a:rPr lang="en"/>
              <a:t>Parse Tree created by Syntaxnet</a:t>
            </a:r>
            <a:br>
              <a:rPr lang="en"/>
            </a:br>
            <a:endParaRPr lang="en"/>
          </a:p>
          <a:p>
            <a:pPr marL="457200" lvl="0" indent="-381000">
              <a:spcBef>
                <a:spcPts val="0"/>
              </a:spcBef>
              <a:buClr>
                <a:schemeClr val="dk2"/>
              </a:buClr>
              <a:buSzPct val="133333"/>
            </a:pPr>
            <a:r>
              <a:rPr lang="en"/>
              <a:t>Our Focus: Impact of polarity reversal words and negation in the overall polarity of tweet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>
            <a:spLocks noGrp="1"/>
          </p:cNvSpPr>
          <p:nvPr>
            <p:ph type="title"/>
          </p:nvPr>
        </p:nvSpPr>
        <p:spPr>
          <a:xfrm>
            <a:off x="471900" y="984966"/>
            <a:ext cx="8222100" cy="10236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Polarity reversal words with VADER</a:t>
            </a:r>
          </a:p>
        </p:txBody>
      </p:sp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471900" y="2558766"/>
            <a:ext cx="8222100" cy="361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Tested VADER with tweets that had polarity reversal words.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We focused on very limited words because we were testing the polarity of tweets manually.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We focused on words such as “depression,” “anxiety,” and “stress”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These words have negative sentiment scores.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Then we started looking for tweets which had these negative words along with polarity reversal words like “abate,” “diminish,” “reduce,” and “decrease.” 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471900" y="984966"/>
            <a:ext cx="8222100" cy="10236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000"/>
              <a:t>Acknowledgements</a:t>
            </a:r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471900" y="2558766"/>
            <a:ext cx="8222100" cy="361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68300" rtl="0">
              <a:spcBef>
                <a:spcPts val="0"/>
              </a:spcBef>
              <a:buSzPct val="100000"/>
            </a:pPr>
            <a:r>
              <a:rPr lang="en" sz="2200"/>
              <a:t>Dr. Edward A. Fox</a:t>
            </a:r>
          </a:p>
          <a:p>
            <a:pPr marL="457200" lvl="0" indent="-368300" rtl="0">
              <a:spcBef>
                <a:spcPts val="0"/>
              </a:spcBef>
              <a:buSzPct val="100000"/>
            </a:pPr>
            <a:r>
              <a:rPr lang="en" sz="2200"/>
              <a:t>Digital Library Research Laboratory (DLRL)</a:t>
            </a:r>
          </a:p>
          <a:p>
            <a:pPr marL="457200" lvl="0" indent="-368300" rtl="0">
              <a:spcBef>
                <a:spcPts val="0"/>
              </a:spcBef>
              <a:buSzPct val="100000"/>
            </a:pPr>
            <a:r>
              <a:rPr lang="en" sz="2200"/>
              <a:t>Integrated Digital Event Archiving and Library (IDEAL) Grant: IIS-1319578</a:t>
            </a:r>
          </a:p>
          <a:p>
            <a:pPr marL="457200" lvl="0" indent="-368300" rtl="0">
              <a:spcBef>
                <a:spcPts val="0"/>
              </a:spcBef>
              <a:buSzPct val="100000"/>
            </a:pPr>
            <a:r>
              <a:rPr lang="en" sz="2200"/>
              <a:t>Global Event and Trend Archive Research (GETAR) Grant: IIS-1619028</a:t>
            </a:r>
          </a:p>
          <a:p>
            <a:pPr marL="457200" lvl="0" indent="-368300">
              <a:spcBef>
                <a:spcPts val="0"/>
              </a:spcBef>
              <a:buSzPct val="100000"/>
            </a:pPr>
            <a:r>
              <a:rPr lang="en" sz="2200"/>
              <a:t>CS 5604 Topic Analysis Teams of Spring 2016 and Fall 2016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>
            <a:spLocks noGrp="1"/>
          </p:cNvSpPr>
          <p:nvPr>
            <p:ph type="title"/>
          </p:nvPr>
        </p:nvSpPr>
        <p:spPr>
          <a:xfrm>
            <a:off x="471900" y="984966"/>
            <a:ext cx="8222100" cy="10236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Polarity reversal words with VADER</a:t>
            </a:r>
          </a:p>
        </p:txBody>
      </p:sp>
      <p:sp>
        <p:nvSpPr>
          <p:cNvPr id="189" name="Shape 189"/>
          <p:cNvSpPr txBox="1">
            <a:spLocks noGrp="1"/>
          </p:cNvSpPr>
          <p:nvPr>
            <p:ph type="body" idx="1"/>
          </p:nvPr>
        </p:nvSpPr>
        <p:spPr>
          <a:xfrm>
            <a:off x="0" y="2259761"/>
            <a:ext cx="9422100" cy="4299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600" dirty="0" smtClean="0"/>
              <a:t>The following </a:t>
            </a:r>
            <a:r>
              <a:rPr lang="en" sz="1600" dirty="0"/>
              <a:t>are subset of  tweets that we tested with VADER: </a:t>
            </a:r>
          </a:p>
          <a:p>
            <a:pPr marL="457200" lvl="0" indent="-228600" rtl="0">
              <a:spcBef>
                <a:spcPts val="0"/>
              </a:spcBef>
              <a:buAutoNum type="arabicPeriod"/>
            </a:pPr>
            <a:r>
              <a:rPr lang="en" sz="1600" dirty="0"/>
              <a:t>"Study shows a significant decrease in depression after taking psilocybin"</a:t>
            </a:r>
            <a:br>
              <a:rPr lang="en" sz="1600" dirty="0"/>
            </a:br>
            <a:r>
              <a:rPr lang="en" sz="1600" dirty="0"/>
              <a:t>        Vader score = -.4404</a:t>
            </a:r>
          </a:p>
          <a:p>
            <a:pPr marL="457200" lvl="0" indent="-228600" rtl="0">
              <a:spcBef>
                <a:spcPts val="0"/>
              </a:spcBef>
              <a:buAutoNum type="arabicPeriod"/>
            </a:pPr>
            <a:r>
              <a:rPr lang="en" sz="1600" dirty="0"/>
              <a:t>“Escape to nature, even if just for a 30 minute walk.. it will greatly lower your stress levels and reduce risk of depression”</a:t>
            </a:r>
            <a:br>
              <a:rPr lang="en" sz="1600" dirty="0"/>
            </a:br>
            <a:r>
              <a:rPr lang="en" sz="1600" dirty="0"/>
              <a:t>        Vader score = -.309</a:t>
            </a:r>
          </a:p>
          <a:p>
            <a:pPr marL="457200" lvl="0" indent="-228600" rtl="0">
              <a:spcBef>
                <a:spcPts val="0"/>
              </a:spcBef>
              <a:buAutoNum type="arabicPeriod"/>
            </a:pPr>
            <a:r>
              <a:rPr lang="en" sz="1600" dirty="0"/>
              <a:t>"Singing helps reduce feelings of depression and anxiety, increases oxygen to your lungs."</a:t>
            </a:r>
            <a:br>
              <a:rPr lang="en" sz="1600" dirty="0"/>
            </a:br>
            <a:r>
              <a:rPr lang="en" sz="1600" dirty="0"/>
              <a:t>        Vader score =  -.4215</a:t>
            </a:r>
          </a:p>
          <a:p>
            <a:pPr marL="457200" lvl="0" indent="-228600" rtl="0">
              <a:spcBef>
                <a:spcPts val="0"/>
              </a:spcBef>
              <a:buAutoNum type="arabicPeriod"/>
            </a:pPr>
            <a:r>
              <a:rPr lang="en" sz="1600" dirty="0"/>
              <a:t>“Listening to music for an hour every day can reduce chronic pain by up to 21% and depression by up to 25%”</a:t>
            </a:r>
            <a:br>
              <a:rPr lang="en" sz="1600" dirty="0"/>
            </a:br>
            <a:r>
              <a:rPr lang="en" sz="1600" dirty="0"/>
              <a:t>    	Vader score = -.7906</a:t>
            </a:r>
          </a:p>
          <a:p>
            <a:pPr lvl="0">
              <a:spcBef>
                <a:spcPts val="0"/>
              </a:spcBef>
              <a:buNone/>
            </a:pPr>
            <a:endParaRPr dirty="0"/>
          </a:p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>
            <a:spLocks noGrp="1"/>
          </p:cNvSpPr>
          <p:nvPr>
            <p:ph type="title"/>
          </p:nvPr>
        </p:nvSpPr>
        <p:spPr>
          <a:xfrm>
            <a:off x="471900" y="984966"/>
            <a:ext cx="8222100" cy="10236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Our Observation on VADER</a:t>
            </a:r>
          </a:p>
        </p:txBody>
      </p:sp>
      <p:sp>
        <p:nvSpPr>
          <p:cNvPr id="195" name="Shape 195"/>
          <p:cNvSpPr txBox="1">
            <a:spLocks noGrp="1"/>
          </p:cNvSpPr>
          <p:nvPr>
            <p:ph type="body" idx="1"/>
          </p:nvPr>
        </p:nvSpPr>
        <p:spPr>
          <a:xfrm>
            <a:off x="471900" y="2558766"/>
            <a:ext cx="8222100" cy="361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When we have polarity reversal words in tweets with a negative sentiment word, then the output of VADER is different from the expected value.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This list of tweets is not sufficient to draw any concrete conclusion, and hence we cannot make any claims about the accuracy of VADER.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Our objective of such a test was to find a category of tweets for which it is difficult to predict sentiment.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This led to our search for a method that can determine sentiment of tweets with polarity reversal words.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>
            <a:spLocks noGrp="1"/>
          </p:cNvSpPr>
          <p:nvPr>
            <p:ph type="title"/>
          </p:nvPr>
        </p:nvSpPr>
        <p:spPr>
          <a:xfrm>
            <a:off x="471900" y="984966"/>
            <a:ext cx="8222100" cy="10236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Parse Tree Based Approach (Rule 1)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1" name="Shape 201"/>
          <p:cNvSpPr txBox="1">
            <a:spLocks noGrp="1"/>
          </p:cNvSpPr>
          <p:nvPr>
            <p:ph type="body" idx="1"/>
          </p:nvPr>
        </p:nvSpPr>
        <p:spPr>
          <a:xfrm>
            <a:off x="471900" y="2558766"/>
            <a:ext cx="8222100" cy="361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b="1"/>
              <a:t>Voting with Polarity Reversal </a:t>
            </a:r>
          </a:p>
          <a:p>
            <a:pPr lvl="0">
              <a:spcBef>
                <a:spcPts val="0"/>
              </a:spcBef>
              <a:buNone/>
            </a:pPr>
            <a:r>
              <a:rPr lang="en" b="1"/>
              <a:t>Polarities of nodes in a parse tree are reversed if they have odd numbers of reversal phrases in their ancestors.</a:t>
            </a:r>
            <a:br>
              <a:rPr lang="en" b="1"/>
            </a:br>
            <a:endParaRPr lang="en" b="1"/>
          </a:p>
          <a:p>
            <a:pPr lvl="0">
              <a:spcBef>
                <a:spcPts val="0"/>
              </a:spcBef>
              <a:buNone/>
            </a:pPr>
            <a:r>
              <a:rPr lang="en" b="1"/>
              <a:t>Add polarities of all nodes</a:t>
            </a:r>
          </a:p>
          <a:p>
            <a:pPr lvl="0">
              <a:spcBef>
                <a:spcPts val="0"/>
              </a:spcBef>
              <a:buNone/>
            </a:pPr>
            <a:endParaRPr b="1"/>
          </a:p>
          <a:p>
            <a:pPr lvl="0">
              <a:spcBef>
                <a:spcPts val="0"/>
              </a:spcBef>
              <a:buNone/>
            </a:pPr>
            <a:endParaRPr b="1"/>
          </a:p>
          <a:p>
            <a:pPr lvl="0">
              <a:spcBef>
                <a:spcPts val="0"/>
              </a:spcBef>
              <a:buNone/>
            </a:pPr>
            <a:endParaRPr b="1"/>
          </a:p>
        </p:txBody>
      </p:sp>
      <p:pic>
        <p:nvPicPr>
          <p:cNvPr id="202" name="Shape 2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06425" y="4989100"/>
            <a:ext cx="4995050" cy="1335500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Shape 203"/>
          <p:cNvSpPr txBox="1"/>
          <p:nvPr/>
        </p:nvSpPr>
        <p:spPr>
          <a:xfrm>
            <a:off x="6446850" y="4555550"/>
            <a:ext cx="2319000" cy="1578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204" name="Shape 204"/>
          <p:cNvCxnSpPr>
            <a:stCxn id="205" idx="2"/>
          </p:cNvCxnSpPr>
          <p:nvPr/>
        </p:nvCxnSpPr>
        <p:spPr>
          <a:xfrm flipH="1">
            <a:off x="6117575" y="4740400"/>
            <a:ext cx="1620300" cy="736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205" name="Shape 205"/>
          <p:cNvSpPr txBox="1"/>
          <p:nvPr/>
        </p:nvSpPr>
        <p:spPr>
          <a:xfrm>
            <a:off x="6594875" y="3716800"/>
            <a:ext cx="2286000" cy="102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</a:t>
            </a:r>
            <a:r>
              <a:rPr lang="en" baseline="-25000"/>
              <a:t>j</a:t>
            </a:r>
            <a:r>
              <a:rPr lang="en"/>
              <a:t> =1 if there is a reverse polarity word in Ancestor list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Else rj = 0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 </a:t>
            </a:r>
          </a:p>
        </p:txBody>
      </p:sp>
      <p:cxnSp>
        <p:nvCxnSpPr>
          <p:cNvPr id="206" name="Shape 206"/>
          <p:cNvCxnSpPr>
            <a:stCxn id="207" idx="1"/>
          </p:cNvCxnSpPr>
          <p:nvPr/>
        </p:nvCxnSpPr>
        <p:spPr>
          <a:xfrm flipH="1">
            <a:off x="5262850" y="6048600"/>
            <a:ext cx="2154300" cy="69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207" name="Shape 207"/>
          <p:cNvSpPr txBox="1"/>
          <p:nvPr/>
        </p:nvSpPr>
        <p:spPr>
          <a:xfrm>
            <a:off x="7417150" y="5772600"/>
            <a:ext cx="1620300" cy="55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Set of ancestors</a:t>
            </a:r>
          </a:p>
        </p:txBody>
      </p:sp>
      <p:cxnSp>
        <p:nvCxnSpPr>
          <p:cNvPr id="208" name="Shape 208"/>
          <p:cNvCxnSpPr/>
          <p:nvPr/>
        </p:nvCxnSpPr>
        <p:spPr>
          <a:xfrm flipH="1">
            <a:off x="4522550" y="4687125"/>
            <a:ext cx="33000" cy="838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209" name="Shape 209"/>
          <p:cNvSpPr txBox="1"/>
          <p:nvPr/>
        </p:nvSpPr>
        <p:spPr>
          <a:xfrm>
            <a:off x="4062175" y="4062175"/>
            <a:ext cx="1414200" cy="624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Word node in a tree</a:t>
            </a:r>
          </a:p>
        </p:txBody>
      </p:sp>
      <p:cxnSp>
        <p:nvCxnSpPr>
          <p:cNvPr id="210" name="Shape 210"/>
          <p:cNvCxnSpPr>
            <a:stCxn id="202" idx="1"/>
          </p:cNvCxnSpPr>
          <p:nvPr/>
        </p:nvCxnSpPr>
        <p:spPr>
          <a:xfrm flipH="1">
            <a:off x="1809025" y="5656850"/>
            <a:ext cx="497400" cy="17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211" name="Shape 211"/>
          <p:cNvSpPr txBox="1"/>
          <p:nvPr/>
        </p:nvSpPr>
        <p:spPr>
          <a:xfrm>
            <a:off x="378250" y="5081825"/>
            <a:ext cx="1430700" cy="124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 = pos, when sum&gt;0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p = neg, when 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sum&lt;0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else p=neutral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 txBox="1">
            <a:spLocks noGrp="1"/>
          </p:cNvSpPr>
          <p:nvPr>
            <p:ph type="title"/>
          </p:nvPr>
        </p:nvSpPr>
        <p:spPr>
          <a:xfrm>
            <a:off x="471900" y="984966"/>
            <a:ext cx="8222100" cy="10236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Parse Tree Based Approach (Rule 2)</a:t>
            </a:r>
          </a:p>
        </p:txBody>
      </p:sp>
      <p:sp>
        <p:nvSpPr>
          <p:cNvPr id="217" name="Shape 217"/>
          <p:cNvSpPr txBox="1">
            <a:spLocks noGrp="1"/>
          </p:cNvSpPr>
          <p:nvPr>
            <p:ph type="body" idx="1"/>
          </p:nvPr>
        </p:nvSpPr>
        <p:spPr>
          <a:xfrm>
            <a:off x="471900" y="2558766"/>
            <a:ext cx="8222100" cy="361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Reverse polarity of subtrees if head is a polarity reversal word.</a:t>
            </a:r>
            <a:br>
              <a:rPr lang="en"/>
            </a:br>
            <a:r>
              <a:rPr lang="en"/>
              <a:t>Add sub trees polarity to get the polarity of overall sentence (Root)</a:t>
            </a:r>
          </a:p>
        </p:txBody>
      </p:sp>
      <p:pic>
        <p:nvPicPr>
          <p:cNvPr id="218" name="Shape 2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4325" y="3244499"/>
            <a:ext cx="7903325" cy="361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 txBox="1">
            <a:spLocks noGrp="1"/>
          </p:cNvSpPr>
          <p:nvPr>
            <p:ph type="title"/>
          </p:nvPr>
        </p:nvSpPr>
        <p:spPr>
          <a:xfrm>
            <a:off x="471900" y="984966"/>
            <a:ext cx="8222100" cy="10236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Rule 1 Fails</a:t>
            </a:r>
          </a:p>
        </p:txBody>
      </p:sp>
      <p:sp>
        <p:nvSpPr>
          <p:cNvPr id="224" name="Shape 224"/>
          <p:cNvSpPr txBox="1">
            <a:spLocks noGrp="1"/>
          </p:cNvSpPr>
          <p:nvPr>
            <p:ph type="body" idx="1"/>
          </p:nvPr>
        </p:nvSpPr>
        <p:spPr>
          <a:xfrm>
            <a:off x="123450" y="2341691"/>
            <a:ext cx="8222100" cy="361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Both in sentiwordnet and VADER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Score of Negation words in Lexicon is 0.</a:t>
            </a:r>
            <a:br>
              <a:rPr lang="en"/>
            </a:br>
            <a:r>
              <a:rPr lang="en"/>
              <a:t/>
            </a:r>
            <a:br>
              <a:rPr lang="en"/>
            </a:br>
            <a:r>
              <a:rPr lang="en"/>
              <a:t>Tweet  -&gt; My Anxiety won’t abate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225" name="Shape 225"/>
          <p:cNvGrpSpPr/>
          <p:nvPr/>
        </p:nvGrpSpPr>
        <p:grpSpPr>
          <a:xfrm>
            <a:off x="1725275" y="3818300"/>
            <a:ext cx="5407325" cy="2337425"/>
            <a:chOff x="1361000" y="2821725"/>
            <a:chExt cx="5407325" cy="2337425"/>
          </a:xfrm>
        </p:grpSpPr>
        <p:sp>
          <p:nvSpPr>
            <p:cNvPr id="226" name="Shape 226"/>
            <p:cNvSpPr txBox="1"/>
            <p:nvPr/>
          </p:nvSpPr>
          <p:spPr>
            <a:xfrm>
              <a:off x="3733425" y="2821725"/>
              <a:ext cx="2150400" cy="3804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l" rtl="0">
                <a:spcBef>
                  <a:spcPts val="0"/>
                </a:spcBef>
                <a:buNone/>
              </a:pPr>
              <a:r>
                <a:rPr lang="en" sz="2400"/>
                <a:t>abate VB root</a:t>
              </a:r>
            </a:p>
          </p:txBody>
        </p:sp>
        <p:sp>
          <p:nvSpPr>
            <p:cNvPr id="227" name="Shape 227"/>
            <p:cNvSpPr txBox="1"/>
            <p:nvPr/>
          </p:nvSpPr>
          <p:spPr>
            <a:xfrm>
              <a:off x="1528250" y="3852700"/>
              <a:ext cx="2876700" cy="3804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l" rtl="0">
                <a:spcBef>
                  <a:spcPts val="0"/>
                </a:spcBef>
                <a:buNone/>
              </a:pPr>
              <a:r>
                <a:rPr lang="en" sz="2400"/>
                <a:t>anxiety NN nsubj</a:t>
              </a:r>
            </a:p>
          </p:txBody>
        </p:sp>
        <p:sp>
          <p:nvSpPr>
            <p:cNvPr id="228" name="Shape 228"/>
            <p:cNvSpPr txBox="1"/>
            <p:nvPr/>
          </p:nvSpPr>
          <p:spPr>
            <a:xfrm>
              <a:off x="4617925" y="3852700"/>
              <a:ext cx="2150400" cy="3804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l" rtl="0">
                <a:spcBef>
                  <a:spcPts val="0"/>
                </a:spcBef>
                <a:buNone/>
              </a:pPr>
              <a:r>
                <a:rPr lang="en" sz="2400"/>
                <a:t>won’t RB neg</a:t>
              </a:r>
            </a:p>
          </p:txBody>
        </p:sp>
        <p:sp>
          <p:nvSpPr>
            <p:cNvPr id="229" name="Shape 229"/>
            <p:cNvSpPr txBox="1"/>
            <p:nvPr/>
          </p:nvSpPr>
          <p:spPr>
            <a:xfrm>
              <a:off x="1361000" y="4778750"/>
              <a:ext cx="2150400" cy="3804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l" rtl="0">
                <a:spcBef>
                  <a:spcPts val="0"/>
                </a:spcBef>
                <a:buNone/>
              </a:pPr>
              <a:r>
                <a:rPr lang="en" sz="2400"/>
                <a:t>my PRP poss</a:t>
              </a:r>
            </a:p>
          </p:txBody>
        </p:sp>
        <p:cxnSp>
          <p:nvCxnSpPr>
            <p:cNvPr id="230" name="Shape 230"/>
            <p:cNvCxnSpPr>
              <a:stCxn id="226" idx="2"/>
              <a:endCxn id="227" idx="0"/>
            </p:cNvCxnSpPr>
            <p:nvPr/>
          </p:nvCxnSpPr>
          <p:spPr>
            <a:xfrm flipH="1">
              <a:off x="2966625" y="3202125"/>
              <a:ext cx="1842000" cy="65070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231" name="Shape 231"/>
            <p:cNvCxnSpPr>
              <a:stCxn id="227" idx="2"/>
              <a:endCxn id="229" idx="0"/>
            </p:cNvCxnSpPr>
            <p:nvPr/>
          </p:nvCxnSpPr>
          <p:spPr>
            <a:xfrm flipH="1">
              <a:off x="2436200" y="4233100"/>
              <a:ext cx="530400" cy="54570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232" name="Shape 232"/>
            <p:cNvCxnSpPr>
              <a:stCxn id="226" idx="2"/>
              <a:endCxn id="228" idx="0"/>
            </p:cNvCxnSpPr>
            <p:nvPr/>
          </p:nvCxnSpPr>
          <p:spPr>
            <a:xfrm>
              <a:off x="4808625" y="3202125"/>
              <a:ext cx="884400" cy="65070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sp>
          <p:nvSpPr>
            <p:cNvPr id="233" name="Shape 233"/>
            <p:cNvSpPr txBox="1"/>
            <p:nvPr/>
          </p:nvSpPr>
          <p:spPr>
            <a:xfrm>
              <a:off x="1362750" y="3621625"/>
              <a:ext cx="530400" cy="2310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l" rtl="0">
                <a:spcBef>
                  <a:spcPts val="0"/>
                </a:spcBef>
                <a:buNone/>
              </a:pPr>
              <a:r>
                <a:rPr lang="en"/>
                <a:t>-.17</a:t>
              </a:r>
            </a:p>
          </p:txBody>
        </p:sp>
      </p:grpSp>
      <p:sp>
        <p:nvSpPr>
          <p:cNvPr id="234" name="Shape 234"/>
          <p:cNvSpPr txBox="1"/>
          <p:nvPr/>
        </p:nvSpPr>
        <p:spPr>
          <a:xfrm>
            <a:off x="6963975" y="4783175"/>
            <a:ext cx="868800" cy="231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"/>
              <a:t>Score 0</a:t>
            </a:r>
          </a:p>
        </p:txBody>
      </p:sp>
      <p:sp>
        <p:nvSpPr>
          <p:cNvPr id="235" name="Shape 235"/>
          <p:cNvSpPr txBox="1"/>
          <p:nvPr/>
        </p:nvSpPr>
        <p:spPr>
          <a:xfrm>
            <a:off x="6303650" y="3627000"/>
            <a:ext cx="1964100" cy="475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Polarity reversal word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 txBox="1">
            <a:spLocks noGrp="1"/>
          </p:cNvSpPr>
          <p:nvPr>
            <p:ph type="title"/>
          </p:nvPr>
        </p:nvSpPr>
        <p:spPr>
          <a:xfrm>
            <a:off x="471900" y="984966"/>
            <a:ext cx="8222100" cy="10236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Rule 2 Fails</a:t>
            </a:r>
          </a:p>
        </p:txBody>
      </p:sp>
      <p:sp>
        <p:nvSpPr>
          <p:cNvPr id="241" name="Shape 241"/>
          <p:cNvSpPr txBox="1">
            <a:spLocks noGrp="1"/>
          </p:cNvSpPr>
          <p:nvPr>
            <p:ph type="body" idx="1"/>
          </p:nvPr>
        </p:nvSpPr>
        <p:spPr>
          <a:xfrm>
            <a:off x="471900" y="2558766"/>
            <a:ext cx="8222100" cy="361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Tweet - -&gt;Conversations reduce stigma and increase understanding.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Polarity of increase should not be reversed due to word ‘reduce’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And here ‘and’ is connecting two clauses and not two words. 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How to detect that in parse tree?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242" name="Shape 242"/>
          <p:cNvGrpSpPr/>
          <p:nvPr/>
        </p:nvGrpSpPr>
        <p:grpSpPr>
          <a:xfrm>
            <a:off x="976100" y="3717900"/>
            <a:ext cx="7717900" cy="1956900"/>
            <a:chOff x="946225" y="3163575"/>
            <a:chExt cx="7717900" cy="1956900"/>
          </a:xfrm>
        </p:grpSpPr>
        <p:sp>
          <p:nvSpPr>
            <p:cNvPr id="243" name="Shape 243"/>
            <p:cNvSpPr txBox="1"/>
            <p:nvPr/>
          </p:nvSpPr>
          <p:spPr>
            <a:xfrm>
              <a:off x="2769025" y="3163575"/>
              <a:ext cx="1822800" cy="4326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l" rtl="0">
                <a:spcBef>
                  <a:spcPts val="0"/>
                </a:spcBef>
                <a:buNone/>
              </a:pPr>
              <a:r>
                <a:rPr lang="en"/>
                <a:t>Reduce  VBP Root</a:t>
              </a:r>
            </a:p>
          </p:txBody>
        </p:sp>
        <p:sp>
          <p:nvSpPr>
            <p:cNvPr id="244" name="Shape 244"/>
            <p:cNvSpPr txBox="1"/>
            <p:nvPr/>
          </p:nvSpPr>
          <p:spPr>
            <a:xfrm>
              <a:off x="946225" y="4050300"/>
              <a:ext cx="2268600" cy="4326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l" rtl="0">
                <a:spcBef>
                  <a:spcPts val="0"/>
                </a:spcBef>
                <a:buNone/>
              </a:pPr>
              <a:r>
                <a:rPr lang="en"/>
                <a:t>Conversations NNS nsubj</a:t>
              </a:r>
            </a:p>
          </p:txBody>
        </p:sp>
        <p:sp>
          <p:nvSpPr>
            <p:cNvPr id="245" name="Shape 245"/>
            <p:cNvSpPr txBox="1"/>
            <p:nvPr/>
          </p:nvSpPr>
          <p:spPr>
            <a:xfrm>
              <a:off x="3642500" y="4050300"/>
              <a:ext cx="1473600" cy="4326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l" rtl="0">
                <a:spcBef>
                  <a:spcPts val="0"/>
                </a:spcBef>
                <a:buNone/>
              </a:pPr>
              <a:r>
                <a:rPr lang="en"/>
                <a:t>Stigma NN dobj</a:t>
              </a:r>
            </a:p>
          </p:txBody>
        </p:sp>
        <p:sp>
          <p:nvSpPr>
            <p:cNvPr id="246" name="Shape 246"/>
            <p:cNvSpPr txBox="1"/>
            <p:nvPr/>
          </p:nvSpPr>
          <p:spPr>
            <a:xfrm>
              <a:off x="5460250" y="4050300"/>
              <a:ext cx="1032900" cy="4326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l" rtl="0">
                <a:spcBef>
                  <a:spcPts val="0"/>
                </a:spcBef>
                <a:buNone/>
              </a:pPr>
              <a:r>
                <a:rPr lang="en"/>
                <a:t>and CC cc</a:t>
              </a:r>
            </a:p>
          </p:txBody>
        </p:sp>
        <p:sp>
          <p:nvSpPr>
            <p:cNvPr id="247" name="Shape 247"/>
            <p:cNvSpPr txBox="1"/>
            <p:nvPr/>
          </p:nvSpPr>
          <p:spPr>
            <a:xfrm>
              <a:off x="6606125" y="4050300"/>
              <a:ext cx="1822800" cy="4326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l" rtl="0">
                <a:spcBef>
                  <a:spcPts val="0"/>
                </a:spcBef>
                <a:buNone/>
              </a:pPr>
              <a:r>
                <a:rPr lang="en"/>
                <a:t>increase  VB conj</a:t>
              </a:r>
            </a:p>
          </p:txBody>
        </p:sp>
        <p:sp>
          <p:nvSpPr>
            <p:cNvPr id="248" name="Shape 248"/>
            <p:cNvSpPr txBox="1"/>
            <p:nvPr/>
          </p:nvSpPr>
          <p:spPr>
            <a:xfrm>
              <a:off x="5460250" y="4687875"/>
              <a:ext cx="2593200" cy="4326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l" rtl="0">
                <a:spcBef>
                  <a:spcPts val="0"/>
                </a:spcBef>
                <a:buNone/>
              </a:pPr>
              <a:r>
                <a:rPr lang="en"/>
                <a:t>understanding NN dobj </a:t>
              </a:r>
            </a:p>
          </p:txBody>
        </p:sp>
        <p:cxnSp>
          <p:nvCxnSpPr>
            <p:cNvPr id="249" name="Shape 249"/>
            <p:cNvCxnSpPr>
              <a:stCxn id="243" idx="2"/>
              <a:endCxn id="244" idx="0"/>
            </p:cNvCxnSpPr>
            <p:nvPr/>
          </p:nvCxnSpPr>
          <p:spPr>
            <a:xfrm flipH="1">
              <a:off x="2080525" y="3596175"/>
              <a:ext cx="1599900" cy="45420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250" name="Shape 250"/>
            <p:cNvCxnSpPr>
              <a:stCxn id="243" idx="2"/>
              <a:endCxn id="245" idx="0"/>
            </p:cNvCxnSpPr>
            <p:nvPr/>
          </p:nvCxnSpPr>
          <p:spPr>
            <a:xfrm>
              <a:off x="3680425" y="3596175"/>
              <a:ext cx="699000" cy="45420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251" name="Shape 251"/>
            <p:cNvCxnSpPr>
              <a:stCxn id="243" idx="2"/>
              <a:endCxn id="246" idx="0"/>
            </p:cNvCxnSpPr>
            <p:nvPr/>
          </p:nvCxnSpPr>
          <p:spPr>
            <a:xfrm>
              <a:off x="3680425" y="3596175"/>
              <a:ext cx="2296200" cy="45420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252" name="Shape 252"/>
            <p:cNvCxnSpPr>
              <a:stCxn id="243" idx="2"/>
              <a:endCxn id="247" idx="0"/>
            </p:cNvCxnSpPr>
            <p:nvPr/>
          </p:nvCxnSpPr>
          <p:spPr>
            <a:xfrm>
              <a:off x="3680425" y="3596175"/>
              <a:ext cx="3837000" cy="45420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253" name="Shape 253"/>
            <p:cNvCxnSpPr>
              <a:stCxn id="247" idx="2"/>
              <a:endCxn id="248" idx="0"/>
            </p:cNvCxnSpPr>
            <p:nvPr/>
          </p:nvCxnSpPr>
          <p:spPr>
            <a:xfrm flipH="1">
              <a:off x="6756725" y="4482900"/>
              <a:ext cx="760800" cy="20490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sp>
          <p:nvSpPr>
            <p:cNvPr id="254" name="Shape 254"/>
            <p:cNvSpPr txBox="1"/>
            <p:nvPr/>
          </p:nvSpPr>
          <p:spPr>
            <a:xfrm>
              <a:off x="7903325" y="3646925"/>
              <a:ext cx="760800" cy="4542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rPr lang="en"/>
                <a:t>Pos score</a:t>
              </a:r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 txBox="1">
            <a:spLocks noGrp="1"/>
          </p:cNvSpPr>
          <p:nvPr>
            <p:ph type="title"/>
          </p:nvPr>
        </p:nvSpPr>
        <p:spPr>
          <a:xfrm>
            <a:off x="471900" y="984966"/>
            <a:ext cx="8222100" cy="10236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Improvement</a:t>
            </a:r>
          </a:p>
        </p:txBody>
      </p:sp>
      <p:sp>
        <p:nvSpPr>
          <p:cNvPr id="260" name="Shape 260"/>
          <p:cNvSpPr txBox="1">
            <a:spLocks noGrp="1"/>
          </p:cNvSpPr>
          <p:nvPr>
            <p:ph type="body" idx="1"/>
          </p:nvPr>
        </p:nvSpPr>
        <p:spPr>
          <a:xfrm>
            <a:off x="460950" y="2577416"/>
            <a:ext cx="8222100" cy="361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Straightforward application of Rules will give wrong results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Approach 1.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Detection of two independent clauses from a Parse tree.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Compute sentiment on each of them separately and add them.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Example :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Conversation reduces stigma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Conversation increases understanding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 txBox="1">
            <a:spLocks noGrp="1"/>
          </p:cNvSpPr>
          <p:nvPr>
            <p:ph type="title"/>
          </p:nvPr>
        </p:nvSpPr>
        <p:spPr>
          <a:xfrm>
            <a:off x="471900" y="984966"/>
            <a:ext cx="8222100" cy="10236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Improvement Continued</a:t>
            </a:r>
          </a:p>
        </p:txBody>
      </p:sp>
      <p:sp>
        <p:nvSpPr>
          <p:cNvPr id="266" name="Shape 266"/>
          <p:cNvSpPr txBox="1">
            <a:spLocks noGrp="1"/>
          </p:cNvSpPr>
          <p:nvPr>
            <p:ph type="body" idx="1"/>
          </p:nvPr>
        </p:nvSpPr>
        <p:spPr>
          <a:xfrm>
            <a:off x="471900" y="2558775"/>
            <a:ext cx="8222100" cy="3951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Approach 2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Do a sentential analysis. Find subject, verb, and object. 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And decide when to reverse polarity based on the head node.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Our Approach :</a:t>
            </a:r>
            <a:br>
              <a:rPr lang="en"/>
            </a:br>
            <a:r>
              <a:rPr lang="en"/>
              <a:t>1. Do further analysis only if the conjunction is connecting two clauses rather than two words.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2. Do not reverse polarity due to a polarity reversal word in head node, if</a:t>
            </a:r>
          </a:p>
          <a:p>
            <a:pPr marL="457200" lvl="0" indent="-228600" rtl="0">
              <a:spcBef>
                <a:spcPts val="0"/>
              </a:spcBef>
              <a:buAutoNum type="alphaLcPeriod"/>
            </a:pPr>
            <a:r>
              <a:rPr lang="en"/>
              <a:t>The child is a verb and accompanied by a subject in its neighbor</a:t>
            </a:r>
          </a:p>
          <a:p>
            <a:pPr marL="457200" lvl="0" indent="-228600">
              <a:spcBef>
                <a:spcPts val="0"/>
              </a:spcBef>
              <a:buAutoNum type="alphaLcPeriod"/>
            </a:pPr>
            <a:r>
              <a:rPr lang="en"/>
              <a:t> The child has an object as its dependent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 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 txBox="1">
            <a:spLocks noGrp="1"/>
          </p:cNvSpPr>
          <p:nvPr>
            <p:ph type="title"/>
          </p:nvPr>
        </p:nvSpPr>
        <p:spPr>
          <a:xfrm>
            <a:off x="471900" y="984966"/>
            <a:ext cx="8222100" cy="10236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Our Approach Continued...</a:t>
            </a:r>
          </a:p>
        </p:txBody>
      </p:sp>
      <p:sp>
        <p:nvSpPr>
          <p:cNvPr id="272" name="Shape 272"/>
          <p:cNvSpPr txBox="1">
            <a:spLocks noGrp="1"/>
          </p:cNvSpPr>
          <p:nvPr>
            <p:ph type="body" idx="1"/>
          </p:nvPr>
        </p:nvSpPr>
        <p:spPr>
          <a:xfrm>
            <a:off x="471900" y="2558766"/>
            <a:ext cx="8222100" cy="361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3. Use ‘neg’ part of speech to negate the overall polarity of head node.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Verification of Results: 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We compared our results with VADER </a:t>
            </a:r>
          </a:p>
        </p:txBody>
      </p:sp>
      <p:graphicFrame>
        <p:nvGraphicFramePr>
          <p:cNvPr id="273" name="Shape 273"/>
          <p:cNvGraphicFramePr/>
          <p:nvPr/>
        </p:nvGraphicFramePr>
        <p:xfrm>
          <a:off x="590700" y="4788550"/>
          <a:ext cx="7239000" cy="1584840"/>
        </p:xfrm>
        <a:graphic>
          <a:graphicData uri="http://schemas.openxmlformats.org/drawingml/2006/table">
            <a:tbl>
              <a:tblPr>
                <a:noFill/>
                <a:tableStyleId>{5BA111A7-D67E-4BE6-AE13-0165FB0B8FFD}</a:tableStyleId>
              </a:tblPr>
              <a:tblGrid>
                <a:gridCol w="2413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413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4130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Files after Topic Analysis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Tweet Count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Our Approach Accuracy</a:t>
                      </a: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Topics_0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654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97.7%</a:t>
                      </a: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Topics_1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552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96.3</a:t>
                      </a: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Topics_2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688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/>
                        <a:t>99.56</a:t>
                      </a: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Shape 278"/>
          <p:cNvSpPr txBox="1">
            <a:spLocks noGrp="1"/>
          </p:cNvSpPr>
          <p:nvPr>
            <p:ph type="title"/>
          </p:nvPr>
        </p:nvSpPr>
        <p:spPr>
          <a:xfrm>
            <a:off x="471900" y="984966"/>
            <a:ext cx="8222100" cy="10236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Conclusions</a:t>
            </a:r>
          </a:p>
        </p:txBody>
      </p:sp>
      <p:sp>
        <p:nvSpPr>
          <p:cNvPr id="279" name="Shape 279"/>
          <p:cNvSpPr txBox="1">
            <a:spLocks noGrp="1"/>
          </p:cNvSpPr>
          <p:nvPr>
            <p:ph type="body" idx="1"/>
          </p:nvPr>
        </p:nvSpPr>
        <p:spPr>
          <a:xfrm>
            <a:off x="471900" y="2558766"/>
            <a:ext cx="8222100" cy="361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We found limitation in state of art tool VADER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Presented limitations in existing parse tree based approaches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Presented a better rule based approach which overcomes problems in  previous approaches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Our approach showed good accuracy for general English tweets and not just tweets related to polarity reversal words.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265500" y="287233"/>
            <a:ext cx="4045200" cy="1976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Goal</a:t>
            </a:r>
          </a:p>
        </p:txBody>
      </p:sp>
      <p:sp>
        <p:nvSpPr>
          <p:cNvPr id="80" name="Shape 80"/>
          <p:cNvSpPr txBox="1">
            <a:spLocks noGrp="1"/>
          </p:cNvSpPr>
          <p:nvPr>
            <p:ph type="subTitle" idx="1"/>
          </p:nvPr>
        </p:nvSpPr>
        <p:spPr>
          <a:xfrm>
            <a:off x="265500" y="2577666"/>
            <a:ext cx="4045200" cy="3736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i="1"/>
              <a:t>To build an effective tool that will allow linguists and sociologists to find topics of interest within a collection of tweets and explore the sentiments of the tweets relating to each topic</a:t>
            </a:r>
          </a:p>
        </p:txBody>
      </p:sp>
      <p:sp>
        <p:nvSpPr>
          <p:cNvPr id="81" name="Shape 81"/>
          <p:cNvSpPr txBox="1">
            <a:spLocks noGrp="1"/>
          </p:cNvSpPr>
          <p:nvPr>
            <p:ph type="body" idx="2"/>
          </p:nvPr>
        </p:nvSpPr>
        <p:spPr>
          <a:xfrm>
            <a:off x="4939500" y="965600"/>
            <a:ext cx="3837000" cy="49269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Extract and Clean Tweets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Latent Dirichlet Allocation 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Allow User Interaction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Sentiment Analysis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User Interface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title"/>
          </p:nvPr>
        </p:nvSpPr>
        <p:spPr>
          <a:xfrm>
            <a:off x="490250" y="651000"/>
            <a:ext cx="6227100" cy="5454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Topic Analysis Interface (demo)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" name="Shape 289" descr="topicAnalysisMenu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14450" y="1747825"/>
            <a:ext cx="6515100" cy="3362325"/>
          </a:xfrm>
          <a:prstGeom prst="rect">
            <a:avLst/>
          </a:prstGeom>
          <a:noFill/>
          <a:ln>
            <a:noFill/>
          </a:ln>
        </p:spPr>
      </p:pic>
      <p:sp>
        <p:nvSpPr>
          <p:cNvPr id="290" name="Shape 290"/>
          <p:cNvSpPr txBox="1">
            <a:spLocks noGrp="1"/>
          </p:cNvSpPr>
          <p:nvPr>
            <p:ph type="body" idx="1"/>
          </p:nvPr>
        </p:nvSpPr>
        <p:spPr>
          <a:xfrm>
            <a:off x="57150" y="6262433"/>
            <a:ext cx="8382000" cy="5955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/>
              <a:t>Topic Analysis Start Screen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5" name="Shape 295" descr="filteredWords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6399" y="304589"/>
            <a:ext cx="7651200" cy="5797509"/>
          </a:xfrm>
          <a:prstGeom prst="rect">
            <a:avLst/>
          </a:prstGeom>
          <a:noFill/>
          <a:ln>
            <a:noFill/>
          </a:ln>
        </p:spPr>
      </p:pic>
      <p:sp>
        <p:nvSpPr>
          <p:cNvPr id="296" name="Shape 296"/>
          <p:cNvSpPr txBox="1">
            <a:spLocks noGrp="1"/>
          </p:cNvSpPr>
          <p:nvPr>
            <p:ph type="body" idx="1"/>
          </p:nvPr>
        </p:nvSpPr>
        <p:spPr>
          <a:xfrm>
            <a:off x="57150" y="6262433"/>
            <a:ext cx="8382000" cy="5955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/>
              <a:t>First Pass Results - Reasonable results but not all meaningful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1" name="Shape 301" descr="filteredWords2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7662" y="305680"/>
            <a:ext cx="7628673" cy="5790145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Shape 302"/>
          <p:cNvSpPr txBox="1">
            <a:spLocks noGrp="1"/>
          </p:cNvSpPr>
          <p:nvPr>
            <p:ph type="body" idx="1"/>
          </p:nvPr>
        </p:nvSpPr>
        <p:spPr>
          <a:xfrm>
            <a:off x="57150" y="6262433"/>
            <a:ext cx="8382000" cy="5955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/>
              <a:t>Filtering topic words that don’t contribute meaning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" name="Shape 307" descr="filteredWords3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8400" y="271425"/>
            <a:ext cx="7687176" cy="5842499"/>
          </a:xfrm>
          <a:prstGeom prst="rect">
            <a:avLst/>
          </a:prstGeom>
          <a:noFill/>
          <a:ln>
            <a:noFill/>
          </a:ln>
        </p:spPr>
      </p:pic>
      <p:sp>
        <p:nvSpPr>
          <p:cNvPr id="308" name="Shape 308"/>
          <p:cNvSpPr txBox="1">
            <a:spLocks noGrp="1"/>
          </p:cNvSpPr>
          <p:nvPr>
            <p:ph type="body" idx="1"/>
          </p:nvPr>
        </p:nvSpPr>
        <p:spPr>
          <a:xfrm>
            <a:off x="57150" y="6262433"/>
            <a:ext cx="8382000" cy="5955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/>
              <a:t>Second Pass Results - Topics start to become more defined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3" name="Shape 313" descr="filteredWords4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8213" y="219000"/>
            <a:ext cx="7727577" cy="5842499"/>
          </a:xfrm>
          <a:prstGeom prst="rect">
            <a:avLst/>
          </a:prstGeom>
          <a:noFill/>
          <a:ln>
            <a:noFill/>
          </a:ln>
        </p:spPr>
      </p:pic>
      <p:sp>
        <p:nvSpPr>
          <p:cNvPr id="314" name="Shape 314"/>
          <p:cNvSpPr txBox="1">
            <a:spLocks noGrp="1"/>
          </p:cNvSpPr>
          <p:nvPr>
            <p:ph type="body" idx="1"/>
          </p:nvPr>
        </p:nvSpPr>
        <p:spPr>
          <a:xfrm>
            <a:off x="57150" y="6262433"/>
            <a:ext cx="8382000" cy="5955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/>
              <a:t>More Filtering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Shape 319"/>
          <p:cNvSpPr txBox="1">
            <a:spLocks noGrp="1"/>
          </p:cNvSpPr>
          <p:nvPr>
            <p:ph type="title"/>
          </p:nvPr>
        </p:nvSpPr>
        <p:spPr>
          <a:xfrm>
            <a:off x="471900" y="984966"/>
            <a:ext cx="8222100" cy="10236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4800"/>
              <a:t>Repeat as Necessary</a:t>
            </a:r>
          </a:p>
        </p:txBody>
      </p:sp>
      <p:sp>
        <p:nvSpPr>
          <p:cNvPr id="320" name="Shape 320"/>
          <p:cNvSpPr txBox="1">
            <a:spLocks noGrp="1"/>
          </p:cNvSpPr>
          <p:nvPr>
            <p:ph type="body" idx="1"/>
          </p:nvPr>
        </p:nvSpPr>
        <p:spPr>
          <a:xfrm>
            <a:off x="471900" y="2558766"/>
            <a:ext cx="8222100" cy="361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Arial"/>
              <a:buChar char="●"/>
            </a:pPr>
            <a:r>
              <a:rPr lang="en" sz="24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Process can be repeated any number of times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81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Arial"/>
              <a:buChar char="●"/>
            </a:pPr>
            <a:r>
              <a:rPr lang="en" sz="24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Continue to remove uninteresting terms until topics become meaningful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81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Arial"/>
              <a:buChar char="●"/>
            </a:pPr>
            <a:r>
              <a:rPr lang="en" sz="240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Finish button writes result sets to file for sentiment processing</a:t>
            </a:r>
          </a:p>
          <a:p>
            <a:pPr lvl="0">
              <a:spcBef>
                <a:spcPts val="0"/>
              </a:spcBef>
              <a:buNone/>
            </a:pPr>
            <a:endParaRPr sz="2400">
              <a:solidFill>
                <a:srgbClr val="B7B7B7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Shape 325"/>
          <p:cNvSpPr txBox="1">
            <a:spLocks noGrp="1"/>
          </p:cNvSpPr>
          <p:nvPr>
            <p:ph type="title"/>
          </p:nvPr>
        </p:nvSpPr>
        <p:spPr>
          <a:xfrm>
            <a:off x="490250" y="651000"/>
            <a:ext cx="6227100" cy="5454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Future Work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Shape 330"/>
          <p:cNvSpPr txBox="1">
            <a:spLocks noGrp="1"/>
          </p:cNvSpPr>
          <p:nvPr>
            <p:ph type="title"/>
          </p:nvPr>
        </p:nvSpPr>
        <p:spPr>
          <a:xfrm>
            <a:off x="471900" y="984966"/>
            <a:ext cx="8222100" cy="10236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Future Work</a:t>
            </a:r>
          </a:p>
        </p:txBody>
      </p:sp>
      <p:sp>
        <p:nvSpPr>
          <p:cNvPr id="331" name="Shape 331"/>
          <p:cNvSpPr txBox="1">
            <a:spLocks noGrp="1"/>
          </p:cNvSpPr>
          <p:nvPr>
            <p:ph type="body" idx="1"/>
          </p:nvPr>
        </p:nvSpPr>
        <p:spPr>
          <a:xfrm>
            <a:off x="471900" y="2450766"/>
            <a:ext cx="8222100" cy="361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Lemmatization and stemming for topic analysis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More labeled data</a:t>
            </a:r>
          </a:p>
          <a:p>
            <a:pPr marL="914400" lvl="1" indent="-342900" rtl="0">
              <a:spcBef>
                <a:spcPts val="0"/>
              </a:spcBef>
              <a:buSzPct val="100000"/>
            </a:pPr>
            <a:r>
              <a:rPr lang="en" sz="1800"/>
              <a:t>Incorporate specialized hand-labeled data</a:t>
            </a:r>
          </a:p>
          <a:p>
            <a:pPr marL="914400" lvl="1" indent="-342900" rtl="0">
              <a:spcBef>
                <a:spcPts val="0"/>
              </a:spcBef>
              <a:buSzPct val="100000"/>
            </a:pPr>
            <a:r>
              <a:rPr lang="en" sz="1800"/>
              <a:t>Use pre-defined dictionary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Combine NER with parse trees technique to get the polarity of entities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Use part of speech tags and apply machine learning techniques to determine sentiment of tweet 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Add more granular controls and sentiment analysis to user interface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Shape 336"/>
          <p:cNvSpPr txBox="1">
            <a:spLocks noGrp="1"/>
          </p:cNvSpPr>
          <p:nvPr>
            <p:ph type="ctrTitle"/>
          </p:nvPr>
        </p:nvSpPr>
        <p:spPr>
          <a:xfrm>
            <a:off x="390525" y="2425700"/>
            <a:ext cx="8222100" cy="1244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Questions?</a:t>
            </a:r>
          </a:p>
        </p:txBody>
      </p:sp>
      <p:sp>
        <p:nvSpPr>
          <p:cNvPr id="337" name="Shape 337"/>
          <p:cNvSpPr txBox="1">
            <a:spLocks noGrp="1"/>
          </p:cNvSpPr>
          <p:nvPr>
            <p:ph type="subTitle" idx="1"/>
          </p:nvPr>
        </p:nvSpPr>
        <p:spPr>
          <a:xfrm>
            <a:off x="390525" y="3718840"/>
            <a:ext cx="8222100" cy="57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471900" y="984966"/>
            <a:ext cx="8222100" cy="10236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000"/>
              <a:t>Outline</a:t>
            </a:r>
          </a:p>
        </p:txBody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471900" y="2558766"/>
            <a:ext cx="8222100" cy="361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" sz="2400"/>
              <a:t>Workflow</a:t>
            </a:r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" sz="2400"/>
              <a:t>Preprocessing and Latent Dirichlet Allocation </a:t>
            </a:r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" sz="2400"/>
              <a:t>Emoji Labeled Sentiment Classification</a:t>
            </a:r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" sz="2400"/>
              <a:t>Dependency Tree Based Sentiment Classification</a:t>
            </a:r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" sz="2400"/>
              <a:t>Topic Analysis Interface</a:t>
            </a:r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" sz="2400"/>
              <a:t>Future Work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490250" y="651000"/>
            <a:ext cx="6227100" cy="5454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Workflow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57150" y="6262433"/>
            <a:ext cx="8382000" cy="5955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/>
              <a:t>The planned flow for our system’s tools</a:t>
            </a:r>
          </a:p>
        </p:txBody>
      </p:sp>
      <p:pic>
        <p:nvPicPr>
          <p:cNvPr id="98" name="Shape 98" descr="Screen Shot 2017-04-30 at 9.23.34 P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6212" y="677925"/>
            <a:ext cx="8791574" cy="50804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Shape 103" descr="Screen Shot 2017-04-30 at 9.25.12 P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3262" y="345075"/>
            <a:ext cx="8877475" cy="5163624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Shape 104"/>
          <p:cNvSpPr txBox="1"/>
          <p:nvPr/>
        </p:nvSpPr>
        <p:spPr>
          <a:xfrm flipH="1">
            <a:off x="-700" y="6402100"/>
            <a:ext cx="9126600" cy="455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The planned flow of user interaction with our system’s tools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490250" y="651000"/>
            <a:ext cx="6227100" cy="5454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Preprocessing Tweet Collections and Running LDA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title"/>
          </p:nvPr>
        </p:nvSpPr>
        <p:spPr>
          <a:xfrm>
            <a:off x="471900" y="984966"/>
            <a:ext cx="8222100" cy="10236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Matthew’s Thesis Framework</a:t>
            </a:r>
          </a:p>
        </p:txBody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471900" y="2558766"/>
            <a:ext cx="8222100" cy="361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" sz="2400"/>
              <a:t>Preprocesses collections of tweet text</a:t>
            </a:r>
          </a:p>
          <a:p>
            <a:pPr marL="914400" lvl="1" indent="-342900" rtl="0">
              <a:spcBef>
                <a:spcPts val="0"/>
              </a:spcBef>
              <a:buSzPct val="100000"/>
            </a:pPr>
            <a:r>
              <a:rPr lang="en" sz="1800"/>
              <a:t>Handles reading data from source files </a:t>
            </a:r>
          </a:p>
          <a:p>
            <a:pPr marL="914400" lvl="1" indent="-342900" rtl="0">
              <a:spcBef>
                <a:spcPts val="0"/>
              </a:spcBef>
              <a:buSzPct val="100000"/>
            </a:pPr>
            <a:r>
              <a:rPr lang="en" sz="1800"/>
              <a:t>Processing data into data structures</a:t>
            </a:r>
          </a:p>
          <a:p>
            <a:pPr marL="457200" lvl="0" indent="0" rtl="0">
              <a:spcBef>
                <a:spcPts val="0"/>
              </a:spcBef>
              <a:buNone/>
            </a:pPr>
            <a:endParaRPr/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" sz="2400"/>
              <a:t>Runs LDA</a:t>
            </a:r>
          </a:p>
          <a:p>
            <a:pPr marL="914400" lvl="1" indent="-342900" rtl="0">
              <a:spcBef>
                <a:spcPts val="0"/>
              </a:spcBef>
              <a:buSzPct val="100000"/>
            </a:pPr>
            <a:r>
              <a:rPr lang="en" sz="1800"/>
              <a:t>Framework provides wrapper for running Spark’s LDA implementation on tweet collections</a:t>
            </a:r>
          </a:p>
          <a:p>
            <a:pPr marL="914400" lvl="1" indent="-342900" rtl="0">
              <a:spcBef>
                <a:spcPts val="0"/>
              </a:spcBef>
              <a:buSzPct val="100000"/>
            </a:pPr>
            <a:r>
              <a:rPr lang="en" sz="1800"/>
              <a:t>Automatically returns overall topic results and topic tags for each tweet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1246</Words>
  <Application>Microsoft Macintosh PowerPoint</Application>
  <PresentationFormat>On-screen Show (4:3)</PresentationFormat>
  <Paragraphs>236</Paragraphs>
  <Slides>39</Slides>
  <Notes>39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2" baseType="lpstr">
      <vt:lpstr>Roboto</vt:lpstr>
      <vt:lpstr>Arial</vt:lpstr>
      <vt:lpstr>material</vt:lpstr>
      <vt:lpstr>Sentiment and Topic Analysis  Presenters: Abigail Bartolome, Matthew Bock, Rahul Krishnamurthy, Radha Krishnan Vinayagam</vt:lpstr>
      <vt:lpstr>Acknowledgements</vt:lpstr>
      <vt:lpstr>Goal</vt:lpstr>
      <vt:lpstr>Outline</vt:lpstr>
      <vt:lpstr>Workflow</vt:lpstr>
      <vt:lpstr>PowerPoint Presentation</vt:lpstr>
      <vt:lpstr>PowerPoint Presentation</vt:lpstr>
      <vt:lpstr>Preprocessing Tweet Collections and Running LDA</vt:lpstr>
      <vt:lpstr>Matthew’s Thesis Framework</vt:lpstr>
      <vt:lpstr>PowerPoint Presentation</vt:lpstr>
      <vt:lpstr>Reading Twitter Data</vt:lpstr>
      <vt:lpstr>Cleaning Twitter Data</vt:lpstr>
      <vt:lpstr>LDAWrapper</vt:lpstr>
      <vt:lpstr>Emoji-Labeled Sentiment Classification</vt:lpstr>
      <vt:lpstr>Emoji Extraction</vt:lpstr>
      <vt:lpstr>Sentiment Classifier</vt:lpstr>
      <vt:lpstr>Dependency Tree Based Sentiment Classification</vt:lpstr>
      <vt:lpstr>Basics</vt:lpstr>
      <vt:lpstr>Polarity reversal words with VADER</vt:lpstr>
      <vt:lpstr>Polarity reversal words with VADER</vt:lpstr>
      <vt:lpstr>   Our Observation on VADER</vt:lpstr>
      <vt:lpstr>Parse Tree Based Approach (Rule 1) </vt:lpstr>
      <vt:lpstr>Parse Tree Based Approach (Rule 2)</vt:lpstr>
      <vt:lpstr>Rule 1 Fails</vt:lpstr>
      <vt:lpstr>Rule 2 Fails</vt:lpstr>
      <vt:lpstr>Improvement</vt:lpstr>
      <vt:lpstr>Improvement Continued</vt:lpstr>
      <vt:lpstr>Our Approach Continued...</vt:lpstr>
      <vt:lpstr>Conclusions</vt:lpstr>
      <vt:lpstr>Topic Analysis Interface (demo)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Repeat as Necessary</vt:lpstr>
      <vt:lpstr>Future Work</vt:lpstr>
      <vt:lpstr>Future Work</vt:lpstr>
      <vt:lpstr>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Sentiment and Topic Analysis  Presenters: Abigail Bartolome, Matthew Bock, Rahul Krishnamurthy, Radha Krishnan Vinayagam</dc:title>
  <cp:lastModifiedBy>Microsoft Office User</cp:lastModifiedBy>
  <cp:revision>2</cp:revision>
  <dcterms:modified xsi:type="dcterms:W3CDTF">2017-06-01T15:59:30Z</dcterms:modified>
</cp:coreProperties>
</file>