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32D0252-3444-4F5C-A1B2-A23F94B5F293}">
  <a:tblStyle styleId="{132D0252-3444-4F5C-A1B2-A23F94B5F293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3"/>
  </p:normalViewPr>
  <p:slideViewPr>
    <p:cSldViewPr snapToGrid="0">
      <p:cViewPr varScale="1">
        <p:scale>
          <a:sx n="159" d="100"/>
          <a:sy n="159" d="100"/>
        </p:scale>
        <p:origin x="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110581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Add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name of course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instructor 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2350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6495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6222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9581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7158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Chris Rocconi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Make this into a table</a:t>
            </a:r>
          </a:p>
        </p:txBody>
      </p:sp>
    </p:spTree>
    <p:extLst>
      <p:ext uri="{BB962C8B-B14F-4D97-AF65-F5344CB8AC3E}">
        <p14:creationId xmlns:p14="http://schemas.microsoft.com/office/powerpoint/2010/main" val="3085010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0208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3523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8357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10800000">
            <a:off x="4226100" y="2933550"/>
            <a:ext cx="691800" cy="3885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-25" y="0"/>
            <a:ext cx="9144000" cy="3124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hape 52"/>
          <p:cNvCxnSpPr/>
          <p:nvPr/>
        </p:nvCxnSpPr>
        <p:spPr>
          <a:xfrm>
            <a:off x="413275" y="2988275"/>
            <a:ext cx="9105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12000"/>
            </a:lvl1pPr>
            <a:lvl2pPr lvl="1" rtl="0">
              <a:spcBef>
                <a:spcPts val="0"/>
              </a:spcBef>
              <a:buSzPct val="100000"/>
              <a:defRPr sz="12000"/>
            </a:lvl2pPr>
            <a:lvl3pPr lvl="2" rtl="0">
              <a:spcBef>
                <a:spcPts val="0"/>
              </a:spcBef>
              <a:buSzPct val="100000"/>
              <a:defRPr sz="12000"/>
            </a:lvl3pPr>
            <a:lvl4pPr lvl="3" rtl="0">
              <a:spcBef>
                <a:spcPts val="0"/>
              </a:spcBef>
              <a:buSzPct val="100000"/>
              <a:defRPr sz="12000"/>
            </a:lvl4pPr>
            <a:lvl5pPr lvl="4" rtl="0">
              <a:spcBef>
                <a:spcPts val="0"/>
              </a:spcBef>
              <a:buSzPct val="100000"/>
              <a:defRPr sz="12000"/>
            </a:lvl5pPr>
            <a:lvl6pPr lvl="5" rtl="0">
              <a:spcBef>
                <a:spcPts val="0"/>
              </a:spcBef>
              <a:buSzPct val="100000"/>
              <a:defRPr sz="12000"/>
            </a:lvl6pPr>
            <a:lvl7pPr lvl="6" rtl="0">
              <a:spcBef>
                <a:spcPts val="0"/>
              </a:spcBef>
              <a:buSzPct val="100000"/>
              <a:defRPr sz="12000"/>
            </a:lvl7pPr>
            <a:lvl8pPr lvl="7" rtl="0">
              <a:spcBef>
                <a:spcPts val="0"/>
              </a:spcBef>
              <a:buSzPct val="100000"/>
              <a:defRPr sz="12000"/>
            </a:lvl8pPr>
            <a:lvl9pPr lvl="8" rtl="0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1567350"/>
            <a:ext cx="9144000" cy="200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hape 20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hape 25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3999900" cy="3099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832400" y="1468825"/>
            <a:ext cx="3999900" cy="3099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hape 34"/>
          <p:cNvCxnSpPr/>
          <p:nvPr/>
        </p:nvCxnSpPr>
        <p:spPr>
          <a:xfrm>
            <a:off x="418675" y="145778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11700" y="1618203"/>
            <a:ext cx="2808000" cy="295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90250" y="528900"/>
            <a:ext cx="5678100" cy="4085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defRPr sz="5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5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5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5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5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5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5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5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5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bg>
      <p:bgPr>
        <a:solidFill>
          <a:schemeClr val="dk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17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5772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Clr>
                <a:schemeClr val="lt1"/>
              </a:buClr>
              <a:buSzPct val="100000"/>
              <a:defRPr sz="46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buClr>
                <a:schemeClr val="lt1"/>
              </a:buClr>
              <a:buSzPct val="100000"/>
              <a:defRPr sz="4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buClr>
                <a:schemeClr val="lt1"/>
              </a:buClr>
              <a:buSzPct val="100000"/>
              <a:defRPr sz="4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buClr>
                <a:schemeClr val="lt1"/>
              </a:buClr>
              <a:buSzPct val="100000"/>
              <a:defRPr sz="4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buClr>
                <a:schemeClr val="lt1"/>
              </a:buClr>
              <a:buSzPct val="100000"/>
              <a:defRPr sz="4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buClr>
                <a:schemeClr val="lt1"/>
              </a:buClr>
              <a:buSzPct val="100000"/>
              <a:defRPr sz="4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buClr>
                <a:schemeClr val="lt1"/>
              </a:buClr>
              <a:buSzPct val="100000"/>
              <a:defRPr sz="4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buClr>
                <a:schemeClr val="lt1"/>
              </a:buClr>
              <a:buSzPct val="100000"/>
              <a:defRPr sz="4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buClr>
                <a:schemeClr val="lt1"/>
              </a:buClr>
              <a:buSzPct val="100000"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265500" y="29214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9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9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9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9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9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9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9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9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2100"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  <a:endParaRPr lang="en" sz="1000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Pathways Web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411175" y="3546250"/>
            <a:ext cx="8282400" cy="1260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CS4624 Multimedia, Hypertext, and Information Access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Professor Edward A. Fox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Chris Deisher, Chris Rocconi, Erin Gaughan, Jordan White, Louis Michael, Riley Kohl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Virginia Polytechnic Institute and State University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Blacksburg, VA 24061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April 27, 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Background Information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0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/>
              <a:t>Pathways replaces the CLE system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/>
              <a:t>More meaningful, relevant, and applicable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Goals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Help students decide what to take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/>
              <a:t>Showcase Pilot Courses</a:t>
            </a:r>
          </a:p>
          <a:p>
            <a:pPr marL="1371600" lvl="2" indent="-330200" rtl="0">
              <a:spcBef>
                <a:spcPts val="0"/>
              </a:spcBef>
              <a:buSzPct val="88888"/>
            </a:pPr>
            <a:r>
              <a:rPr lang="en" sz="1800"/>
              <a:t>Produce multimedia deliverables for each course:</a:t>
            </a:r>
          </a:p>
          <a:p>
            <a:pPr marL="1828800" lvl="3" indent="-342900" rtl="0">
              <a:spcBef>
                <a:spcPts val="0"/>
              </a:spcBef>
              <a:buSzPct val="100000"/>
            </a:pPr>
            <a:r>
              <a:rPr lang="en" sz="1800"/>
              <a:t>Video</a:t>
            </a:r>
          </a:p>
          <a:p>
            <a:pPr marL="1828800" lvl="3" indent="-342900" rtl="0">
              <a:spcBef>
                <a:spcPts val="0"/>
              </a:spcBef>
              <a:buSzPct val="100000"/>
            </a:pPr>
            <a:r>
              <a:rPr lang="en" sz="1800"/>
              <a:t>Audio - Faculty Interview, Podcast</a:t>
            </a:r>
          </a:p>
          <a:p>
            <a:pPr marL="1828800" lvl="3" indent="-342900" rtl="0">
              <a:spcBef>
                <a:spcPts val="0"/>
              </a:spcBef>
              <a:buSzPct val="100000"/>
            </a:pPr>
            <a:r>
              <a:rPr lang="en" sz="1800"/>
              <a:t>Photos</a:t>
            </a:r>
          </a:p>
          <a:p>
            <a:pPr marL="1828800" lvl="3" indent="-342900" rtl="0">
              <a:spcBef>
                <a:spcPts val="0"/>
              </a:spcBef>
              <a:buSzPct val="100000"/>
            </a:pPr>
            <a:r>
              <a:rPr lang="en" sz="1800"/>
              <a:t>Text - Course Summary, Quotes from Students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Brief Explanation of the Effort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2375" y="76200"/>
            <a:ext cx="6459081" cy="4991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 idx="4294967295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graphicFrame>
        <p:nvGraphicFramePr>
          <p:cNvPr id="92" name="Shape 92"/>
          <p:cNvGraphicFramePr/>
          <p:nvPr/>
        </p:nvGraphicFramePr>
        <p:xfrm>
          <a:off x="366525" y="609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{132D0252-3444-4F5C-A1B2-A23F94B5F293}</a:tableStyleId>
              </a:tblPr>
              <a:tblGrid>
                <a:gridCol w="4205475"/>
                <a:gridCol w="4205475"/>
              </a:tblGrid>
              <a:tr h="7700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2600" b="1"/>
                        <a:t>Problems</a:t>
                      </a:r>
                    </a:p>
                  </a:txBody>
                  <a:tcPr marL="91425" marR="91425" marT="91425" marB="91425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2600" b="1"/>
                        <a:t>Solutions</a:t>
                      </a:r>
                    </a:p>
                  </a:txBody>
                  <a:tcPr marL="91425" marR="91425" marT="91425" marB="91425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0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Scheduling</a:t>
                      </a:r>
                    </a:p>
                  </a:txBody>
                  <a:tcPr marL="91425" marR="91425" marT="91425" marB="91425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Prioritize Professor Selection</a:t>
                      </a:r>
                    </a:p>
                  </a:txBody>
                  <a:tcPr marL="91425" marR="91425" marT="91425" marB="91425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0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Mediocre early data</a:t>
                      </a:r>
                    </a:p>
                  </a:txBody>
                  <a:tcPr marL="91425" marR="91425" marT="91425" marB="91425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Revisiti to Reshoot</a:t>
                      </a:r>
                    </a:p>
                  </a:txBody>
                  <a:tcPr marL="91425" marR="91425" marT="91425" marB="91425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0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Engaging Students</a:t>
                      </a:r>
                    </a:p>
                  </a:txBody>
                  <a:tcPr marL="91425" marR="91425" marT="91425" marB="91425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Follow up questions</a:t>
                      </a:r>
                    </a:p>
                  </a:txBody>
                  <a:tcPr marL="91425" marR="91425" marT="91425" marB="91425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3" name="Shape 93"/>
          <p:cNvSpPr txBox="1"/>
          <p:nvPr/>
        </p:nvSpPr>
        <p:spPr>
          <a:xfrm>
            <a:off x="4975" y="3902250"/>
            <a:ext cx="5213100" cy="83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Problems and Lessons Learned</a:t>
            </a:r>
          </a:p>
          <a:p>
            <a:pPr lvl="0">
              <a:spcBef>
                <a:spcPts val="0"/>
              </a:spcBef>
              <a:buNone/>
            </a:pPr>
            <a:endParaRPr sz="3600"/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574025" y="4605350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New Content Created</a:t>
            </a:r>
          </a:p>
        </p:txBody>
      </p:sp>
      <p:pic>
        <p:nvPicPr>
          <p:cNvPr id="100" name="Shape 100" descr="pathwaystabl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037" y="114900"/>
            <a:ext cx="7483172" cy="454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386650" y="459462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800"/>
              <a:t>Existing Content for Website</a:t>
            </a:r>
          </a:p>
        </p:txBody>
      </p:sp>
      <p:pic>
        <p:nvPicPr>
          <p:cNvPr id="106" name="Shape 106" descr="pathwaystable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87675"/>
            <a:ext cx="8139000" cy="4599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618350" y="467175"/>
            <a:ext cx="7308900" cy="408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7200"/>
              <a:t>Demo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ern-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1AFD1"/>
      </a:accent5>
      <a:accent6>
        <a:srgbClr val="F8E71C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141</Words>
  <Application>Microsoft Macintosh PowerPoint</Application>
  <PresentationFormat>On-screen Show (16:9)</PresentationFormat>
  <Paragraphs>40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Source Code Pro</vt:lpstr>
      <vt:lpstr>Oswald</vt:lpstr>
      <vt:lpstr>Arial</vt:lpstr>
      <vt:lpstr>modern-writer</vt:lpstr>
      <vt:lpstr>Pathways Web</vt:lpstr>
      <vt:lpstr>Background Information</vt:lpstr>
      <vt:lpstr>Project Goals</vt:lpstr>
      <vt:lpstr>Brief Explanation of the Effort </vt:lpstr>
      <vt:lpstr>PowerPoint Presentation</vt:lpstr>
      <vt:lpstr> </vt:lpstr>
      <vt:lpstr>PowerPoint Presentation</vt:lpstr>
      <vt:lpstr>PowerPoint Presentation</vt:lpstr>
      <vt:lpstr>Demo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Pathways Web</dc:title>
  <dc:creator>Riley</dc:creator>
  <cp:lastModifiedBy>Microsoft Office User</cp:lastModifiedBy>
  <cp:revision>1</cp:revision>
  <dcterms:modified xsi:type="dcterms:W3CDTF">2017-05-12T18:45:18Z</dcterms:modified>
</cp:coreProperties>
</file>