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974" r:id="rId1"/>
  </p:sldMasterIdLst>
  <p:notesMasterIdLst>
    <p:notesMasterId r:id="rId13"/>
  </p:notesMasterIdLst>
  <p:sldIdLst>
    <p:sldId id="256" r:id="rId2"/>
    <p:sldId id="257" r:id="rId3"/>
    <p:sldId id="258" r:id="rId4"/>
    <p:sldId id="268" r:id="rId5"/>
    <p:sldId id="269" r:id="rId6"/>
    <p:sldId id="259" r:id="rId7"/>
    <p:sldId id="260" r:id="rId8"/>
    <p:sldId id="267" r:id="rId9"/>
    <p:sldId id="263" r:id="rId10"/>
    <p:sldId id="264" r:id="rId11"/>
    <p:sldId id="265" r:id="rId12"/>
  </p:sldIdLst>
  <p:sldSz cx="9144000" cy="5143500" type="screen16x9"/>
  <p:notesSz cx="6858000" cy="9144000"/>
  <p:embeddedFontLst>
    <p:embeddedFont>
      <p:font typeface="Franklin Gothic Book" panose="020B0503020102020204" pitchFamily="34" charset="0"/>
      <p:regular r:id="rId14"/>
      <p:italic r:id="rId1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20"/>
  </p:normalViewPr>
  <p:slideViewPr>
    <p:cSldViewPr snapToGrid="0" snapToObjects="1">
      <p:cViewPr varScale="1">
        <p:scale>
          <a:sx n="134" d="100"/>
          <a:sy n="134" d="100"/>
        </p:scale>
        <p:origin x="9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ef8fc50ab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4ef8fc50ab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51b9d6eac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51b9d6eac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1b9d6eac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1b9d6eac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4ef8fc50ab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4ef8fc50ab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4ef8fc50ab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4ef8fc50ab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91860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4ef8fc50ab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4ef8fc50ab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20922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4ef8fc50ab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4ef8fc50ab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ef8fc50ab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4ef8fc50ab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ef8fc50ab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4ef8fc50ab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1740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ef8fc50ab_1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ef8fc50ab_1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341340"/>
            <a:ext cx="6270922" cy="1573670"/>
          </a:xfrm>
        </p:spPr>
        <p:txBody>
          <a:bodyPr anchor="b">
            <a:noAutofit/>
          </a:bodyPr>
          <a:lstStyle>
            <a:lvl1pPr algn="ctr">
              <a:defRPr sz="54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2967210"/>
            <a:ext cx="5123755" cy="814678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725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4840039"/>
            <a:ext cx="1205958" cy="30346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AB3A824-1A51-4B26-AD58-A6D8E14F6C04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4840039"/>
            <a:ext cx="5267533" cy="303461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4840039"/>
            <a:ext cx="1197219" cy="30346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grpSp>
        <p:nvGrpSpPr>
          <p:cNvPr id="9" name="Group 8"/>
          <p:cNvGrpSpPr/>
          <p:nvPr/>
        </p:nvGrpSpPr>
        <p:grpSpPr>
          <a:xfrm>
            <a:off x="564644" y="558352"/>
            <a:ext cx="8005588" cy="4012253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99224108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1721644"/>
            <a:ext cx="7200900" cy="26789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7433839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7421" y="468117"/>
            <a:ext cx="1174325" cy="39324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468117"/>
            <a:ext cx="6134731" cy="39324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878835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797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6242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4222972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976020"/>
            <a:ext cx="7209728" cy="2139553"/>
          </a:xfrm>
        </p:spPr>
        <p:txBody>
          <a:bodyPr anchor="b">
            <a:normAutofit/>
          </a:bodyPr>
          <a:lstStyle>
            <a:lvl1pPr algn="r">
              <a:defRPr sz="54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3162246"/>
            <a:ext cx="7209728" cy="857493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4840039"/>
            <a:ext cx="1216807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5059C3-6A89-4494-99FF-5A4D6FFD50EB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4840039"/>
            <a:ext cx="5267533" cy="303461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4840039"/>
            <a:ext cx="119721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6113972" y="1264239"/>
            <a:ext cx="2456260" cy="3306366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393231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1714500"/>
            <a:ext cx="3335840" cy="268605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1714500"/>
            <a:ext cx="3335840" cy="26860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61267371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514350"/>
            <a:ext cx="7200900" cy="11144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1755648"/>
            <a:ext cx="3332988" cy="617934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25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2478906"/>
            <a:ext cx="3332988" cy="192164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1" y="1755648"/>
            <a:ext cx="3332988" cy="617934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25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1" y="2478906"/>
            <a:ext cx="3332988" cy="192164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5602854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2728782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55441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282"/>
            <a:ext cx="3977640" cy="51432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514350"/>
            <a:ext cx="2891790" cy="1618413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36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514351"/>
            <a:ext cx="3909060" cy="3881438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142258"/>
            <a:ext cx="2891790" cy="225829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125"/>
              </a:spcAft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4840039"/>
            <a:ext cx="90342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D525BB-DA17-4BA0-B3C8-3AC3ABC827E6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4840039"/>
            <a:ext cx="1780256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4840039"/>
            <a:ext cx="119721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9" name="Rectangle 8" title="Divider Bar"/>
          <p:cNvSpPr/>
          <p:nvPr/>
        </p:nvSpPr>
        <p:spPr>
          <a:xfrm>
            <a:off x="3977640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7891420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282"/>
            <a:ext cx="3977640" cy="51432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514350"/>
            <a:ext cx="2891790" cy="1618413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36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51434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141976"/>
            <a:ext cx="2891790" cy="2258574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125"/>
              </a:spcAft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4840039"/>
            <a:ext cx="90342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6C4C9A-3960-41CF-A4E9-2A8FB932454B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4840039"/>
            <a:ext cx="1780256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4840039"/>
            <a:ext cx="119721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9" name="Rectangle 8" title="Divider Bar"/>
          <p:cNvSpPr/>
          <p:nvPr/>
        </p:nvSpPr>
        <p:spPr>
          <a:xfrm>
            <a:off x="3977640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90803295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514350"/>
            <a:ext cx="7200900" cy="11144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1714500"/>
            <a:ext cx="7200900" cy="2686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4840039"/>
            <a:ext cx="903429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2"/>
                </a:solidFill>
              </a:defRPr>
            </a:lvl1pPr>
          </a:lstStyle>
          <a:p>
            <a:fld id="{3CBC1C18-307B-4F68-A007-B5B542270E8D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4840039"/>
            <a:ext cx="4710623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4840039"/>
            <a:ext cx="1197219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9" name="Rectangle 8" title="Side bar"/>
          <p:cNvSpPr/>
          <p:nvPr/>
        </p:nvSpPr>
        <p:spPr>
          <a:xfrm>
            <a:off x="358571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1628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  <p:sldLayoutId id="2147483986" r:id="rId12"/>
    <p:sldLayoutId id="2147483987" r:id="rId13"/>
  </p:sldLayoutIdLst>
  <p:hf sldNum="0" hdr="0" ftr="0" dt="0"/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33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685800" rtl="0" eaLnBrk="1" latinLnBrk="0" hangingPunct="1">
        <a:lnSpc>
          <a:spcPct val="94000"/>
        </a:lnSpc>
        <a:spcBef>
          <a:spcPts val="750"/>
        </a:spcBef>
        <a:spcAft>
          <a:spcPts val="150"/>
        </a:spcAft>
        <a:buFont typeface="Franklin Gothic Book" panose="020B0503020102020204" pitchFamily="34" charset="0"/>
        <a:buChar char="■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5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0287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35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35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17145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2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0574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2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4003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05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0861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1247089" y="1332375"/>
            <a:ext cx="6649433" cy="157367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Adult Day Services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Promotional Video</a:t>
            </a:r>
            <a:endParaRPr dirty="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2009929" y="3021106"/>
            <a:ext cx="5123755" cy="126280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Pablo Castillo, Jose </a:t>
            </a:r>
            <a:r>
              <a:rPr lang="en" dirty="0" err="1">
                <a:solidFill>
                  <a:schemeClr val="tx1"/>
                </a:solidFill>
              </a:rPr>
              <a:t>Zurita</a:t>
            </a:r>
            <a:r>
              <a:rPr lang="en" dirty="0">
                <a:solidFill>
                  <a:schemeClr val="tx1"/>
                </a:solidFill>
              </a:rPr>
              <a:t>, &amp; Maddie Kulik </a:t>
            </a:r>
          </a:p>
          <a:p>
            <a:pPr lvl="0"/>
            <a:r>
              <a:rPr lang="en" sz="1200" dirty="0">
                <a:solidFill>
                  <a:schemeClr val="tx1"/>
                </a:solidFill>
              </a:rPr>
              <a:t>CS 4624: </a:t>
            </a:r>
            <a:r>
              <a:rPr lang="en-US" sz="1200" dirty="0">
                <a:solidFill>
                  <a:schemeClr val="tx1"/>
                </a:solidFill>
              </a:rPr>
              <a:t>Multimedia, Hypertext, and Information Access</a:t>
            </a:r>
          </a:p>
          <a:p>
            <a:r>
              <a:rPr lang="en-US" sz="1200" dirty="0">
                <a:solidFill>
                  <a:schemeClr val="tx1"/>
                </a:solidFill>
              </a:rPr>
              <a:t>Virginia Tech, Blacksburg VA 24061 | 4.24.2019</a:t>
            </a:r>
          </a:p>
          <a:p>
            <a:r>
              <a:rPr lang="en" sz="1200" dirty="0">
                <a:solidFill>
                  <a:schemeClr val="tx1"/>
                </a:solidFill>
              </a:rPr>
              <a:t>Final Presentation | Dr. Edward Fox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>
            <a:spLocks noGrp="1"/>
          </p:cNvSpPr>
          <p:nvPr>
            <p:ph type="title"/>
          </p:nvPr>
        </p:nvSpPr>
        <p:spPr>
          <a:xfrm>
            <a:off x="519953" y="186100"/>
            <a:ext cx="862404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Obstacles</a:t>
            </a:r>
            <a:endParaRPr dirty="0"/>
          </a:p>
        </p:txBody>
      </p:sp>
      <p:sp>
        <p:nvSpPr>
          <p:cNvPr id="111" name="Google Shape;111;p21"/>
          <p:cNvSpPr txBox="1">
            <a:spLocks noGrp="1"/>
          </p:cNvSpPr>
          <p:nvPr>
            <p:ph type="body" idx="1"/>
          </p:nvPr>
        </p:nvSpPr>
        <p:spPr>
          <a:xfrm>
            <a:off x="519953" y="863550"/>
            <a:ext cx="8265247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 dirty="0"/>
              <a:t>Scheduling Conflicts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Tx/>
              <a:buChar char="-"/>
            </a:pPr>
            <a:r>
              <a:rPr lang="en-US" dirty="0"/>
              <a:t>Scheduling meetings/shooting times – difficult to all be present due to different schedules 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Tx/>
              <a:buChar char="-"/>
            </a:pPr>
            <a:r>
              <a:rPr lang="en-US" dirty="0"/>
              <a:t>Makes video editing more difficult  </a:t>
            </a: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US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 dirty="0"/>
              <a:t>Amount of Desired Changes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Tx/>
              <a:buChar char="-"/>
            </a:pPr>
            <a:r>
              <a:rPr lang="en-US" dirty="0"/>
              <a:t>Many small details that the client wanted changed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Tx/>
              <a:buChar char="-"/>
            </a:pPr>
            <a:r>
              <a:rPr lang="en-US" dirty="0"/>
              <a:t>Difficult to incorporate absolutely everything they want done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Tx/>
              <a:buChar char="-"/>
            </a:pPr>
            <a:r>
              <a:rPr lang="en-US" dirty="0"/>
              <a:t>Limit to our videography skills </a:t>
            </a: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US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 dirty="0"/>
              <a:t>Late Feedback from Video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Tx/>
              <a:buChar char="-"/>
            </a:pPr>
            <a:r>
              <a:rPr lang="en-US" dirty="0"/>
              <a:t>Many small details that client wanted changed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Tx/>
              <a:buChar char="-"/>
            </a:pPr>
            <a:r>
              <a:rPr lang="en-US" dirty="0"/>
              <a:t>Want to avoid any major edits after final version is done 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Tx/>
              <a:buChar char="-"/>
            </a:pPr>
            <a:r>
              <a:rPr lang="en-US" dirty="0"/>
              <a:t>Not much time left in the semester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>
            <a:spLocks noGrp="1"/>
          </p:cNvSpPr>
          <p:nvPr>
            <p:ph type="title"/>
          </p:nvPr>
        </p:nvSpPr>
        <p:spPr>
          <a:xfrm>
            <a:off x="528918" y="445025"/>
            <a:ext cx="830338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Acknowledgements</a:t>
            </a:r>
            <a:endParaRPr dirty="0"/>
          </a:p>
        </p:txBody>
      </p:sp>
      <p:sp>
        <p:nvSpPr>
          <p:cNvPr id="117" name="Google Shape;117;p22"/>
          <p:cNvSpPr txBox="1">
            <a:spLocks noGrp="1"/>
          </p:cNvSpPr>
          <p:nvPr>
            <p:ph type="body" idx="1"/>
          </p:nvPr>
        </p:nvSpPr>
        <p:spPr>
          <a:xfrm>
            <a:off x="528916" y="1152475"/>
            <a:ext cx="8303383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dirty="0"/>
              <a:t>Ila </a:t>
            </a:r>
            <a:r>
              <a:rPr lang="en" dirty="0" err="1"/>
              <a:t>Schepisi</a:t>
            </a:r>
            <a:r>
              <a:rPr lang="en" dirty="0"/>
              <a:t>: ADS Director </a:t>
            </a:r>
            <a:endParaRPr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" dirty="0"/>
          </a:p>
          <a:p>
            <a:pPr marL="114300" lvl="0" indent="0">
              <a:buNone/>
            </a:pPr>
            <a:r>
              <a:rPr lang="en" dirty="0"/>
              <a:t>Sara Amos: Memory Masterclass Coordinator</a:t>
            </a:r>
          </a:p>
          <a:p>
            <a:pPr marL="114300" lvl="0" indent="0">
              <a:buNone/>
            </a:pPr>
            <a:endParaRPr lang="en" dirty="0">
              <a:solidFill>
                <a:srgbClr val="201E21"/>
              </a:solidFill>
            </a:endParaRPr>
          </a:p>
          <a:p>
            <a:pPr marL="114300" lvl="0" indent="0">
              <a:buNone/>
            </a:pPr>
            <a:r>
              <a:rPr lang="en-US" dirty="0">
                <a:solidFill>
                  <a:srgbClr val="201E21"/>
                </a:solidFill>
              </a:rPr>
              <a:t>Ben Katz: Professor researching cognitive training</a:t>
            </a:r>
          </a:p>
          <a:p>
            <a:pPr marL="114300" lvl="0" indent="0">
              <a:buNone/>
            </a:pPr>
            <a:endParaRPr lang="en-US" dirty="0">
              <a:solidFill>
                <a:srgbClr val="201E21"/>
              </a:solidFill>
            </a:endParaRPr>
          </a:p>
          <a:p>
            <a:pPr marL="114300" lvl="0" indent="0">
              <a:buNone/>
            </a:pPr>
            <a:r>
              <a:rPr lang="en-US" dirty="0">
                <a:solidFill>
                  <a:srgbClr val="201E21"/>
                </a:solidFill>
              </a:rPr>
              <a:t>Former </a:t>
            </a:r>
            <a:r>
              <a:rPr lang="en-US">
                <a:solidFill>
                  <a:srgbClr val="201E21"/>
                </a:solidFill>
              </a:rPr>
              <a:t>&amp; Current </a:t>
            </a:r>
            <a:r>
              <a:rPr lang="en-US" dirty="0">
                <a:solidFill>
                  <a:srgbClr val="201E21"/>
                </a:solidFill>
              </a:rPr>
              <a:t>Memory Masterclass Participants</a:t>
            </a:r>
          </a:p>
          <a:p>
            <a:pPr marL="114300" lvl="0" indent="0">
              <a:buNone/>
            </a:pPr>
            <a:endParaRPr lang="en-US" dirty="0">
              <a:solidFill>
                <a:srgbClr val="201E21"/>
              </a:solidFill>
            </a:endParaRPr>
          </a:p>
          <a:p>
            <a:pPr marL="114300" lvl="0" indent="0">
              <a:buNone/>
            </a:pPr>
            <a:endParaRPr lang="en-US" dirty="0">
              <a:solidFill>
                <a:srgbClr val="201E21"/>
              </a:solidFill>
            </a:endParaRPr>
          </a:p>
          <a:p>
            <a:pPr marL="114300" lvl="0" indent="0">
              <a:buNone/>
            </a:pPr>
            <a:endParaRPr lang="en-US" dirty="0">
              <a:solidFill>
                <a:srgbClr val="201E21"/>
              </a:solidFill>
            </a:endParaRPr>
          </a:p>
          <a:p>
            <a:pPr marL="114300" lvl="0" indent="0">
              <a:buNone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 marL="114300" lvl="0" indent="0">
              <a:buNone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 marL="114300" lvl="0" indent="0">
              <a:buNone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VT Adult Day Services</a:t>
            </a:r>
          </a:p>
          <a:p>
            <a:pPr marL="114300" lvl="0" indent="0">
              <a:buNone/>
            </a:pPr>
            <a:endParaRPr lang="en-US" sz="200" dirty="0">
              <a:solidFill>
                <a:schemeClr val="bg2">
                  <a:lumMod val="50000"/>
                </a:schemeClr>
              </a:solidFill>
            </a:endParaRPr>
          </a:p>
          <a:p>
            <a:pPr marL="114300" lvl="0" indent="0">
              <a:buNone/>
            </a:pPr>
            <a:endParaRPr lang="en-US" sz="200" dirty="0">
              <a:solidFill>
                <a:schemeClr val="bg2">
                  <a:lumMod val="50000"/>
                </a:schemeClr>
              </a:solidFill>
            </a:endParaRPr>
          </a:p>
          <a:p>
            <a:pPr marL="114300" lvl="0" indent="0">
              <a:buNone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102 Wallace Hall</a:t>
            </a:r>
          </a:p>
          <a:p>
            <a:pPr marL="114300" lvl="0" indent="0">
              <a:buNone/>
            </a:pPr>
            <a:endParaRPr lang="en-US" sz="200" dirty="0">
              <a:solidFill>
                <a:schemeClr val="bg2">
                  <a:lumMod val="50000"/>
                </a:schemeClr>
              </a:solidFill>
            </a:endParaRPr>
          </a:p>
          <a:p>
            <a:pPr marL="114300" lvl="0" indent="0">
              <a:buNone/>
            </a:pPr>
            <a:endParaRPr lang="en-US" sz="200" dirty="0">
              <a:solidFill>
                <a:schemeClr val="bg2">
                  <a:lumMod val="50000"/>
                </a:schemeClr>
              </a:solidFill>
            </a:endParaRPr>
          </a:p>
          <a:p>
            <a:pPr marL="114300" lvl="0" indent="0">
              <a:buNone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Blacksburg, VA</a:t>
            </a:r>
            <a:endParaRPr lang="en" dirty="0">
              <a:solidFill>
                <a:schemeClr val="bg2">
                  <a:lumMod val="50000"/>
                </a:schemeClr>
              </a:solidFill>
            </a:endParaRP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528918" y="445025"/>
            <a:ext cx="8303381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Outline</a:t>
            </a:r>
            <a:endParaRPr dirty="0"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528918" y="1152475"/>
            <a:ext cx="3939716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b="1" dirty="0"/>
              <a:t>ADS + Memory Masterclass Background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dirty="0"/>
              <a:t>ADS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dirty="0"/>
              <a:t>Memory Masterclass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dirty="0"/>
              <a:t>Project Overview</a:t>
            </a: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b="1" dirty="0"/>
              <a:t>Filming Outdoor Scenes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dirty="0"/>
              <a:t>Details to focus on 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dirty="0"/>
              <a:t>Current Progress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endParaRPr lang="en-US" dirty="0"/>
          </a:p>
          <a:p>
            <a:pPr marL="114300" lvl="0" indent="0">
              <a:buSzPts val="1800"/>
              <a:buNone/>
            </a:pPr>
            <a:r>
              <a:rPr lang="en" b="1" dirty="0"/>
              <a:t>Final Video Editing</a:t>
            </a:r>
          </a:p>
          <a:p>
            <a:pPr lvl="0" indent="-342900">
              <a:buSzPts val="1800"/>
              <a:buChar char="-"/>
            </a:pPr>
            <a:r>
              <a:rPr lang="en-US" dirty="0"/>
              <a:t>Details to focus on </a:t>
            </a:r>
          </a:p>
          <a:p>
            <a:pPr lvl="0" indent="-342900">
              <a:buSzPts val="1800"/>
              <a:buChar char="-"/>
            </a:pPr>
            <a:r>
              <a:rPr lang="en-US" dirty="0"/>
              <a:t>Plans for footage</a:t>
            </a:r>
          </a:p>
          <a:p>
            <a:pPr lvl="0" indent="-342900">
              <a:buSzPts val="1800"/>
              <a:buChar char="-"/>
            </a:pPr>
            <a:r>
              <a:rPr lang="en-US"/>
              <a:t>Late feedback </a:t>
            </a:r>
            <a:r>
              <a:rPr lang="en-US" dirty="0"/>
              <a:t>from video </a:t>
            </a:r>
            <a:endParaRPr lang="en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endParaRPr lang="en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b="1" dirty="0"/>
              <a:t>Current Progress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dirty="0"/>
              <a:t>3 major milestones completed since Pres. 3</a:t>
            </a:r>
          </a:p>
          <a:p>
            <a:pPr marL="571500" lvl="1" indent="0">
              <a:spcBef>
                <a:spcPts val="0"/>
              </a:spcBef>
              <a:buSzPts val="1800"/>
              <a:buNone/>
            </a:pPr>
            <a:endParaRPr lang="en-US" dirty="0"/>
          </a:p>
          <a:p>
            <a:pPr marL="857250" lvl="1" indent="-285750">
              <a:spcBef>
                <a:spcPts val="0"/>
              </a:spcBef>
              <a:buSzPts val="1800"/>
              <a:buFontTx/>
              <a:buChar char="-"/>
            </a:pPr>
            <a:endParaRPr lang="en-US" dirty="0"/>
          </a:p>
          <a:p>
            <a:pPr marL="400050" lvl="0" indent="-285750" algn="l" rtl="0">
              <a:spcBef>
                <a:spcPts val="0"/>
              </a:spcBef>
              <a:spcAft>
                <a:spcPts val="0"/>
              </a:spcAft>
              <a:buSzPts val="1800"/>
              <a:buFontTx/>
              <a:buChar char="-"/>
            </a:pP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endParaRPr lang="en"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9DBDA8-5253-124F-A96D-15298C446F53}"/>
              </a:ext>
            </a:extLst>
          </p:cNvPr>
          <p:cNvSpPr/>
          <p:nvPr/>
        </p:nvSpPr>
        <p:spPr>
          <a:xfrm>
            <a:off x="4675368" y="123560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114300" lvl="0">
              <a:buSzPts val="1800"/>
            </a:pPr>
            <a:r>
              <a:rPr lang="en" sz="1400" b="1" dirty="0">
                <a:solidFill>
                  <a:schemeClr val="tx2"/>
                </a:solidFill>
              </a:rPr>
              <a:t>Upcoming Milestones</a:t>
            </a:r>
          </a:p>
          <a:p>
            <a:pPr marL="400050" lvl="0" indent="-285750">
              <a:buSzPts val="1800"/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M4: Final Edits to Video</a:t>
            </a:r>
          </a:p>
          <a:p>
            <a:pPr marL="400050" lvl="0" indent="-285750">
              <a:buSzPts val="1800"/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M5: Receive Feedback </a:t>
            </a:r>
          </a:p>
          <a:p>
            <a:pPr marL="114300" lvl="0">
              <a:buSzPts val="1800"/>
            </a:pPr>
            <a:endParaRPr lang="en" sz="1400" b="1" dirty="0">
              <a:solidFill>
                <a:schemeClr val="tx2"/>
              </a:solidFill>
            </a:endParaRPr>
          </a:p>
          <a:p>
            <a:pPr marL="114300" lvl="0">
              <a:buSzPts val="1800"/>
            </a:pPr>
            <a:r>
              <a:rPr lang="en" sz="1400" b="1" dirty="0">
                <a:solidFill>
                  <a:schemeClr val="tx2"/>
                </a:solidFill>
              </a:rPr>
              <a:t>2-week Plan of action</a:t>
            </a:r>
          </a:p>
          <a:p>
            <a:pPr marL="114300" lvl="0">
              <a:buSzPts val="1800"/>
            </a:pPr>
            <a:endParaRPr lang="en-US" sz="1400" dirty="0">
              <a:solidFill>
                <a:schemeClr val="tx2"/>
              </a:solidFill>
            </a:endParaRPr>
          </a:p>
          <a:p>
            <a:pPr marL="114300" lvl="0">
              <a:buSzPts val="1800"/>
            </a:pPr>
            <a:r>
              <a:rPr lang="en-US" sz="1400" b="1" dirty="0">
                <a:solidFill>
                  <a:schemeClr val="tx2"/>
                </a:solidFill>
              </a:rPr>
              <a:t>Major Obstacles </a:t>
            </a:r>
          </a:p>
          <a:p>
            <a:pPr marL="400050" lvl="0" indent="-285750">
              <a:buSzPts val="1800"/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Scheduling Conflicts</a:t>
            </a:r>
          </a:p>
          <a:p>
            <a:pPr marL="400050" lvl="0" indent="-285750">
              <a:buSzPts val="1800"/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Amount of Desired Changes</a:t>
            </a:r>
          </a:p>
          <a:p>
            <a:pPr marL="400050" lvl="0" indent="-285750">
              <a:buSzPts val="1800"/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Late Feedback from Video</a:t>
            </a:r>
          </a:p>
          <a:p>
            <a:pPr marL="400050" lvl="0" indent="-285750">
              <a:buSzPts val="1800"/>
              <a:buFontTx/>
              <a:buChar char="-"/>
            </a:pPr>
            <a:endParaRPr lang="en-US" sz="1400" b="1" dirty="0">
              <a:solidFill>
                <a:schemeClr val="tx2"/>
              </a:solidFill>
            </a:endParaRPr>
          </a:p>
          <a:p>
            <a:pPr marL="114300" lvl="0">
              <a:buSzPts val="1800"/>
            </a:pPr>
            <a:r>
              <a:rPr lang="en-US" sz="1400" b="1" dirty="0">
                <a:solidFill>
                  <a:schemeClr val="tx2"/>
                </a:solidFill>
              </a:rPr>
              <a:t>Acknowledgements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537882" y="445025"/>
            <a:ext cx="8294418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ADS + Memory Masterclass Background  </a:t>
            </a:r>
            <a:endParaRPr dirty="0"/>
          </a:p>
        </p:txBody>
      </p:sp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xfrm>
            <a:off x="693000" y="1084263"/>
            <a:ext cx="3879000" cy="370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/>
              <a:t>Adult Day Services</a:t>
            </a:r>
            <a:endParaRPr sz="1400" b="1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201E21"/>
                </a:solidFill>
                <a:latin typeface="Arial"/>
                <a:ea typeface="Arial"/>
                <a:cs typeface="Arial"/>
                <a:sym typeface="Arial"/>
              </a:rPr>
              <a:t>Subset of Human Development specializing in:</a:t>
            </a:r>
          </a:p>
          <a:p>
            <a:pPr lvl="0">
              <a:buChar char="-"/>
            </a:pPr>
            <a:r>
              <a:rPr lang="en" sz="1200" dirty="0">
                <a:solidFill>
                  <a:srgbClr val="201E21"/>
                </a:solidFill>
                <a:latin typeface="Arial"/>
                <a:ea typeface="Arial"/>
                <a:cs typeface="Arial"/>
                <a:sym typeface="Arial"/>
              </a:rPr>
              <a:t>Personal care</a:t>
            </a:r>
          </a:p>
          <a:p>
            <a:pPr lvl="0">
              <a:buChar char="-"/>
            </a:pPr>
            <a:r>
              <a:rPr lang="en" sz="1200" dirty="0">
                <a:solidFill>
                  <a:srgbClr val="201E21"/>
                </a:solidFill>
                <a:latin typeface="Arial"/>
                <a:ea typeface="Arial"/>
                <a:cs typeface="Arial"/>
                <a:sym typeface="Arial"/>
              </a:rPr>
              <a:t>Health monitoring</a:t>
            </a:r>
          </a:p>
          <a:p>
            <a:pPr lvl="0">
              <a:buChar char="-"/>
            </a:pPr>
            <a:r>
              <a:rPr lang="en-US" sz="1200" dirty="0">
                <a:solidFill>
                  <a:srgbClr val="201E21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lang="en" sz="1200" dirty="0" err="1">
                <a:solidFill>
                  <a:srgbClr val="201E21"/>
                </a:solidFill>
                <a:latin typeface="Arial"/>
                <a:ea typeface="Arial"/>
                <a:cs typeface="Arial"/>
                <a:sym typeface="Arial"/>
              </a:rPr>
              <a:t>eals</a:t>
            </a:r>
            <a:endParaRPr lang="en" sz="1200" dirty="0">
              <a:solidFill>
                <a:srgbClr val="201E2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Char char="-"/>
            </a:pPr>
            <a:r>
              <a:rPr lang="en" sz="1200" dirty="0">
                <a:solidFill>
                  <a:srgbClr val="201E21"/>
                </a:solidFill>
                <a:latin typeface="Arial"/>
                <a:ea typeface="Arial"/>
                <a:cs typeface="Arial"/>
                <a:sym typeface="Arial"/>
              </a:rPr>
              <a:t>Therapeutic activities</a:t>
            </a:r>
          </a:p>
          <a:p>
            <a:pPr lvl="0">
              <a:buChar char="-"/>
            </a:pPr>
            <a:r>
              <a:rPr lang="en" sz="1200" dirty="0">
                <a:solidFill>
                  <a:srgbClr val="201E21"/>
                </a:solidFill>
                <a:latin typeface="Arial"/>
                <a:ea typeface="Arial"/>
                <a:cs typeface="Arial"/>
                <a:sym typeface="Arial"/>
              </a:rPr>
              <a:t>Dementia care</a:t>
            </a:r>
          </a:p>
          <a:p>
            <a:pPr lvl="0">
              <a:buChar char="-"/>
            </a:pPr>
            <a:r>
              <a:rPr lang="en" sz="1200" dirty="0">
                <a:solidFill>
                  <a:srgbClr val="201E21"/>
                </a:solidFill>
                <a:latin typeface="Arial"/>
                <a:ea typeface="Arial"/>
                <a:cs typeface="Arial"/>
                <a:sym typeface="Arial"/>
              </a:rPr>
              <a:t>Recovery assistance for elders</a:t>
            </a:r>
            <a:endParaRPr sz="1200" dirty="0">
              <a:solidFill>
                <a:srgbClr val="201E2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spcBef>
                <a:spcPts val="1600"/>
              </a:spcBef>
              <a:buNone/>
            </a:pPr>
            <a:r>
              <a:rPr lang="en" sz="1200" dirty="0">
                <a:solidFill>
                  <a:srgbClr val="201E21"/>
                </a:solidFill>
                <a:latin typeface="Arial"/>
                <a:ea typeface="Arial"/>
                <a:cs typeface="Arial"/>
                <a:sym typeface="Arial"/>
              </a:rPr>
              <a:t>Patients: adults averaging age 75</a:t>
            </a: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201E21"/>
                </a:solidFill>
                <a:latin typeface="Arial"/>
                <a:ea typeface="Arial"/>
                <a:cs typeface="Arial"/>
                <a:sym typeface="Arial"/>
              </a:rPr>
              <a:t>Mission: </a:t>
            </a:r>
          </a:p>
          <a:p>
            <a:pPr lvl="0">
              <a:buChar char="-"/>
            </a:pPr>
            <a:r>
              <a:rPr lang="en" sz="1200" dirty="0">
                <a:solidFill>
                  <a:srgbClr val="201E21"/>
                </a:solidFill>
                <a:latin typeface="Arial"/>
                <a:ea typeface="Arial"/>
                <a:cs typeface="Arial"/>
                <a:sym typeface="Arial"/>
              </a:rPr>
              <a:t>Maximize patient well-being and functionality</a:t>
            </a:r>
          </a:p>
          <a:p>
            <a:pPr lvl="0">
              <a:buChar char="-"/>
            </a:pPr>
            <a:r>
              <a:rPr lang="en" sz="1200" dirty="0">
                <a:solidFill>
                  <a:srgbClr val="201E21"/>
                </a:solidFill>
                <a:latin typeface="Arial"/>
                <a:ea typeface="Arial"/>
                <a:cs typeface="Arial"/>
                <a:sym typeface="Arial"/>
              </a:rPr>
              <a:t>Provide resources and support for caregivers</a:t>
            </a:r>
            <a:endParaRPr sz="1200" dirty="0">
              <a:solidFill>
                <a:srgbClr val="201E2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5"/>
          <p:cNvSpPr txBox="1">
            <a:spLocks noGrp="1"/>
          </p:cNvSpPr>
          <p:nvPr>
            <p:ph type="body" idx="4294967295"/>
          </p:nvPr>
        </p:nvSpPr>
        <p:spPr>
          <a:xfrm>
            <a:off x="5187950" y="1104900"/>
            <a:ext cx="3956050" cy="35480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/>
              <a:t>Memory Masterclass</a:t>
            </a:r>
            <a:endParaRPr sz="1400" b="1" dirty="0"/>
          </a:p>
          <a:p>
            <a:pPr marL="323850" indent="-171450">
              <a:spcBef>
                <a:spcPts val="1600"/>
              </a:spcBef>
              <a:spcAft>
                <a:spcPts val="0"/>
              </a:spcAft>
              <a:buClr>
                <a:srgbClr val="201E21"/>
              </a:buClr>
              <a:buSzPts val="1200"/>
              <a:buFontTx/>
              <a:buChar char="-"/>
            </a:pPr>
            <a:r>
              <a:rPr lang="en" sz="1200" dirty="0">
                <a:solidFill>
                  <a:srgbClr val="201E21"/>
                </a:solidFill>
                <a:latin typeface="Arial"/>
                <a:ea typeface="Arial"/>
                <a:cs typeface="Arial"/>
                <a:sym typeface="Arial"/>
              </a:rPr>
              <a:t>6-week course for people 55+ who want to maximize brain health</a:t>
            </a:r>
          </a:p>
          <a:p>
            <a:pPr marL="323850" indent="-171450">
              <a:spcBef>
                <a:spcPts val="1600"/>
              </a:spcBef>
              <a:spcAft>
                <a:spcPts val="0"/>
              </a:spcAft>
              <a:buClr>
                <a:srgbClr val="201E21"/>
              </a:buClr>
              <a:buSzPts val="1200"/>
              <a:buFontTx/>
              <a:buChar char="-"/>
            </a:pPr>
            <a:r>
              <a:rPr lang="en" sz="1200" dirty="0">
                <a:solidFill>
                  <a:srgbClr val="201E21"/>
                </a:solidFill>
                <a:latin typeface="Arial"/>
                <a:ea typeface="Arial"/>
                <a:cs typeface="Arial"/>
                <a:sym typeface="Arial"/>
              </a:rPr>
              <a:t>Geared towards participants with Mild Cognitive Impairment</a:t>
            </a:r>
          </a:p>
          <a:p>
            <a:pPr marL="323850" indent="-171450">
              <a:spcBef>
                <a:spcPts val="1600"/>
              </a:spcBef>
              <a:spcAft>
                <a:spcPts val="0"/>
              </a:spcAft>
              <a:buClr>
                <a:srgbClr val="201E21"/>
              </a:buClr>
              <a:buSzPts val="1200"/>
              <a:buFontTx/>
              <a:buChar char="-"/>
            </a:pPr>
            <a:r>
              <a:rPr lang="en" sz="1200" dirty="0">
                <a:solidFill>
                  <a:srgbClr val="201E21"/>
                </a:solidFill>
                <a:latin typeface="Arial"/>
                <a:ea typeface="Arial"/>
                <a:cs typeface="Arial"/>
                <a:sym typeface="Arial"/>
              </a:rPr>
              <a:t>Teach everyday strategies to improve brain function, even with MCI diagnosis</a:t>
            </a:r>
            <a:endParaRPr sz="1200" dirty="0">
              <a:solidFill>
                <a:srgbClr val="201E2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endParaRPr lang="en-US" sz="1400" b="1" dirty="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400" b="1" dirty="0"/>
              <a:t>Project Overview</a:t>
            </a:r>
            <a:endParaRPr sz="1400" b="1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201E21"/>
                </a:solidFill>
                <a:latin typeface="Arial"/>
                <a:ea typeface="Arial"/>
                <a:cs typeface="Arial"/>
                <a:sym typeface="Arial"/>
              </a:rPr>
              <a:t>Create a promotional video for the ADS Memory Masterclass program</a:t>
            </a:r>
            <a:endParaRPr sz="1400" b="1" dirty="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endParaRPr sz="1400" b="1"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>
            <a:off x="528917" y="158674"/>
            <a:ext cx="830338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>
              <a:buSzPts val="1800"/>
            </a:pPr>
            <a:r>
              <a:rPr lang="en" dirty="0"/>
              <a:t>Filming Outdoor Scenes</a:t>
            </a:r>
            <a:br>
              <a:rPr lang="en" sz="1600" dirty="0"/>
            </a:br>
            <a:r>
              <a:rPr lang="en-US" sz="1600" b="1" dirty="0"/>
              <a:t>Details &amp; Updates</a:t>
            </a:r>
            <a:endParaRPr sz="1600" dirty="0"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>
            <a:off x="528917" y="1152475"/>
            <a:ext cx="4043084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 b="1" dirty="0"/>
              <a:t>Details to Focus on: </a:t>
            </a:r>
          </a:p>
          <a:p>
            <a:pPr fontAlgn="base"/>
            <a:r>
              <a:rPr lang="en-US" dirty="0"/>
              <a:t>Class participants interacting with one another</a:t>
            </a:r>
          </a:p>
          <a:p>
            <a:pPr fontAlgn="base"/>
            <a:endParaRPr lang="en-US" dirty="0"/>
          </a:p>
          <a:p>
            <a:pPr fontAlgn="base"/>
            <a:r>
              <a:rPr lang="en-US" dirty="0"/>
              <a:t>Show peaceful exercises that are in the class curriculum </a:t>
            </a:r>
          </a:p>
          <a:p>
            <a:pPr fontAlgn="base"/>
            <a:endParaRPr lang="en-US" dirty="0"/>
          </a:p>
          <a:p>
            <a:pPr fontAlgn="base"/>
            <a:r>
              <a:rPr lang="en-US" dirty="0"/>
              <a:t>Get active natural footage of participants </a:t>
            </a:r>
          </a:p>
          <a:p>
            <a:pPr marL="114300" lvl="0" indent="0">
              <a:buNone/>
            </a:pPr>
            <a:endParaRPr lang="en-US" sz="1600" b="1" dirty="0"/>
          </a:p>
          <a:p>
            <a:pPr marL="114300" lvl="0" indent="0">
              <a:buNone/>
            </a:pPr>
            <a:endParaRPr lang="en-US" sz="1600" dirty="0"/>
          </a:p>
          <a:p>
            <a:pPr lvl="0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Google Shape;80;p16">
            <a:extLst>
              <a:ext uri="{FF2B5EF4-FFF2-40B4-BE49-F238E27FC236}">
                <a16:creationId xmlns:a16="http://schemas.microsoft.com/office/drawing/2014/main" id="{ECD8F9AF-9712-BC40-8086-27D05696A2FA}"/>
              </a:ext>
            </a:extLst>
          </p:cNvPr>
          <p:cNvSpPr txBox="1">
            <a:spLocks/>
          </p:cNvSpPr>
          <p:nvPr/>
        </p:nvSpPr>
        <p:spPr>
          <a:xfrm>
            <a:off x="4572000" y="1152475"/>
            <a:ext cx="4043084" cy="3416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457200" lvl="0" indent="-342900" algn="l" defTabSz="685800" rtl="0" eaLnBrk="1" latinLnBrk="0" hangingPunct="1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800"/>
              <a:buFont typeface="Franklin Gothic Book" panose="020B0503020102020204" pitchFamily="34" charset="0"/>
              <a:buChar char="●"/>
              <a:defRPr sz="15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lvl="1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○"/>
              <a:defRPr sz="15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lvl="2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■"/>
              <a:defRPr sz="13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lvl="3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●"/>
              <a:defRPr sz="135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lvl="4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○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lvl="5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■"/>
              <a:defRPr sz="12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lvl="6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●"/>
              <a:defRPr sz="10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lvl="7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○"/>
              <a:defRPr sz="105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lvl="8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Franklin Gothic Book" panose="020B0503020102020204" pitchFamily="34" charset="0"/>
              <a:buChar char="■"/>
              <a:defRPr sz="10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Franklin Gothic Book" panose="020B0503020102020204" pitchFamily="34" charset="0"/>
              <a:buNone/>
            </a:pPr>
            <a:r>
              <a:rPr lang="en-US" sz="1600" b="1" dirty="0"/>
              <a:t>Plans for footage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Use in place as stock footage, disperse evenly throughout video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Last big piece of the video – everything else has been recorded/done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1" dirty="0"/>
              <a:t>Goal: </a:t>
            </a:r>
            <a:r>
              <a:rPr lang="en-US" sz="1400" dirty="0"/>
              <a:t>Include an equal amount of active and homey footage to balance aesthetic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1" dirty="0"/>
              <a:t>Goal: </a:t>
            </a:r>
            <a:r>
              <a:rPr lang="en-US" sz="1400" dirty="0"/>
              <a:t>Film comprehensively so we will not have to reshoot anything after this week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14300" indent="0">
              <a:buFont typeface="Franklin Gothic Book" panose="020B0503020102020204" pitchFamily="34" charset="0"/>
              <a:buNone/>
            </a:pPr>
            <a:endParaRPr lang="en-US" sz="1600" b="1" dirty="0"/>
          </a:p>
          <a:p>
            <a:pPr marL="114300" indent="0">
              <a:buFont typeface="Franklin Gothic Book" panose="020B0503020102020204" pitchFamily="34" charset="0"/>
              <a:buNone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00442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>
            <a:off x="528917" y="158674"/>
            <a:ext cx="830338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>
              <a:buSzPts val="1800"/>
            </a:pPr>
            <a:r>
              <a:rPr lang="en-US" dirty="0"/>
              <a:t>Outdoor Scenes</a:t>
            </a:r>
            <a:endParaRPr sz="1600" dirty="0"/>
          </a:p>
        </p:txBody>
      </p:sp>
      <p:pic>
        <p:nvPicPr>
          <p:cNvPr id="1026" name="Picture 2" descr="https://lh3.googleusercontent.com/lN6YhwXfD9ualI9bJEyH-ZqwmhdWzXHXUe5pve492CHK5rkryRKrZjUJ9w5pVBF_yN2yj3B7ghuD8pAlabVZPFM7RPmQc94t10Ovg4K0MW6D32zDYZCwXtNJoAiSMf7kksbpdrwrpNA">
            <a:extLst>
              <a:ext uri="{FF2B5EF4-FFF2-40B4-BE49-F238E27FC236}">
                <a16:creationId xmlns:a16="http://schemas.microsoft.com/office/drawing/2014/main" id="{C44FBDCA-B0C5-D148-A4B7-FA937ADC9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337" y="2876066"/>
            <a:ext cx="3750174" cy="21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ttps://lh3.googleusercontent.com/em1hrf6h7-elxBdlMzECRxz3XLwSx8lGsg7NUOp1n1gU7DnNWUftX-5mCTWHxAmLplJ3oY1QnTaWFW64QhKs7Ga8nSQm1ogzOaHDM18gjTH073507dFTQL3Va_ET9wjGwlNLAc-_NoM">
            <a:extLst>
              <a:ext uri="{FF2B5EF4-FFF2-40B4-BE49-F238E27FC236}">
                <a16:creationId xmlns:a16="http://schemas.microsoft.com/office/drawing/2014/main" id="{83511439-399B-B74E-B8AE-F34923A7C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95" y="686124"/>
            <a:ext cx="3746816" cy="210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3.googleusercontent.com/dImIea1VukNTc6F8PDOt2oVHMgBx9dOflYx-_or5yH05xY3uhkiH8mWOYkytG8Z_kasQKP1WbBK5sqlPK4KbnxDf147maOqmingvxvgEsQ7ttXCgR8I94y8opShWY8e9kTPyxbgwZ8o">
            <a:extLst>
              <a:ext uri="{FF2B5EF4-FFF2-40B4-BE49-F238E27FC236}">
                <a16:creationId xmlns:a16="http://schemas.microsoft.com/office/drawing/2014/main" id="{AA5F11C0-9BFB-3549-9AB8-DAF1794B74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4"/>
          <a:stretch/>
        </p:blipFill>
        <p:spPr bwMode="auto">
          <a:xfrm>
            <a:off x="4876800" y="686124"/>
            <a:ext cx="3738284" cy="21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s://lh3.googleusercontent.com/ebanuEEX8uEXuSWSWyJGviHSdWqkUs65HHsu9K9yn-j0sGoH3aUVfLMvsDf5Giqd7QO0jT2M9O6QBb89sU4VgoDXR2UGatdo6yI2Vkp-P3DYcAE7_ZYDWxkXbNqKbhrkUIxPtLkDy58">
            <a:extLst>
              <a:ext uri="{FF2B5EF4-FFF2-40B4-BE49-F238E27FC236}">
                <a16:creationId xmlns:a16="http://schemas.microsoft.com/office/drawing/2014/main" id="{381813BF-A930-F346-90E4-9C09EF4BEE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876066"/>
            <a:ext cx="3762914" cy="21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454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>
            <a:off x="528917" y="158674"/>
            <a:ext cx="830338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>
              <a:buSzPts val="1800"/>
            </a:pPr>
            <a:r>
              <a:rPr lang="en" dirty="0"/>
              <a:t>Final Video Editing</a:t>
            </a:r>
            <a:br>
              <a:rPr lang="en" sz="1600" dirty="0"/>
            </a:br>
            <a:r>
              <a:rPr lang="en-US" sz="1600" b="1" dirty="0"/>
              <a:t>Details &amp; Updates</a:t>
            </a:r>
            <a:endParaRPr sz="1600" dirty="0"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>
            <a:off x="528917" y="1152475"/>
            <a:ext cx="4043084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 b="1" dirty="0"/>
              <a:t>Details to Focus on: 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sz="1400" dirty="0"/>
              <a:t>Substituting Stock Footage</a:t>
            </a:r>
          </a:p>
          <a:p>
            <a:pPr lvl="1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sz="1400" i="0" dirty="0"/>
              <a:t>Classroom footage</a:t>
            </a:r>
          </a:p>
          <a:p>
            <a:pPr lvl="1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sz="1400" i="0" dirty="0"/>
              <a:t>Active/Outdoor footage</a:t>
            </a:r>
          </a:p>
          <a:p>
            <a:pPr lvl="1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sz="1400" i="0" dirty="0"/>
              <a:t>Disperse throughout</a:t>
            </a:r>
          </a:p>
          <a:p>
            <a:pPr lvl="0">
              <a:buFont typeface="Arial" panose="020B0604020202020204" pitchFamily="34" charset="0"/>
              <a:buChar char="•"/>
            </a:pPr>
            <a:endParaRPr lang="en-US" sz="14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/>
              <a:t>Update Sarah’s Footage</a:t>
            </a:r>
          </a:p>
          <a:p>
            <a:pPr lvl="0">
              <a:buFont typeface="Arial" panose="020B0604020202020204" pitchFamily="34" charset="0"/>
              <a:buChar char="•"/>
            </a:pPr>
            <a:endParaRPr lang="en-US" sz="14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/>
              <a:t>Add music + intro/exit</a:t>
            </a:r>
          </a:p>
          <a:p>
            <a:pPr lvl="0">
              <a:buFont typeface="Arial" panose="020B0604020202020204" pitchFamily="34" charset="0"/>
              <a:buChar char="•"/>
            </a:pPr>
            <a:endParaRPr lang="en-US" sz="14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/>
              <a:t>Condense interviews </a:t>
            </a:r>
          </a:p>
          <a:p>
            <a:pPr lvl="0">
              <a:buFont typeface="Arial" panose="020B0604020202020204" pitchFamily="34" charset="0"/>
              <a:buChar char="•"/>
            </a:pPr>
            <a:endParaRPr lang="en-US" sz="1400" dirty="0"/>
          </a:p>
          <a:p>
            <a:pPr lvl="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14300" lvl="0" indent="0">
              <a:buNone/>
            </a:pPr>
            <a:endParaRPr lang="en-US" sz="1600" b="1" dirty="0"/>
          </a:p>
          <a:p>
            <a:pPr marL="114300" lvl="0" indent="0">
              <a:buNone/>
            </a:pPr>
            <a:endParaRPr lang="en-US" sz="1600" dirty="0"/>
          </a:p>
          <a:p>
            <a:pPr lvl="0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Google Shape;80;p16">
            <a:extLst>
              <a:ext uri="{FF2B5EF4-FFF2-40B4-BE49-F238E27FC236}">
                <a16:creationId xmlns:a16="http://schemas.microsoft.com/office/drawing/2014/main" id="{ECD8F9AF-9712-BC40-8086-27D05696A2FA}"/>
              </a:ext>
            </a:extLst>
          </p:cNvPr>
          <p:cNvSpPr txBox="1">
            <a:spLocks/>
          </p:cNvSpPr>
          <p:nvPr/>
        </p:nvSpPr>
        <p:spPr>
          <a:xfrm>
            <a:off x="4572000" y="1152475"/>
            <a:ext cx="4043084" cy="3416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457200" lvl="0" indent="-342900" algn="l" defTabSz="685800" rtl="0" eaLnBrk="1" latinLnBrk="0" hangingPunct="1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800"/>
              <a:buFont typeface="Franklin Gothic Book" panose="020B0503020102020204" pitchFamily="34" charset="0"/>
              <a:buChar char="●"/>
              <a:defRPr sz="15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lvl="1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○"/>
              <a:defRPr sz="15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lvl="2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■"/>
              <a:defRPr sz="13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lvl="3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●"/>
              <a:defRPr sz="135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lvl="4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○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lvl="5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■"/>
              <a:defRPr sz="12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lvl="6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●"/>
              <a:defRPr sz="10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lvl="7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○"/>
              <a:defRPr sz="105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lvl="8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Franklin Gothic Book" panose="020B0503020102020204" pitchFamily="34" charset="0"/>
              <a:buChar char="■"/>
              <a:defRPr sz="10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Franklin Gothic Book" panose="020B0503020102020204" pitchFamily="34" charset="0"/>
              <a:buNone/>
            </a:pPr>
            <a:r>
              <a:rPr lang="en-US" sz="1600" b="1" dirty="0"/>
              <a:t>Current Progress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Have a complete client approved storyboard that we have started piecing together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Clipped videos to clean out irrelevant content</a:t>
            </a:r>
            <a:endParaRPr lang="en-US" sz="1400" i="0" dirty="0">
              <a:highlight>
                <a:srgbClr val="FFFF00"/>
              </a:highlight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Collected all outdoor footage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1" dirty="0"/>
              <a:t>Goal: </a:t>
            </a:r>
            <a:r>
              <a:rPr lang="en-US" sz="1400" dirty="0"/>
              <a:t>Have the full video complete with all updates by the end of the week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1" dirty="0"/>
              <a:t>Goal: </a:t>
            </a:r>
            <a:r>
              <a:rPr lang="en-US" sz="1400" dirty="0"/>
              <a:t>communicate with Sara for user testing at the beginning of next week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14300" indent="0">
              <a:buFont typeface="Franklin Gothic Book" panose="020B0503020102020204" pitchFamily="34" charset="0"/>
              <a:buNone/>
            </a:pPr>
            <a:endParaRPr lang="en-US" sz="1600" b="1" dirty="0"/>
          </a:p>
          <a:p>
            <a:pPr marL="114300" indent="0">
              <a:buFont typeface="Franklin Gothic Book" panose="020B0503020102020204" pitchFamily="34" charset="0"/>
              <a:buNone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>
            <a:spLocks noGrp="1"/>
          </p:cNvSpPr>
          <p:nvPr>
            <p:ph type="title"/>
          </p:nvPr>
        </p:nvSpPr>
        <p:spPr>
          <a:xfrm>
            <a:off x="661268" y="114681"/>
            <a:ext cx="831234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Current Progress</a:t>
            </a:r>
            <a:br>
              <a:rPr lang="en-US" sz="1400" dirty="0"/>
            </a:br>
            <a:r>
              <a:rPr lang="en-US" sz="1600" b="1" dirty="0"/>
              <a:t>Milestones Achieved Since Presentation 3</a:t>
            </a:r>
            <a:endParaRPr sz="1600" dirty="0"/>
          </a:p>
        </p:txBody>
      </p:sp>
      <p:sp>
        <p:nvSpPr>
          <p:cNvPr id="86" name="Google Shape;86;p17"/>
          <p:cNvSpPr txBox="1">
            <a:spLocks noGrp="1"/>
          </p:cNvSpPr>
          <p:nvPr>
            <p:ph type="body" idx="1"/>
          </p:nvPr>
        </p:nvSpPr>
        <p:spPr>
          <a:xfrm>
            <a:off x="540213" y="1232124"/>
            <a:ext cx="8312348" cy="33635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>
              <a:buNone/>
            </a:pPr>
            <a:r>
              <a:rPr lang="en-US" b="1" dirty="0"/>
              <a:t>Milestone 1: Collected Outdoor Footage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Acquired all outdoor footage that we need in order to replace previous stock footage acquired online. </a:t>
            </a:r>
            <a:endParaRPr lang="en-US" b="1" dirty="0"/>
          </a:p>
          <a:p>
            <a:pPr marL="114300" lvl="0" indent="0">
              <a:buNone/>
            </a:pPr>
            <a:endParaRPr lang="en-US" b="1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 dirty="0"/>
              <a:t>Milestone 2: Clipped and Cleaned Videos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dirty="0"/>
              <a:t>Split clips up into shorter lengths 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dirty="0"/>
              <a:t>Removed unusable clips 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dirty="0"/>
              <a:t>Color correction on new clips 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dirty="0"/>
              <a:t>Fixed audio on clips 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b="1" dirty="0"/>
              <a:t>Milestone 3: Updated Storyboard for the Final Video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Incorporated all feedback from client about changes to details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Focus switched from lengthy interviews to voiceovers + stock footage 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endParaRPr lang="en-US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body" idx="1"/>
          </p:nvPr>
        </p:nvSpPr>
        <p:spPr>
          <a:xfrm>
            <a:off x="539002" y="1403625"/>
            <a:ext cx="8312348" cy="31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>
              <a:buNone/>
            </a:pPr>
            <a:r>
              <a:rPr lang="en-US" b="1" dirty="0"/>
              <a:t>Milestone 4: Final Edits to Video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Introduce outdoor/active footage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Replace any current stock footage with classroom and active scenes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Timeline:</a:t>
            </a:r>
            <a:r>
              <a:rPr lang="en-US" dirty="0"/>
              <a:t> final version done by the end of this week</a:t>
            </a:r>
          </a:p>
          <a:p>
            <a:pPr>
              <a:buFontTx/>
              <a:buChar char="-"/>
            </a:pPr>
            <a:endParaRPr lang="en-US" dirty="0"/>
          </a:p>
          <a:p>
            <a:pPr marL="114300" indent="0">
              <a:buNone/>
            </a:pPr>
            <a:r>
              <a:rPr lang="en-US" b="1" dirty="0"/>
              <a:t>Milestone 5: Receive Feedback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Client feedback – any small, final changes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User testing – sample group of Memory Masterclass/ADS participants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Timeline:</a:t>
            </a:r>
            <a:r>
              <a:rPr lang="en-US" dirty="0"/>
              <a:t> communicate with Sara by end of this week, begin testing early next week </a:t>
            </a:r>
          </a:p>
          <a:p>
            <a:pPr>
              <a:buFontTx/>
              <a:buChar char="-"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endParaRPr lang="en-US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sp>
        <p:nvSpPr>
          <p:cNvPr id="6" name="Google Shape;85;p17">
            <a:extLst>
              <a:ext uri="{FF2B5EF4-FFF2-40B4-BE49-F238E27FC236}">
                <a16:creationId xmlns:a16="http://schemas.microsoft.com/office/drawing/2014/main" id="{F1BD7509-1AF7-3045-8215-2780AD0D7B48}"/>
              </a:ext>
            </a:extLst>
          </p:cNvPr>
          <p:cNvSpPr txBox="1">
            <a:spLocks/>
          </p:cNvSpPr>
          <p:nvPr/>
        </p:nvSpPr>
        <p:spPr>
          <a:xfrm>
            <a:off x="661268" y="114681"/>
            <a:ext cx="8312347" cy="572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lvl="0" algn="l" defTabSz="685800" rtl="0" eaLnBrk="1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3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 dirty="0"/>
              <a:t>Current Milestones</a:t>
            </a:r>
            <a:br>
              <a:rPr lang="en-US" sz="1400" dirty="0"/>
            </a:br>
            <a:r>
              <a:rPr lang="en-US" sz="1600" b="1" dirty="0"/>
              <a:t>Tasks To Be Completed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49266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>
            <a:spLocks noGrp="1"/>
          </p:cNvSpPr>
          <p:nvPr>
            <p:ph type="title"/>
          </p:nvPr>
        </p:nvSpPr>
        <p:spPr>
          <a:xfrm>
            <a:off x="528918" y="445025"/>
            <a:ext cx="830338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Plan Of Action: Next 2 weeks </a:t>
            </a:r>
            <a:endParaRPr dirty="0"/>
          </a:p>
        </p:txBody>
      </p:sp>
      <p:sp>
        <p:nvSpPr>
          <p:cNvPr id="5" name="Google Shape;92;p18">
            <a:extLst>
              <a:ext uri="{FF2B5EF4-FFF2-40B4-BE49-F238E27FC236}">
                <a16:creationId xmlns:a16="http://schemas.microsoft.com/office/drawing/2014/main" id="{5E0771C5-0AF6-CF43-9E00-FE294493CF36}"/>
              </a:ext>
            </a:extLst>
          </p:cNvPr>
          <p:cNvSpPr txBox="1">
            <a:spLocks/>
          </p:cNvSpPr>
          <p:nvPr/>
        </p:nvSpPr>
        <p:spPr>
          <a:xfrm>
            <a:off x="546846" y="1403625"/>
            <a:ext cx="3969495" cy="3546338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457200" lvl="0" indent="-342900" algn="l" defTabSz="685800" rtl="0" eaLnBrk="1" latinLnBrk="0" hangingPunct="1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800"/>
              <a:buFont typeface="Franklin Gothic Book" panose="020B0503020102020204" pitchFamily="34" charset="0"/>
              <a:buChar char="●"/>
              <a:defRPr sz="15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lvl="1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○"/>
              <a:defRPr sz="15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lvl="2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■"/>
              <a:defRPr sz="13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lvl="3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●"/>
              <a:defRPr sz="135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lvl="4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○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lvl="5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■"/>
              <a:defRPr sz="12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lvl="6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●"/>
              <a:defRPr sz="10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lvl="7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○"/>
              <a:defRPr sz="105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lvl="8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Franklin Gothic Book" panose="020B0503020102020204" pitchFamily="34" charset="0"/>
              <a:buChar char="■"/>
              <a:defRPr sz="10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" b="1" dirty="0"/>
              <a:t>Week of 4/22</a:t>
            </a:r>
          </a:p>
          <a:p>
            <a:pPr>
              <a:buFont typeface="Franklin Gothic Book" panose="020B0503020102020204" pitchFamily="34" charset="0"/>
              <a:buChar char="-"/>
            </a:pPr>
            <a:r>
              <a:rPr lang="en-US" dirty="0"/>
              <a:t>Film outdoor footage</a:t>
            </a:r>
          </a:p>
          <a:p>
            <a:pPr>
              <a:buFont typeface="Franklin Gothic Book" panose="020B0503020102020204" pitchFamily="34" charset="0"/>
              <a:buChar char="-"/>
            </a:pPr>
            <a:r>
              <a:rPr lang="en-US" dirty="0"/>
              <a:t>Review outdoor and indoor footage</a:t>
            </a:r>
          </a:p>
          <a:p>
            <a:pPr>
              <a:buFont typeface="Franklin Gothic Book" panose="020B0503020102020204" pitchFamily="34" charset="0"/>
              <a:buChar char="-"/>
            </a:pPr>
            <a:r>
              <a:rPr lang="en-US" dirty="0"/>
              <a:t>Add stock footage into the last draft of the video</a:t>
            </a:r>
          </a:p>
          <a:p>
            <a:pPr>
              <a:buFont typeface="Franklin Gothic Book" panose="020B0503020102020204" pitchFamily="34" charset="0"/>
              <a:buChar char="-"/>
            </a:pPr>
            <a:r>
              <a:rPr lang="en-US" dirty="0"/>
              <a:t>Continue tackling the main concerns the client brought up regarding the video</a:t>
            </a:r>
            <a:endParaRPr lang="en" dirty="0"/>
          </a:p>
          <a:p>
            <a:pPr>
              <a:buFont typeface="Franklin Gothic Book" panose="020B0503020102020204" pitchFamily="34" charset="0"/>
              <a:buChar char="-"/>
            </a:pPr>
            <a:r>
              <a:rPr lang="en-US" dirty="0"/>
              <a:t>Edit and put together new version of the video</a:t>
            </a:r>
          </a:p>
          <a:p>
            <a:pPr>
              <a:buFont typeface="Franklin Gothic Book" panose="020B0503020102020204" pitchFamily="34" charset="0"/>
              <a:buChar char="-"/>
            </a:pPr>
            <a:endParaRPr lang="en" dirty="0"/>
          </a:p>
          <a:p>
            <a:pPr>
              <a:buFont typeface="Franklin Gothic Book" panose="020B0503020102020204" pitchFamily="34" charset="0"/>
              <a:buChar char="-"/>
            </a:pPr>
            <a:endParaRPr lang="en" dirty="0"/>
          </a:p>
          <a:p>
            <a:pPr>
              <a:buFont typeface="Franklin Gothic Book" panose="020B0503020102020204" pitchFamily="34" charset="0"/>
              <a:buChar char="-"/>
            </a:pPr>
            <a:endParaRPr lang="en" dirty="0"/>
          </a:p>
        </p:txBody>
      </p:sp>
      <p:sp>
        <p:nvSpPr>
          <p:cNvPr id="8" name="Google Shape;92;p18">
            <a:extLst>
              <a:ext uri="{FF2B5EF4-FFF2-40B4-BE49-F238E27FC236}">
                <a16:creationId xmlns:a16="http://schemas.microsoft.com/office/drawing/2014/main" id="{230C2EC1-D9B9-0C4C-8605-7E7AA591A1CD}"/>
              </a:ext>
            </a:extLst>
          </p:cNvPr>
          <p:cNvSpPr txBox="1">
            <a:spLocks/>
          </p:cNvSpPr>
          <p:nvPr/>
        </p:nvSpPr>
        <p:spPr>
          <a:xfrm>
            <a:off x="4516341" y="1403625"/>
            <a:ext cx="3969495" cy="31653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457200" lvl="0" indent="-342900" algn="l" defTabSz="685800" rtl="0" eaLnBrk="1" latinLnBrk="0" hangingPunct="1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800"/>
              <a:buFont typeface="Franklin Gothic Book" panose="020B0503020102020204" pitchFamily="34" charset="0"/>
              <a:buChar char="●"/>
              <a:defRPr sz="15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lvl="1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○"/>
              <a:defRPr sz="15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lvl="2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■"/>
              <a:defRPr sz="13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lvl="3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●"/>
              <a:defRPr sz="135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lvl="4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○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lvl="5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■"/>
              <a:defRPr sz="12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lvl="6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●"/>
              <a:defRPr sz="10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lvl="7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ranklin Gothic Book" panose="020B0503020102020204" pitchFamily="34" charset="0"/>
              <a:buChar char="○"/>
              <a:defRPr sz="105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lvl="8" indent="-317500" algn="l" defTabSz="685800" rtl="0" eaLnBrk="1" latinLnBrk="0" hangingPunct="1">
              <a:lnSpc>
                <a:spcPct val="94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Franklin Gothic Book" panose="020B0503020102020204" pitchFamily="34" charset="0"/>
              <a:buChar char="■"/>
              <a:defRPr sz="10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" b="1" dirty="0"/>
              <a:t>Week of 4/29 </a:t>
            </a:r>
          </a:p>
          <a:p>
            <a:pPr>
              <a:buFont typeface="Franklin Gothic Book" panose="020B0503020102020204" pitchFamily="34" charset="0"/>
              <a:buChar char="-"/>
            </a:pPr>
            <a:r>
              <a:rPr lang="en-US" dirty="0"/>
              <a:t>Present rough draft to Dr. Fox</a:t>
            </a:r>
          </a:p>
          <a:p>
            <a:pPr>
              <a:buFont typeface="Franklin Gothic Book" panose="020B0503020102020204" pitchFamily="34" charset="0"/>
              <a:buChar char="-"/>
            </a:pPr>
            <a:r>
              <a:rPr lang="en-US" dirty="0"/>
              <a:t>Communicate with Sara about group wiling to participate in user testing</a:t>
            </a:r>
          </a:p>
          <a:p>
            <a:pPr>
              <a:buFont typeface="Franklin Gothic Book" panose="020B0503020102020204" pitchFamily="34" charset="0"/>
              <a:buChar char="-"/>
            </a:pPr>
            <a:r>
              <a:rPr lang="en-US" dirty="0"/>
              <a:t>Present to client and receive further feedback</a:t>
            </a:r>
          </a:p>
          <a:p>
            <a:pPr>
              <a:buFont typeface="Franklin Gothic Book" panose="020B0503020102020204" pitchFamily="34" charset="0"/>
              <a:buChar char="-"/>
            </a:pPr>
            <a:r>
              <a:rPr lang="en-US" dirty="0"/>
              <a:t>Finalize report and make final edits to video </a:t>
            </a:r>
          </a:p>
          <a:p>
            <a:pPr>
              <a:buFont typeface="Franklin Gothic Book" panose="020B0503020102020204" pitchFamily="34" charset="0"/>
              <a:buChar char="-"/>
            </a:pPr>
            <a:endParaRPr lang="en" dirty="0"/>
          </a:p>
          <a:p>
            <a:pPr>
              <a:buFont typeface="Franklin Gothic Book" panose="020B0503020102020204" pitchFamily="34" charset="0"/>
              <a:buChar char="-"/>
            </a:pPr>
            <a:endParaRPr lang="en" dirty="0"/>
          </a:p>
          <a:p>
            <a:pPr>
              <a:buFont typeface="Franklin Gothic Book" panose="020B0503020102020204" pitchFamily="34" charset="0"/>
              <a:buChar char="-"/>
            </a:pPr>
            <a:endParaRPr lang="en" dirty="0"/>
          </a:p>
          <a:p>
            <a:pPr>
              <a:buFont typeface="Franklin Gothic Book" panose="020B0503020102020204" pitchFamily="34" charset="0"/>
              <a:buChar char="-"/>
            </a:pPr>
            <a:endParaRPr lang="en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D7AA1D6E-F3E9-4763-A3BC-84DF2E02F60F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{EA54489A-65B3-B441-A25F-72A4FD4C9198}tf10001072</Template>
  <TotalTime>11566</TotalTime>
  <Words>728</Words>
  <Application>Microsoft Macintosh PowerPoint</Application>
  <PresentationFormat>On-screen Show (16:9)</PresentationFormat>
  <Paragraphs>204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Franklin Gothic Book</vt:lpstr>
      <vt:lpstr>Crop</vt:lpstr>
      <vt:lpstr>Adult Day Services Promotional Video</vt:lpstr>
      <vt:lpstr>Outline</vt:lpstr>
      <vt:lpstr>ADS + Memory Masterclass Background  </vt:lpstr>
      <vt:lpstr>Filming Outdoor Scenes Details &amp; Updates</vt:lpstr>
      <vt:lpstr>Outdoor Scenes</vt:lpstr>
      <vt:lpstr>Final Video Editing Details &amp; Updates</vt:lpstr>
      <vt:lpstr>Current Progress Milestones Achieved Since Presentation 3</vt:lpstr>
      <vt:lpstr>PowerPoint Presentation</vt:lpstr>
      <vt:lpstr>Plan Of Action: Next 2 weeks </vt:lpstr>
      <vt:lpstr>Obstacles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Adult Day Services Promotional Video</dc:title>
  <cp:lastModifiedBy>Maddie Kulik</cp:lastModifiedBy>
  <cp:revision>81</cp:revision>
  <dcterms:modified xsi:type="dcterms:W3CDTF">2019-04-25T15:59:22Z</dcterms:modified>
</cp:coreProperties>
</file>