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516" y="12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G:\for%20tabl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0.15604053659959183"/>
          <c:y val="5.1400554097404488E-2"/>
          <c:w val="0.83565558471857704"/>
          <c:h val="0.77611512102653768"/>
        </c:manualLayout>
      </c:layout>
      <c:barChart>
        <c:barDir val="col"/>
        <c:grouping val="clustered"/>
        <c:ser>
          <c:idx val="0"/>
          <c:order val="0"/>
          <c:tx>
            <c:strRef>
              <c:f>'Graph yield'!$B$2</c:f>
              <c:strCache>
                <c:ptCount val="1"/>
                <c:pt idx="0">
                  <c:v>Intercrop yield with maize</c:v>
                </c:pt>
              </c:strCache>
            </c:strRef>
          </c:tx>
          <c:cat>
            <c:strRef>
              <c:f>'Graph yield'!$A$3:$A$5</c:f>
              <c:strCache>
                <c:ptCount val="3"/>
                <c:pt idx="0">
                  <c:v>Arun</c:v>
                </c:pt>
                <c:pt idx="1">
                  <c:v>Manakamana</c:v>
                </c:pt>
                <c:pt idx="2">
                  <c:v>Posilo
Makai</c:v>
                </c:pt>
              </c:strCache>
            </c:strRef>
          </c:cat>
          <c:val>
            <c:numRef>
              <c:f>'Graph yield'!$B$3:$B$5</c:f>
              <c:numCache>
                <c:formatCode>General</c:formatCode>
                <c:ptCount val="3"/>
                <c:pt idx="0">
                  <c:v>0.48500000000000032</c:v>
                </c:pt>
                <c:pt idx="1">
                  <c:v>0.47100000000000031</c:v>
                </c:pt>
                <c:pt idx="2">
                  <c:v>0.45100000000000001</c:v>
                </c:pt>
              </c:numCache>
            </c:numRef>
          </c:val>
        </c:ser>
        <c:ser>
          <c:idx val="1"/>
          <c:order val="1"/>
          <c:tx>
            <c:strRef>
              <c:f>'Graph yield'!$C$2</c:f>
              <c:strCache>
                <c:ptCount val="1"/>
                <c:pt idx="0">
                  <c:v>Maize yield  with intercrops</c:v>
                </c:pt>
              </c:strCache>
            </c:strRef>
          </c:tx>
          <c:cat>
            <c:strRef>
              <c:f>'Graph yield'!$A$3:$A$5</c:f>
              <c:strCache>
                <c:ptCount val="3"/>
                <c:pt idx="0">
                  <c:v>Arun</c:v>
                </c:pt>
                <c:pt idx="1">
                  <c:v>Manakamana</c:v>
                </c:pt>
                <c:pt idx="2">
                  <c:v>Posilo
Makai</c:v>
                </c:pt>
              </c:strCache>
            </c:strRef>
          </c:cat>
          <c:val>
            <c:numRef>
              <c:f>'Graph yield'!$C$3:$C$5</c:f>
              <c:numCache>
                <c:formatCode>General</c:formatCode>
                <c:ptCount val="3"/>
                <c:pt idx="0">
                  <c:v>2.8159999999999967</c:v>
                </c:pt>
                <c:pt idx="1">
                  <c:v>3.5149999999999997</c:v>
                </c:pt>
                <c:pt idx="2">
                  <c:v>4.718</c:v>
                </c:pt>
              </c:numCache>
            </c:numRef>
          </c:val>
        </c:ser>
        <c:axId val="60221696"/>
        <c:axId val="60821888"/>
      </c:barChart>
      <c:catAx>
        <c:axId val="60221696"/>
        <c:scaling>
          <c:orientation val="minMax"/>
        </c:scaling>
        <c:axPos val="b"/>
        <c:title>
          <c:tx>
            <c:rich>
              <a:bodyPr/>
              <a:lstStyle/>
              <a:p>
                <a:pPr>
                  <a:defRPr/>
                </a:pPr>
                <a:r>
                  <a:rPr lang="en-US"/>
                  <a:t>Maize varieties</a:t>
                </a:r>
              </a:p>
            </c:rich>
          </c:tx>
          <c:layout/>
        </c:title>
        <c:tickLblPos val="nextTo"/>
        <c:crossAx val="60821888"/>
        <c:crosses val="autoZero"/>
        <c:auto val="1"/>
        <c:lblAlgn val="ctr"/>
        <c:lblOffset val="100"/>
      </c:catAx>
      <c:valAx>
        <c:axId val="60821888"/>
        <c:scaling>
          <c:orientation val="minMax"/>
        </c:scaling>
        <c:axPos val="l"/>
        <c:majorGridlines>
          <c:spPr>
            <a:ln>
              <a:solidFill>
                <a:schemeClr val="bg1">
                  <a:lumMod val="75000"/>
                </a:schemeClr>
              </a:solidFill>
            </a:ln>
          </c:spPr>
        </c:majorGridlines>
        <c:title>
          <c:tx>
            <c:rich>
              <a:bodyPr rot="-5400000" vert="horz"/>
              <a:lstStyle/>
              <a:p>
                <a:pPr>
                  <a:defRPr/>
                </a:pPr>
                <a:r>
                  <a:rPr lang="en-US"/>
                  <a:t>Yield (Mg ha-1)</a:t>
                </a:r>
              </a:p>
            </c:rich>
          </c:tx>
          <c:layout>
            <c:manualLayout>
              <c:xMode val="edge"/>
              <c:yMode val="edge"/>
              <c:x val="5.2951073423514426E-3"/>
              <c:y val="0.3022259717535315"/>
            </c:manualLayout>
          </c:layout>
        </c:title>
        <c:numFmt formatCode="General" sourceLinked="1"/>
        <c:tickLblPos val="nextTo"/>
        <c:crossAx val="60221696"/>
        <c:crosses val="autoZero"/>
        <c:crossBetween val="between"/>
      </c:valAx>
    </c:plotArea>
    <c:legend>
      <c:legendPos val="r"/>
      <c:layout>
        <c:manualLayout>
          <c:xMode val="edge"/>
          <c:yMode val="edge"/>
          <c:x val="0.11569305316125469"/>
          <c:y val="6.8676727909011595E-2"/>
          <c:w val="0.73966526373552555"/>
          <c:h val="0.11727617381160729"/>
        </c:manualLayout>
      </c:layout>
    </c:legend>
    <c:plotVisOnly val="1"/>
  </c:chart>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3/20/2013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3/20/2013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3/20/2013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762000"/>
            <a:ext cx="2514600" cy="6019800"/>
          </a:xfrm>
        </p:spPr>
        <p:txBody>
          <a:bodyPr>
            <a:normAutofit fontScale="85000" lnSpcReduction="20000"/>
          </a:bodyPr>
          <a:lstStyle/>
          <a:p>
            <a:pPr algn="just"/>
            <a:r>
              <a:rPr lang="en-US" sz="1400" b="1" dirty="0" smtClean="0">
                <a:solidFill>
                  <a:schemeClr val="tx1"/>
                </a:solidFill>
                <a:latin typeface="Times New Roman" pitchFamily="18" charset="0"/>
                <a:cs typeface="Times New Roman" pitchFamily="18" charset="0"/>
              </a:rPr>
              <a:t>Introduction</a:t>
            </a:r>
          </a:p>
          <a:p>
            <a:pPr algn="just"/>
            <a:r>
              <a:rPr lang="en-US" sz="1200" dirty="0" smtClean="0">
                <a:solidFill>
                  <a:schemeClr val="tx1"/>
                </a:solidFill>
                <a:latin typeface="Times New Roman" pitchFamily="18" charset="0"/>
                <a:cs typeface="Times New Roman" pitchFamily="18" charset="0"/>
              </a:rPr>
              <a:t>Nepal with a net area of 1, 47,181 square kilometer is an agricultural country, where 65% of total population depends on agriculture. It is the main source of income and livelihood of the major segment of population in Nepal which contributes 34% to National GDP (MOAC, 2010). Rice, Maize, Wheat, Finger millet and food legumes are major crops grown in Nepal.</a:t>
            </a:r>
          </a:p>
          <a:p>
            <a:pPr algn="just"/>
            <a:r>
              <a:rPr lang="en-US" sz="1200" dirty="0" smtClean="0">
                <a:solidFill>
                  <a:schemeClr val="tx1"/>
                </a:solidFill>
                <a:latin typeface="Times New Roman" pitchFamily="18" charset="0"/>
                <a:cs typeface="Times New Roman" pitchFamily="18" charset="0"/>
              </a:rPr>
              <a:t>Maize based cropping pattern is crucial for food security in the mid hills of Nepal where agriculture is the mainstay for livelihood. Stagnation in the productivity of maize in these areas and limited use of cultivable land available has created a situation of food shortage and low economic income of the farmers in this region. Intercropping has several benefits to the farmers including a reduction in farm inputs, diversification of diet, addition of cash crops, increased labor utilization efficiency and reduced risk of crop failure. </a:t>
            </a:r>
          </a:p>
          <a:p>
            <a:pPr algn="just"/>
            <a:endParaRPr lang="en-US" sz="1200" dirty="0" smtClean="0">
              <a:solidFill>
                <a:schemeClr val="tx1"/>
              </a:solidFill>
              <a:latin typeface="Times New Roman" pitchFamily="18" charset="0"/>
              <a:cs typeface="Times New Roman" pitchFamily="18" charset="0"/>
            </a:endParaRPr>
          </a:p>
          <a:p>
            <a:pPr algn="just"/>
            <a:r>
              <a:rPr lang="en-US" sz="1400" b="1" dirty="0" smtClean="0">
                <a:solidFill>
                  <a:schemeClr val="tx1"/>
                </a:solidFill>
                <a:latin typeface="Times New Roman" pitchFamily="18" charset="0"/>
                <a:cs typeface="Times New Roman" pitchFamily="18" charset="0"/>
              </a:rPr>
              <a:t>Objective</a:t>
            </a:r>
          </a:p>
          <a:p>
            <a:pPr algn="just"/>
            <a:r>
              <a:rPr lang="en-US" sz="1200" dirty="0" smtClean="0">
                <a:solidFill>
                  <a:schemeClr val="tx1"/>
                </a:solidFill>
                <a:latin typeface="Times New Roman" pitchFamily="18" charset="0"/>
                <a:cs typeface="Times New Roman" pitchFamily="18" charset="0"/>
              </a:rPr>
              <a:t>Major objective of this research was to find out the best possible combination of maize varieties and intercrop combination that can be proved beneficial both for sustaining soil fertility and to improve farm income.</a:t>
            </a:r>
          </a:p>
          <a:p>
            <a:pPr algn="l"/>
            <a:endParaRPr lang="en-US" sz="1400" b="1" dirty="0" smtClean="0">
              <a:solidFill>
                <a:schemeClr val="tx1"/>
              </a:solidFill>
              <a:latin typeface="Times New Roman" pitchFamily="18" charset="0"/>
              <a:cs typeface="Times New Roman" pitchFamily="18" charset="0"/>
            </a:endParaRPr>
          </a:p>
          <a:p>
            <a:pPr algn="l"/>
            <a:r>
              <a:rPr lang="en-US" sz="1400" b="1" dirty="0" smtClean="0">
                <a:solidFill>
                  <a:schemeClr val="tx1"/>
                </a:solidFill>
                <a:latin typeface="Times New Roman" pitchFamily="18" charset="0"/>
                <a:cs typeface="Times New Roman" pitchFamily="18" charset="0"/>
              </a:rPr>
              <a:t>Methodology</a:t>
            </a:r>
          </a:p>
          <a:p>
            <a:pPr algn="just"/>
            <a:r>
              <a:rPr lang="en-US" sz="1200" dirty="0" smtClean="0">
                <a:solidFill>
                  <a:schemeClr val="tx1"/>
                </a:solidFill>
                <a:latin typeface="Times New Roman" pitchFamily="18" charset="0"/>
                <a:cs typeface="Times New Roman" pitchFamily="18" charset="0"/>
              </a:rPr>
              <a:t>The field experiment was conducted at local farmers field at </a:t>
            </a:r>
            <a:r>
              <a:rPr lang="en-US" sz="1200" dirty="0" err="1" smtClean="0">
                <a:solidFill>
                  <a:schemeClr val="tx1"/>
                </a:solidFill>
                <a:latin typeface="Times New Roman" pitchFamily="18" charset="0"/>
                <a:cs typeface="Times New Roman" pitchFamily="18" charset="0"/>
              </a:rPr>
              <a:t>Jugedi</a:t>
            </a:r>
            <a:r>
              <a:rPr lang="en-US" sz="1200" dirty="0" smtClean="0">
                <a:solidFill>
                  <a:schemeClr val="tx1"/>
                </a:solidFill>
                <a:latin typeface="Times New Roman" pitchFamily="18" charset="0"/>
                <a:cs typeface="Times New Roman" pitchFamily="18" charset="0"/>
              </a:rPr>
              <a:t> of </a:t>
            </a:r>
            <a:r>
              <a:rPr lang="en-US" sz="1200" dirty="0" err="1" smtClean="0">
                <a:solidFill>
                  <a:schemeClr val="tx1"/>
                </a:solidFill>
                <a:latin typeface="Times New Roman" pitchFamily="18" charset="0"/>
                <a:cs typeface="Times New Roman" pitchFamily="18" charset="0"/>
              </a:rPr>
              <a:t>Kavilas</a:t>
            </a:r>
            <a:r>
              <a:rPr lang="en-US" sz="1200" dirty="0" smtClean="0">
                <a:solidFill>
                  <a:schemeClr val="tx1"/>
                </a:solidFill>
                <a:latin typeface="Times New Roman" pitchFamily="18" charset="0"/>
                <a:cs typeface="Times New Roman" pitchFamily="18" charset="0"/>
              </a:rPr>
              <a:t> V.D.C during the spring of 2012. The experiment consisted of 12 treatments with combination of three maize varieties namely Arun-2 (90 DAS), Mankamana-1 (120 DAS) and </a:t>
            </a:r>
            <a:r>
              <a:rPr lang="en-US" sz="1200" dirty="0" err="1" smtClean="0">
                <a:solidFill>
                  <a:schemeClr val="tx1"/>
                </a:solidFill>
                <a:latin typeface="Times New Roman" pitchFamily="18" charset="0"/>
                <a:cs typeface="Times New Roman" pitchFamily="18" charset="0"/>
              </a:rPr>
              <a:t>Poshilo</a:t>
            </a:r>
            <a:r>
              <a:rPr lang="en-US" sz="1200" dirty="0" smtClean="0">
                <a:solidFill>
                  <a:schemeClr val="tx1"/>
                </a:solidFill>
                <a:latin typeface="Times New Roman" pitchFamily="18" charset="0"/>
                <a:cs typeface="Times New Roman" pitchFamily="18" charset="0"/>
              </a:rPr>
              <a:t> Makai-1 (140 DAS) in the main plots and four intercrops including legume and non legume  namely </a:t>
            </a:r>
            <a:r>
              <a:rPr lang="en-US" sz="1200" dirty="0" err="1" smtClean="0">
                <a:solidFill>
                  <a:schemeClr val="tx1"/>
                </a:solidFill>
                <a:latin typeface="Times New Roman" pitchFamily="18" charset="0"/>
                <a:cs typeface="Times New Roman" pitchFamily="18" charset="0"/>
              </a:rPr>
              <a:t>Blackgram</a:t>
            </a:r>
            <a:r>
              <a:rPr lang="en-US" sz="1200" dirty="0" smtClean="0">
                <a:solidFill>
                  <a:schemeClr val="tx1"/>
                </a:solidFill>
                <a:latin typeface="Times New Roman" pitchFamily="18" charset="0"/>
                <a:cs typeface="Times New Roman" pitchFamily="18" charset="0"/>
              </a:rPr>
              <a:t> (</a:t>
            </a:r>
            <a:r>
              <a:rPr lang="en-US" sz="1200" dirty="0" err="1" smtClean="0">
                <a:solidFill>
                  <a:schemeClr val="tx1"/>
                </a:solidFill>
                <a:latin typeface="Times New Roman" pitchFamily="18" charset="0"/>
                <a:cs typeface="Times New Roman" pitchFamily="18" charset="0"/>
              </a:rPr>
              <a:t>Kalu</a:t>
            </a:r>
            <a:r>
              <a:rPr lang="en-US" sz="1200" dirty="0" smtClean="0">
                <a:solidFill>
                  <a:schemeClr val="tx1"/>
                </a:solidFill>
                <a:latin typeface="Times New Roman" pitchFamily="18" charset="0"/>
                <a:cs typeface="Times New Roman" pitchFamily="18" charset="0"/>
              </a:rPr>
              <a:t>, 50 DAS), </a:t>
            </a:r>
            <a:r>
              <a:rPr lang="en-US" sz="1200" dirty="0" err="1" smtClean="0">
                <a:solidFill>
                  <a:schemeClr val="tx1"/>
                </a:solidFill>
                <a:latin typeface="Times New Roman" pitchFamily="18" charset="0"/>
                <a:cs typeface="Times New Roman" pitchFamily="18" charset="0"/>
              </a:rPr>
              <a:t>Greengram</a:t>
            </a:r>
            <a:r>
              <a:rPr lang="en-US" sz="1200" dirty="0" smtClean="0">
                <a:solidFill>
                  <a:schemeClr val="tx1"/>
                </a:solidFill>
                <a:latin typeface="Times New Roman" pitchFamily="18" charset="0"/>
                <a:cs typeface="Times New Roman" pitchFamily="18" charset="0"/>
              </a:rPr>
              <a:t> (</a:t>
            </a:r>
            <a:r>
              <a:rPr lang="en-US" sz="1200" dirty="0" err="1" smtClean="0">
                <a:solidFill>
                  <a:schemeClr val="tx1"/>
                </a:solidFill>
                <a:latin typeface="Times New Roman" pitchFamily="18" charset="0"/>
                <a:cs typeface="Times New Roman" pitchFamily="18" charset="0"/>
              </a:rPr>
              <a:t>Pratikshya</a:t>
            </a:r>
            <a:r>
              <a:rPr lang="en-US" sz="1200" dirty="0" smtClean="0">
                <a:solidFill>
                  <a:schemeClr val="tx1"/>
                </a:solidFill>
                <a:latin typeface="Times New Roman" pitchFamily="18" charset="0"/>
                <a:cs typeface="Times New Roman" pitchFamily="18" charset="0"/>
              </a:rPr>
              <a:t>, 60 DAS), Cowpea (Surya, 110 DAS) and Millet (</a:t>
            </a:r>
            <a:r>
              <a:rPr lang="en-US" sz="1200" dirty="0" err="1" smtClean="0">
                <a:solidFill>
                  <a:schemeClr val="tx1"/>
                </a:solidFill>
                <a:latin typeface="Times New Roman" pitchFamily="18" charset="0"/>
                <a:cs typeface="Times New Roman" pitchFamily="18" charset="0"/>
              </a:rPr>
              <a:t>Dalle</a:t>
            </a:r>
            <a:r>
              <a:rPr lang="en-US" sz="1200" dirty="0" smtClean="0">
                <a:solidFill>
                  <a:schemeClr val="tx1"/>
                </a:solidFill>
                <a:latin typeface="Times New Roman" pitchFamily="18" charset="0"/>
                <a:cs typeface="Times New Roman" pitchFamily="18" charset="0"/>
              </a:rPr>
              <a:t> </a:t>
            </a:r>
            <a:r>
              <a:rPr lang="en-US" sz="1200" dirty="0" err="1" smtClean="0">
                <a:solidFill>
                  <a:schemeClr val="tx1"/>
                </a:solidFill>
                <a:latin typeface="Times New Roman" pitchFamily="18" charset="0"/>
                <a:cs typeface="Times New Roman" pitchFamily="18" charset="0"/>
              </a:rPr>
              <a:t>Kodo</a:t>
            </a:r>
            <a:r>
              <a:rPr lang="en-US" sz="1200" dirty="0" smtClean="0">
                <a:solidFill>
                  <a:schemeClr val="tx1"/>
                </a:solidFill>
                <a:latin typeface="Times New Roman" pitchFamily="18" charset="0"/>
                <a:cs typeface="Times New Roman" pitchFamily="18" charset="0"/>
              </a:rPr>
              <a:t>, 120 DAS) in the sub plots. Strip plot design was used for the research layout. </a:t>
            </a:r>
          </a:p>
          <a:p>
            <a:pPr algn="just"/>
            <a:endParaRPr lang="en-US" sz="1200" dirty="0" smtClean="0">
              <a:latin typeface="Times New Roman" pitchFamily="18" charset="0"/>
              <a:cs typeface="Times New Roman" pitchFamily="18" charset="0"/>
            </a:endParaRPr>
          </a:p>
          <a:p>
            <a:pPr algn="just"/>
            <a:endParaRPr lang="en-US" sz="1050" dirty="0" smtClean="0"/>
          </a:p>
          <a:p>
            <a:pPr algn="just"/>
            <a:endParaRPr lang="en-US" sz="1400" dirty="0" smtClean="0"/>
          </a:p>
          <a:p>
            <a:pPr algn="just"/>
            <a:endParaRPr lang="en-US" sz="1400" dirty="0"/>
          </a:p>
        </p:txBody>
      </p:sp>
      <p:sp>
        <p:nvSpPr>
          <p:cNvPr id="5" name="Rectangle 4"/>
          <p:cNvSpPr/>
          <p:nvPr/>
        </p:nvSpPr>
        <p:spPr>
          <a:xfrm>
            <a:off x="152400" y="152400"/>
            <a:ext cx="8763000" cy="738664"/>
          </a:xfrm>
          <a:prstGeom prst="rect">
            <a:avLst/>
          </a:prstGeom>
        </p:spPr>
        <p:txBody>
          <a:bodyPr wrap="square">
            <a:spAutoFit/>
          </a:bodyPr>
          <a:lstStyle/>
          <a:p>
            <a:pPr algn="ctr"/>
            <a:r>
              <a:rPr lang="en-US" sz="1400" b="1" dirty="0" smtClean="0">
                <a:latin typeface="Times New Roman" pitchFamily="18" charset="0"/>
                <a:cs typeface="Times New Roman" pitchFamily="18" charset="0"/>
              </a:rPr>
              <a:t>PERFORMANCE OF MAIZE CULTIVARS INTERCROPPED WITH LEGUMES AND NON LEGUMES UNDER MIDHILLS OF NEPAL</a:t>
            </a:r>
          </a:p>
          <a:p>
            <a:pPr algn="ctr"/>
            <a:r>
              <a:rPr lang="en-US" sz="1400" b="1" dirty="0" smtClean="0">
                <a:latin typeface="Times New Roman" pitchFamily="18" charset="0"/>
                <a:cs typeface="Times New Roman" pitchFamily="18" charset="0"/>
              </a:rPr>
              <a:t>S. Dhakal</a:t>
            </a:r>
            <a:r>
              <a:rPr lang="en-US" sz="1400" b="1" baseline="30000" dirty="0" smtClean="0">
                <a:latin typeface="Times New Roman" pitchFamily="18" charset="0"/>
                <a:cs typeface="Times New Roman" pitchFamily="18" charset="0"/>
              </a:rPr>
              <a:t>1</a:t>
            </a:r>
            <a:r>
              <a:rPr lang="en-US" sz="1400" b="1" dirty="0" smtClean="0">
                <a:latin typeface="Times New Roman" pitchFamily="18" charset="0"/>
                <a:cs typeface="Times New Roman" pitchFamily="18" charset="0"/>
              </a:rPr>
              <a:t>, N. K. Chaudhary</a:t>
            </a:r>
            <a:r>
              <a:rPr lang="en-US" sz="1400" b="1" baseline="30000" dirty="0" smtClean="0">
                <a:latin typeface="Times New Roman" pitchFamily="18" charset="0"/>
                <a:cs typeface="Times New Roman" pitchFamily="18" charset="0"/>
              </a:rPr>
              <a:t>2</a:t>
            </a:r>
            <a:r>
              <a:rPr lang="en-US" sz="1400" b="1" dirty="0" smtClean="0">
                <a:latin typeface="Times New Roman" pitchFamily="18" charset="0"/>
                <a:cs typeface="Times New Roman" pitchFamily="18" charset="0"/>
              </a:rPr>
              <a:t>, and K. R. Pande</a:t>
            </a:r>
            <a:r>
              <a:rPr lang="en-US" sz="1400" b="1" baseline="30000" dirty="0" smtClean="0">
                <a:latin typeface="Times New Roman" pitchFamily="18" charset="0"/>
                <a:cs typeface="Times New Roman" pitchFamily="18" charset="0"/>
              </a:rPr>
              <a:t>3</a:t>
            </a:r>
          </a:p>
        </p:txBody>
      </p:sp>
      <p:sp>
        <p:nvSpPr>
          <p:cNvPr id="6" name="Rectangle 5"/>
          <p:cNvSpPr/>
          <p:nvPr/>
        </p:nvSpPr>
        <p:spPr>
          <a:xfrm>
            <a:off x="2590800" y="914400"/>
            <a:ext cx="2895600" cy="6096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00" dirty="0" smtClean="0">
                <a:latin typeface="Times New Roman" pitchFamily="18" charset="0"/>
                <a:cs typeface="Times New Roman" pitchFamily="18" charset="0"/>
              </a:rPr>
              <a:t>Table 1: Yield of different maize varieties in response to intercrops</a:t>
            </a:r>
          </a:p>
          <a:p>
            <a:pPr algn="ctr"/>
            <a:endParaRPr lang="en-US" dirty="0"/>
          </a:p>
        </p:txBody>
      </p:sp>
      <p:sp>
        <p:nvSpPr>
          <p:cNvPr id="7" name="TextBox 6"/>
          <p:cNvSpPr txBox="1"/>
          <p:nvPr/>
        </p:nvSpPr>
        <p:spPr>
          <a:xfrm>
            <a:off x="2667000" y="4057233"/>
            <a:ext cx="2895600" cy="2800767"/>
          </a:xfrm>
          <a:prstGeom prst="rect">
            <a:avLst/>
          </a:prstGeom>
          <a:noFill/>
        </p:spPr>
        <p:txBody>
          <a:bodyPr wrap="square" rtlCol="0">
            <a:spAutoFit/>
          </a:bodyPr>
          <a:lstStyle/>
          <a:p>
            <a:pPr algn="just"/>
            <a:r>
              <a:rPr lang="en-US" sz="1200" b="1" dirty="0" smtClean="0">
                <a:latin typeface="Times New Roman" pitchFamily="18" charset="0"/>
                <a:cs typeface="Times New Roman" pitchFamily="18" charset="0"/>
              </a:rPr>
              <a:t>Result and Discussion</a:t>
            </a:r>
          </a:p>
          <a:p>
            <a:pPr algn="just"/>
            <a:r>
              <a:rPr lang="en-US" sz="1000" dirty="0" smtClean="0">
                <a:latin typeface="Times New Roman" pitchFamily="18" charset="0"/>
                <a:cs typeface="Times New Roman" pitchFamily="18" charset="0"/>
              </a:rPr>
              <a:t>The yield of long duration variety </a:t>
            </a:r>
            <a:r>
              <a:rPr lang="en-US" sz="1000" dirty="0" err="1" smtClean="0">
                <a:latin typeface="Times New Roman" pitchFamily="18" charset="0"/>
                <a:cs typeface="Times New Roman" pitchFamily="18" charset="0"/>
              </a:rPr>
              <a:t>Posilo</a:t>
            </a:r>
            <a:r>
              <a:rPr lang="en-US" sz="1000" dirty="0" smtClean="0">
                <a:latin typeface="Times New Roman" pitchFamily="18" charset="0"/>
                <a:cs typeface="Times New Roman" pitchFamily="18" charset="0"/>
              </a:rPr>
              <a:t> makai-1 was found to be significantly higher (4.718) than that of short and medium duration variety Arun-2 (2.816) and Mankamana-1 (3.515) respectively. </a:t>
            </a:r>
          </a:p>
          <a:p>
            <a:pPr algn="just"/>
            <a:r>
              <a:rPr lang="en-US" sz="1000" dirty="0" smtClean="0">
                <a:latin typeface="Times New Roman" pitchFamily="18" charset="0"/>
                <a:cs typeface="Times New Roman" pitchFamily="18" charset="0"/>
              </a:rPr>
              <a:t>The maize showed better results with the intercropping of legume i.e. </a:t>
            </a:r>
            <a:r>
              <a:rPr lang="en-US" sz="1000" dirty="0" err="1" smtClean="0">
                <a:latin typeface="Times New Roman" pitchFamily="18" charset="0"/>
                <a:cs typeface="Times New Roman" pitchFamily="18" charset="0"/>
              </a:rPr>
              <a:t>Blackgram</a:t>
            </a:r>
            <a:r>
              <a:rPr lang="en-US" sz="1000" dirty="0" smtClean="0">
                <a:latin typeface="Times New Roman" pitchFamily="18" charset="0"/>
                <a:cs typeface="Times New Roman" pitchFamily="18" charset="0"/>
              </a:rPr>
              <a:t>, </a:t>
            </a:r>
            <a:r>
              <a:rPr lang="en-US" sz="1000" dirty="0" err="1" smtClean="0">
                <a:latin typeface="Times New Roman" pitchFamily="18" charset="0"/>
                <a:cs typeface="Times New Roman" pitchFamily="18" charset="0"/>
              </a:rPr>
              <a:t>Greengram</a:t>
            </a:r>
            <a:r>
              <a:rPr lang="en-US" sz="1000" dirty="0" smtClean="0">
                <a:latin typeface="Times New Roman" pitchFamily="18" charset="0"/>
                <a:cs typeface="Times New Roman" pitchFamily="18" charset="0"/>
              </a:rPr>
              <a:t> and Cowpea as that with non-legumes i.e. Millet. There was no significant difference in yield of maize when intercropped with legumes i.e. </a:t>
            </a:r>
            <a:r>
              <a:rPr lang="en-US" sz="1000" dirty="0" err="1" smtClean="0">
                <a:latin typeface="Times New Roman" pitchFamily="18" charset="0"/>
                <a:cs typeface="Times New Roman" pitchFamily="18" charset="0"/>
              </a:rPr>
              <a:t>Blackgram</a:t>
            </a:r>
            <a:r>
              <a:rPr lang="en-US" sz="1000" dirty="0" smtClean="0">
                <a:latin typeface="Times New Roman" pitchFamily="18" charset="0"/>
                <a:cs typeface="Times New Roman" pitchFamily="18" charset="0"/>
              </a:rPr>
              <a:t> (3.955), </a:t>
            </a:r>
            <a:r>
              <a:rPr lang="en-US" sz="1000" dirty="0" err="1" smtClean="0">
                <a:latin typeface="Times New Roman" pitchFamily="18" charset="0"/>
                <a:cs typeface="Times New Roman" pitchFamily="18" charset="0"/>
              </a:rPr>
              <a:t>Greengram</a:t>
            </a:r>
            <a:r>
              <a:rPr lang="en-US" sz="1000" dirty="0" smtClean="0">
                <a:latin typeface="Times New Roman" pitchFamily="18" charset="0"/>
                <a:cs typeface="Times New Roman" pitchFamily="18" charset="0"/>
              </a:rPr>
              <a:t> (3.827) and Cowpea (3.972) however the yield (2.978) was significantly lower when intercropped with non legume i.e. millet (2.978) (Fig 1).</a:t>
            </a:r>
          </a:p>
          <a:p>
            <a:endParaRPr lang="en-US" dirty="0" smtClean="0"/>
          </a:p>
          <a:p>
            <a:endParaRPr lang="en-US" sz="1600" dirty="0"/>
          </a:p>
        </p:txBody>
      </p:sp>
      <p:graphicFrame>
        <p:nvGraphicFramePr>
          <p:cNvPr id="8" name="Chart 7"/>
          <p:cNvGraphicFramePr/>
          <p:nvPr/>
        </p:nvGraphicFramePr>
        <p:xfrm>
          <a:off x="5486400" y="914400"/>
          <a:ext cx="3429000" cy="253352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Table 8"/>
          <p:cNvGraphicFramePr>
            <a:graphicFrameLocks noGrp="1"/>
          </p:cNvGraphicFramePr>
          <p:nvPr/>
        </p:nvGraphicFramePr>
        <p:xfrm>
          <a:off x="2743200" y="1295400"/>
          <a:ext cx="2590800" cy="2804160"/>
        </p:xfrm>
        <a:graphic>
          <a:graphicData uri="http://schemas.openxmlformats.org/drawingml/2006/table">
            <a:tbl>
              <a:tblPr/>
              <a:tblGrid>
                <a:gridCol w="1124939"/>
                <a:gridCol w="703861"/>
                <a:gridCol w="762000"/>
              </a:tblGrid>
              <a:tr h="137160">
                <a:tc>
                  <a:txBody>
                    <a:bodyPr/>
                    <a:lstStyle/>
                    <a:p>
                      <a:pPr marL="0" marR="0" algn="just">
                        <a:lnSpc>
                          <a:spcPct val="115000"/>
                        </a:lnSpc>
                        <a:spcBef>
                          <a:spcPts val="0"/>
                        </a:spcBef>
                        <a:spcAft>
                          <a:spcPts val="0"/>
                        </a:spcAft>
                      </a:pPr>
                      <a:r>
                        <a:rPr lang="en-US" sz="1000" b="1" dirty="0">
                          <a:latin typeface="Times New Roman" pitchFamily="18" charset="0"/>
                          <a:ea typeface="Calibri"/>
                          <a:cs typeface="Times New Roman" pitchFamily="18" charset="0"/>
                        </a:rPr>
                        <a:t>Treatment </a:t>
                      </a:r>
                      <a:endParaRPr lang="en-US" sz="10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just">
                        <a:lnSpc>
                          <a:spcPct val="115000"/>
                        </a:lnSpc>
                        <a:spcBef>
                          <a:spcPts val="0"/>
                        </a:spcBef>
                        <a:spcAft>
                          <a:spcPts val="0"/>
                        </a:spcAft>
                      </a:pPr>
                      <a:r>
                        <a:rPr lang="en-US" sz="1000" b="1">
                          <a:latin typeface="Times New Roman" pitchFamily="18" charset="0"/>
                          <a:ea typeface="Calibri"/>
                          <a:cs typeface="Times New Roman" pitchFamily="18" charset="0"/>
                        </a:rPr>
                        <a:t>Yield of maize</a:t>
                      </a:r>
                      <a:endParaRPr lang="en-US" sz="1000">
                        <a:latin typeface="Times New Roman" pitchFamily="18" charset="0"/>
                        <a:ea typeface="Calibri"/>
                        <a:cs typeface="Times New Roman" pitchFamily="18" charset="0"/>
                      </a:endParaRPr>
                    </a:p>
                    <a:p>
                      <a:pPr marL="0" marR="0" algn="ctr">
                        <a:lnSpc>
                          <a:spcPct val="115000"/>
                        </a:lnSpc>
                        <a:spcBef>
                          <a:spcPts val="0"/>
                        </a:spcBef>
                        <a:spcAft>
                          <a:spcPts val="0"/>
                        </a:spcAft>
                      </a:pPr>
                      <a:r>
                        <a:rPr lang="en-US" sz="1000">
                          <a:latin typeface="Times New Roman" pitchFamily="18" charset="0"/>
                          <a:ea typeface="Calibri"/>
                          <a:cs typeface="Times New Roman" pitchFamily="18" charset="0"/>
                        </a:rPr>
                        <a:t>Mg ha-1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just">
                        <a:lnSpc>
                          <a:spcPct val="115000"/>
                        </a:lnSpc>
                        <a:spcBef>
                          <a:spcPts val="0"/>
                        </a:spcBef>
                        <a:spcAft>
                          <a:spcPts val="0"/>
                        </a:spcAft>
                      </a:pPr>
                      <a:r>
                        <a:rPr lang="en-US" sz="1000" b="1" dirty="0">
                          <a:latin typeface="Times New Roman" pitchFamily="18" charset="0"/>
                          <a:ea typeface="Calibri"/>
                          <a:cs typeface="Times New Roman" pitchFamily="18" charset="0"/>
                        </a:rPr>
                        <a:t>Yield </a:t>
                      </a:r>
                      <a:r>
                        <a:rPr lang="en-US" sz="1000" b="1" dirty="0" smtClean="0">
                          <a:latin typeface="Times New Roman" pitchFamily="18" charset="0"/>
                          <a:ea typeface="Calibri"/>
                          <a:cs typeface="Times New Roman" pitchFamily="18" charset="0"/>
                        </a:rPr>
                        <a:t>of</a:t>
                      </a:r>
                    </a:p>
                    <a:p>
                      <a:pPr marL="0" marR="0" algn="just">
                        <a:lnSpc>
                          <a:spcPct val="115000"/>
                        </a:lnSpc>
                        <a:spcBef>
                          <a:spcPts val="0"/>
                        </a:spcBef>
                        <a:spcAft>
                          <a:spcPts val="0"/>
                        </a:spcAft>
                      </a:pPr>
                      <a:r>
                        <a:rPr lang="en-US" sz="1000" b="1" dirty="0" smtClean="0">
                          <a:latin typeface="Times New Roman" pitchFamily="18" charset="0"/>
                          <a:ea typeface="Calibri"/>
                          <a:cs typeface="Times New Roman" pitchFamily="18" charset="0"/>
                        </a:rPr>
                        <a:t>intercrop</a:t>
                      </a:r>
                      <a:endParaRPr lang="en-US" sz="1000" b="0" dirty="0" smtClean="0">
                        <a:latin typeface="Times New Roman" pitchFamily="18" charset="0"/>
                        <a:ea typeface="Calibri"/>
                        <a:cs typeface="Times New Roman" pitchFamily="18" charset="0"/>
                      </a:endParaRPr>
                    </a:p>
                    <a:p>
                      <a:pPr marL="0" marR="0" algn="just">
                        <a:lnSpc>
                          <a:spcPct val="115000"/>
                        </a:lnSpc>
                        <a:spcBef>
                          <a:spcPts val="0"/>
                        </a:spcBef>
                        <a:spcAft>
                          <a:spcPts val="0"/>
                        </a:spcAft>
                      </a:pPr>
                      <a:r>
                        <a:rPr lang="en-US" sz="1000" dirty="0" smtClean="0">
                          <a:latin typeface="Times New Roman" pitchFamily="18" charset="0"/>
                          <a:ea typeface="Calibri"/>
                          <a:cs typeface="Times New Roman" pitchFamily="18" charset="0"/>
                        </a:rPr>
                        <a:t>Mg </a:t>
                      </a:r>
                      <a:r>
                        <a:rPr lang="en-US" sz="1000" dirty="0">
                          <a:latin typeface="Times New Roman" pitchFamily="18" charset="0"/>
                          <a:ea typeface="Calibri"/>
                          <a:cs typeface="Times New Roman" pitchFamily="18" charset="0"/>
                        </a:rPr>
                        <a:t>ha-1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160">
                <a:tc>
                  <a:txBody>
                    <a:bodyPr/>
                    <a:lstStyle/>
                    <a:p>
                      <a:pPr marL="0" marR="0" algn="just">
                        <a:lnSpc>
                          <a:spcPct val="115000"/>
                        </a:lnSpc>
                        <a:spcBef>
                          <a:spcPts val="0"/>
                        </a:spcBef>
                        <a:spcAft>
                          <a:spcPts val="0"/>
                        </a:spcAft>
                      </a:pPr>
                      <a:r>
                        <a:rPr lang="en-US" sz="1000" dirty="0">
                          <a:latin typeface="Times New Roman" pitchFamily="18" charset="0"/>
                          <a:ea typeface="Calibri"/>
                          <a:cs typeface="Times New Roman" pitchFamily="18" charset="0"/>
                        </a:rPr>
                        <a:t>Main factor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r h="137160">
                <a:tc>
                  <a:txBody>
                    <a:bodyPr/>
                    <a:lstStyle/>
                    <a:p>
                      <a:pPr marL="0" marR="0" algn="just">
                        <a:lnSpc>
                          <a:spcPct val="115000"/>
                        </a:lnSpc>
                        <a:spcBef>
                          <a:spcPts val="0"/>
                        </a:spcBef>
                        <a:spcAft>
                          <a:spcPts val="0"/>
                        </a:spcAft>
                      </a:pPr>
                      <a:r>
                        <a:rPr lang="en-US" sz="1000" dirty="0">
                          <a:latin typeface="Times New Roman" pitchFamily="18" charset="0"/>
                          <a:ea typeface="Calibri"/>
                          <a:cs typeface="Times New Roman" pitchFamily="18" charset="0"/>
                        </a:rPr>
                        <a:t>Arun-2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a:latin typeface="Times New Roman" pitchFamily="18" charset="0"/>
                          <a:ea typeface="Calibri"/>
                          <a:cs typeface="Times New Roman" pitchFamily="18" charset="0"/>
                        </a:rPr>
                        <a:t>2.816</a:t>
                      </a:r>
                      <a:r>
                        <a:rPr lang="en-US" sz="1000" baseline="30000">
                          <a:latin typeface="Times New Roman" pitchFamily="18" charset="0"/>
                          <a:ea typeface="Calibri"/>
                          <a:cs typeface="Times New Roman" pitchFamily="18" charset="0"/>
                        </a:rPr>
                        <a:t>B</a:t>
                      </a:r>
                      <a:endParaRPr lang="en-US" sz="100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a:latin typeface="Times New Roman" pitchFamily="18" charset="0"/>
                          <a:ea typeface="Calibri"/>
                          <a:cs typeface="Times New Roman" pitchFamily="18" charset="0"/>
                        </a:rPr>
                        <a:t>0.485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160">
                <a:tc>
                  <a:txBody>
                    <a:bodyPr/>
                    <a:lstStyle/>
                    <a:p>
                      <a:pPr marL="0" marR="0" algn="just">
                        <a:lnSpc>
                          <a:spcPct val="115000"/>
                        </a:lnSpc>
                        <a:spcBef>
                          <a:spcPts val="0"/>
                        </a:spcBef>
                        <a:spcAft>
                          <a:spcPts val="0"/>
                        </a:spcAft>
                      </a:pPr>
                      <a:r>
                        <a:rPr lang="en-US" sz="1000" dirty="0">
                          <a:latin typeface="Times New Roman" pitchFamily="18" charset="0"/>
                          <a:ea typeface="Calibri"/>
                          <a:cs typeface="Times New Roman" pitchFamily="18" charset="0"/>
                        </a:rPr>
                        <a:t>Manakamana-1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Times New Roman" pitchFamily="18" charset="0"/>
                          <a:ea typeface="Calibri"/>
                          <a:cs typeface="Times New Roman" pitchFamily="18" charset="0"/>
                        </a:rPr>
                        <a:t>3.515</a:t>
                      </a:r>
                      <a:r>
                        <a:rPr lang="en-US" sz="1000" baseline="30000" dirty="0">
                          <a:latin typeface="Times New Roman" pitchFamily="18" charset="0"/>
                          <a:ea typeface="Calibri"/>
                          <a:cs typeface="Times New Roman" pitchFamily="18" charset="0"/>
                        </a:rPr>
                        <a:t>AB</a:t>
                      </a:r>
                      <a:endParaRPr lang="en-US" sz="10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a:latin typeface="Times New Roman" pitchFamily="18" charset="0"/>
                          <a:ea typeface="Calibri"/>
                          <a:cs typeface="Times New Roman" pitchFamily="18" charset="0"/>
                        </a:rPr>
                        <a:t>0.471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160">
                <a:tc>
                  <a:txBody>
                    <a:bodyPr/>
                    <a:lstStyle/>
                    <a:p>
                      <a:pPr marL="0" marR="0" algn="just">
                        <a:lnSpc>
                          <a:spcPct val="115000"/>
                        </a:lnSpc>
                        <a:spcBef>
                          <a:spcPts val="0"/>
                        </a:spcBef>
                        <a:spcAft>
                          <a:spcPts val="0"/>
                        </a:spcAft>
                      </a:pPr>
                      <a:r>
                        <a:rPr lang="en-US" sz="1000" dirty="0" err="1">
                          <a:latin typeface="Times New Roman" pitchFamily="18" charset="0"/>
                          <a:ea typeface="Calibri"/>
                          <a:cs typeface="Times New Roman" pitchFamily="18" charset="0"/>
                        </a:rPr>
                        <a:t>Posilo</a:t>
                      </a:r>
                      <a:r>
                        <a:rPr lang="en-US" sz="1000" dirty="0">
                          <a:latin typeface="Times New Roman" pitchFamily="18" charset="0"/>
                          <a:ea typeface="Calibri"/>
                          <a:cs typeface="Times New Roman" pitchFamily="18" charset="0"/>
                        </a:rPr>
                        <a:t> Makai-1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Times New Roman" pitchFamily="18" charset="0"/>
                          <a:ea typeface="Calibri"/>
                          <a:cs typeface="Times New Roman" pitchFamily="18" charset="0"/>
                        </a:rPr>
                        <a:t>4.718</a:t>
                      </a:r>
                      <a:r>
                        <a:rPr lang="en-US" sz="1000" baseline="30000" dirty="0">
                          <a:latin typeface="Times New Roman" pitchFamily="18" charset="0"/>
                          <a:ea typeface="Calibri"/>
                          <a:cs typeface="Times New Roman" pitchFamily="18" charset="0"/>
                        </a:rPr>
                        <a:t>A</a:t>
                      </a:r>
                      <a:endParaRPr lang="en-US" sz="10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a:latin typeface="Times New Roman" pitchFamily="18" charset="0"/>
                          <a:ea typeface="Calibri"/>
                          <a:cs typeface="Times New Roman" pitchFamily="18" charset="0"/>
                        </a:rPr>
                        <a:t>0.451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160">
                <a:tc>
                  <a:txBody>
                    <a:bodyPr/>
                    <a:lstStyle/>
                    <a:p>
                      <a:pPr marL="0" marR="0" algn="just">
                        <a:lnSpc>
                          <a:spcPct val="115000"/>
                        </a:lnSpc>
                        <a:spcBef>
                          <a:spcPts val="0"/>
                        </a:spcBef>
                        <a:spcAft>
                          <a:spcPts val="0"/>
                        </a:spcAft>
                      </a:pPr>
                      <a:r>
                        <a:rPr lang="en-US" sz="1000" dirty="0">
                          <a:latin typeface="Times New Roman" pitchFamily="18" charset="0"/>
                          <a:ea typeface="Calibri"/>
                          <a:cs typeface="Times New Roman" pitchFamily="18" charset="0"/>
                        </a:rPr>
                        <a:t>SEM±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a:latin typeface="Times New Roman" pitchFamily="18" charset="0"/>
                          <a:ea typeface="Calibri"/>
                          <a:cs typeface="Times New Roman" pitchFamily="18" charset="0"/>
                        </a:rPr>
                        <a:t>0.3585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Times New Roman" pitchFamily="18" charset="0"/>
                          <a:ea typeface="Calibri"/>
                          <a:cs typeface="Times New Roman" pitchFamily="18" charset="0"/>
                        </a:rPr>
                        <a:t>0.0127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160">
                <a:tc>
                  <a:txBody>
                    <a:bodyPr/>
                    <a:lstStyle/>
                    <a:p>
                      <a:pPr marL="0" marR="0" algn="just">
                        <a:lnSpc>
                          <a:spcPct val="115000"/>
                        </a:lnSpc>
                        <a:spcBef>
                          <a:spcPts val="0"/>
                        </a:spcBef>
                        <a:spcAft>
                          <a:spcPts val="0"/>
                        </a:spcAft>
                      </a:pPr>
                      <a:r>
                        <a:rPr lang="en-US" sz="1000" dirty="0">
                          <a:latin typeface="Times New Roman" pitchFamily="18" charset="0"/>
                          <a:ea typeface="Calibri"/>
                          <a:cs typeface="Times New Roman" pitchFamily="18" charset="0"/>
                        </a:rPr>
                        <a:t>LSD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Times New Roman" pitchFamily="18" charset="0"/>
                          <a:ea typeface="Calibri"/>
                          <a:cs typeface="Times New Roman" pitchFamily="18" charset="0"/>
                        </a:rPr>
                        <a:t>1.408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Times New Roman" pitchFamily="18" charset="0"/>
                          <a:ea typeface="Calibri"/>
                          <a:cs typeface="Times New Roman" pitchFamily="18" charset="0"/>
                        </a:rPr>
                        <a:t>NS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415">
                <a:tc>
                  <a:txBody>
                    <a:bodyPr/>
                    <a:lstStyle/>
                    <a:p>
                      <a:pPr marL="0" marR="0" algn="just">
                        <a:lnSpc>
                          <a:spcPct val="115000"/>
                        </a:lnSpc>
                        <a:spcBef>
                          <a:spcPts val="0"/>
                        </a:spcBef>
                        <a:spcAft>
                          <a:spcPts val="0"/>
                        </a:spcAft>
                      </a:pPr>
                      <a:r>
                        <a:rPr lang="en-US" sz="1000">
                          <a:latin typeface="Times New Roman" pitchFamily="18" charset="0"/>
                          <a:ea typeface="Calibri"/>
                          <a:cs typeface="Times New Roman" pitchFamily="18" charset="0"/>
                        </a:rPr>
                        <a:t>Sub factor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0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endParaRPr lang="en-US" sz="10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160">
                <a:tc>
                  <a:txBody>
                    <a:bodyPr/>
                    <a:lstStyle/>
                    <a:p>
                      <a:pPr marL="0" marR="0" algn="just">
                        <a:lnSpc>
                          <a:spcPct val="115000"/>
                        </a:lnSpc>
                        <a:spcBef>
                          <a:spcPts val="0"/>
                        </a:spcBef>
                        <a:spcAft>
                          <a:spcPts val="0"/>
                        </a:spcAft>
                      </a:pPr>
                      <a:r>
                        <a:rPr lang="en-US" sz="1000">
                          <a:latin typeface="Times New Roman" pitchFamily="18" charset="0"/>
                          <a:ea typeface="Calibri"/>
                          <a:cs typeface="Times New Roman" pitchFamily="18" charset="0"/>
                        </a:rPr>
                        <a:t>Blackgram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Times New Roman" pitchFamily="18" charset="0"/>
                          <a:ea typeface="Calibri"/>
                          <a:cs typeface="Times New Roman" pitchFamily="18" charset="0"/>
                        </a:rPr>
                        <a:t>3.955</a:t>
                      </a:r>
                      <a:r>
                        <a:rPr lang="en-US" sz="1000" baseline="30000" dirty="0">
                          <a:latin typeface="Times New Roman" pitchFamily="18" charset="0"/>
                          <a:ea typeface="Calibri"/>
                          <a:cs typeface="Times New Roman" pitchFamily="18" charset="0"/>
                        </a:rPr>
                        <a:t>A</a:t>
                      </a:r>
                      <a:endParaRPr lang="en-US" sz="10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Times New Roman" pitchFamily="18" charset="0"/>
                          <a:ea typeface="Calibri"/>
                          <a:cs typeface="Times New Roman" pitchFamily="18" charset="0"/>
                        </a:rPr>
                        <a:t>0.2556</a:t>
                      </a:r>
                      <a:r>
                        <a:rPr lang="en-US" sz="1000" baseline="30000" dirty="0">
                          <a:latin typeface="Times New Roman" pitchFamily="18" charset="0"/>
                          <a:ea typeface="Calibri"/>
                          <a:cs typeface="Times New Roman" pitchFamily="18" charset="0"/>
                        </a:rPr>
                        <a:t>C</a:t>
                      </a:r>
                      <a:endParaRPr lang="en-US" sz="10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160">
                <a:tc>
                  <a:txBody>
                    <a:bodyPr/>
                    <a:lstStyle/>
                    <a:p>
                      <a:pPr marL="0" marR="0" algn="just">
                        <a:lnSpc>
                          <a:spcPct val="115000"/>
                        </a:lnSpc>
                        <a:spcBef>
                          <a:spcPts val="0"/>
                        </a:spcBef>
                        <a:spcAft>
                          <a:spcPts val="0"/>
                        </a:spcAft>
                      </a:pPr>
                      <a:r>
                        <a:rPr lang="en-US" sz="1000">
                          <a:latin typeface="Times New Roman" pitchFamily="18" charset="0"/>
                          <a:ea typeface="Calibri"/>
                          <a:cs typeface="Times New Roman" pitchFamily="18" charset="0"/>
                        </a:rPr>
                        <a:t>Greengram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Times New Roman" pitchFamily="18" charset="0"/>
                          <a:ea typeface="Calibri"/>
                          <a:cs typeface="Times New Roman" pitchFamily="18" charset="0"/>
                        </a:rPr>
                        <a:t>3.827</a:t>
                      </a:r>
                      <a:r>
                        <a:rPr lang="en-US" sz="1000" baseline="30000" dirty="0">
                          <a:latin typeface="Times New Roman" pitchFamily="18" charset="0"/>
                          <a:ea typeface="Calibri"/>
                          <a:cs typeface="Times New Roman" pitchFamily="18" charset="0"/>
                        </a:rPr>
                        <a:t>A</a:t>
                      </a:r>
                      <a:endParaRPr lang="en-US" sz="10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Times New Roman" pitchFamily="18" charset="0"/>
                          <a:ea typeface="Calibri"/>
                          <a:cs typeface="Times New Roman" pitchFamily="18" charset="0"/>
                        </a:rPr>
                        <a:t>0.2667</a:t>
                      </a:r>
                      <a:r>
                        <a:rPr lang="en-US" sz="1000" baseline="30000" dirty="0">
                          <a:latin typeface="Times New Roman" pitchFamily="18" charset="0"/>
                          <a:ea typeface="Calibri"/>
                          <a:cs typeface="Times New Roman" pitchFamily="18" charset="0"/>
                        </a:rPr>
                        <a:t>C</a:t>
                      </a:r>
                      <a:endParaRPr lang="en-US" sz="10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160">
                <a:tc>
                  <a:txBody>
                    <a:bodyPr/>
                    <a:lstStyle/>
                    <a:p>
                      <a:pPr marL="0" marR="0" algn="just">
                        <a:lnSpc>
                          <a:spcPct val="115000"/>
                        </a:lnSpc>
                        <a:spcBef>
                          <a:spcPts val="0"/>
                        </a:spcBef>
                        <a:spcAft>
                          <a:spcPts val="0"/>
                        </a:spcAft>
                      </a:pPr>
                      <a:r>
                        <a:rPr lang="en-US" sz="1000">
                          <a:latin typeface="Times New Roman" pitchFamily="18" charset="0"/>
                          <a:ea typeface="Calibri"/>
                          <a:cs typeface="Times New Roman" pitchFamily="18" charset="0"/>
                        </a:rPr>
                        <a:t>Cowpea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Times New Roman" pitchFamily="18" charset="0"/>
                          <a:ea typeface="Calibri"/>
                          <a:cs typeface="Times New Roman" pitchFamily="18" charset="0"/>
                        </a:rPr>
                        <a:t>3.972</a:t>
                      </a:r>
                      <a:r>
                        <a:rPr lang="en-US" sz="1000" baseline="30000" dirty="0">
                          <a:latin typeface="Times New Roman" pitchFamily="18" charset="0"/>
                          <a:ea typeface="Calibri"/>
                          <a:cs typeface="Times New Roman" pitchFamily="18" charset="0"/>
                        </a:rPr>
                        <a:t>A</a:t>
                      </a:r>
                      <a:endParaRPr lang="en-US" sz="10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Times New Roman" pitchFamily="18" charset="0"/>
                          <a:ea typeface="Calibri"/>
                          <a:cs typeface="Times New Roman" pitchFamily="18" charset="0"/>
                        </a:rPr>
                        <a:t>0.52</a:t>
                      </a:r>
                      <a:r>
                        <a:rPr lang="en-US" sz="1000" baseline="30000" dirty="0">
                          <a:latin typeface="Times New Roman" pitchFamily="18" charset="0"/>
                          <a:ea typeface="Calibri"/>
                          <a:cs typeface="Times New Roman" pitchFamily="18" charset="0"/>
                        </a:rPr>
                        <a:t>B</a:t>
                      </a:r>
                      <a:endParaRPr lang="en-US" sz="10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160">
                <a:tc>
                  <a:txBody>
                    <a:bodyPr/>
                    <a:lstStyle/>
                    <a:p>
                      <a:pPr marL="0" marR="0" algn="just">
                        <a:lnSpc>
                          <a:spcPct val="115000"/>
                        </a:lnSpc>
                        <a:spcBef>
                          <a:spcPts val="0"/>
                        </a:spcBef>
                        <a:spcAft>
                          <a:spcPts val="0"/>
                        </a:spcAft>
                      </a:pPr>
                      <a:r>
                        <a:rPr lang="en-US" sz="1000">
                          <a:latin typeface="Times New Roman" pitchFamily="18" charset="0"/>
                          <a:ea typeface="Calibri"/>
                          <a:cs typeface="Times New Roman" pitchFamily="18" charset="0"/>
                        </a:rPr>
                        <a:t>Millet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a:latin typeface="Times New Roman" pitchFamily="18" charset="0"/>
                          <a:ea typeface="Calibri"/>
                          <a:cs typeface="Times New Roman" pitchFamily="18" charset="0"/>
                        </a:rPr>
                        <a:t>2.978</a:t>
                      </a:r>
                      <a:r>
                        <a:rPr lang="en-US" sz="1000" baseline="30000">
                          <a:latin typeface="Times New Roman" pitchFamily="18" charset="0"/>
                          <a:ea typeface="Calibri"/>
                          <a:cs typeface="Times New Roman" pitchFamily="18" charset="0"/>
                        </a:rPr>
                        <a:t>B</a:t>
                      </a:r>
                      <a:endParaRPr lang="en-US" sz="100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Times New Roman" pitchFamily="18" charset="0"/>
                          <a:ea typeface="Calibri"/>
                          <a:cs typeface="Times New Roman" pitchFamily="18" charset="0"/>
                        </a:rPr>
                        <a:t>0.83</a:t>
                      </a:r>
                      <a:r>
                        <a:rPr lang="en-US" sz="1000" baseline="30000" dirty="0">
                          <a:latin typeface="Times New Roman" pitchFamily="18" charset="0"/>
                          <a:ea typeface="Calibri"/>
                          <a:cs typeface="Times New Roman" pitchFamily="18" charset="0"/>
                        </a:rPr>
                        <a:t>A</a:t>
                      </a:r>
                      <a:endParaRPr lang="en-US" sz="10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160">
                <a:tc>
                  <a:txBody>
                    <a:bodyPr/>
                    <a:lstStyle/>
                    <a:p>
                      <a:pPr marL="0" marR="0" algn="just">
                        <a:lnSpc>
                          <a:spcPct val="115000"/>
                        </a:lnSpc>
                        <a:spcBef>
                          <a:spcPts val="0"/>
                        </a:spcBef>
                        <a:spcAft>
                          <a:spcPts val="0"/>
                        </a:spcAft>
                      </a:pPr>
                      <a:r>
                        <a:rPr lang="en-US" sz="1000">
                          <a:latin typeface="Times New Roman" pitchFamily="18" charset="0"/>
                          <a:ea typeface="Calibri"/>
                          <a:cs typeface="Times New Roman" pitchFamily="18" charset="0"/>
                        </a:rPr>
                        <a:t>SEM±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a:latin typeface="Times New Roman" pitchFamily="18" charset="0"/>
                          <a:ea typeface="Calibri"/>
                          <a:cs typeface="Times New Roman" pitchFamily="18" charset="0"/>
                        </a:rPr>
                        <a:t>0.1378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Times New Roman" pitchFamily="18" charset="0"/>
                          <a:ea typeface="Calibri"/>
                          <a:cs typeface="Times New Roman" pitchFamily="18" charset="0"/>
                        </a:rPr>
                        <a:t>0.0105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7160">
                <a:tc>
                  <a:txBody>
                    <a:bodyPr/>
                    <a:lstStyle/>
                    <a:p>
                      <a:pPr marL="0" marR="0" algn="just">
                        <a:lnSpc>
                          <a:spcPct val="115000"/>
                        </a:lnSpc>
                        <a:spcBef>
                          <a:spcPts val="0"/>
                        </a:spcBef>
                        <a:spcAft>
                          <a:spcPts val="0"/>
                        </a:spcAft>
                      </a:pPr>
                      <a:r>
                        <a:rPr lang="en-US" sz="1000">
                          <a:latin typeface="Times New Roman" pitchFamily="18" charset="0"/>
                          <a:ea typeface="Calibri"/>
                          <a:cs typeface="Times New Roman" pitchFamily="18" charset="0"/>
                        </a:rPr>
                        <a:t>LSD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a:latin typeface="Times New Roman" pitchFamily="18" charset="0"/>
                          <a:ea typeface="Calibri"/>
                          <a:cs typeface="Times New Roman" pitchFamily="18" charset="0"/>
                        </a:rPr>
                        <a:t>0.4770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Times New Roman" pitchFamily="18" charset="0"/>
                          <a:ea typeface="Calibri"/>
                          <a:cs typeface="Times New Roman" pitchFamily="18" charset="0"/>
                        </a:rPr>
                        <a:t>0.364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415">
                <a:tc>
                  <a:txBody>
                    <a:bodyPr/>
                    <a:lstStyle/>
                    <a:p>
                      <a:pPr marL="0" marR="0" algn="just">
                        <a:lnSpc>
                          <a:spcPct val="115000"/>
                        </a:lnSpc>
                        <a:spcBef>
                          <a:spcPts val="0"/>
                        </a:spcBef>
                        <a:spcAft>
                          <a:spcPts val="0"/>
                        </a:spcAft>
                      </a:pPr>
                      <a:r>
                        <a:rPr lang="en-US" sz="1000" dirty="0">
                          <a:latin typeface="Times New Roman" pitchFamily="18" charset="0"/>
                          <a:ea typeface="Calibri"/>
                          <a:cs typeface="Times New Roman" pitchFamily="18" charset="0"/>
                        </a:rPr>
                        <a:t>CV</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Times New Roman" pitchFamily="18" charset="0"/>
                          <a:ea typeface="Calibri"/>
                          <a:cs typeface="Times New Roman" pitchFamily="18" charset="0"/>
                        </a:rPr>
                        <a:t>25.35%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Times New Roman" pitchFamily="18" charset="0"/>
                          <a:ea typeface="Calibri"/>
                          <a:cs typeface="Times New Roman" pitchFamily="18" charset="0"/>
                        </a:rPr>
                        <a:t>13.02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TextBox 9"/>
          <p:cNvSpPr txBox="1"/>
          <p:nvPr/>
        </p:nvSpPr>
        <p:spPr>
          <a:xfrm>
            <a:off x="5638800" y="3786426"/>
            <a:ext cx="3200400" cy="1477328"/>
          </a:xfrm>
          <a:prstGeom prst="rect">
            <a:avLst/>
          </a:prstGeom>
          <a:noFill/>
        </p:spPr>
        <p:txBody>
          <a:bodyPr wrap="square" rtlCol="0">
            <a:spAutoFit/>
          </a:bodyPr>
          <a:lstStyle/>
          <a:p>
            <a:pPr algn="just"/>
            <a:r>
              <a:rPr lang="en-US" sz="1000" dirty="0" smtClean="0">
                <a:latin typeface="Times New Roman" pitchFamily="18" charset="0"/>
                <a:cs typeface="Times New Roman" pitchFamily="18" charset="0"/>
              </a:rPr>
              <a:t>The yield of the intercrops was found to be higher in short duration maize variety i.e. Arun-2 (0.485) than with medium duration variety i.e. Manakamana-1 (0.471) and long duration variety i.e. </a:t>
            </a:r>
            <a:r>
              <a:rPr lang="en-US" sz="1000" dirty="0" err="1" smtClean="0">
                <a:latin typeface="Times New Roman" pitchFamily="18" charset="0"/>
                <a:cs typeface="Times New Roman" pitchFamily="18" charset="0"/>
              </a:rPr>
              <a:t>Posilo</a:t>
            </a:r>
            <a:r>
              <a:rPr lang="en-US" sz="1000" dirty="0" smtClean="0">
                <a:latin typeface="Times New Roman" pitchFamily="18" charset="0"/>
                <a:cs typeface="Times New Roman" pitchFamily="18" charset="0"/>
              </a:rPr>
              <a:t> Makai-1 (0.451). However the difference in yield was not found significant. (Fig 1).</a:t>
            </a:r>
          </a:p>
          <a:p>
            <a:pPr algn="just"/>
            <a:r>
              <a:rPr lang="en-US" sz="1000" dirty="0" smtClean="0">
                <a:latin typeface="Times New Roman" pitchFamily="18" charset="0"/>
                <a:cs typeface="Times New Roman" pitchFamily="18" charset="0"/>
              </a:rPr>
              <a:t>Among the intercrops, the non legume component i.e. Millet yielded significantly higher (0.83) than that of Legume component i.e. Cowpea (0.52), </a:t>
            </a:r>
            <a:r>
              <a:rPr lang="en-US" sz="1000" dirty="0" err="1" smtClean="0">
                <a:latin typeface="Times New Roman" pitchFamily="18" charset="0"/>
                <a:cs typeface="Times New Roman" pitchFamily="18" charset="0"/>
              </a:rPr>
              <a:t>Greengram</a:t>
            </a:r>
            <a:r>
              <a:rPr lang="en-US" sz="1000" dirty="0" smtClean="0">
                <a:latin typeface="Times New Roman" pitchFamily="18" charset="0"/>
                <a:cs typeface="Times New Roman" pitchFamily="18" charset="0"/>
              </a:rPr>
              <a:t> (0.267) and </a:t>
            </a:r>
            <a:r>
              <a:rPr lang="en-US" sz="1000" dirty="0" err="1" smtClean="0">
                <a:latin typeface="Times New Roman" pitchFamily="18" charset="0"/>
                <a:cs typeface="Times New Roman" pitchFamily="18" charset="0"/>
              </a:rPr>
              <a:t>Blackgram</a:t>
            </a:r>
            <a:r>
              <a:rPr lang="en-US" sz="1000" dirty="0" smtClean="0">
                <a:latin typeface="Times New Roman" pitchFamily="18" charset="0"/>
                <a:cs typeface="Times New Roman" pitchFamily="18" charset="0"/>
              </a:rPr>
              <a:t> (0.256). </a:t>
            </a:r>
            <a:endParaRPr lang="en-US" sz="1000" dirty="0">
              <a:latin typeface="Times New Roman" pitchFamily="18" charset="0"/>
              <a:cs typeface="Times New Roman" pitchFamily="18" charset="0"/>
            </a:endParaRPr>
          </a:p>
        </p:txBody>
      </p:sp>
      <p:sp>
        <p:nvSpPr>
          <p:cNvPr id="11" name="TextBox 10"/>
          <p:cNvSpPr txBox="1"/>
          <p:nvPr/>
        </p:nvSpPr>
        <p:spPr>
          <a:xfrm>
            <a:off x="5486400" y="3422303"/>
            <a:ext cx="3429000" cy="692497"/>
          </a:xfrm>
          <a:prstGeom prst="rect">
            <a:avLst/>
          </a:prstGeom>
          <a:noFill/>
        </p:spPr>
        <p:txBody>
          <a:bodyPr wrap="square" rtlCol="0">
            <a:spAutoFit/>
          </a:bodyPr>
          <a:lstStyle/>
          <a:p>
            <a:pPr algn="ctr"/>
            <a:r>
              <a:rPr lang="en-US" sz="1000" dirty="0" smtClean="0">
                <a:latin typeface="Times New Roman" pitchFamily="18" charset="0"/>
                <a:cs typeface="Times New Roman" pitchFamily="18" charset="0"/>
              </a:rPr>
              <a:t>Figure 1 Yield of maize varieties and intercrops, field experiment, </a:t>
            </a:r>
            <a:r>
              <a:rPr lang="en-US" sz="1000" dirty="0" err="1" smtClean="0">
                <a:latin typeface="Times New Roman" pitchFamily="18" charset="0"/>
                <a:cs typeface="Times New Roman" pitchFamily="18" charset="0"/>
              </a:rPr>
              <a:t>Chitwan</a:t>
            </a:r>
            <a:r>
              <a:rPr lang="en-US" sz="1000" dirty="0" smtClean="0">
                <a:latin typeface="Times New Roman" pitchFamily="18" charset="0"/>
                <a:cs typeface="Times New Roman" pitchFamily="18" charset="0"/>
              </a:rPr>
              <a:t>, Nepal, 2012</a:t>
            </a:r>
            <a:endParaRPr lang="en-US" sz="1000" b="1" dirty="0" smtClean="0">
              <a:latin typeface="Times New Roman" pitchFamily="18" charset="0"/>
              <a:cs typeface="Times New Roman" pitchFamily="18" charset="0"/>
            </a:endParaRPr>
          </a:p>
          <a:p>
            <a:endParaRPr lang="en-US" dirty="0"/>
          </a:p>
        </p:txBody>
      </p:sp>
      <p:sp>
        <p:nvSpPr>
          <p:cNvPr id="12" name="TextBox 11"/>
          <p:cNvSpPr txBox="1"/>
          <p:nvPr/>
        </p:nvSpPr>
        <p:spPr>
          <a:xfrm>
            <a:off x="5638800" y="5239688"/>
            <a:ext cx="3276600" cy="1084912"/>
          </a:xfrm>
          <a:prstGeom prst="rect">
            <a:avLst/>
          </a:prstGeom>
          <a:noFill/>
        </p:spPr>
        <p:txBody>
          <a:bodyPr wrap="square" rtlCol="0">
            <a:spAutoFit/>
          </a:bodyPr>
          <a:lstStyle/>
          <a:p>
            <a:r>
              <a:rPr lang="en-US" sz="1200" b="1" dirty="0" smtClean="0">
                <a:latin typeface="Times New Roman" pitchFamily="18" charset="0"/>
                <a:cs typeface="Times New Roman" pitchFamily="18" charset="0"/>
              </a:rPr>
              <a:t>Conclusion</a:t>
            </a:r>
          </a:p>
          <a:p>
            <a:pPr algn="just"/>
            <a:r>
              <a:rPr lang="en-US" sz="1000" dirty="0" smtClean="0">
                <a:latin typeface="Times New Roman" pitchFamily="18" charset="0"/>
                <a:cs typeface="Times New Roman" pitchFamily="18" charset="0"/>
              </a:rPr>
              <a:t>In maize, longer duration varieties have greater yield potential than short duration varieties however the benefit of short duration varieties can be best achieved while intercropping, where intercrop yield is higher than in long duration varieties.</a:t>
            </a:r>
            <a:endParaRPr lang="en-US" sz="1000" dirty="0">
              <a:latin typeface="Times New Roman" pitchFamily="18" charset="0"/>
              <a:cs typeface="Times New Roman" pitchFamily="18" charset="0"/>
            </a:endParaRPr>
          </a:p>
        </p:txBody>
      </p:sp>
      <p:sp>
        <p:nvSpPr>
          <p:cNvPr id="13" name="TextBox 12"/>
          <p:cNvSpPr txBox="1"/>
          <p:nvPr/>
        </p:nvSpPr>
        <p:spPr>
          <a:xfrm>
            <a:off x="2667000" y="6248400"/>
            <a:ext cx="2743200" cy="430887"/>
          </a:xfrm>
          <a:prstGeom prst="rect">
            <a:avLst/>
          </a:prstGeom>
          <a:noFill/>
        </p:spPr>
        <p:txBody>
          <a:bodyPr wrap="square" rtlCol="0">
            <a:spAutoFit/>
          </a:bodyPr>
          <a:lstStyle/>
          <a:p>
            <a:r>
              <a:rPr lang="en-US" sz="1200" b="1" dirty="0" smtClean="0">
                <a:latin typeface="Times New Roman" pitchFamily="18" charset="0"/>
                <a:cs typeface="Times New Roman" pitchFamily="18" charset="0"/>
              </a:rPr>
              <a:t>Acknowledgement: </a:t>
            </a:r>
            <a:r>
              <a:rPr lang="en-US" sz="1000" dirty="0" smtClean="0">
                <a:latin typeface="Times New Roman" pitchFamily="18" charset="0"/>
                <a:cs typeface="Times New Roman" pitchFamily="18" charset="0"/>
              </a:rPr>
              <a:t>SMARTS/University of Hawaii, IAAS/TU</a:t>
            </a:r>
            <a:endParaRPr lang="en-US" sz="1000" dirty="0">
              <a:latin typeface="Times New Roman" pitchFamily="18" charset="0"/>
              <a:cs typeface="Times New Roman" pitchFamily="18" charset="0"/>
            </a:endParaRPr>
          </a:p>
        </p:txBody>
      </p:sp>
      <p:sp>
        <p:nvSpPr>
          <p:cNvPr id="14" name="TextBox 13"/>
          <p:cNvSpPr txBox="1"/>
          <p:nvPr/>
        </p:nvSpPr>
        <p:spPr>
          <a:xfrm>
            <a:off x="5715000" y="6305490"/>
            <a:ext cx="3276600" cy="400110"/>
          </a:xfrm>
          <a:prstGeom prst="rect">
            <a:avLst/>
          </a:prstGeom>
          <a:noFill/>
        </p:spPr>
        <p:txBody>
          <a:bodyPr wrap="square" rtlCol="0">
            <a:spAutoFit/>
          </a:bodyPr>
          <a:lstStyle/>
          <a:p>
            <a:r>
              <a:rPr lang="en-US" sz="1000" baseline="30000" dirty="0" smtClean="0">
                <a:latin typeface="Times New Roman" pitchFamily="18" charset="0"/>
                <a:cs typeface="Times New Roman" pitchFamily="18" charset="0"/>
              </a:rPr>
              <a:t>1</a:t>
            </a:r>
            <a:r>
              <a:rPr lang="en-US" sz="1000" dirty="0" smtClean="0">
                <a:latin typeface="Times New Roman" pitchFamily="18" charset="0"/>
                <a:cs typeface="Times New Roman" pitchFamily="18" charset="0"/>
              </a:rPr>
              <a:t>M.Sc.Ag(Agronomy),</a:t>
            </a:r>
            <a:r>
              <a:rPr lang="en-US" sz="1000" dirty="0" smtClean="0">
                <a:latin typeface="Times New Roman" pitchFamily="18" charset="0"/>
                <a:cs typeface="Times New Roman" pitchFamily="18" charset="0"/>
              </a:rPr>
              <a:t>IAAS </a:t>
            </a:r>
            <a:r>
              <a:rPr lang="en-US" sz="1000" smtClean="0">
                <a:latin typeface="Times New Roman" pitchFamily="18" charset="0"/>
                <a:cs typeface="Times New Roman" pitchFamily="18" charset="0"/>
              </a:rPr>
              <a:t>(dhakalsuman4@gmail.com), </a:t>
            </a:r>
            <a:r>
              <a:rPr lang="en-US" sz="1000" baseline="30000" smtClean="0">
                <a:latin typeface="Times New Roman" pitchFamily="18" charset="0"/>
                <a:cs typeface="Times New Roman" pitchFamily="18" charset="0"/>
              </a:rPr>
              <a:t>2</a:t>
            </a:r>
            <a:r>
              <a:rPr lang="en-US" sz="1000" smtClean="0">
                <a:latin typeface="Times New Roman" pitchFamily="18" charset="0"/>
                <a:cs typeface="Times New Roman" pitchFamily="18" charset="0"/>
              </a:rPr>
              <a:t>Prof.,</a:t>
            </a:r>
            <a:r>
              <a:rPr lang="en-US" sz="1000" smtClean="0">
                <a:latin typeface="Times New Roman" pitchFamily="18" charset="0"/>
                <a:cs typeface="Times New Roman" pitchFamily="18" charset="0"/>
              </a:rPr>
              <a:t>IAAS/TU, </a:t>
            </a:r>
            <a:r>
              <a:rPr lang="en-US" sz="1000" baseline="30000" dirty="0" smtClean="0">
                <a:latin typeface="Times New Roman" pitchFamily="18" charset="0"/>
                <a:cs typeface="Times New Roman" pitchFamily="18" charset="0"/>
              </a:rPr>
              <a:t>3</a:t>
            </a:r>
            <a:r>
              <a:rPr lang="en-US" sz="1000" dirty="0" smtClean="0">
                <a:latin typeface="Times New Roman" pitchFamily="18" charset="0"/>
                <a:cs typeface="Times New Roman" pitchFamily="18" charset="0"/>
              </a:rPr>
              <a:t>Assoc. Prof. I</a:t>
            </a:r>
            <a:r>
              <a:rPr lang="en-US" sz="1000" dirty="0" smtClean="0">
                <a:latin typeface="Times New Roman" pitchFamily="18" charset="0"/>
                <a:cs typeface="Times New Roman" pitchFamily="18" charset="0"/>
              </a:rPr>
              <a:t>AAS/TU</a:t>
            </a:r>
            <a:endParaRPr lang="en-US" sz="1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TotalTime>
  <Words>703</Words>
  <Application>Microsoft Office PowerPoint</Application>
  <PresentationFormat>On-screen Show (4:3)</PresentationFormat>
  <Paragraphs>70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Subbi69</dc:creator>
  <cp:lastModifiedBy>Subbi69</cp:lastModifiedBy>
  <cp:revision>18</cp:revision>
  <dcterms:created xsi:type="dcterms:W3CDTF">2006-08-16T00:00:00Z</dcterms:created>
  <dcterms:modified xsi:type="dcterms:W3CDTF">2013-03-20T03:45:52Z</dcterms:modified>
</cp:coreProperties>
</file>