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73" r:id="rId3"/>
    <p:sldId id="283" r:id="rId4"/>
    <p:sldId id="276" r:id="rId5"/>
    <p:sldId id="265" r:id="rId6"/>
    <p:sldId id="266" r:id="rId7"/>
    <p:sldId id="258" r:id="rId8"/>
    <p:sldId id="301" r:id="rId9"/>
    <p:sldId id="260" r:id="rId10"/>
    <p:sldId id="294" r:id="rId11"/>
    <p:sldId id="267" r:id="rId12"/>
    <p:sldId id="275" r:id="rId13"/>
    <p:sldId id="264" r:id="rId14"/>
    <p:sldId id="272" r:id="rId15"/>
    <p:sldId id="257" r:id="rId16"/>
    <p:sldId id="274" r:id="rId17"/>
    <p:sldId id="281" r:id="rId18"/>
    <p:sldId id="262" r:id="rId19"/>
    <p:sldId id="293" r:id="rId20"/>
    <p:sldId id="268" r:id="rId21"/>
    <p:sldId id="297" r:id="rId22"/>
    <p:sldId id="277" r:id="rId23"/>
    <p:sldId id="279" r:id="rId24"/>
    <p:sldId id="286" r:id="rId25"/>
    <p:sldId id="282" r:id="rId26"/>
    <p:sldId id="285" r:id="rId27"/>
    <p:sldId id="289" r:id="rId28"/>
    <p:sldId id="296" r:id="rId29"/>
    <p:sldId id="288" r:id="rId30"/>
    <p:sldId id="270" r:id="rId31"/>
    <p:sldId id="263" r:id="rId32"/>
    <p:sldId id="269" r:id="rId33"/>
    <p:sldId id="298" r:id="rId34"/>
    <p:sldId id="280" r:id="rId35"/>
    <p:sldId id="261" r:id="rId36"/>
    <p:sldId id="300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248" y="-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834A0-F41C-D54D-A4AE-2EA1F05FA2C1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C76DC-F311-B24D-8FD9-44E3556E66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292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C76DC-F311-B24D-8FD9-44E3556E666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44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49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106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62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31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962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27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21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456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5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530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31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DE79F-9C57-6A4F-8F8B-51A895475077}" type="datetimeFigureOut">
              <a:rPr lang="en-US" smtClean="0"/>
              <a:t>6/11/15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A1CB4-4E66-2448-B0A7-13F5989E51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795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4" Type="http://schemas.openxmlformats.org/officeDocument/2006/relationships/image" Target="../media/image18.tiff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iomedcentral.com/bmccancer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f"/><Relationship Id="rId3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tiff"/><Relationship Id="rId3" Type="http://schemas.openxmlformats.org/officeDocument/2006/relationships/image" Target="../media/image26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3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Relationship Id="rId3" Type="http://schemas.openxmlformats.org/officeDocument/2006/relationships/image" Target="../media/image13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20639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VT OASF Awards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Open Access Subvention Fund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801" y="4096876"/>
            <a:ext cx="8295657" cy="1541924"/>
          </a:xfrm>
        </p:spPr>
        <p:txBody>
          <a:bodyPr/>
          <a:lstStyle/>
          <a:p>
            <a:r>
              <a:rPr lang="en-US" dirty="0" smtClean="0"/>
              <a:t>transforming open publishing environments</a:t>
            </a:r>
            <a:endParaRPr lang="en-US" dirty="0"/>
          </a:p>
        </p:txBody>
      </p:sp>
      <p:pic>
        <p:nvPicPr>
          <p:cNvPr id="5" name="Picture 4" descr="VTinventLibrari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00" y="563510"/>
            <a:ext cx="6279100" cy="1083703"/>
          </a:xfrm>
          <a:prstGeom prst="rect">
            <a:avLst/>
          </a:prstGeom>
        </p:spPr>
      </p:pic>
      <p:pic>
        <p:nvPicPr>
          <p:cNvPr id="4" name="Picture 3" descr="Provos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58" y="5490210"/>
            <a:ext cx="8382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385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20639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VT OASF Awards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Open Access Subvention Fund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801" y="4096876"/>
            <a:ext cx="8295657" cy="1541924"/>
          </a:xfrm>
        </p:spPr>
        <p:txBody>
          <a:bodyPr/>
          <a:lstStyle/>
          <a:p>
            <a:r>
              <a:rPr lang="en-US" dirty="0" smtClean="0"/>
              <a:t>transforming open publishing environments</a:t>
            </a:r>
            <a:endParaRPr lang="en-US" dirty="0"/>
          </a:p>
        </p:txBody>
      </p:sp>
      <p:pic>
        <p:nvPicPr>
          <p:cNvPr id="5" name="Picture 4" descr="VTinventLibrari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00" y="563510"/>
            <a:ext cx="6279100" cy="1083703"/>
          </a:xfrm>
          <a:prstGeom prst="rect">
            <a:avLst/>
          </a:prstGeom>
        </p:spPr>
      </p:pic>
      <p:pic>
        <p:nvPicPr>
          <p:cNvPr id="4" name="Picture 3" descr="Provos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58" y="5490210"/>
            <a:ext cx="8382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607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767576"/>
            <a:ext cx="82804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Hill, Jennie L.; You, </a:t>
            </a:r>
            <a:r>
              <a:rPr lang="en-US" sz="4000" b="1" dirty="0" smtClean="0">
                <a:latin typeface="Arial"/>
                <a:cs typeface="Arial"/>
              </a:rPr>
              <a:t>Wen; </a:t>
            </a:r>
            <a:r>
              <a:rPr lang="en-US" sz="4000" b="1" dirty="0">
                <a:latin typeface="Arial"/>
                <a:cs typeface="Arial"/>
              </a:rPr>
              <a:t>&amp; Zoellner, </a:t>
            </a:r>
            <a:r>
              <a:rPr lang="en-US" sz="4000" b="1" dirty="0" smtClean="0">
                <a:latin typeface="Arial"/>
                <a:cs typeface="Arial"/>
              </a:rPr>
              <a:t>Jammie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dirty="0"/>
          </a:p>
          <a:p>
            <a:r>
              <a:rPr lang="en-US" sz="2800" dirty="0">
                <a:latin typeface="Arial"/>
                <a:cs typeface="Arial"/>
              </a:rPr>
              <a:t>“Does Availability of Physical Activity and Food Outlets Differ </a:t>
            </a:r>
            <a:r>
              <a:rPr lang="en-US" sz="2800" dirty="0" smtClean="0">
                <a:latin typeface="Arial"/>
                <a:cs typeface="Arial"/>
              </a:rPr>
              <a:t>by </a:t>
            </a:r>
            <a:r>
              <a:rPr lang="en-US" sz="2800" dirty="0">
                <a:latin typeface="Arial"/>
                <a:cs typeface="Arial"/>
              </a:rPr>
              <a:t>Race and Income? </a:t>
            </a:r>
            <a:r>
              <a:rPr lang="en-US" sz="2800" dirty="0" smtClean="0">
                <a:latin typeface="Arial"/>
                <a:cs typeface="Arial"/>
              </a:rPr>
              <a:t>Findings </a:t>
            </a:r>
            <a:r>
              <a:rPr lang="en-US" sz="2800" dirty="0">
                <a:latin typeface="Arial"/>
                <a:cs typeface="Arial"/>
              </a:rPr>
              <a:t>from an Enumeration Study </a:t>
            </a:r>
            <a:r>
              <a:rPr lang="en-US" sz="2800" dirty="0" smtClean="0">
                <a:latin typeface="Arial"/>
                <a:cs typeface="Arial"/>
              </a:rPr>
              <a:t>in </a:t>
            </a:r>
            <a:r>
              <a:rPr lang="en-US" sz="2800" dirty="0">
                <a:latin typeface="Arial"/>
                <a:cs typeface="Arial"/>
              </a:rPr>
              <a:t>a Health Disparate Region</a:t>
            </a:r>
            <a:r>
              <a:rPr lang="en-US" sz="2800" dirty="0" smtClean="0">
                <a:latin typeface="Arial"/>
                <a:cs typeface="Arial"/>
              </a:rPr>
              <a:t>”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JBNP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920" y="5054600"/>
            <a:ext cx="5278120" cy="1112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01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9280" y="654586"/>
            <a:ext cx="8386706" cy="387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Lattimer, Brian; Chen, Yanyun;</a:t>
            </a:r>
            <a:r>
              <a:rPr lang="en-US" sz="4000" dirty="0">
                <a:latin typeface="Arial"/>
                <a:cs typeface="Arial"/>
              </a:rPr>
              <a:t> </a:t>
            </a:r>
            <a:endParaRPr lang="en-US" sz="4000" dirty="0" smtClean="0">
              <a:latin typeface="Arial"/>
              <a:cs typeface="Arial"/>
            </a:endParaRPr>
          </a:p>
          <a:p>
            <a:r>
              <a:rPr lang="en-US" sz="4000" dirty="0" smtClean="0">
                <a:latin typeface="Arial"/>
                <a:cs typeface="Arial"/>
              </a:rPr>
              <a:t>Ripe</a:t>
            </a:r>
            <a:r>
              <a:rPr lang="en-US" sz="4000" dirty="0">
                <a:latin typeface="Arial"/>
                <a:cs typeface="Arial"/>
              </a:rPr>
              <a:t>, C.; Allen, B.; </a:t>
            </a:r>
            <a:r>
              <a:rPr lang="en-US" sz="4000" b="1" dirty="0">
                <a:latin typeface="Arial"/>
                <a:cs typeface="Arial"/>
              </a:rPr>
              <a:t>Case, Scott</a:t>
            </a:r>
            <a:r>
              <a:rPr lang="en-US" sz="4000" dirty="0">
                <a:latin typeface="Arial"/>
                <a:cs typeface="Arial"/>
              </a:rPr>
              <a:t> &amp; </a:t>
            </a:r>
            <a:endParaRPr lang="en-US" sz="4000" dirty="0" smtClean="0">
              <a:latin typeface="Arial"/>
              <a:cs typeface="Arial"/>
            </a:endParaRPr>
          </a:p>
          <a:p>
            <a:r>
              <a:rPr lang="en-US" sz="4000" dirty="0" smtClean="0">
                <a:latin typeface="Arial"/>
                <a:cs typeface="Arial"/>
              </a:rPr>
              <a:t>Mouritz</a:t>
            </a:r>
            <a:r>
              <a:rPr lang="en-US" sz="4000" dirty="0">
                <a:latin typeface="Arial"/>
                <a:cs typeface="Arial"/>
              </a:rPr>
              <a:t>, A</a:t>
            </a:r>
            <a:r>
              <a:rPr lang="en-US" sz="4000" dirty="0" smtClean="0">
                <a:latin typeface="Arial"/>
                <a:cs typeface="Arial"/>
              </a:rPr>
              <a:t>.</a:t>
            </a:r>
          </a:p>
          <a:p>
            <a:endParaRPr lang="en-US" dirty="0"/>
          </a:p>
          <a:p>
            <a:endParaRPr lang="en-US" sz="2800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“Overview of Aluminum Alloy Mechanical Properties </a:t>
            </a:r>
            <a:endParaRPr lang="en-US" sz="2800" dirty="0" smtClean="0">
              <a:latin typeface="Arial"/>
              <a:cs typeface="Arial"/>
            </a:endParaRPr>
          </a:p>
          <a:p>
            <a:r>
              <a:rPr lang="en-US" sz="2800" dirty="0" smtClean="0">
                <a:latin typeface="Arial"/>
                <a:cs typeface="Arial"/>
              </a:rPr>
              <a:t>During </a:t>
            </a:r>
            <a:r>
              <a:rPr lang="en-US" sz="2800" dirty="0">
                <a:latin typeface="Arial"/>
                <a:cs typeface="Arial"/>
              </a:rPr>
              <a:t>and After </a:t>
            </a:r>
            <a:r>
              <a:rPr lang="en-US" sz="2800" dirty="0" smtClean="0">
                <a:latin typeface="Arial"/>
                <a:cs typeface="Arial"/>
              </a:rPr>
              <a:t>Fires”</a:t>
            </a:r>
          </a:p>
          <a:p>
            <a:endParaRPr lang="en-US" sz="2400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968240"/>
            <a:ext cx="4013200" cy="1005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374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2004" y="13195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91840" y="2468880"/>
            <a:ext cx="56591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/>
                <a:cs typeface="Arial"/>
              </a:rPr>
              <a:t>“Proteomic Study Reveals a Functional Network of Cancer Markers in the G1-Stage of the Breast Cancer Cell Cycle”</a:t>
            </a:r>
          </a:p>
        </p:txBody>
      </p:sp>
      <p:pic>
        <p:nvPicPr>
          <p:cNvPr id="5" name="Picture 4" descr="MC Cancer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670" y="4931568"/>
            <a:ext cx="1828800" cy="1526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BMC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320" y="5390991"/>
            <a:ext cx="4800600" cy="10668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291840" y="274638"/>
            <a:ext cx="5659120" cy="2194242"/>
          </a:xfrm>
        </p:spPr>
        <p:txBody>
          <a:bodyPr>
            <a:normAutofit/>
          </a:bodyPr>
          <a:lstStyle/>
          <a:p>
            <a:r>
              <a:rPr lang="en-US" sz="3900" b="1" dirty="0" smtClean="0"/>
              <a:t>Lazar, </a:t>
            </a:r>
            <a:r>
              <a:rPr lang="en-US" sz="3900" b="1" dirty="0" err="1" smtClean="0"/>
              <a:t>Iuliana</a:t>
            </a:r>
            <a:r>
              <a:rPr lang="en-US" sz="3900" b="1" dirty="0" smtClean="0"/>
              <a:t> M., </a:t>
            </a:r>
            <a:br>
              <a:rPr lang="en-US" sz="3900" b="1" dirty="0" smtClean="0"/>
            </a:br>
            <a:r>
              <a:rPr lang="en-US" sz="3900" b="1" dirty="0" smtClean="0"/>
              <a:t>&amp; </a:t>
            </a:r>
            <a:r>
              <a:rPr lang="en-US" sz="3900" b="1" dirty="0" err="1" smtClean="0"/>
              <a:t>Tenga</a:t>
            </a:r>
            <a:r>
              <a:rPr lang="en-US" sz="3900" b="1" dirty="0" smtClean="0"/>
              <a:t>, Milagros</a:t>
            </a:r>
            <a:r>
              <a:rPr lang="en-US" b="1" dirty="0" smtClean="0"/>
              <a:t> 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-64504" r="-64504"/>
          <a:stretch/>
        </p:blipFill>
        <p:spPr>
          <a:xfrm>
            <a:off x="-1259840" y="421640"/>
            <a:ext cx="5773132" cy="3175000"/>
          </a:xfrm>
        </p:spPr>
      </p:pic>
    </p:spTree>
    <p:extLst>
      <p:ext uri="{BB962C8B-B14F-4D97-AF65-F5344CB8AC3E}">
        <p14:creationId xmlns:p14="http://schemas.microsoft.com/office/powerpoint/2010/main" val="3395689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120" y="1026160"/>
            <a:ext cx="810768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Li, Zhiyl; Wu, </a:t>
            </a:r>
            <a:r>
              <a:rPr lang="en-US" sz="4000" b="1" dirty="0" smtClean="0">
                <a:latin typeface="Arial"/>
                <a:cs typeface="Arial"/>
              </a:rPr>
              <a:t>Xiaowei</a:t>
            </a:r>
            <a:r>
              <a:rPr lang="en-US" sz="4000" b="1" dirty="0">
                <a:latin typeface="Arial"/>
                <a:cs typeface="Arial"/>
              </a:rPr>
              <a:t>; He, </a:t>
            </a:r>
            <a:r>
              <a:rPr lang="en-US" sz="4000" b="1" dirty="0" smtClean="0">
                <a:latin typeface="Arial"/>
                <a:cs typeface="Arial"/>
              </a:rPr>
              <a:t>Bin, </a:t>
            </a:r>
            <a:r>
              <a:rPr lang="en-US" sz="4000" b="1" dirty="0">
                <a:latin typeface="Arial"/>
                <a:cs typeface="Arial"/>
              </a:rPr>
              <a:t>&amp; </a:t>
            </a:r>
            <a:endParaRPr lang="en-US" sz="4000" b="1" dirty="0" smtClean="0">
              <a:latin typeface="Arial"/>
              <a:cs typeface="Arial"/>
            </a:endParaRPr>
          </a:p>
          <a:p>
            <a:r>
              <a:rPr lang="en-US" sz="4000" b="1" dirty="0" smtClean="0">
                <a:latin typeface="Arial"/>
                <a:cs typeface="Arial"/>
              </a:rPr>
              <a:t>Zhang</a:t>
            </a:r>
            <a:r>
              <a:rPr lang="en-US" sz="4000" b="1" dirty="0">
                <a:latin typeface="Arial"/>
                <a:cs typeface="Arial"/>
              </a:rPr>
              <a:t>, </a:t>
            </a:r>
            <a:r>
              <a:rPr lang="en-US" sz="4000" b="1" dirty="0" smtClean="0">
                <a:latin typeface="Arial"/>
                <a:cs typeface="Arial"/>
              </a:rPr>
              <a:t>Liging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sz="2800" dirty="0">
                <a:latin typeface="Arial"/>
                <a:cs typeface="Arial"/>
              </a:rPr>
              <a:t>“Vindel: a Simple Pipeline for Checking </a:t>
            </a:r>
            <a:r>
              <a:rPr lang="en-US" sz="2800" dirty="0" smtClean="0">
                <a:latin typeface="Arial"/>
                <a:cs typeface="Arial"/>
              </a:rPr>
              <a:t>Indel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Redundancy</a:t>
            </a:r>
            <a:r>
              <a:rPr lang="en-US" sz="2800" dirty="0">
                <a:latin typeface="Arial"/>
                <a:cs typeface="Arial"/>
              </a:rPr>
              <a:t>”</a:t>
            </a:r>
          </a:p>
          <a:p>
            <a:r>
              <a:rPr lang="en-US" b="1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 descr="BMC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510" y="5366854"/>
            <a:ext cx="3752267" cy="8338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840" y="4984031"/>
            <a:ext cx="2833080" cy="121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913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477" y="522512"/>
            <a:ext cx="8229600" cy="2718527"/>
          </a:xfrm>
        </p:spPr>
        <p:txBody>
          <a:bodyPr>
            <a:noAutofit/>
          </a:bodyPr>
          <a:lstStyle/>
          <a:p>
            <a:r>
              <a:rPr lang="en-US" b="1" dirty="0" smtClean="0"/>
              <a:t>Liu</a:t>
            </a:r>
            <a:r>
              <a:rPr lang="en-US" b="1" dirty="0"/>
              <a:t>, Dongmin;  Luo, Jing;  </a:t>
            </a:r>
            <a:r>
              <a:rPr lang="en-US" dirty="0"/>
              <a:t>Jia, Z.; </a:t>
            </a:r>
            <a:r>
              <a:rPr lang="en-US" b="1" dirty="0"/>
              <a:t>Zhen, Wei; </a:t>
            </a:r>
            <a:r>
              <a:rPr lang="en-US" dirty="0"/>
              <a:t>Zhou, K.;  &amp; </a:t>
            </a:r>
            <a:r>
              <a:rPr lang="en-US" b="1" dirty="0"/>
              <a:t>Gilbert, Elizabeth.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dirty="0" smtClean="0"/>
              <a:t>“Baicalein Prevents </a:t>
            </a:r>
            <a:r>
              <a:rPr lang="en-US" sz="2800" dirty="0"/>
              <a:t>Type 2 Diabetes via Promoting Islet ß-</a:t>
            </a:r>
            <a:r>
              <a:rPr lang="en-US" sz="2800" dirty="0" smtClean="0"/>
              <a:t>Cell”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Content Placeholder 3" descr="IJofEndocrinology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89" t="-36264" b="-10626"/>
          <a:stretch/>
        </p:blipFill>
        <p:spPr>
          <a:xfrm>
            <a:off x="93106" y="2491021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259530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18478"/>
            <a:ext cx="8229600" cy="2580322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Liu, </a:t>
            </a:r>
            <a:r>
              <a:rPr lang="en-US" sz="4400" b="1" dirty="0" err="1"/>
              <a:t>Longhua</a:t>
            </a:r>
            <a:r>
              <a:rPr lang="en-US" sz="4400" b="1" dirty="0"/>
              <a:t>;  Zhou, </a:t>
            </a:r>
            <a:r>
              <a:rPr lang="en-US" sz="4400" b="1" dirty="0" err="1"/>
              <a:t>Peng</a:t>
            </a:r>
            <a:r>
              <a:rPr lang="en-US" sz="4400" b="1" dirty="0"/>
              <a:t>;  </a:t>
            </a:r>
            <a:r>
              <a:rPr lang="en-US" sz="4400" b="1" dirty="0" err="1"/>
              <a:t>Zheng</a:t>
            </a:r>
            <a:r>
              <a:rPr lang="en-US" sz="4400" b="1" dirty="0"/>
              <a:t>, </a:t>
            </a:r>
            <a:r>
              <a:rPr lang="en-US" sz="4400" b="1" dirty="0" err="1" smtClean="0"/>
              <a:t>Dongxu</a:t>
            </a:r>
            <a:r>
              <a:rPr lang="en-US" sz="4400" b="1" dirty="0"/>
              <a:t>;  </a:t>
            </a:r>
            <a:r>
              <a:rPr lang="en-US" sz="4400" b="1" dirty="0" err="1"/>
              <a:t>Linarelli</a:t>
            </a:r>
            <a:r>
              <a:rPr lang="en-US" sz="4400" b="1" dirty="0"/>
              <a:t>, Leah E.; </a:t>
            </a:r>
            <a:r>
              <a:rPr lang="en-US" sz="4400" b="1" dirty="0" err="1"/>
              <a:t>Amarell</a:t>
            </a:r>
            <a:r>
              <a:rPr lang="en-US" sz="4400" b="1" dirty="0"/>
              <a:t>, </a:t>
            </a:r>
            <a:r>
              <a:rPr lang="en-US" sz="4400" b="1" dirty="0" smtClean="0"/>
              <a:t>Sarah</a:t>
            </a:r>
            <a:r>
              <a:rPr lang="en-US" sz="4400" b="1" dirty="0"/>
              <a:t>; </a:t>
            </a:r>
            <a:r>
              <a:rPr lang="en-US" sz="4400" b="1" dirty="0" err="1"/>
              <a:t>Passaro</a:t>
            </a:r>
            <a:r>
              <a:rPr lang="en-US" sz="4400" b="1" dirty="0"/>
              <a:t>, </a:t>
            </a:r>
            <a:r>
              <a:rPr lang="en-US" sz="4400" b="1" dirty="0" err="1"/>
              <a:t>Ausin</a:t>
            </a:r>
            <a:r>
              <a:rPr lang="en-US" sz="4400" b="1" dirty="0"/>
              <a:t>; &amp; Cheng, </a:t>
            </a:r>
            <a:r>
              <a:rPr lang="en-US" sz="4400" b="1" dirty="0" err="1" smtClean="0"/>
              <a:t>Zhiyong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423807"/>
            <a:ext cx="5080000" cy="2326323"/>
          </a:xfrm>
        </p:spPr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Tamoxifen</a:t>
            </a:r>
            <a:r>
              <a:rPr lang="en-US" dirty="0"/>
              <a:t> Reduces Fat Mass by Boosting Reactive Oxygen Species”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110" y="3506299"/>
            <a:ext cx="1651000" cy="2222500"/>
          </a:xfrm>
          <a:prstGeom prst="rect">
            <a:avLst/>
          </a:prstGeom>
        </p:spPr>
      </p:pic>
      <p:pic>
        <p:nvPicPr>
          <p:cNvPr id="8" name="Picture 7" descr="npg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110" y="5901519"/>
            <a:ext cx="2609850" cy="65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617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0880" y="558800"/>
            <a:ext cx="79146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Luo, Xin; Ren, Jingling; Liao, Xiaofeng;</a:t>
            </a:r>
            <a:r>
              <a:rPr lang="en-US" sz="4000" dirty="0">
                <a:latin typeface="Arial"/>
                <a:cs typeface="Arial"/>
              </a:rPr>
              <a:t> </a:t>
            </a:r>
            <a:r>
              <a:rPr lang="en-US" sz="4000" dirty="0" smtClean="0">
                <a:latin typeface="Arial"/>
                <a:cs typeface="Arial"/>
              </a:rPr>
              <a:t>Wei</a:t>
            </a:r>
            <a:r>
              <a:rPr lang="en-US" sz="4000" dirty="0">
                <a:latin typeface="Arial"/>
                <a:cs typeface="Arial"/>
              </a:rPr>
              <a:t>, C.H.; Ross, C.; </a:t>
            </a:r>
            <a:r>
              <a:rPr lang="en-US" sz="4000" b="1" dirty="0" smtClean="0">
                <a:latin typeface="Arial"/>
                <a:cs typeface="Arial"/>
              </a:rPr>
              <a:t>Cecere</a:t>
            </a:r>
            <a:r>
              <a:rPr lang="en-US" sz="4000" b="1" dirty="0">
                <a:latin typeface="Arial"/>
                <a:cs typeface="Arial"/>
              </a:rPr>
              <a:t>, Thomas; </a:t>
            </a:r>
            <a:r>
              <a:rPr lang="en-US" sz="4000" b="1" dirty="0" smtClean="0">
                <a:latin typeface="Arial"/>
                <a:cs typeface="Arial"/>
              </a:rPr>
              <a:t>Jortner</a:t>
            </a:r>
            <a:r>
              <a:rPr lang="en-US" sz="4000" b="1" dirty="0">
                <a:latin typeface="Arial"/>
                <a:cs typeface="Arial"/>
              </a:rPr>
              <a:t>, Bernard &amp; Ahmed, Ansar</a:t>
            </a:r>
            <a:r>
              <a:rPr lang="en-US" sz="4000" dirty="0">
                <a:latin typeface="Arial"/>
                <a:cs typeface="Arial"/>
              </a:rPr>
              <a:t> 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sz="2800" dirty="0" smtClean="0">
                <a:latin typeface="Arial"/>
                <a:cs typeface="Arial"/>
              </a:rPr>
              <a:t>“</a:t>
            </a:r>
            <a:r>
              <a:rPr lang="en-US" sz="2800" dirty="0">
                <a:latin typeface="Arial"/>
                <a:cs typeface="Arial"/>
              </a:rPr>
              <a:t>Paradoxical Effects of All-trans-retinoic Acid on Lupus-like </a:t>
            </a:r>
            <a:r>
              <a:rPr lang="en-US" sz="2800" dirty="0" smtClean="0">
                <a:latin typeface="Arial"/>
                <a:cs typeface="Arial"/>
              </a:rPr>
              <a:t>Disease in </a:t>
            </a:r>
            <a:r>
              <a:rPr lang="en-US" sz="2800" dirty="0">
                <a:latin typeface="Arial"/>
                <a:cs typeface="Arial"/>
              </a:rPr>
              <a:t>the MRL/lpr Mouse Model”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600" y="4902200"/>
            <a:ext cx="53848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465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5757" y="930626"/>
            <a:ext cx="839520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McGlothlin, Joel</a:t>
            </a:r>
            <a:r>
              <a:rPr lang="en-US" sz="4000" dirty="0">
                <a:latin typeface="Arial"/>
                <a:cs typeface="Arial"/>
              </a:rPr>
              <a:t>; Chuckalovack, J.P.; </a:t>
            </a:r>
            <a:r>
              <a:rPr lang="en-US" sz="4000" dirty="0" smtClean="0">
                <a:latin typeface="Arial"/>
                <a:cs typeface="Arial"/>
              </a:rPr>
              <a:t>Janes</a:t>
            </a:r>
            <a:r>
              <a:rPr lang="en-US" sz="4000" dirty="0">
                <a:latin typeface="Arial"/>
                <a:cs typeface="Arial"/>
              </a:rPr>
              <a:t>, D. E.; Feldman, C.R.; Pfrendere, </a:t>
            </a:r>
            <a:r>
              <a:rPr lang="en-US" sz="4000" dirty="0" smtClean="0">
                <a:latin typeface="Arial"/>
                <a:cs typeface="Arial"/>
              </a:rPr>
              <a:t>M</a:t>
            </a:r>
            <a:r>
              <a:rPr lang="en-US" sz="4000" dirty="0">
                <a:latin typeface="Arial"/>
                <a:cs typeface="Arial"/>
              </a:rPr>
              <a:t>. E.; &amp; Brodie, Jr., E. D. </a:t>
            </a:r>
            <a:endParaRPr lang="en-US" sz="4000" dirty="0" smtClean="0">
              <a:latin typeface="Arial"/>
              <a:cs typeface="Arial"/>
            </a:endParaRPr>
          </a:p>
          <a:p>
            <a:endParaRPr lang="en-US" sz="4000" dirty="0" smtClean="0"/>
          </a:p>
          <a:p>
            <a:r>
              <a:rPr lang="en-US" sz="2800" dirty="0">
                <a:latin typeface="Arial"/>
                <a:cs typeface="Arial"/>
              </a:rPr>
              <a:t>“Parallel Evolution of Tetrodotoxin Resistance in Three Voltage</a:t>
            </a:r>
            <a:r>
              <a:rPr lang="en-US" sz="2800" dirty="0" smtClean="0">
                <a:latin typeface="Arial"/>
                <a:cs typeface="Arial"/>
              </a:rPr>
              <a:t>-gated </a:t>
            </a:r>
            <a:r>
              <a:rPr lang="en-US" sz="2800" dirty="0">
                <a:latin typeface="Arial"/>
                <a:cs typeface="Arial"/>
              </a:rPr>
              <a:t>Sodium Channel Genes in the Garter Snake </a:t>
            </a:r>
            <a:r>
              <a:rPr lang="en-US" sz="2800" i="1" dirty="0" smtClean="0">
                <a:latin typeface="Arial"/>
                <a:cs typeface="Arial"/>
              </a:rPr>
              <a:t>Thamnophis </a:t>
            </a:r>
            <a:r>
              <a:rPr lang="en-US" sz="2800" i="1" dirty="0">
                <a:latin typeface="Arial"/>
                <a:cs typeface="Arial"/>
              </a:rPr>
              <a:t>sirtalis</a:t>
            </a:r>
            <a:r>
              <a:rPr lang="en-US" sz="2800" dirty="0">
                <a:latin typeface="Arial"/>
                <a:cs typeface="Arial"/>
              </a:rPr>
              <a:t>” </a:t>
            </a:r>
          </a:p>
          <a:p>
            <a:endParaRPr lang="en-US" sz="2400" dirty="0"/>
          </a:p>
          <a:p>
            <a:endParaRPr lang="en-US" sz="4000" dirty="0"/>
          </a:p>
          <a:p>
            <a:endParaRPr lang="en-US" sz="4000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080" y="5394324"/>
            <a:ext cx="6350000" cy="11487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5265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20639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VT OASF Awards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Open Access Subvention Fund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801" y="4096876"/>
            <a:ext cx="8295657" cy="1541924"/>
          </a:xfrm>
        </p:spPr>
        <p:txBody>
          <a:bodyPr/>
          <a:lstStyle/>
          <a:p>
            <a:r>
              <a:rPr lang="en-US" dirty="0" smtClean="0"/>
              <a:t>transforming open publishing environments</a:t>
            </a:r>
            <a:endParaRPr lang="en-US" dirty="0"/>
          </a:p>
        </p:txBody>
      </p:sp>
      <p:pic>
        <p:nvPicPr>
          <p:cNvPr id="5" name="Picture 4" descr="VTinventLibrari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00" y="563510"/>
            <a:ext cx="6279100" cy="1083703"/>
          </a:xfrm>
          <a:prstGeom prst="rect">
            <a:avLst/>
          </a:prstGeom>
        </p:spPr>
      </p:pic>
      <p:pic>
        <p:nvPicPr>
          <p:cNvPr id="4" name="Picture 3" descr="Provos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58" y="5490210"/>
            <a:ext cx="8382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8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080" y="1056640"/>
            <a:ext cx="83312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 smtClean="0"/>
          </a:p>
          <a:p>
            <a:endParaRPr lang="en-US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80" y="129540"/>
            <a:ext cx="3468397" cy="243078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660718"/>
            <a:ext cx="8463280" cy="154400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								</a:t>
            </a:r>
            <a:r>
              <a:rPr lang="en-US" b="1" dirty="0" err="1" smtClean="0"/>
              <a:t>Abedi</a:t>
            </a:r>
            <a:r>
              <a:rPr lang="en-US" b="1" dirty="0"/>
              <a:t>, Vida</a:t>
            </a:r>
            <a:r>
              <a:rPr lang="en-US" b="1" dirty="0" smtClean="0"/>
              <a:t>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					</a:t>
            </a:r>
            <a:r>
              <a:rPr lang="en-US" dirty="0" err="1" smtClean="0"/>
              <a:t>Yeasin</a:t>
            </a:r>
            <a:r>
              <a:rPr lang="en-US" dirty="0"/>
              <a:t>, M.; &amp; </a:t>
            </a:r>
            <a:r>
              <a:rPr lang="en-US" dirty="0" err="1"/>
              <a:t>Zand</a:t>
            </a:r>
            <a:r>
              <a:rPr lang="en-US" dirty="0"/>
              <a:t>, R.</a:t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956560"/>
            <a:ext cx="8229600" cy="3169603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Empirical Study Using Network of Semantically Related Associations in Bridging the Knowledge Gap”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473" y="4897120"/>
            <a:ext cx="7088777" cy="134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486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5441" y="289560"/>
            <a:ext cx="5862320" cy="5139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Merola, Joseph. S</a:t>
            </a:r>
            <a:r>
              <a:rPr lang="en-US" sz="4000" b="1" dirty="0" smtClean="0">
                <a:latin typeface="Arial"/>
                <a:cs typeface="Arial"/>
              </a:rPr>
              <a:t>., </a:t>
            </a:r>
            <a:r>
              <a:rPr lang="en-US" sz="4000" dirty="0">
                <a:latin typeface="Arial"/>
                <a:cs typeface="Arial"/>
              </a:rPr>
              <a:t>&amp; Grieb, </a:t>
            </a:r>
            <a:r>
              <a:rPr lang="en-US" sz="4000" dirty="0" smtClean="0">
                <a:latin typeface="Arial"/>
                <a:cs typeface="Arial"/>
              </a:rPr>
              <a:t>A. </a:t>
            </a:r>
            <a:r>
              <a:rPr lang="en-US" sz="4000" dirty="0">
                <a:latin typeface="Arial"/>
                <a:cs typeface="Arial"/>
              </a:rPr>
              <a:t>W</a:t>
            </a:r>
            <a:r>
              <a:rPr lang="en-US" sz="4000" dirty="0" smtClean="0">
                <a:latin typeface="Arial"/>
                <a:cs typeface="Arial"/>
              </a:rPr>
              <a:t>.</a:t>
            </a:r>
          </a:p>
          <a:p>
            <a:endParaRPr lang="en-US" b="1" dirty="0" smtClean="0"/>
          </a:p>
          <a:p>
            <a:endParaRPr lang="en-US" sz="2800" dirty="0">
              <a:latin typeface="Arial"/>
              <a:cs typeface="Arial"/>
            </a:endParaRPr>
          </a:p>
          <a:p>
            <a:r>
              <a:rPr lang="en-US" sz="2800" dirty="0">
                <a:latin typeface="Arial"/>
                <a:cs typeface="Arial"/>
              </a:rPr>
              <a:t>“Crystal Structure of </a:t>
            </a:r>
            <a:r>
              <a:rPr lang="en-US" sz="2800" dirty="0" smtClean="0">
                <a:latin typeface="Arial"/>
                <a:cs typeface="Arial"/>
              </a:rPr>
              <a:t>Chlorido­</a:t>
            </a:r>
            <a:r>
              <a:rPr lang="en-US" sz="2800" dirty="0">
                <a:latin typeface="Arial"/>
                <a:cs typeface="Arial"/>
              </a:rPr>
              <a:t>(η</a:t>
            </a:r>
            <a:r>
              <a:rPr lang="en-US" sz="2800" baseline="30000" dirty="0">
                <a:latin typeface="Arial"/>
                <a:cs typeface="Arial"/>
              </a:rPr>
              <a:t>2</a:t>
            </a:r>
            <a:r>
              <a:rPr lang="en-US" sz="2800" dirty="0">
                <a:latin typeface="Arial"/>
                <a:cs typeface="Arial"/>
              </a:rPr>
              <a:t>-phenyl iso­thio­cyanate-κ</a:t>
            </a:r>
            <a:r>
              <a:rPr lang="en-US" sz="2800" baseline="30000" dirty="0">
                <a:latin typeface="Arial"/>
                <a:cs typeface="Arial"/>
              </a:rPr>
              <a:t>2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en-US" sz="2800" i="1" dirty="0">
                <a:latin typeface="Arial"/>
                <a:cs typeface="Arial"/>
              </a:rPr>
              <a:t>C</a:t>
            </a:r>
            <a:r>
              <a:rPr lang="en-US" sz="2800" dirty="0">
                <a:latin typeface="Arial"/>
                <a:cs typeface="Arial"/>
              </a:rPr>
              <a:t>,</a:t>
            </a:r>
            <a:r>
              <a:rPr lang="en-US" sz="2800" i="1" dirty="0">
                <a:latin typeface="Arial"/>
                <a:cs typeface="Arial"/>
              </a:rPr>
              <a:t>S</a:t>
            </a:r>
            <a:r>
              <a:rPr lang="en-US" sz="2800" dirty="0" smtClean="0">
                <a:latin typeface="Arial"/>
                <a:cs typeface="Arial"/>
              </a:rPr>
              <a:t>)-</a:t>
            </a:r>
            <a:r>
              <a:rPr lang="en-US" sz="2800" i="1" dirty="0">
                <a:latin typeface="Arial"/>
                <a:cs typeface="Arial"/>
              </a:rPr>
              <a:t>mer</a:t>
            </a:r>
            <a:r>
              <a:rPr lang="en-US" sz="2800" dirty="0">
                <a:latin typeface="Arial"/>
                <a:cs typeface="Arial"/>
              </a:rPr>
              <a:t>-tris­(tri­methyl­phosphane-κ</a:t>
            </a:r>
            <a:r>
              <a:rPr lang="en-US" sz="2800" i="1" dirty="0">
                <a:latin typeface="Arial"/>
                <a:cs typeface="Arial"/>
              </a:rPr>
              <a:t>P</a:t>
            </a:r>
            <a:r>
              <a:rPr lang="en-US" sz="2800" dirty="0">
                <a:latin typeface="Arial"/>
                <a:cs typeface="Arial"/>
              </a:rPr>
              <a:t>)iridium(I)</a:t>
            </a:r>
            <a:r>
              <a:rPr lang="en-US" sz="2800" dirty="0" smtClean="0">
                <a:latin typeface="Arial"/>
                <a:cs typeface="Arial"/>
              </a:rPr>
              <a:t>”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4" name="Picture 3" descr="ActaC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30" y="4584700"/>
            <a:ext cx="6438900" cy="787400"/>
          </a:xfrm>
          <a:prstGeom prst="rect">
            <a:avLst/>
          </a:prstGeom>
        </p:spPr>
      </p:pic>
      <p:pic>
        <p:nvPicPr>
          <p:cNvPr id="5" name="Picture 4" descr="IUCrystallography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240" y="5648960"/>
            <a:ext cx="4419600" cy="863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89560"/>
            <a:ext cx="2184400" cy="291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52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720" y="1101606"/>
            <a:ext cx="833119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Merola, Joseph. S</a:t>
            </a:r>
            <a:r>
              <a:rPr lang="en-US" sz="4000" b="1" dirty="0" smtClean="0">
                <a:latin typeface="Arial"/>
                <a:cs typeface="Arial"/>
              </a:rPr>
              <a:t>., </a:t>
            </a:r>
            <a:r>
              <a:rPr lang="en-US" sz="4000" dirty="0">
                <a:latin typeface="Arial"/>
                <a:cs typeface="Arial"/>
              </a:rPr>
              <a:t>&amp; Grieb, </a:t>
            </a:r>
            <a:r>
              <a:rPr lang="en-US" sz="4000" dirty="0" smtClean="0">
                <a:latin typeface="Arial"/>
                <a:cs typeface="Arial"/>
              </a:rPr>
              <a:t>A. </a:t>
            </a:r>
            <a:r>
              <a:rPr lang="en-US" sz="4000" dirty="0">
                <a:latin typeface="Arial"/>
                <a:cs typeface="Arial"/>
              </a:rPr>
              <a:t>W</a:t>
            </a:r>
            <a:r>
              <a:rPr lang="en-US" sz="4000" dirty="0" smtClean="0">
                <a:latin typeface="Arial"/>
                <a:cs typeface="Arial"/>
              </a:rPr>
              <a:t>.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sz="2400" dirty="0">
                <a:latin typeface="Arial"/>
                <a:cs typeface="Arial"/>
              </a:rPr>
              <a:t>“Crystal Structures of </a:t>
            </a:r>
            <a:r>
              <a:rPr lang="en-US" sz="2400" dirty="0" smtClean="0">
                <a:latin typeface="Arial"/>
                <a:cs typeface="Arial"/>
              </a:rPr>
              <a:t>Factris (</a:t>
            </a:r>
            <a:r>
              <a:rPr lang="en-US" sz="2400" dirty="0">
                <a:latin typeface="Arial"/>
                <a:cs typeface="Arial"/>
              </a:rPr>
              <a:t>trimethylphosphane)</a:t>
            </a:r>
          </a:p>
          <a:p>
            <a:r>
              <a:rPr lang="en-US" sz="2400" dirty="0" smtClean="0">
                <a:latin typeface="Arial"/>
                <a:cs typeface="Arial"/>
              </a:rPr>
              <a:t>Trichlororhodium</a:t>
            </a:r>
            <a:r>
              <a:rPr lang="en-US" sz="2400" dirty="0">
                <a:latin typeface="Arial"/>
                <a:cs typeface="Arial"/>
              </a:rPr>
              <a:t>(III) </a:t>
            </a:r>
            <a:r>
              <a:rPr lang="en-US" sz="2400" dirty="0" smtClean="0">
                <a:latin typeface="Arial"/>
                <a:cs typeface="Arial"/>
              </a:rPr>
              <a:t>Hydrate </a:t>
            </a:r>
            <a:r>
              <a:rPr lang="en-US" sz="2400" dirty="0">
                <a:latin typeface="Arial"/>
                <a:cs typeface="Arial"/>
              </a:rPr>
              <a:t>and </a:t>
            </a:r>
            <a:r>
              <a:rPr lang="en-US" sz="2400" dirty="0" smtClean="0">
                <a:latin typeface="Arial"/>
                <a:cs typeface="Arial"/>
              </a:rPr>
              <a:t>Factris (</a:t>
            </a:r>
            <a:r>
              <a:rPr lang="en-US" sz="2400" dirty="0">
                <a:latin typeface="Arial"/>
                <a:cs typeface="Arial"/>
              </a:rPr>
              <a:t>trimethylphosphane</a:t>
            </a:r>
            <a:r>
              <a:rPr lang="en-US" sz="2400" dirty="0" smtClean="0">
                <a:latin typeface="Arial"/>
                <a:cs typeface="Arial"/>
              </a:rPr>
              <a:t>) Trichlororhodium</a:t>
            </a:r>
            <a:r>
              <a:rPr lang="en-US" sz="2400" dirty="0">
                <a:latin typeface="Arial"/>
                <a:cs typeface="Arial"/>
              </a:rPr>
              <a:t>(III) 0.5 </a:t>
            </a:r>
            <a:r>
              <a:rPr lang="en-US" sz="2400" dirty="0" smtClean="0">
                <a:latin typeface="Arial"/>
                <a:cs typeface="Arial"/>
              </a:rPr>
              <a:t>Methanolate </a:t>
            </a:r>
            <a:r>
              <a:rPr lang="en-US" sz="2400" dirty="0">
                <a:latin typeface="Arial"/>
                <a:cs typeface="Arial"/>
              </a:rPr>
              <a:t>- rhodium Structures that </a:t>
            </a:r>
            <a:r>
              <a:rPr lang="en-US" sz="2400" dirty="0" smtClean="0">
                <a:latin typeface="Arial"/>
                <a:cs typeface="Arial"/>
              </a:rPr>
              <a:t>are </a:t>
            </a:r>
            <a:r>
              <a:rPr lang="en-US" sz="2400" dirty="0">
                <a:latin typeface="Arial"/>
                <a:cs typeface="Arial"/>
              </a:rPr>
              <a:t>Isomorphous with their Iridium Analogs”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4" name="Picture 3" descr="ActaC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30" y="4554220"/>
            <a:ext cx="6438900" cy="787400"/>
          </a:xfrm>
          <a:prstGeom prst="rect">
            <a:avLst/>
          </a:prstGeom>
        </p:spPr>
      </p:pic>
      <p:pic>
        <p:nvPicPr>
          <p:cNvPr id="5" name="Picture 4" descr="IUCrystallography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240" y="5689600"/>
            <a:ext cx="44196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9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660400"/>
            <a:ext cx="8361681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Nilsen, </a:t>
            </a:r>
            <a:r>
              <a:rPr lang="en-US" sz="4000" b="1" dirty="0" smtClean="0">
                <a:latin typeface="Arial"/>
                <a:cs typeface="Arial"/>
              </a:rPr>
              <a:t>Erik </a:t>
            </a:r>
            <a:r>
              <a:rPr lang="en-US" sz="4000" b="1" dirty="0">
                <a:latin typeface="Arial"/>
                <a:cs typeface="Arial"/>
              </a:rPr>
              <a:t>T</a:t>
            </a:r>
            <a:r>
              <a:rPr lang="en-US" sz="4000" b="1" dirty="0" smtClean="0">
                <a:latin typeface="Arial"/>
                <a:cs typeface="Arial"/>
              </a:rPr>
              <a:t>.; Tokuhisa, James; </a:t>
            </a:r>
            <a:r>
              <a:rPr lang="en-US" sz="4000" b="1" dirty="0">
                <a:latin typeface="Arial"/>
                <a:cs typeface="Arial"/>
              </a:rPr>
              <a:t>Grene, </a:t>
            </a:r>
            <a:r>
              <a:rPr lang="en-US" sz="4000" b="1" dirty="0" smtClean="0">
                <a:latin typeface="Arial"/>
                <a:cs typeface="Arial"/>
              </a:rPr>
              <a:t>Ruch;</a:t>
            </a:r>
            <a:r>
              <a:rPr lang="en-US" sz="4000" dirty="0" smtClean="0">
                <a:latin typeface="Arial"/>
                <a:cs typeface="Arial"/>
              </a:rPr>
              <a:t> &amp; Freman</a:t>
            </a:r>
            <a:r>
              <a:rPr lang="en-US" sz="4000" dirty="0">
                <a:latin typeface="Arial"/>
                <a:cs typeface="Arial"/>
              </a:rPr>
              <a:t>, J. A </a:t>
            </a:r>
            <a:endParaRPr lang="en-US" sz="4000" dirty="0" smtClean="0">
              <a:latin typeface="Arial"/>
              <a:cs typeface="Arial"/>
            </a:endParaRPr>
          </a:p>
          <a:p>
            <a:endParaRPr lang="en-US" dirty="0"/>
          </a:p>
          <a:p>
            <a:endParaRPr lang="en-US" sz="2400" dirty="0" smtClean="0"/>
          </a:p>
          <a:p>
            <a:r>
              <a:rPr lang="en-US" sz="2400" dirty="0" smtClean="0">
                <a:latin typeface="Arial"/>
                <a:cs typeface="Arial"/>
              </a:rPr>
              <a:t>“</a:t>
            </a:r>
            <a:r>
              <a:rPr lang="en-US" sz="2400" dirty="0">
                <a:latin typeface="Arial"/>
                <a:cs typeface="Arial"/>
              </a:rPr>
              <a:t>Rootstock Provides Water Conservation for a Grafted </a:t>
            </a:r>
            <a:r>
              <a:rPr lang="en-US" sz="2400" dirty="0" smtClean="0">
                <a:latin typeface="Arial"/>
                <a:cs typeface="Arial"/>
              </a:rPr>
              <a:t>Commercial Tomato (</a:t>
            </a:r>
            <a:r>
              <a:rPr lang="en-US" sz="2400" i="1" dirty="0">
                <a:latin typeface="Arial"/>
                <a:cs typeface="Arial"/>
              </a:rPr>
              <a:t>Solanum lycopersicum</a:t>
            </a:r>
            <a:r>
              <a:rPr lang="en-US" sz="2400" dirty="0">
                <a:latin typeface="Arial"/>
                <a:cs typeface="Arial"/>
              </a:rPr>
              <a:t> L.) Line in Response to Mild</a:t>
            </a:r>
            <a:r>
              <a:rPr lang="en-US" sz="2400" dirty="0" smtClean="0">
                <a:latin typeface="Arial"/>
                <a:cs typeface="Arial"/>
              </a:rPr>
              <a:t>-Drought </a:t>
            </a:r>
            <a:r>
              <a:rPr lang="en-US" sz="2400" dirty="0">
                <a:latin typeface="Arial"/>
                <a:cs typeface="Arial"/>
              </a:rPr>
              <a:t>Conditions: </a:t>
            </a:r>
            <a:r>
              <a:rPr lang="en-US" sz="2400" dirty="0" smtClean="0">
                <a:latin typeface="Arial"/>
                <a:cs typeface="Arial"/>
              </a:rPr>
              <a:t>A </a:t>
            </a:r>
            <a:r>
              <a:rPr lang="en-US" sz="2400" dirty="0">
                <a:latin typeface="Arial"/>
                <a:cs typeface="Arial"/>
              </a:rPr>
              <a:t>Focus on Vegetative Growth and </a:t>
            </a:r>
            <a:r>
              <a:rPr lang="en-US" sz="2400" dirty="0" smtClean="0">
                <a:latin typeface="Arial"/>
                <a:cs typeface="Arial"/>
              </a:rPr>
              <a:t>Photosynthetic Parameters”</a:t>
            </a:r>
            <a:r>
              <a:rPr lang="en-US" sz="2400" i="1" dirty="0" smtClean="0">
                <a:latin typeface="Arial"/>
                <a:cs typeface="Arial"/>
              </a:rPr>
              <a:t> </a:t>
            </a:r>
            <a:r>
              <a:rPr lang="en-US" sz="2400" dirty="0">
                <a:latin typeface="Arial"/>
                <a:cs typeface="Arial"/>
              </a:rPr>
              <a:t>	</a:t>
            </a:r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	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600" y="4781293"/>
            <a:ext cx="53848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258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0" y="424180"/>
            <a:ext cx="5730240" cy="6309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Notter, </a:t>
            </a:r>
            <a:r>
              <a:rPr lang="en-US" sz="4000" b="1" dirty="0" smtClean="0">
                <a:latin typeface="Arial"/>
                <a:cs typeface="Arial"/>
              </a:rPr>
              <a:t>David, </a:t>
            </a:r>
          </a:p>
          <a:p>
            <a:r>
              <a:rPr lang="en-US" sz="4000" dirty="0" smtClean="0">
                <a:latin typeface="Arial"/>
                <a:cs typeface="Arial"/>
              </a:rPr>
              <a:t>&amp; Brown</a:t>
            </a:r>
            <a:r>
              <a:rPr lang="en-US" sz="4000" dirty="0">
                <a:latin typeface="Arial"/>
                <a:cs typeface="Arial"/>
              </a:rPr>
              <a:t>, D. </a:t>
            </a:r>
            <a:endParaRPr lang="en-US" sz="4000" dirty="0" smtClean="0">
              <a:latin typeface="Arial"/>
              <a:cs typeface="Arial"/>
            </a:endParaRPr>
          </a:p>
          <a:p>
            <a:endParaRPr lang="en-US" sz="4000" dirty="0"/>
          </a:p>
          <a:p>
            <a:r>
              <a:rPr lang="en-US" sz="2800" dirty="0">
                <a:latin typeface="Arial"/>
                <a:cs typeface="Arial"/>
              </a:rPr>
              <a:t>“Effects of Birth-rearing Type on Weaning </a:t>
            </a:r>
            <a:r>
              <a:rPr lang="en-US" sz="2800" dirty="0" smtClean="0">
                <a:latin typeface="Arial"/>
                <a:cs typeface="Arial"/>
              </a:rPr>
              <a:t>Weights </a:t>
            </a:r>
            <a:r>
              <a:rPr lang="en-US" sz="2800" dirty="0">
                <a:latin typeface="Arial"/>
                <a:cs typeface="Arial"/>
              </a:rPr>
              <a:t>in Meat Sheep </a:t>
            </a:r>
            <a:r>
              <a:rPr lang="en-US" sz="2800" dirty="0" smtClean="0">
                <a:latin typeface="Arial"/>
                <a:cs typeface="Arial"/>
              </a:rPr>
              <a:t>are </a:t>
            </a:r>
            <a:r>
              <a:rPr lang="en-US" sz="2800" dirty="0">
                <a:latin typeface="Arial"/>
                <a:cs typeface="Arial"/>
              </a:rPr>
              <a:t>Systematically </a:t>
            </a:r>
            <a:r>
              <a:rPr lang="en-US" sz="2800" dirty="0" smtClean="0">
                <a:latin typeface="Arial"/>
                <a:cs typeface="Arial"/>
              </a:rPr>
              <a:t>Associated </a:t>
            </a:r>
            <a:r>
              <a:rPr lang="en-US" sz="2800" dirty="0">
                <a:latin typeface="Arial"/>
                <a:cs typeface="Arial"/>
              </a:rPr>
              <a:t>with Differences Among Flocks in </a:t>
            </a:r>
            <a:endParaRPr lang="en-US" sz="2800" dirty="0" smtClean="0">
              <a:latin typeface="Arial"/>
              <a:cs typeface="Arial"/>
            </a:endParaRPr>
          </a:p>
          <a:p>
            <a:r>
              <a:rPr lang="en-US" sz="2800" dirty="0" smtClean="0">
                <a:latin typeface="Arial"/>
                <a:cs typeface="Arial"/>
              </a:rPr>
              <a:t>Mean Performance”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" y="383540"/>
            <a:ext cx="2349500" cy="353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891" y="5189220"/>
            <a:ext cx="2764609" cy="1018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375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6721" y="731520"/>
            <a:ext cx="8260080" cy="5663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Obilade, </a:t>
            </a:r>
            <a:r>
              <a:rPr lang="en-US" sz="4000" b="1" dirty="0" err="1" smtClean="0">
                <a:latin typeface="Arial"/>
                <a:cs typeface="Arial"/>
              </a:rPr>
              <a:t>Titilola</a:t>
            </a:r>
            <a:r>
              <a:rPr lang="en-US" sz="4000" b="1" dirty="0" smtClean="0">
                <a:latin typeface="Arial"/>
                <a:cs typeface="Arial"/>
              </a:rPr>
              <a:t> </a:t>
            </a:r>
            <a:r>
              <a:rPr lang="en-US" sz="4000" b="1" dirty="0">
                <a:latin typeface="Arial"/>
                <a:cs typeface="Arial"/>
              </a:rPr>
              <a:t>T.</a:t>
            </a:r>
            <a:r>
              <a:rPr lang="en-US" sz="4000" b="1" dirty="0"/>
              <a:t>	</a:t>
            </a:r>
            <a:endParaRPr lang="en-US" sz="4000" dirty="0"/>
          </a:p>
          <a:p>
            <a:r>
              <a:rPr lang="en-US" b="1" dirty="0"/>
              <a:t> </a:t>
            </a:r>
            <a:endParaRPr lang="en-US" dirty="0"/>
          </a:p>
          <a:p>
            <a:endParaRPr lang="en-US" sz="2400" dirty="0" smtClean="0"/>
          </a:p>
          <a:p>
            <a:r>
              <a:rPr lang="en-US" sz="2800" dirty="0" smtClean="0">
                <a:latin typeface="Arial"/>
                <a:cs typeface="Arial"/>
              </a:rPr>
              <a:t>“</a:t>
            </a:r>
            <a:r>
              <a:rPr lang="en-US" sz="2800" dirty="0">
                <a:latin typeface="Arial"/>
                <a:cs typeface="Arial"/>
              </a:rPr>
              <a:t>A </a:t>
            </a:r>
            <a:r>
              <a:rPr lang="en-US" sz="2800" dirty="0" smtClean="0">
                <a:latin typeface="Arial"/>
                <a:cs typeface="Arial"/>
              </a:rPr>
              <a:t>Comparative Study </a:t>
            </a:r>
            <a:r>
              <a:rPr lang="en-US" sz="2800" dirty="0">
                <a:latin typeface="Arial"/>
                <a:cs typeface="Arial"/>
              </a:rPr>
              <a:t>of the </a:t>
            </a:r>
            <a:r>
              <a:rPr lang="en-US" sz="2800" dirty="0" smtClean="0">
                <a:latin typeface="Arial"/>
                <a:cs typeface="Arial"/>
              </a:rPr>
              <a:t>Cognitive Function </a:t>
            </a:r>
            <a:r>
              <a:rPr lang="en-US" sz="2800" dirty="0">
                <a:latin typeface="Arial"/>
                <a:cs typeface="Arial"/>
              </a:rPr>
              <a:t>of the </a:t>
            </a:r>
            <a:r>
              <a:rPr lang="en-US" sz="2800" dirty="0" smtClean="0">
                <a:latin typeface="Arial"/>
                <a:cs typeface="Arial"/>
              </a:rPr>
              <a:t>Hearing-impaired </a:t>
            </a:r>
            <a:r>
              <a:rPr lang="en-US" sz="2800" dirty="0">
                <a:latin typeface="Arial"/>
                <a:cs typeface="Arial"/>
              </a:rPr>
              <a:t>and the </a:t>
            </a:r>
            <a:r>
              <a:rPr lang="en-US" sz="2800" dirty="0" smtClean="0">
                <a:latin typeface="Arial"/>
                <a:cs typeface="Arial"/>
              </a:rPr>
              <a:t>Non</a:t>
            </a:r>
            <a:r>
              <a:rPr lang="en-US" sz="2800" dirty="0">
                <a:latin typeface="Arial"/>
                <a:cs typeface="Arial"/>
              </a:rPr>
              <a:t>-hearing-impaired in </a:t>
            </a:r>
            <a:r>
              <a:rPr lang="en-US" sz="2800" dirty="0" smtClean="0">
                <a:latin typeface="Arial"/>
                <a:cs typeface="Arial"/>
              </a:rPr>
              <a:t>Two Primary Schools </a:t>
            </a:r>
            <a:r>
              <a:rPr lang="en-US" sz="2800" dirty="0">
                <a:latin typeface="Arial"/>
                <a:cs typeface="Arial"/>
              </a:rPr>
              <a:t>in </a:t>
            </a:r>
            <a:r>
              <a:rPr lang="en-US" sz="2800" dirty="0" smtClean="0">
                <a:latin typeface="Arial"/>
                <a:cs typeface="Arial"/>
              </a:rPr>
              <a:t>Lagos </a:t>
            </a:r>
            <a:r>
              <a:rPr lang="en-US" sz="2800" dirty="0">
                <a:latin typeface="Arial"/>
                <a:cs typeface="Arial"/>
              </a:rPr>
              <a:t>State, Nigeria” </a:t>
            </a:r>
            <a:endParaRPr lang="en-US" sz="2800" dirty="0" smtClean="0">
              <a:latin typeface="Arial"/>
              <a:cs typeface="Arial"/>
            </a:endParaRP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0" y="4574540"/>
            <a:ext cx="43053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19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7680" y="620415"/>
            <a:ext cx="81788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Obilade, </a:t>
            </a:r>
            <a:r>
              <a:rPr lang="en-US" sz="4000" b="1" dirty="0" err="1" smtClean="0">
                <a:latin typeface="Arial"/>
                <a:cs typeface="Arial"/>
              </a:rPr>
              <a:t>Titilola</a:t>
            </a:r>
            <a:r>
              <a:rPr lang="en-US" sz="4000" b="1" dirty="0" smtClean="0">
                <a:latin typeface="Arial"/>
                <a:cs typeface="Arial"/>
              </a:rPr>
              <a:t> </a:t>
            </a:r>
            <a:r>
              <a:rPr lang="en-US" sz="4000" b="1" dirty="0">
                <a:latin typeface="Arial"/>
                <a:cs typeface="Arial"/>
              </a:rPr>
              <a:t>T.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sz="2800" dirty="0">
                <a:latin typeface="Arial"/>
                <a:cs typeface="Arial"/>
              </a:rPr>
              <a:t>“A Descriptive Study of the Knowledge-Base of Malaria </a:t>
            </a:r>
            <a:r>
              <a:rPr lang="en-US" sz="2800" dirty="0" smtClean="0">
                <a:latin typeface="Arial"/>
                <a:cs typeface="Arial"/>
              </a:rPr>
              <a:t>Between </a:t>
            </a:r>
            <a:r>
              <a:rPr lang="en-US" sz="2800" dirty="0">
                <a:latin typeface="Arial"/>
                <a:cs typeface="Arial"/>
              </a:rPr>
              <a:t>the Visually-</a:t>
            </a:r>
            <a:r>
              <a:rPr lang="en-US" sz="2800" dirty="0" smtClean="0">
                <a:latin typeface="Arial"/>
                <a:cs typeface="Arial"/>
              </a:rPr>
              <a:t>impaired  </a:t>
            </a:r>
            <a:r>
              <a:rPr lang="en-US" sz="2800" dirty="0">
                <a:latin typeface="Arial"/>
                <a:cs typeface="Arial"/>
              </a:rPr>
              <a:t>and the Non-Visually Impaired in Two </a:t>
            </a:r>
            <a:r>
              <a:rPr lang="en-US" sz="2800" dirty="0" smtClean="0">
                <a:latin typeface="Arial"/>
                <a:cs typeface="Arial"/>
              </a:rPr>
              <a:t>Primary </a:t>
            </a:r>
            <a:r>
              <a:rPr lang="en-US" sz="2800" dirty="0">
                <a:latin typeface="Arial"/>
                <a:cs typeface="Arial"/>
              </a:rPr>
              <a:t>Schools in Lagos, Nigeria; Implications for Health </a:t>
            </a:r>
            <a:r>
              <a:rPr lang="en-US" sz="2800" dirty="0" smtClean="0">
                <a:latin typeface="Arial"/>
                <a:cs typeface="Arial"/>
              </a:rPr>
              <a:t>Education</a:t>
            </a:r>
            <a:r>
              <a:rPr lang="en-US" sz="2800" dirty="0">
                <a:latin typeface="Arial"/>
                <a:cs typeface="Arial"/>
              </a:rPr>
              <a:t>” </a:t>
            </a:r>
            <a:endParaRPr lang="en-US" sz="2800" dirty="0" smtClean="0">
              <a:latin typeface="Arial"/>
              <a:cs typeface="Arial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0" y="5102860"/>
            <a:ext cx="43053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130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7520" y="812800"/>
            <a:ext cx="83312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b="1" dirty="0" smtClean="0">
              <a:latin typeface="Arial"/>
              <a:cs typeface="Arial"/>
            </a:endParaRPr>
          </a:p>
          <a:p>
            <a:r>
              <a:rPr lang="en-US" sz="4000" b="1" dirty="0" err="1" smtClean="0">
                <a:latin typeface="Arial"/>
                <a:cs typeface="Arial"/>
              </a:rPr>
              <a:t>Obilade</a:t>
            </a:r>
            <a:r>
              <a:rPr lang="en-US" sz="4000" b="1" dirty="0">
                <a:latin typeface="Arial"/>
                <a:cs typeface="Arial"/>
              </a:rPr>
              <a:t>, </a:t>
            </a:r>
            <a:r>
              <a:rPr lang="en-US" sz="4000" b="1" dirty="0" err="1" smtClean="0">
                <a:latin typeface="Arial"/>
                <a:cs typeface="Arial"/>
              </a:rPr>
              <a:t>Titilola</a:t>
            </a:r>
            <a:r>
              <a:rPr lang="en-US" sz="4000" b="1" dirty="0" smtClean="0">
                <a:latin typeface="Arial"/>
                <a:cs typeface="Arial"/>
              </a:rPr>
              <a:t> </a:t>
            </a:r>
            <a:r>
              <a:rPr lang="en-US" sz="4000" b="1" dirty="0">
                <a:latin typeface="Arial"/>
                <a:cs typeface="Arial"/>
              </a:rPr>
              <a:t>T</a:t>
            </a:r>
            <a:r>
              <a:rPr lang="en-US" sz="4000" dirty="0">
                <a:latin typeface="Arial"/>
                <a:cs typeface="Arial"/>
              </a:rPr>
              <a:t>.</a:t>
            </a:r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sz="2800" dirty="0" smtClean="0">
                <a:latin typeface="Arial"/>
                <a:cs typeface="Arial"/>
              </a:rPr>
              <a:t>“</a:t>
            </a:r>
            <a:r>
              <a:rPr lang="en-US" sz="2800" dirty="0">
                <a:latin typeface="Arial"/>
                <a:cs typeface="Arial"/>
              </a:rPr>
              <a:t>Ebola Virus Disease Stigmatization; The Role of Societal </a:t>
            </a:r>
            <a:r>
              <a:rPr lang="en-US" sz="2800" dirty="0" smtClean="0">
                <a:latin typeface="Arial"/>
                <a:cs typeface="Arial"/>
              </a:rPr>
              <a:t>Attributes</a:t>
            </a:r>
            <a:r>
              <a:rPr lang="en-US" sz="2800" dirty="0">
                <a:latin typeface="Arial"/>
                <a:cs typeface="Arial"/>
              </a:rPr>
              <a:t>”</a:t>
            </a:r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0" y="4213860"/>
            <a:ext cx="43053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70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" y="68072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8480" y="741680"/>
            <a:ext cx="81381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Obilade, </a:t>
            </a:r>
            <a:r>
              <a:rPr lang="en-US" sz="4000" b="1" dirty="0" err="1" smtClean="0">
                <a:latin typeface="Arial"/>
                <a:cs typeface="Arial"/>
              </a:rPr>
              <a:t>Titilola</a:t>
            </a:r>
            <a:r>
              <a:rPr lang="en-US" sz="4000" b="1" dirty="0" smtClean="0">
                <a:latin typeface="Arial"/>
                <a:cs typeface="Arial"/>
              </a:rPr>
              <a:t> </a:t>
            </a:r>
            <a:r>
              <a:rPr lang="en-US" sz="4000" b="1" dirty="0">
                <a:latin typeface="Arial"/>
                <a:cs typeface="Arial"/>
              </a:rPr>
              <a:t>T</a:t>
            </a:r>
            <a:r>
              <a:rPr lang="en-US" sz="4000" dirty="0" smtClean="0">
                <a:latin typeface="Arial"/>
                <a:cs typeface="Arial"/>
              </a:rPr>
              <a:t>.</a:t>
            </a:r>
          </a:p>
          <a:p>
            <a:r>
              <a:rPr lang="en-US" sz="4000" dirty="0"/>
              <a:t>	</a:t>
            </a:r>
          </a:p>
          <a:p>
            <a:r>
              <a:rPr lang="en-US" sz="2800" dirty="0" smtClean="0">
                <a:latin typeface="Arial"/>
                <a:cs typeface="Arial"/>
              </a:rPr>
              <a:t>“Exclusive </a:t>
            </a:r>
            <a:r>
              <a:rPr lang="en-US" sz="2800" dirty="0">
                <a:latin typeface="Arial"/>
                <a:cs typeface="Arial"/>
              </a:rPr>
              <a:t>Breastfeeding Among Mothers in Two Semi-Urban </a:t>
            </a:r>
            <a:r>
              <a:rPr lang="en-US" sz="2800" dirty="0" smtClean="0">
                <a:latin typeface="Arial"/>
                <a:cs typeface="Arial"/>
              </a:rPr>
              <a:t>Areas Around </a:t>
            </a:r>
            <a:r>
              <a:rPr lang="en-US" sz="2800" dirty="0">
                <a:latin typeface="Arial"/>
                <a:cs typeface="Arial"/>
              </a:rPr>
              <a:t>a Baby Friendly Hospital Initiative </a:t>
            </a:r>
            <a:r>
              <a:rPr lang="en-US" sz="2800" dirty="0" smtClean="0">
                <a:latin typeface="Arial"/>
                <a:cs typeface="Arial"/>
              </a:rPr>
              <a:t>Designated </a:t>
            </a:r>
            <a:r>
              <a:rPr lang="en-US" sz="2800" dirty="0">
                <a:latin typeface="Arial"/>
                <a:cs typeface="Arial"/>
              </a:rPr>
              <a:t>Hospital  </a:t>
            </a:r>
            <a:r>
              <a:rPr lang="en-US" sz="2800" dirty="0" smtClean="0">
                <a:latin typeface="Arial"/>
                <a:cs typeface="Arial"/>
              </a:rPr>
              <a:t>in </a:t>
            </a:r>
            <a:r>
              <a:rPr lang="en-US" sz="2800" dirty="0">
                <a:latin typeface="Arial"/>
                <a:cs typeface="Arial"/>
              </a:rPr>
              <a:t>Lagos State, Nigeria</a:t>
            </a:r>
            <a:r>
              <a:rPr lang="en-US" sz="2800" dirty="0" smtClean="0">
                <a:latin typeface="Arial"/>
                <a:cs typeface="Arial"/>
              </a:rPr>
              <a:t>”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0" y="4747260"/>
            <a:ext cx="43053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32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20639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VT OASF Awards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Open Access Subvention Fund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801" y="4096876"/>
            <a:ext cx="8295657" cy="1541924"/>
          </a:xfrm>
        </p:spPr>
        <p:txBody>
          <a:bodyPr/>
          <a:lstStyle/>
          <a:p>
            <a:r>
              <a:rPr lang="en-US" dirty="0" smtClean="0"/>
              <a:t>transforming open publishing environments</a:t>
            </a:r>
            <a:endParaRPr lang="en-US" dirty="0"/>
          </a:p>
        </p:txBody>
      </p:sp>
      <p:pic>
        <p:nvPicPr>
          <p:cNvPr id="5" name="Picture 4" descr="VTinventLibrari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00" y="563510"/>
            <a:ext cx="6279100" cy="1083703"/>
          </a:xfrm>
          <a:prstGeom prst="rect">
            <a:avLst/>
          </a:prstGeom>
        </p:spPr>
      </p:pic>
      <p:pic>
        <p:nvPicPr>
          <p:cNvPr id="4" name="Picture 3" descr="Provos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58" y="5490210"/>
            <a:ext cx="8382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696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1840" y="1168400"/>
            <a:ext cx="7874000" cy="5047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Obilade, </a:t>
            </a:r>
            <a:r>
              <a:rPr lang="en-US" sz="4000" b="1" dirty="0" err="1" smtClean="0">
                <a:latin typeface="Arial"/>
                <a:cs typeface="Arial"/>
              </a:rPr>
              <a:t>Titilola</a:t>
            </a:r>
            <a:r>
              <a:rPr lang="en-US" sz="4000" b="1" dirty="0" smtClean="0">
                <a:latin typeface="Arial"/>
                <a:cs typeface="Arial"/>
              </a:rPr>
              <a:t> </a:t>
            </a:r>
            <a:r>
              <a:rPr lang="en-US" sz="4000" b="1" dirty="0">
                <a:latin typeface="Arial"/>
                <a:cs typeface="Arial"/>
              </a:rPr>
              <a:t>T</a:t>
            </a:r>
            <a:r>
              <a:rPr lang="en-US" sz="4000" dirty="0">
                <a:latin typeface="Arial"/>
                <a:cs typeface="Arial"/>
              </a:rPr>
              <a:t>.</a:t>
            </a:r>
            <a:r>
              <a:rPr lang="en-US" sz="4000" dirty="0"/>
              <a:t>	</a:t>
            </a:r>
          </a:p>
          <a:p>
            <a:r>
              <a:rPr lang="en-US" dirty="0"/>
              <a:t> </a:t>
            </a:r>
            <a:endParaRPr lang="en-US" dirty="0" smtClean="0"/>
          </a:p>
          <a:p>
            <a:endParaRPr lang="en-US" dirty="0"/>
          </a:p>
          <a:p>
            <a:r>
              <a:rPr lang="en-US" sz="2800" dirty="0">
                <a:latin typeface="Arial"/>
                <a:cs typeface="Arial"/>
              </a:rPr>
              <a:t>“The Political Economy and Stigmatization of HIV/AIDS in Patients </a:t>
            </a:r>
            <a:r>
              <a:rPr lang="en-US" sz="2800" dirty="0" smtClean="0">
                <a:latin typeface="Arial"/>
                <a:cs typeface="Arial"/>
              </a:rPr>
              <a:t>Attending </a:t>
            </a:r>
            <a:r>
              <a:rPr lang="en-US" sz="2800" dirty="0">
                <a:latin typeface="Arial"/>
                <a:cs typeface="Arial"/>
              </a:rPr>
              <a:t>a Clinic in Lagos, Nigeria”</a:t>
            </a:r>
            <a:r>
              <a:rPr lang="en-US" sz="2400" dirty="0"/>
              <a:t>	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0" y="4658360"/>
            <a:ext cx="43053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12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629920"/>
            <a:ext cx="823976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Burke, Alison K; Guthrie, Leah T.C.;  </a:t>
            </a:r>
            <a:r>
              <a:rPr lang="en-US" sz="4000" b="1" dirty="0" smtClean="0">
                <a:latin typeface="Arial"/>
                <a:cs typeface="Arial"/>
              </a:rPr>
              <a:t>Modise</a:t>
            </a:r>
            <a:r>
              <a:rPr lang="en-US" sz="4000" b="1" dirty="0">
                <a:latin typeface="Arial"/>
                <a:cs typeface="Arial"/>
              </a:rPr>
              <a:t>, Thero;</a:t>
            </a:r>
            <a:r>
              <a:rPr lang="en-US" sz="4000" dirty="0">
                <a:latin typeface="Arial"/>
                <a:cs typeface="Arial"/>
              </a:rPr>
              <a:t> </a:t>
            </a:r>
            <a:r>
              <a:rPr lang="en-US" sz="4000" dirty="0" smtClean="0">
                <a:latin typeface="Arial"/>
                <a:cs typeface="Arial"/>
              </a:rPr>
              <a:t>Cormier</a:t>
            </a:r>
            <a:r>
              <a:rPr lang="en-US" sz="4000" dirty="0">
                <a:latin typeface="Arial"/>
                <a:cs typeface="Arial"/>
              </a:rPr>
              <a:t>, G</a:t>
            </a:r>
            <a:r>
              <a:rPr lang="en-US" sz="4000" dirty="0" smtClean="0">
                <a:latin typeface="Arial"/>
                <a:cs typeface="Arial"/>
              </a:rPr>
              <a:t>.; </a:t>
            </a:r>
            <a:r>
              <a:rPr lang="en-US" sz="4000" b="1" dirty="0">
                <a:latin typeface="Arial"/>
                <a:cs typeface="Arial"/>
              </a:rPr>
              <a:t>Jensen,</a:t>
            </a:r>
            <a:r>
              <a:rPr lang="en-US" sz="4000" dirty="0">
                <a:latin typeface="Arial"/>
                <a:cs typeface="Arial"/>
              </a:rPr>
              <a:t> </a:t>
            </a:r>
            <a:r>
              <a:rPr lang="en-US" sz="4000" b="1" dirty="0" smtClean="0">
                <a:latin typeface="Arial"/>
                <a:cs typeface="Arial"/>
              </a:rPr>
              <a:t>Roderick </a:t>
            </a:r>
            <a:r>
              <a:rPr lang="en-US" sz="4000" b="1" dirty="0">
                <a:latin typeface="Arial"/>
                <a:cs typeface="Arial"/>
              </a:rPr>
              <a:t>V</a:t>
            </a:r>
            <a:r>
              <a:rPr lang="en-US" sz="4000" dirty="0">
                <a:latin typeface="Arial"/>
                <a:cs typeface="Arial"/>
              </a:rPr>
              <a:t>.; McCarter, L</a:t>
            </a:r>
            <a:r>
              <a:rPr lang="en-US" sz="4000" dirty="0" smtClean="0">
                <a:latin typeface="Arial"/>
                <a:cs typeface="Arial"/>
              </a:rPr>
              <a:t>.; &amp; </a:t>
            </a:r>
            <a:r>
              <a:rPr lang="en-US" sz="4000" b="1" dirty="0" smtClean="0">
                <a:latin typeface="Arial"/>
                <a:cs typeface="Arial"/>
              </a:rPr>
              <a:t>Stevens</a:t>
            </a:r>
            <a:r>
              <a:rPr lang="en-US" sz="4000" b="1" dirty="0">
                <a:latin typeface="Arial"/>
                <a:cs typeface="Arial"/>
              </a:rPr>
              <a:t>, </a:t>
            </a:r>
            <a:r>
              <a:rPr lang="en-US" sz="4000" b="1" dirty="0" smtClean="0">
                <a:latin typeface="Arial"/>
                <a:cs typeface="Arial"/>
              </a:rPr>
              <a:t>Ann </a:t>
            </a:r>
            <a:r>
              <a:rPr lang="en-US" sz="4000" b="1" dirty="0">
                <a:latin typeface="Arial"/>
                <a:cs typeface="Arial"/>
              </a:rPr>
              <a:t>M.</a:t>
            </a:r>
            <a:r>
              <a:rPr lang="en-US" sz="4000" dirty="0">
                <a:latin typeface="Arial"/>
                <a:cs typeface="Arial"/>
              </a:rPr>
              <a:t> </a:t>
            </a:r>
            <a:r>
              <a:rPr lang="en-US" sz="4000" dirty="0"/>
              <a:t>	</a:t>
            </a:r>
            <a:endParaRPr lang="en-US" sz="4000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sz="2800" dirty="0">
                <a:latin typeface="Arial"/>
                <a:cs typeface="Arial"/>
              </a:rPr>
              <a:t>“Series; GSE53639: OpaR Controls a Network of Downstream </a:t>
            </a:r>
            <a:r>
              <a:rPr lang="en-US" sz="2800" dirty="0" smtClean="0">
                <a:latin typeface="Arial"/>
                <a:cs typeface="Arial"/>
              </a:rPr>
              <a:t>Transcription </a:t>
            </a:r>
            <a:r>
              <a:rPr lang="en-US" sz="2800" dirty="0">
                <a:latin typeface="Arial"/>
                <a:cs typeface="Arial"/>
              </a:rPr>
              <a:t>Factors in Vibrio  </a:t>
            </a:r>
            <a:r>
              <a:rPr lang="en-US" sz="2800" dirty="0" smtClean="0">
                <a:latin typeface="Arial"/>
                <a:cs typeface="Arial"/>
              </a:rPr>
              <a:t>Parahaemolyticus </a:t>
            </a:r>
            <a:r>
              <a:rPr lang="en-US" sz="2800" dirty="0">
                <a:latin typeface="Arial"/>
                <a:cs typeface="Arial"/>
              </a:rPr>
              <a:t>BB22OP”</a:t>
            </a:r>
            <a:r>
              <a:rPr lang="en-US" sz="2800" i="1" dirty="0">
                <a:latin typeface="Arial"/>
                <a:cs typeface="Arial"/>
              </a:rPr>
              <a:t> </a:t>
            </a:r>
            <a:endParaRPr lang="en-US" sz="2800" dirty="0">
              <a:latin typeface="Arial"/>
              <a:cs typeface="Arial"/>
            </a:endParaRP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800" y="5273916"/>
            <a:ext cx="4673600" cy="123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236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2801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8641" y="833120"/>
            <a:ext cx="8219440" cy="5139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Ray, Parth Pratim; Knowlton, </a:t>
            </a:r>
            <a:endParaRPr lang="en-US" sz="4000" b="1" dirty="0" smtClean="0">
              <a:latin typeface="Arial"/>
              <a:cs typeface="Arial"/>
            </a:endParaRPr>
          </a:p>
          <a:p>
            <a:r>
              <a:rPr lang="en-US" sz="4000" b="1" dirty="0" smtClean="0">
                <a:latin typeface="Arial"/>
                <a:cs typeface="Arial"/>
              </a:rPr>
              <a:t>Katherine </a:t>
            </a:r>
            <a:r>
              <a:rPr lang="en-US" sz="4000" b="1" dirty="0">
                <a:latin typeface="Arial"/>
                <a:cs typeface="Arial"/>
              </a:rPr>
              <a:t>F.; Shang, Chao &amp; Xia, </a:t>
            </a:r>
            <a:r>
              <a:rPr lang="en-US" sz="4000" b="1" dirty="0" smtClean="0">
                <a:latin typeface="Arial"/>
                <a:cs typeface="Arial"/>
              </a:rPr>
              <a:t>Kang</a:t>
            </a:r>
          </a:p>
          <a:p>
            <a:endParaRPr lang="en-US" sz="2800" dirty="0" smtClean="0">
              <a:latin typeface="Arial"/>
              <a:cs typeface="Arial"/>
            </a:endParaRPr>
          </a:p>
          <a:p>
            <a:r>
              <a:rPr lang="en-US" sz="2800" dirty="0" smtClean="0">
                <a:latin typeface="Arial"/>
                <a:cs typeface="Arial"/>
              </a:rPr>
              <a:t>“</a:t>
            </a:r>
            <a:r>
              <a:rPr lang="en-US" sz="2800" dirty="0">
                <a:latin typeface="Arial"/>
                <a:cs typeface="Arial"/>
              </a:rPr>
              <a:t>Development and Validation of a UPLC-MS/MS Method to </a:t>
            </a:r>
            <a:r>
              <a:rPr lang="en-US" sz="2800" dirty="0" smtClean="0">
                <a:latin typeface="Arial"/>
                <a:cs typeface="Arial"/>
              </a:rPr>
              <a:t>Monitor </a:t>
            </a:r>
            <a:r>
              <a:rPr lang="en-US" sz="2800" dirty="0">
                <a:latin typeface="Arial"/>
                <a:cs typeface="Arial"/>
              </a:rPr>
              <a:t>Cephapirin Excretion in Dairy Cows Following </a:t>
            </a:r>
            <a:r>
              <a:rPr lang="en-US" sz="2800" dirty="0" smtClean="0">
                <a:latin typeface="Arial"/>
                <a:cs typeface="Arial"/>
              </a:rPr>
              <a:t>Intramammary </a:t>
            </a:r>
            <a:r>
              <a:rPr lang="en-US" sz="2800" dirty="0">
                <a:latin typeface="Arial"/>
                <a:cs typeface="Arial"/>
              </a:rPr>
              <a:t>Infusion” </a:t>
            </a:r>
            <a:endParaRPr lang="en-US" sz="2800" b="1" dirty="0" smtClean="0">
              <a:latin typeface="Arial"/>
              <a:cs typeface="Arial"/>
            </a:endParaRPr>
          </a:p>
          <a:p>
            <a:endParaRPr lang="en-US" sz="2400" b="1" dirty="0"/>
          </a:p>
          <a:p>
            <a:endParaRPr lang="en-US" sz="2400" b="1" dirty="0" smtClean="0"/>
          </a:p>
          <a:p>
            <a:endParaRPr lang="en-US" sz="2400" b="1" dirty="0"/>
          </a:p>
          <a:p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600" y="5095240"/>
            <a:ext cx="53848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745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7681" y="265024"/>
            <a:ext cx="5781040" cy="6494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Stevens, Ann M.;</a:t>
            </a:r>
            <a:r>
              <a:rPr lang="en-US" sz="4000" dirty="0">
                <a:latin typeface="Arial"/>
                <a:cs typeface="Arial"/>
              </a:rPr>
              <a:t> Schu, D. J.; Scruggs, </a:t>
            </a:r>
            <a:r>
              <a:rPr lang="en-US" sz="4000" dirty="0" smtClean="0">
                <a:latin typeface="Arial"/>
                <a:cs typeface="Arial"/>
              </a:rPr>
              <a:t>J</a:t>
            </a:r>
            <a:r>
              <a:rPr lang="en-US" sz="4000" dirty="0">
                <a:latin typeface="Arial"/>
                <a:cs typeface="Arial"/>
              </a:rPr>
              <a:t>. M.; Geissinger, J. S.; </a:t>
            </a:r>
            <a:r>
              <a:rPr lang="en-US" sz="4000" dirty="0" smtClean="0">
                <a:latin typeface="Arial"/>
                <a:cs typeface="Arial"/>
              </a:rPr>
              <a:t>&amp; </a:t>
            </a:r>
            <a:r>
              <a:rPr lang="en-US" sz="4000" dirty="0">
                <a:latin typeface="Arial"/>
                <a:cs typeface="Arial"/>
              </a:rPr>
              <a:t>Michel, K. G. </a:t>
            </a:r>
            <a:endParaRPr lang="en-US" sz="4000" dirty="0" smtClean="0">
              <a:latin typeface="Arial"/>
              <a:cs typeface="Arial"/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sz="2800" dirty="0">
                <a:latin typeface="Arial"/>
                <a:cs typeface="Arial"/>
              </a:rPr>
              <a:t>“Acyl-Homoserine Lactone Recognition and Response Hindering </a:t>
            </a:r>
            <a:r>
              <a:rPr lang="en-US" sz="2800" dirty="0" smtClean="0">
                <a:latin typeface="Arial"/>
                <a:cs typeface="Arial"/>
              </a:rPr>
              <a:t>the Quorum</a:t>
            </a:r>
            <a:r>
              <a:rPr lang="en-US" sz="2800" dirty="0">
                <a:latin typeface="Arial"/>
                <a:cs typeface="Arial"/>
              </a:rPr>
              <a:t>-Sensing Regulator </a:t>
            </a:r>
            <a:r>
              <a:rPr lang="en-US" sz="2800" dirty="0" smtClean="0">
                <a:latin typeface="Arial"/>
                <a:cs typeface="Arial"/>
              </a:rPr>
              <a:t>EsaR</a:t>
            </a:r>
            <a:r>
              <a:rPr lang="en-US" sz="2400" dirty="0" smtClean="0"/>
              <a:t>”</a:t>
            </a:r>
            <a:endParaRPr lang="en-US" sz="2400" dirty="0"/>
          </a:p>
          <a:p>
            <a:r>
              <a:rPr lang="en-US" dirty="0"/>
              <a:t> 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80" y="265024"/>
            <a:ext cx="2302357" cy="34535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600" y="5146040"/>
            <a:ext cx="53848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33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0" y="456783"/>
            <a:ext cx="860552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Subbiah, Elankumaran; Biswas,  </a:t>
            </a:r>
            <a:endParaRPr lang="en-US" sz="4000" b="1" dirty="0" smtClean="0">
              <a:latin typeface="Arial"/>
              <a:cs typeface="Arial"/>
            </a:endParaRPr>
          </a:p>
          <a:p>
            <a:r>
              <a:rPr lang="en-US" sz="4000" b="1" dirty="0" smtClean="0">
                <a:latin typeface="Arial"/>
                <a:cs typeface="Arial"/>
              </a:rPr>
              <a:t>Moanoro</a:t>
            </a:r>
            <a:r>
              <a:rPr lang="en-US" sz="4000" b="1" dirty="0">
                <a:latin typeface="Arial"/>
                <a:cs typeface="Arial"/>
              </a:rPr>
              <a:t>; </a:t>
            </a:r>
            <a:r>
              <a:rPr lang="en-US" sz="4000" dirty="0" smtClean="0">
                <a:latin typeface="Arial"/>
                <a:cs typeface="Arial"/>
              </a:rPr>
              <a:t>Dhanasekaran</a:t>
            </a:r>
            <a:r>
              <a:rPr lang="en-US" sz="4000" dirty="0">
                <a:latin typeface="Arial"/>
                <a:cs typeface="Arial"/>
              </a:rPr>
              <a:t>, S.; </a:t>
            </a:r>
            <a:r>
              <a:rPr lang="en-US" sz="4000" dirty="0" smtClean="0">
                <a:latin typeface="Arial"/>
                <a:cs typeface="Arial"/>
              </a:rPr>
              <a:t>Vignesha</a:t>
            </a:r>
            <a:r>
              <a:rPr lang="en-US" sz="4000" dirty="0">
                <a:latin typeface="Arial"/>
                <a:cs typeface="Arial"/>
              </a:rPr>
              <a:t>, A. R.; </a:t>
            </a:r>
            <a:r>
              <a:rPr lang="en-US" sz="4000" dirty="0" smtClean="0">
                <a:latin typeface="Arial"/>
                <a:cs typeface="Arial"/>
              </a:rPr>
              <a:t>Ramya</a:t>
            </a:r>
            <a:r>
              <a:rPr lang="en-US" sz="4000" dirty="0">
                <a:latin typeface="Arial"/>
                <a:cs typeface="Arial"/>
              </a:rPr>
              <a:t>, R.; </a:t>
            </a:r>
            <a:r>
              <a:rPr lang="en-US" sz="4000" dirty="0" smtClean="0">
                <a:latin typeface="Arial"/>
                <a:cs typeface="Arial"/>
              </a:rPr>
              <a:t>DhinakarRaj</a:t>
            </a:r>
            <a:r>
              <a:rPr lang="en-US" sz="4000" dirty="0">
                <a:latin typeface="Arial"/>
                <a:cs typeface="Arial"/>
              </a:rPr>
              <a:t>, G.</a:t>
            </a:r>
            <a:r>
              <a:rPr lang="en-US" sz="4000" dirty="0" smtClean="0">
                <a:latin typeface="Arial"/>
                <a:cs typeface="Arial"/>
              </a:rPr>
              <a:t>; Raja</a:t>
            </a:r>
            <a:r>
              <a:rPr lang="en-US" sz="4000" dirty="0">
                <a:latin typeface="Arial"/>
                <a:cs typeface="Arial"/>
              </a:rPr>
              <a:t>, A.; </a:t>
            </a:r>
            <a:r>
              <a:rPr lang="en-US" sz="4000" dirty="0" smtClean="0">
                <a:latin typeface="Arial"/>
                <a:cs typeface="Arial"/>
              </a:rPr>
              <a:t>Kataria</a:t>
            </a:r>
            <a:r>
              <a:rPr lang="en-US" sz="4000" dirty="0">
                <a:latin typeface="Arial"/>
                <a:cs typeface="Arial"/>
              </a:rPr>
              <a:t>, R. S.; </a:t>
            </a:r>
            <a:r>
              <a:rPr lang="en-US" sz="4000" dirty="0" smtClean="0">
                <a:latin typeface="Arial"/>
                <a:cs typeface="Arial"/>
              </a:rPr>
              <a:t>Parida</a:t>
            </a:r>
            <a:r>
              <a:rPr lang="en-US" sz="4000" dirty="0">
                <a:latin typeface="Arial"/>
                <a:cs typeface="Arial"/>
              </a:rPr>
              <a:t>, S</a:t>
            </a:r>
            <a:r>
              <a:rPr lang="en-US" sz="4000" dirty="0" smtClean="0">
                <a:latin typeface="Arial"/>
                <a:cs typeface="Arial"/>
              </a:rPr>
              <a:t>.; </a:t>
            </a:r>
            <a:r>
              <a:rPr lang="en-US" sz="4000" dirty="0">
                <a:latin typeface="Arial"/>
                <a:cs typeface="Arial"/>
              </a:rPr>
              <a:t>&amp; Tirumurugaan, K. G. </a:t>
            </a:r>
            <a:endParaRPr lang="en-US" sz="4000" dirty="0" smtClean="0">
              <a:latin typeface="Arial"/>
              <a:cs typeface="Arial"/>
            </a:endParaRPr>
          </a:p>
          <a:p>
            <a:endParaRPr lang="en-US" sz="3200" dirty="0"/>
          </a:p>
          <a:p>
            <a:r>
              <a:rPr lang="en-US" sz="2800" dirty="0">
                <a:latin typeface="Arial"/>
                <a:cs typeface="Arial"/>
              </a:rPr>
              <a:t>“Toll-Like Receptor Responses to Peste </a:t>
            </a:r>
            <a:r>
              <a:rPr lang="en-US" sz="2800" dirty="0" smtClean="0">
                <a:latin typeface="Arial"/>
                <a:cs typeface="Arial"/>
              </a:rPr>
              <a:t>des </a:t>
            </a:r>
            <a:r>
              <a:rPr lang="en-US" sz="2800" dirty="0">
                <a:latin typeface="Arial"/>
                <a:cs typeface="Arial"/>
              </a:rPr>
              <a:t>Petits Ruminants </a:t>
            </a:r>
            <a:r>
              <a:rPr lang="en-US" sz="2800" dirty="0" smtClean="0">
                <a:latin typeface="Arial"/>
                <a:cs typeface="Arial"/>
              </a:rPr>
              <a:t>Virus </a:t>
            </a:r>
            <a:r>
              <a:rPr lang="en-US" sz="2800" dirty="0">
                <a:latin typeface="Arial"/>
                <a:cs typeface="Arial"/>
              </a:rPr>
              <a:t>in Goats and Water Buffalo</a:t>
            </a:r>
            <a:r>
              <a:rPr lang="en-US" sz="2800" dirty="0" smtClean="0">
                <a:latin typeface="Arial"/>
                <a:cs typeface="Arial"/>
              </a:rPr>
              <a:t>”</a:t>
            </a:r>
          </a:p>
          <a:p>
            <a:endParaRPr lang="en-US" sz="2400" dirty="0"/>
          </a:p>
          <a:p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600" y="5131673"/>
            <a:ext cx="53848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97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3123" y="846138"/>
            <a:ext cx="4017895" cy="1143000"/>
          </a:xfrm>
        </p:spPr>
        <p:txBody>
          <a:bodyPr>
            <a:noAutofit/>
          </a:bodyPr>
          <a:lstStyle/>
          <a:p>
            <a:pPr algn="l"/>
            <a:r>
              <a:rPr lang="en-US" b="1" dirty="0"/>
              <a:t>Taylor, John E</a:t>
            </a:r>
            <a:r>
              <a:rPr lang="en-US" b="1" dirty="0" smtClean="0"/>
              <a:t>., </a:t>
            </a:r>
            <a:br>
              <a:rPr lang="en-US" b="1" dirty="0" smtClean="0"/>
            </a:br>
            <a:r>
              <a:rPr lang="en-US" b="1" dirty="0" smtClean="0"/>
              <a:t>&amp; Wang</a:t>
            </a:r>
            <a:r>
              <a:rPr lang="en-US" b="1" dirty="0"/>
              <a:t>, Qi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3246595"/>
            <a:ext cx="7863840" cy="42567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“Quantifying </a:t>
            </a:r>
            <a:r>
              <a:rPr lang="en-US" sz="2800" dirty="0"/>
              <a:t>Human Mobility Perturbation and Resilience in Hurricane </a:t>
            </a:r>
            <a:r>
              <a:rPr lang="en-US" sz="2800" dirty="0" smtClean="0"/>
              <a:t>Sandy”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80" y="292100"/>
            <a:ext cx="2169583" cy="2603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018" y="292100"/>
            <a:ext cx="2286000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9600" y="4780280"/>
            <a:ext cx="53848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615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40" y="5280660"/>
            <a:ext cx="2565400" cy="119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BMC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100" y="5562600"/>
            <a:ext cx="4800600" cy="10668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56560" y="274638"/>
            <a:ext cx="3332480" cy="293592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Wu, </a:t>
            </a:r>
            <a:r>
              <a:rPr lang="en-US" b="1" dirty="0" err="1"/>
              <a:t>Xiaowei</a:t>
            </a:r>
            <a:r>
              <a:rPr lang="en-US" dirty="0"/>
              <a:t>; </a:t>
            </a:r>
            <a:r>
              <a:rPr lang="en-US" b="1" dirty="0"/>
              <a:t>Sun, Ming-an; Zhu, </a:t>
            </a:r>
            <a:br>
              <a:rPr lang="en-US" b="1" dirty="0"/>
            </a:br>
            <a:r>
              <a:rPr lang="en-US" b="1" dirty="0" err="1" smtClean="0"/>
              <a:t>Hongxiao</a:t>
            </a:r>
            <a:r>
              <a:rPr lang="en-US" b="1" dirty="0" smtClean="0"/>
              <a:t>; </a:t>
            </a:r>
            <a:r>
              <a:rPr lang="en-US" b="1" dirty="0"/>
              <a:t>&amp; </a:t>
            </a:r>
            <a:r>
              <a:rPr lang="en-US" b="1" dirty="0" err="1"/>
              <a:t>Xie</a:t>
            </a:r>
            <a:r>
              <a:rPr lang="en-US" b="1" dirty="0"/>
              <a:t>, </a:t>
            </a:r>
            <a:r>
              <a:rPr lang="en-US" b="1" dirty="0" err="1"/>
              <a:t>Hehuang</a:t>
            </a:r>
            <a:r>
              <a:rPr lang="en-US" dirty="0"/>
              <a:t> 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9100" y="3843020"/>
            <a:ext cx="6047740" cy="104394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“Nonparametric Bayesian Clustering to Detect Bipolar Methylated Genomic Loci”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00" y="274638"/>
            <a:ext cx="2349500" cy="3225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6840" y="246698"/>
            <a:ext cx="2321560" cy="22455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8280" y="2763520"/>
            <a:ext cx="2230120" cy="223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349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" y="562565"/>
            <a:ext cx="8463280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/>
                <a:cs typeface="Arial"/>
              </a:rPr>
              <a:t>Xing</a:t>
            </a:r>
            <a:r>
              <a:rPr lang="en-US" sz="4000" b="1" dirty="0">
                <a:latin typeface="Arial"/>
                <a:cs typeface="Arial"/>
              </a:rPr>
              <a:t>, Jianhua</a:t>
            </a:r>
            <a:r>
              <a:rPr lang="en-US" sz="4000" b="1" dirty="0" smtClean="0">
                <a:latin typeface="Arial"/>
                <a:cs typeface="Arial"/>
              </a:rPr>
              <a:t>; </a:t>
            </a:r>
            <a:r>
              <a:rPr lang="en-US" sz="4000" dirty="0" smtClean="0">
                <a:latin typeface="Arial"/>
                <a:cs typeface="Arial"/>
              </a:rPr>
              <a:t>Mondal</a:t>
            </a:r>
            <a:r>
              <a:rPr lang="en-US" sz="4000" dirty="0">
                <a:latin typeface="Arial"/>
                <a:cs typeface="Arial"/>
              </a:rPr>
              <a:t>, D.</a:t>
            </a:r>
            <a:r>
              <a:rPr lang="en-US" sz="4000" dirty="0" smtClean="0">
                <a:latin typeface="Arial"/>
                <a:cs typeface="Arial"/>
              </a:rPr>
              <a:t>; </a:t>
            </a:r>
            <a:r>
              <a:rPr lang="en-US" sz="4000" b="1" dirty="0" smtClean="0">
                <a:latin typeface="Arial"/>
                <a:cs typeface="Arial"/>
              </a:rPr>
              <a:t>Dougherty</a:t>
            </a:r>
            <a:r>
              <a:rPr lang="en-US" sz="4000" b="1" dirty="0">
                <a:latin typeface="Arial"/>
                <a:cs typeface="Arial"/>
              </a:rPr>
              <a:t>, </a:t>
            </a:r>
            <a:r>
              <a:rPr lang="en-US" sz="4000" b="1" dirty="0" smtClean="0">
                <a:latin typeface="Arial"/>
                <a:cs typeface="Arial"/>
              </a:rPr>
              <a:t>Edward</a:t>
            </a:r>
            <a:r>
              <a:rPr lang="en-US" sz="4000" dirty="0" smtClean="0">
                <a:latin typeface="Arial"/>
                <a:cs typeface="Arial"/>
              </a:rPr>
              <a:t>; </a:t>
            </a:r>
            <a:r>
              <a:rPr lang="en-US" sz="4000" b="1" dirty="0" smtClean="0">
                <a:latin typeface="Arial"/>
                <a:cs typeface="Arial"/>
              </a:rPr>
              <a:t>Mukhopadhyay</a:t>
            </a:r>
            <a:r>
              <a:rPr lang="en-US" sz="4000" b="1" dirty="0">
                <a:latin typeface="Arial"/>
                <a:cs typeface="Arial"/>
              </a:rPr>
              <a:t>, Abhishek; </a:t>
            </a:r>
            <a:r>
              <a:rPr lang="en-US" sz="4000" dirty="0" smtClean="0">
                <a:latin typeface="Arial"/>
                <a:cs typeface="Arial"/>
              </a:rPr>
              <a:t>Carbo</a:t>
            </a:r>
            <a:r>
              <a:rPr lang="en-US" sz="4000" dirty="0">
                <a:latin typeface="Arial"/>
                <a:cs typeface="Arial"/>
              </a:rPr>
              <a:t>, A.; &amp; Yao, G.</a:t>
            </a:r>
          </a:p>
          <a:p>
            <a:r>
              <a:rPr lang="en-US" b="1" dirty="0"/>
              <a:t> </a:t>
            </a:r>
            <a:endParaRPr lang="en-US" sz="2800" dirty="0"/>
          </a:p>
          <a:p>
            <a:r>
              <a:rPr lang="en-US" sz="2800" dirty="0">
                <a:latin typeface="Arial"/>
                <a:cs typeface="Arial"/>
              </a:rPr>
              <a:t>“Systematic Reverse Engineering of Network Topologies: </a:t>
            </a:r>
            <a:r>
              <a:rPr lang="en-US" sz="2800" dirty="0" smtClean="0">
                <a:latin typeface="Arial"/>
                <a:cs typeface="Arial"/>
              </a:rPr>
              <a:t>A </a:t>
            </a:r>
            <a:r>
              <a:rPr lang="en-US" sz="2800" dirty="0">
                <a:latin typeface="Arial"/>
                <a:cs typeface="Arial"/>
              </a:rPr>
              <a:t>Case Study </a:t>
            </a:r>
            <a:r>
              <a:rPr lang="en-US" sz="2800" dirty="0" smtClean="0">
                <a:latin typeface="Arial"/>
                <a:cs typeface="Arial"/>
              </a:rPr>
              <a:t>of  </a:t>
            </a:r>
            <a:r>
              <a:rPr lang="en-US" sz="2800" dirty="0">
                <a:latin typeface="Arial"/>
                <a:cs typeface="Arial"/>
              </a:rPr>
              <a:t>Resettable Bistable Cellular Responses” </a:t>
            </a:r>
            <a:endParaRPr lang="en-US" sz="2800" dirty="0" smtClean="0">
              <a:latin typeface="Arial"/>
              <a:cs typeface="Arial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600" y="4912360"/>
            <a:ext cx="53848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46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3340"/>
            <a:ext cx="8138160" cy="1143000"/>
          </a:xfrm>
        </p:spPr>
        <p:txBody>
          <a:bodyPr>
            <a:noAutofit/>
          </a:bodyPr>
          <a:lstStyle/>
          <a:p>
            <a:r>
              <a:rPr lang="en-US" b="1" dirty="0"/>
              <a:t>Yao, </a:t>
            </a:r>
            <a:r>
              <a:rPr lang="en-US" b="1" dirty="0" smtClean="0"/>
              <a:t>Danfeng</a:t>
            </a:r>
            <a:r>
              <a:rPr lang="en-US" b="1" dirty="0"/>
              <a:t>;</a:t>
            </a:r>
            <a:r>
              <a:rPr lang="en-US" b="1" dirty="0" smtClean="0"/>
              <a:t> Liu, Fang</a:t>
            </a:r>
            <a:r>
              <a:rPr lang="en-US" b="1" dirty="0"/>
              <a:t>;</a:t>
            </a:r>
            <a:r>
              <a:rPr lang="en-US" b="1" dirty="0" smtClean="0"/>
              <a:t> Shu, Xiaokui; &amp; </a:t>
            </a:r>
            <a:r>
              <a:rPr lang="en-US" b="1" dirty="0"/>
              <a:t>Butt, Ali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85261"/>
            <a:ext cx="8229600" cy="11633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Privacy-Preserving Scanning of Big Content for Sensitive Data Exposure with </a:t>
            </a:r>
            <a:r>
              <a:rPr lang="en-US" dirty="0" smtClean="0"/>
              <a:t>MapReduce”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ACM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234505"/>
            <a:ext cx="8229600" cy="13905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48920"/>
            <a:ext cx="1485900" cy="222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7920" y="248920"/>
            <a:ext cx="1449821" cy="18338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8320" y="248920"/>
            <a:ext cx="1285429" cy="18338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8860" y="248920"/>
            <a:ext cx="2567940" cy="171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285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4720" y="528320"/>
            <a:ext cx="5212080" cy="1971040"/>
          </a:xfrm>
        </p:spPr>
        <p:txBody>
          <a:bodyPr>
            <a:normAutofit/>
          </a:bodyPr>
          <a:lstStyle/>
          <a:p>
            <a:r>
              <a:rPr lang="en-US" b="1" dirty="0" smtClean="0"/>
              <a:t>Carey, </a:t>
            </a:r>
            <a:r>
              <a:rPr lang="en-US" b="1" dirty="0" err="1" smtClean="0"/>
              <a:t>Cayelan</a:t>
            </a:r>
            <a:r>
              <a:rPr lang="en-US" b="1" dirty="0" smtClean="0"/>
              <a:t>,</a:t>
            </a:r>
            <a:r>
              <a:rPr lang="en-US" dirty="0" smtClean="0"/>
              <a:t> &amp; Hanson, G.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3422371"/>
            <a:ext cx="8229600" cy="3262909"/>
          </a:xfrm>
        </p:spPr>
        <p:txBody>
          <a:bodyPr/>
          <a:lstStyle/>
          <a:p>
            <a:r>
              <a:rPr lang="en-US" dirty="0"/>
              <a:t>“Fish and Phytoplankton Exhibit Contrasting Temporal Species Abundance Patterns in a Dynamic North Temperate Lake</a:t>
            </a:r>
            <a:r>
              <a:rPr lang="en-US" dirty="0" smtClean="0"/>
              <a:t>”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780" y="246380"/>
            <a:ext cx="2349500" cy="3060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600" y="4983480"/>
            <a:ext cx="53848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22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8320" y="477521"/>
            <a:ext cx="814832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/>
                <a:cs typeface="Arial"/>
              </a:rPr>
              <a:t>Cheng, Zhiyong; Zou, Peng; Liu, </a:t>
            </a:r>
            <a:r>
              <a:rPr lang="en-US" sz="4000" b="1" dirty="0" smtClean="0">
                <a:latin typeface="Arial"/>
                <a:cs typeface="Arial"/>
              </a:rPr>
              <a:t>Longhua</a:t>
            </a:r>
            <a:r>
              <a:rPr lang="en-US" sz="4000" b="1" dirty="0">
                <a:latin typeface="Arial"/>
                <a:cs typeface="Arial"/>
              </a:rPr>
              <a:t>; Zheng,</a:t>
            </a:r>
            <a:r>
              <a:rPr lang="en-US" sz="4000" b="1" baseline="30000" dirty="0">
                <a:latin typeface="Arial"/>
                <a:cs typeface="Arial"/>
              </a:rPr>
              <a:t> </a:t>
            </a:r>
            <a:r>
              <a:rPr lang="en-US" sz="4000" b="1" dirty="0">
                <a:latin typeface="Arial"/>
                <a:cs typeface="Arial"/>
              </a:rPr>
              <a:t>Louise;</a:t>
            </a:r>
            <a:r>
              <a:rPr lang="en-US" sz="4000" dirty="0">
                <a:latin typeface="Arial"/>
                <a:cs typeface="Arial"/>
              </a:rPr>
              <a:t> </a:t>
            </a:r>
            <a:r>
              <a:rPr lang="en-US" sz="4000" b="1" dirty="0">
                <a:latin typeface="Arial"/>
                <a:cs typeface="Arial"/>
              </a:rPr>
              <a:t>Liu,</a:t>
            </a:r>
            <a:r>
              <a:rPr lang="en-US" sz="4000" b="1" baseline="30000" dirty="0">
                <a:latin typeface="Arial"/>
                <a:cs typeface="Arial"/>
              </a:rPr>
              <a:t> </a:t>
            </a:r>
            <a:r>
              <a:rPr lang="en-US" sz="4000" b="1" dirty="0">
                <a:latin typeface="Arial"/>
                <a:cs typeface="Arial"/>
              </a:rPr>
              <a:t>Lu;</a:t>
            </a:r>
            <a:r>
              <a:rPr lang="en-US" sz="4000" dirty="0">
                <a:latin typeface="Arial"/>
                <a:cs typeface="Arial"/>
              </a:rPr>
              <a:t> </a:t>
            </a:r>
            <a:r>
              <a:rPr lang="en-US" sz="4000" b="1" dirty="0" smtClean="0">
                <a:latin typeface="Arial"/>
                <a:cs typeface="Arial"/>
              </a:rPr>
              <a:t>Stoneman</a:t>
            </a:r>
            <a:r>
              <a:rPr lang="en-US" sz="4000" b="1" dirty="0">
                <a:latin typeface="Arial"/>
                <a:cs typeface="Arial"/>
              </a:rPr>
              <a:t>, Rebecca,; Emery, Ashley</a:t>
            </a:r>
            <a:r>
              <a:rPr lang="en-US" sz="4000" b="1" dirty="0" smtClean="0">
                <a:latin typeface="Arial"/>
                <a:cs typeface="Arial"/>
              </a:rPr>
              <a:t>; </a:t>
            </a:r>
            <a:r>
              <a:rPr lang="en-US" sz="4000" b="1" dirty="0">
                <a:latin typeface="Arial"/>
                <a:cs typeface="Arial"/>
              </a:rPr>
              <a:t>Gilbert, Elizabeth  R. &amp; Cho, Alicia</a:t>
            </a:r>
            <a:endParaRPr lang="en-US" sz="4000" dirty="0">
              <a:latin typeface="Arial"/>
              <a:cs typeface="Arial"/>
            </a:endParaRPr>
          </a:p>
          <a:p>
            <a:endParaRPr lang="en-US" sz="2400" dirty="0"/>
          </a:p>
          <a:p>
            <a:r>
              <a:rPr lang="en-US" sz="2800" dirty="0">
                <a:latin typeface="Arial"/>
                <a:cs typeface="Arial"/>
              </a:rPr>
              <a:t>“Targeting FoxO1 with AS1842856 Suppresses </a:t>
            </a:r>
            <a:r>
              <a:rPr lang="en-US" sz="2800" dirty="0" smtClean="0">
                <a:latin typeface="Arial"/>
                <a:cs typeface="Arial"/>
              </a:rPr>
              <a:t>Adipogenesis”</a:t>
            </a:r>
          </a:p>
          <a:p>
            <a:endParaRPr lang="en-US" sz="2400" dirty="0" smtClean="0"/>
          </a:p>
          <a:p>
            <a:endParaRPr lang="en-US" sz="2400" dirty="0"/>
          </a:p>
          <a:p>
            <a:pPr algn="ctr"/>
            <a:r>
              <a:rPr lang="en-US" sz="2400" b="1" i="1" dirty="0">
                <a:solidFill>
                  <a:srgbClr val="0000FF"/>
                </a:solidFill>
                <a:latin typeface="Times"/>
                <a:cs typeface="Times"/>
              </a:rPr>
              <a:t>Landes Bioscience Journals: Cell Cycle</a:t>
            </a:r>
          </a:p>
          <a:p>
            <a:endParaRPr lang="en-US" dirty="0" smtClean="0"/>
          </a:p>
          <a:p>
            <a:endParaRPr lang="en-US" b="1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pen Select model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0" y="5923280"/>
            <a:ext cx="1016000" cy="528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eer Review Integrity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240" y="5933440"/>
            <a:ext cx="1148080" cy="426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9772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8160" y="4749730"/>
            <a:ext cx="8107680" cy="2739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endParaRPr lang="en-US" b="1" dirty="0"/>
          </a:p>
          <a:p>
            <a:endParaRPr lang="en-US" dirty="0"/>
          </a:p>
          <a:p>
            <a:r>
              <a:rPr lang="en-US" sz="2800" dirty="0">
                <a:latin typeface="Arial"/>
                <a:cs typeface="Arial"/>
              </a:rPr>
              <a:t>	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120" y="752158"/>
            <a:ext cx="384048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David, Ray, &amp; Marr, </a:t>
            </a:r>
            <a:r>
              <a:rPr lang="en-US" b="1" dirty="0" err="1" smtClean="0"/>
              <a:t>Linsey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723197"/>
            <a:ext cx="8229600" cy="240760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/>
              <a:t>Correlation and Causality Analyses of Meteorological Variables Associated with Spore Release of a Plant Pathogen</a:t>
            </a:r>
            <a:r>
              <a:rPr lang="en-US" dirty="0" smtClean="0"/>
              <a:t>”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496" y="360680"/>
            <a:ext cx="2117344" cy="2646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60680"/>
            <a:ext cx="2032000" cy="25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9600" y="4953000"/>
            <a:ext cx="53848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8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163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/>
              <a:t>Dougherty, </a:t>
            </a:r>
            <a:r>
              <a:rPr lang="en-US" sz="4000" b="1" dirty="0" smtClean="0"/>
              <a:t>Edward; </a:t>
            </a:r>
            <a:r>
              <a:rPr lang="en-US" sz="4000" b="1" dirty="0"/>
              <a:t>Turner, </a:t>
            </a:r>
            <a:r>
              <a:rPr lang="en-US" sz="4000" b="1" dirty="0" smtClean="0"/>
              <a:t>James; &amp; </a:t>
            </a:r>
            <a:r>
              <a:rPr lang="en-US" sz="4000" dirty="0"/>
              <a:t>Vogel, </a:t>
            </a:r>
            <a:r>
              <a:rPr lang="en-US" sz="4000" dirty="0" smtClean="0"/>
              <a:t>F.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/>
              <a:t>“Multiscale Model </a:t>
            </a:r>
            <a:r>
              <a:rPr lang="en-US" sz="2400" dirty="0"/>
              <a:t>and </a:t>
            </a:r>
            <a:r>
              <a:rPr lang="en-US" sz="2400" dirty="0" smtClean="0"/>
              <a:t>Simulations </a:t>
            </a:r>
            <a:r>
              <a:rPr lang="en-US" sz="2400" dirty="0"/>
              <a:t>of </a:t>
            </a:r>
            <a:r>
              <a:rPr lang="en-US" sz="2400" dirty="0" smtClean="0"/>
              <a:t>Transcranial Direct </a:t>
            </a:r>
            <a:r>
              <a:rPr lang="en-US" sz="2400" dirty="0"/>
              <a:t>Current </a:t>
            </a:r>
            <a:r>
              <a:rPr lang="en-US" sz="2400" dirty="0" smtClean="0"/>
              <a:t>Stimulation to Neuron Electrodynamics</a:t>
            </a:r>
            <a:r>
              <a:rPr lang="en-US" sz="2400" dirty="0"/>
              <a:t>: </a:t>
            </a:r>
            <a:r>
              <a:rPr lang="en-US" sz="2400" dirty="0" smtClean="0"/>
              <a:t>Modeling </a:t>
            </a:r>
            <a:r>
              <a:rPr lang="en-US" sz="2400" dirty="0"/>
              <a:t>the </a:t>
            </a:r>
            <a:r>
              <a:rPr lang="en-US" sz="2400" dirty="0" smtClean="0"/>
              <a:t>Influence </a:t>
            </a:r>
            <a:r>
              <a:rPr lang="en-US" sz="2400" dirty="0"/>
              <a:t>of the </a:t>
            </a:r>
            <a:r>
              <a:rPr lang="en-US" sz="2400" dirty="0" smtClean="0"/>
              <a:t>Transcranial Electric Field </a:t>
            </a:r>
            <a:r>
              <a:rPr lang="en-US" sz="2400" dirty="0"/>
              <a:t>on </a:t>
            </a:r>
            <a:r>
              <a:rPr lang="en-US" sz="2400" dirty="0" smtClean="0"/>
              <a:t>Neuronal Depolarization”</a:t>
            </a:r>
            <a:endParaRPr lang="en-US" sz="2400" dirty="0"/>
          </a:p>
        </p:txBody>
      </p:sp>
      <p:pic>
        <p:nvPicPr>
          <p:cNvPr id="4" name="Content Placeholder 3" descr="CompMathMethodsMedicine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531" b="-16531"/>
          <a:stretch>
            <a:fillRect/>
          </a:stretch>
        </p:blipFill>
        <p:spPr>
          <a:xfrm>
            <a:off x="1588044" y="3510885"/>
            <a:ext cx="6086090" cy="3347115"/>
          </a:xfrm>
        </p:spPr>
      </p:pic>
    </p:spTree>
    <p:extLst>
      <p:ext uri="{BB962C8B-B14F-4D97-AF65-F5344CB8AC3E}">
        <p14:creationId xmlns:p14="http://schemas.microsoft.com/office/powerpoint/2010/main" val="2448627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2312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Duncan, </a:t>
            </a:r>
            <a:r>
              <a:rPr lang="en-US" b="1" dirty="0" smtClean="0"/>
              <a:t>Susan; </a:t>
            </a:r>
            <a:r>
              <a:rPr lang="en-US" b="1" dirty="0"/>
              <a:t>Bianchi, Laurie M</a:t>
            </a:r>
            <a:r>
              <a:rPr lang="en-US" b="1" dirty="0" smtClean="0"/>
              <a:t>.; </a:t>
            </a:r>
            <a:r>
              <a:rPr lang="en-US" b="1" dirty="0"/>
              <a:t>Webster, Janet B</a:t>
            </a:r>
            <a:r>
              <a:rPr lang="en-US" b="1" dirty="0" smtClean="0"/>
              <a:t>.; </a:t>
            </a:r>
            <a:r>
              <a:rPr lang="en-US" dirty="0"/>
              <a:t>Johnson, </a:t>
            </a:r>
            <a:r>
              <a:rPr lang="en-US" dirty="0" smtClean="0"/>
              <a:t>D.S.; Chang</a:t>
            </a:r>
            <a:r>
              <a:rPr lang="en-US" dirty="0"/>
              <a:t>, </a:t>
            </a:r>
            <a:r>
              <a:rPr lang="en-US" dirty="0" smtClean="0"/>
              <a:t>H.; </a:t>
            </a:r>
            <a:r>
              <a:rPr lang="en-US" b="1" dirty="0"/>
              <a:t>Marcy, Joseph E</a:t>
            </a:r>
            <a:r>
              <a:rPr lang="en-US" b="1" dirty="0" smtClean="0"/>
              <a:t>.; &amp; O'Keefe</a:t>
            </a:r>
            <a:r>
              <a:rPr lang="en-US" b="1" dirty="0"/>
              <a:t>, Sean F.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722880"/>
            <a:ext cx="8229600" cy="342868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Protecting Soymilk Flavor and Nutrients from </a:t>
            </a:r>
            <a:r>
              <a:rPr lang="en-US" dirty="0" smtClean="0"/>
              <a:t>Photodegradation”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FoodSciNutriti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8599"/>
            <a:ext cx="9144000" cy="1503123"/>
          </a:xfrm>
          <a:prstGeom prst="rect">
            <a:avLst/>
          </a:prstGeom>
        </p:spPr>
      </p:pic>
      <p:pic>
        <p:nvPicPr>
          <p:cNvPr id="7" name="Picture 6" descr="Wiley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260" y="5850890"/>
            <a:ext cx="2400300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22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80" y="274637"/>
            <a:ext cx="8585200" cy="3958377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 smtClean="0"/>
              <a:t>Gilbert, Elizabeth R.; Zhang, Shuai; Hulver, Matthew W.; McMillan, Ryan P.; &amp; Cline, Mark A.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sz="2800" dirty="0" smtClean="0"/>
              <a:t>“</a:t>
            </a:r>
            <a:r>
              <a:rPr lang="en-US" sz="3100" dirty="0" smtClean="0"/>
              <a:t>The Pivotal Role </a:t>
            </a:r>
            <a:r>
              <a:rPr lang="en-US" sz="3100" dirty="0"/>
              <a:t>of </a:t>
            </a:r>
            <a:r>
              <a:rPr lang="en-US" sz="3100" dirty="0" smtClean="0"/>
              <a:t>Pyruvate Dehydrogenase </a:t>
            </a:r>
            <a:br>
              <a:rPr lang="en-US" sz="3100" dirty="0" smtClean="0"/>
            </a:br>
            <a:r>
              <a:rPr lang="en-US" sz="3100" dirty="0"/>
              <a:t>	</a:t>
            </a:r>
            <a:r>
              <a:rPr lang="en-US" sz="3100" dirty="0" smtClean="0"/>
              <a:t>Kinases </a:t>
            </a:r>
            <a:r>
              <a:rPr lang="en-US" sz="3100" dirty="0"/>
              <a:t>in </a:t>
            </a:r>
            <a:r>
              <a:rPr lang="en-US" sz="3100" dirty="0" smtClean="0"/>
              <a:t>Metabolic Flexibility” </a:t>
            </a:r>
            <a:endParaRPr lang="en-US" sz="31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520" y="4840952"/>
            <a:ext cx="7244080" cy="136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50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1091</Words>
  <Application>Microsoft Macintosh PowerPoint</Application>
  <PresentationFormat>On-screen Show (4:3)</PresentationFormat>
  <Paragraphs>194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VT OASF Awards Open Access Subvention Fund</vt:lpstr>
      <vt:lpstr>        Abedi, Vida;         Yeasin, M.; &amp; Zand, R. </vt:lpstr>
      <vt:lpstr>PowerPoint Presentation</vt:lpstr>
      <vt:lpstr>Carey, Cayelan, &amp; Hanson, G.  </vt:lpstr>
      <vt:lpstr>PowerPoint Presentation</vt:lpstr>
      <vt:lpstr>David, Ray, &amp; Marr, Linsey</vt:lpstr>
      <vt:lpstr>Dougherty, Edward; Turner, James; &amp; Vogel, F.  “Multiscale Model and Simulations of Transcranial Direct Current Stimulation to Neuron Electrodynamics: Modeling the Influence of the Transcranial Electric Field on Neuronal Depolarization”</vt:lpstr>
      <vt:lpstr>Duncan, Susan; Bianchi, Laurie M.; Webster, Janet B.; Johnson, D.S.; Chang, H.; Marcy, Joseph E.; &amp; O'Keefe, Sean F. </vt:lpstr>
      <vt:lpstr>Gilbert, Elizabeth R.; Zhang, Shuai; Hulver, Matthew W.; McMillan, Ryan P.; &amp; Cline, Mark A.   “The Pivotal Role of Pyruvate Dehydrogenase   Kinases in Metabolic Flexibility” </vt:lpstr>
      <vt:lpstr>VT OASF Awards Open Access Subvention Fund</vt:lpstr>
      <vt:lpstr>PowerPoint Presentation</vt:lpstr>
      <vt:lpstr>PowerPoint Presentation</vt:lpstr>
      <vt:lpstr>Lazar, Iuliana M.,  &amp; Tenga, Milagros </vt:lpstr>
      <vt:lpstr>PowerPoint Presentation</vt:lpstr>
      <vt:lpstr>Liu, Dongmin;  Luo, Jing;  Jia, Z.; Zhen, Wei; Zhou, K.;  &amp; Gilbert, Elizabeth.   “Baicalein Prevents Type 2 Diabetes via Promoting Islet ß-Cell” </vt:lpstr>
      <vt:lpstr>Liu, Longhua;  Zhou, Peng;  Zheng, Dongxu;  Linarelli, Leah E.; Amarell, Sarah; Passaro, Ausin; &amp; Cheng, Zhiyong </vt:lpstr>
      <vt:lpstr>PowerPoint Presentation</vt:lpstr>
      <vt:lpstr>PowerPoint Presentation</vt:lpstr>
      <vt:lpstr>VT OASF Awards Open Access Subvention Fund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VT OASF Awards Open Access Subvention Fund</vt:lpstr>
      <vt:lpstr>PowerPoint Presentation</vt:lpstr>
      <vt:lpstr>PowerPoint Presentation</vt:lpstr>
      <vt:lpstr>PowerPoint Presentation</vt:lpstr>
      <vt:lpstr>PowerPoint Presentation</vt:lpstr>
      <vt:lpstr>Taylor, John E.,  &amp; Wang, Qi </vt:lpstr>
      <vt:lpstr>Wu, Xiaowei; Sun, Ming-an; Zhu,  Hongxiao; &amp; Xie, Hehuang  </vt:lpstr>
      <vt:lpstr>PowerPoint Presentation</vt:lpstr>
      <vt:lpstr>Yao, Danfeng; Liu, Fang; Shu, Xiaokui; &amp; Butt, Ali </vt:lpstr>
    </vt:vector>
  </TitlesOfParts>
  <Manager/>
  <Company>Scholarly Communication, Virginia Tech Libraries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OASF Awards VT Open Access Subvention Fund</dc:title>
  <dc:subject>Authors' Reception/Recognition</dc:subject>
  <dc:creator>Gail McMillan</dc:creator>
  <cp:keywords/>
  <dc:description/>
  <cp:lastModifiedBy>Gail McMillan</cp:lastModifiedBy>
  <cp:revision>54</cp:revision>
  <dcterms:created xsi:type="dcterms:W3CDTF">2015-02-12T14:01:50Z</dcterms:created>
  <dcterms:modified xsi:type="dcterms:W3CDTF">2015-06-11T15:16:38Z</dcterms:modified>
  <cp:category/>
</cp:coreProperties>
</file>