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tiff" ContentType="image/tif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671" r:id="rId2"/>
  </p:sldMasterIdLst>
  <p:notesMasterIdLst>
    <p:notesMasterId r:id="rId27"/>
  </p:notesMasterIdLst>
  <p:sldIdLst>
    <p:sldId id="259" r:id="rId3"/>
    <p:sldId id="352" r:id="rId4"/>
    <p:sldId id="491" r:id="rId5"/>
    <p:sldId id="421" r:id="rId6"/>
    <p:sldId id="492" r:id="rId7"/>
    <p:sldId id="493" r:id="rId8"/>
    <p:sldId id="494" r:id="rId9"/>
    <p:sldId id="495" r:id="rId10"/>
    <p:sldId id="496" r:id="rId11"/>
    <p:sldId id="497" r:id="rId12"/>
    <p:sldId id="470" r:id="rId13"/>
    <p:sldId id="456" r:id="rId14"/>
    <p:sldId id="472" r:id="rId15"/>
    <p:sldId id="473" r:id="rId16"/>
    <p:sldId id="475" r:id="rId17"/>
    <p:sldId id="476" r:id="rId18"/>
    <p:sldId id="474" r:id="rId19"/>
    <p:sldId id="502" r:id="rId20"/>
    <p:sldId id="478" r:id="rId21"/>
    <p:sldId id="500" r:id="rId22"/>
    <p:sldId id="499" r:id="rId23"/>
    <p:sldId id="498" r:id="rId24"/>
    <p:sldId id="503" r:id="rId25"/>
    <p:sldId id="319" r:id="rId26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129" algn="ctr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260" algn="ctr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390" algn="ctr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518" algn="ctr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5650" algn="l" defTabSz="914260" rtl="0" eaLnBrk="1" latinLnBrk="0" hangingPunct="1"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2778" algn="l" defTabSz="914260" rtl="0" eaLnBrk="1" latinLnBrk="0" hangingPunct="1"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199909" algn="l" defTabSz="914260" rtl="0" eaLnBrk="1" latinLnBrk="0" hangingPunct="1"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039" algn="l" defTabSz="914260" rtl="0" eaLnBrk="1" latinLnBrk="0" hangingPunct="1">
      <a:defRPr sz="5800" kern="1200">
        <a:solidFill>
          <a:schemeClr val="tx1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FF33"/>
    <a:srgbClr val="F9AB6B"/>
    <a:srgbClr val="149069"/>
    <a:srgbClr val="1A0091"/>
    <a:srgbClr val="1399D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61" autoAdjust="0"/>
    <p:restoredTop sz="98251" autoAdjust="0"/>
  </p:normalViewPr>
  <p:slideViewPr>
    <p:cSldViewPr showGuides="1">
      <p:cViewPr>
        <p:scale>
          <a:sx n="60" d="100"/>
          <a:sy n="60" d="100"/>
        </p:scale>
        <p:origin x="-102" y="-78"/>
      </p:cViewPr>
      <p:guideLst>
        <p:guide orient="horz" pos="3072"/>
        <p:guide orient="horz" pos="350"/>
        <p:guide orient="horz" pos="1439"/>
        <p:guide orient="horz" pos="5385"/>
        <p:guide orient="horz" pos="1168"/>
        <p:guide pos="422"/>
        <p:guide pos="7815"/>
        <p:guide pos="4096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25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D3655-6FA2-4E02-8D23-AD16FD1C6DA0}" type="datetimeFigureOut">
              <a:rPr lang="de-DE" smtClean="0"/>
              <a:pPr/>
              <a:t>10.06.2015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FBB7F-0760-4972-853C-405D71E06D9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67826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29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260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390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518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650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78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909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039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inviting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NAWEA Symposium.</a:t>
            </a:r>
          </a:p>
          <a:p>
            <a:pPr>
              <a:buFont typeface="Arial" pitchFamily="34" charset="0"/>
              <a:buChar char="•"/>
            </a:pPr>
            <a:endParaRPr lang="de-DE" baseline="0" dirty="0" smtClean="0"/>
          </a:p>
          <a:p>
            <a:pPr>
              <a:buFont typeface="Arial" pitchFamily="34" charset="0"/>
              <a:buChar char="•"/>
            </a:pP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pleasure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speak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plenary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session</a:t>
            </a:r>
            <a:endParaRPr lang="de-DE" baseline="0" dirty="0" smtClean="0"/>
          </a:p>
          <a:p>
            <a:pPr>
              <a:buFont typeface="Arial" pitchFamily="34" charset="0"/>
              <a:buChar char="•"/>
            </a:pPr>
            <a:endParaRPr lang="de-DE" baseline="0" dirty="0" smtClean="0"/>
          </a:p>
          <a:p>
            <a:pPr>
              <a:buFont typeface="Arial" pitchFamily="34" charset="0"/>
              <a:buChar char="•"/>
            </a:pPr>
            <a:r>
              <a:rPr lang="de-DE" baseline="0" dirty="0" err="1" smtClean="0"/>
              <a:t>about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educational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activities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wider European </a:t>
            </a:r>
            <a:r>
              <a:rPr lang="de-DE" baseline="0" dirty="0" err="1" smtClean="0"/>
              <a:t>perspective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which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them</a:t>
            </a:r>
            <a:r>
              <a:rPr lang="de-DE" baseline="0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de-DE" baseline="0" dirty="0" smtClean="0"/>
          </a:p>
          <a:p>
            <a:pPr>
              <a:buFont typeface="Arial" pitchFamily="34" charset="0"/>
              <a:buChar char="•"/>
            </a:pPr>
            <a:endParaRPr lang="de-DE" baseline="0" dirty="0" smtClean="0"/>
          </a:p>
          <a:p>
            <a:pPr>
              <a:buFont typeface="Arial" pitchFamily="34" charset="0"/>
              <a:buChar char="•"/>
            </a:pPr>
            <a:endParaRPr lang="de-DE" baseline="0" dirty="0" smtClean="0"/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FBB7F-0760-4972-853C-405D71E06D9D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Details</a:t>
            </a:r>
            <a:r>
              <a:rPr lang="en-GB" baseline="0" dirty="0" smtClean="0"/>
              <a:t> on minimum number of ECTS in specific key courses to be found on the website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DDDDA-258D-4D0E-80A9-E5A1141E7F69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647121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have had AE students in OE, but you need to prove</a:t>
            </a:r>
            <a:r>
              <a:rPr lang="en-GB" baseline="0" dirty="0" smtClean="0"/>
              <a:t> you have what it takes.</a:t>
            </a:r>
          </a:p>
          <a:p>
            <a:endParaRPr lang="en-GB" dirty="0" smtClean="0"/>
          </a:p>
          <a:p>
            <a:r>
              <a:rPr lang="en-GB" dirty="0" smtClean="0"/>
              <a:t>Details</a:t>
            </a:r>
            <a:r>
              <a:rPr lang="en-GB" baseline="0" dirty="0" smtClean="0"/>
              <a:t> on minimum number of ECTS in specific key courses to be found on the website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DDDDA-258D-4D0E-80A9-E5A1141E7F69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647121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n-GB" baseline="0" dirty="0" smtClean="0"/>
              <a:t>ssociate partners involved in guest lectures, summer schools, possible internships or MSc thesis subjects, etc.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E8DDDDA-258D-4D0E-80A9-E5A1141E7F69}" type="slidenum">
              <a:rPr lang="nl-NL" smtClean="0">
                <a:solidFill>
                  <a:prstClr val="black"/>
                </a:solidFill>
                <a:latin typeface="Calibri"/>
              </a:rPr>
              <a:pPr/>
              <a:t>17</a:t>
            </a:fld>
            <a:endParaRPr lang="nl-NL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012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n-GB" baseline="0" dirty="0" smtClean="0"/>
              <a:t>ssociate partners involved in guest lectures, summer schools, possible internships or MSc thesis subjects, etc.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E8DDDDA-258D-4D0E-80A9-E5A1141E7F69}" type="slidenum">
              <a:rPr lang="nl-NL" smtClean="0">
                <a:solidFill>
                  <a:prstClr val="black"/>
                </a:solidFill>
                <a:latin typeface="Calibri"/>
              </a:rPr>
              <a:pPr/>
              <a:t>18</a:t>
            </a:fld>
            <a:endParaRPr lang="nl-NL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0127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  <p:sp>
        <p:nvSpPr>
          <p:cNvPr id="6144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8965E488-C227-479E-8026-4C050083AAD2}" type="slidenum">
              <a:rPr lang="de-DE" sz="1200" smtClean="0"/>
              <a:pPr eaLnBrk="1" hangingPunct="1"/>
              <a:t>20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  <p:sp>
        <p:nvSpPr>
          <p:cNvPr id="6246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19EF939D-5057-4D3E-8CF0-CE2AF1DD1CBD}" type="slidenum">
              <a:rPr lang="de-DE" sz="1200" smtClean="0"/>
              <a:pPr eaLnBrk="1" hangingPunct="1"/>
              <a:t>3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16D286A3-D79E-4D07-9790-2444840E9B2E}" type="slidenum">
              <a:rPr lang="de-DE" sz="1200" smtClean="0"/>
              <a:pPr eaLnBrk="1" hangingPunct="1"/>
              <a:t>5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  <p:sp>
        <p:nvSpPr>
          <p:cNvPr id="7066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defTabSz="873125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defTabSz="873125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58C7DF02-0A0D-4E7D-B1C1-E045A9572D70}" type="slidenum">
              <a:rPr lang="de-DE" sz="1200" smtClean="0"/>
              <a:pPr eaLnBrk="1" hangingPunct="1"/>
              <a:t>6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defTabSz="912813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defTabSz="912813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defTabSz="912813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defTabSz="912813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4E41F699-7935-4AB7-BD10-9FB596DB5F24}" type="slidenum">
              <a:rPr lang="de-DE" sz="1200" smtClean="0"/>
              <a:pPr eaLnBrk="1" hangingPunct="1"/>
              <a:t>9</a:t>
            </a:fld>
            <a:endParaRPr lang="de-DE" sz="1200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1538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defTabSz="871538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defTabSz="871538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defTabSz="871538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defTabSz="871538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defTabSz="871538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defTabSz="871538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defTabSz="871538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defTabSz="871538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11AD04FD-8FE6-488B-85F7-5A8B055E6A37}" type="slidenum">
              <a:rPr lang="de-DE" sz="1200" smtClean="0"/>
              <a:pPr eaLnBrk="1" hangingPunct="1"/>
              <a:t>10</a:t>
            </a:fld>
            <a:endParaRPr lang="de-DE" sz="120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50-60 graduates </a:t>
            </a:r>
            <a:r>
              <a:rPr lang="en-GB" dirty="0" err="1" smtClean="0"/>
              <a:t>nog</a:t>
            </a:r>
            <a:r>
              <a:rPr lang="en-GB" dirty="0" smtClean="0"/>
              <a:t> </a:t>
            </a:r>
            <a:r>
              <a:rPr lang="en-GB" dirty="0" err="1" smtClean="0"/>
              <a:t>niet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gehaald</a:t>
            </a:r>
            <a:r>
              <a:rPr lang="en-GB" baseline="0" dirty="0" smtClean="0"/>
              <a:t>. Nu 35-40.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E8DDDDA-258D-4D0E-80A9-E5A1141E7F69}" type="slidenum">
              <a:rPr lang="nl-NL" smtClean="0">
                <a:solidFill>
                  <a:prstClr val="black"/>
                </a:solidFill>
                <a:latin typeface="Calibri"/>
              </a:rPr>
              <a:pPr/>
              <a:t>12</a:t>
            </a:fld>
            <a:endParaRPr lang="nl-NL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4700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1 programme, 4 universities, 4 tracks, 3 mobility paths.</a:t>
            </a:r>
          </a:p>
          <a:p>
            <a:r>
              <a:rPr lang="en-GB" sz="1200" b="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Take</a:t>
            </a:r>
            <a:r>
              <a:rPr lang="en-GB" sz="1200" b="0" baseline="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 1 or 2 examples, explain the schedule.</a:t>
            </a:r>
          </a:p>
          <a:p>
            <a:r>
              <a:rPr lang="en-GB" sz="1200" b="0" baseline="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Summer school this year will probably take us to </a:t>
            </a:r>
            <a:r>
              <a:rPr lang="en-GB" sz="1200" b="0" baseline="0" dirty="0" err="1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Fraunhofer</a:t>
            </a:r>
            <a:r>
              <a:rPr lang="en-GB" sz="1200" b="0" baseline="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 IWES in Bremerhaven to take a look at big testing facilities.</a:t>
            </a:r>
            <a:endParaRPr lang="nl-NL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E8DDDDA-258D-4D0E-80A9-E5A1141E7F69}" type="slidenum">
              <a:rPr lang="nl-NL" smtClean="0">
                <a:solidFill>
                  <a:prstClr val="black"/>
                </a:solidFill>
                <a:latin typeface="Calibri"/>
              </a:rPr>
              <a:pPr/>
              <a:t>13</a:t>
            </a:fld>
            <a:endParaRPr lang="nl-NL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254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EWEM is NOT a degree!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LOCAL degrees have been</a:t>
            </a:r>
            <a:r>
              <a:rPr lang="nl-NL" baseline="0" dirty="0" smtClean="0"/>
              <a:t> a prerequisite in order to establish EWEM.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E8DDDDA-258D-4D0E-80A9-E5A1141E7F69}" type="slidenum">
              <a:rPr lang="nl-NL" smtClean="0">
                <a:solidFill>
                  <a:prstClr val="black"/>
                </a:solidFill>
                <a:latin typeface="Calibri"/>
              </a:rPr>
              <a:pPr/>
              <a:t>14</a:t>
            </a:fld>
            <a:endParaRPr lang="nl-NL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5293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8339361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7734" y="92569"/>
            <a:ext cx="12354560" cy="103857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098322" y="1408854"/>
            <a:ext cx="5752124" cy="748001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050519" y="1408854"/>
            <a:ext cx="5752124" cy="748001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754445" y="9193671"/>
            <a:ext cx="6571176" cy="435752"/>
          </a:xfrm>
          <a:prstGeom prst="rect">
            <a:avLst/>
          </a:prstGeom>
        </p:spPr>
        <p:txBody>
          <a:bodyPr lIns="124118" tIns="62059" rIns="124118" bIns="62059"/>
          <a:lstStyle>
            <a:lvl1pPr>
              <a:defRPr>
                <a:solidFill>
                  <a:srgbClr val="000000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r>
              <a:rPr lang="de-DE"/>
              <a:t>CCRTVU Delegation Visit, June 12, 2007 -  Folie </a:t>
            </a:r>
            <a:fld id="{A4B9D28A-4567-4C9E-A33C-FD81663850A9}" type="slidenum">
              <a:rPr lang="de-DE"/>
              <a:pPr>
                <a:defRPr/>
              </a:pPr>
              <a:t>‹Nr.›</a:t>
            </a:fld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88189945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3" t="-2631" r="9987"/>
          <a:stretch/>
        </p:blipFill>
        <p:spPr bwMode="auto">
          <a:xfrm>
            <a:off x="0" y="-51504"/>
            <a:ext cx="13004800" cy="2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9497600"/>
            <a:ext cx="13004799" cy="2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69671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27918" y="9035628"/>
            <a:ext cx="2235200" cy="69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3" t="-2631" r="9987"/>
          <a:stretch/>
        </p:blipFill>
        <p:spPr bwMode="auto">
          <a:xfrm>
            <a:off x="0" y="-51504"/>
            <a:ext cx="13004800" cy="10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8729600"/>
            <a:ext cx="13004799" cy="10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2790" b="54061"/>
          <a:stretch/>
        </p:blipFill>
        <p:spPr bwMode="auto">
          <a:xfrm>
            <a:off x="5504709" y="97671"/>
            <a:ext cx="2087605" cy="7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431" y="8867207"/>
            <a:ext cx="1169454" cy="7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117" y="8867206"/>
            <a:ext cx="1615165" cy="7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318" y="8922812"/>
            <a:ext cx="2093355" cy="66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65130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97280" y="1408854"/>
            <a:ext cx="5743787" cy="7480018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057813" y="1408854"/>
            <a:ext cx="5743787" cy="7480018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6097095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6264" y="2183272"/>
            <a:ext cx="5748302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6264" y="3093155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6831164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6011611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567677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4720734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80199877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4052" y="2284413"/>
            <a:ext cx="5772150" cy="6218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78603" y="2284413"/>
            <a:ext cx="5772150" cy="6218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58813536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8951497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097324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1374409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9" y="388940"/>
            <a:ext cx="4278313" cy="14636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9" y="2284413"/>
            <a:ext cx="4278313" cy="64277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30927351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de-DE" noProof="0" smtClean="0">
              <a:sym typeface="Helvetica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34096811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1"/>
          <p:cNvSpPr>
            <a:spLocks noChangeShapeType="1"/>
          </p:cNvSpPr>
          <p:nvPr/>
        </p:nvSpPr>
        <p:spPr bwMode="auto">
          <a:xfrm>
            <a:off x="654050" y="8693150"/>
            <a:ext cx="11695113" cy="0"/>
          </a:xfrm>
          <a:prstGeom prst="line">
            <a:avLst/>
          </a:prstGeom>
          <a:noFill/>
          <a:ln w="31750">
            <a:solidFill>
              <a:srgbClr val="0A417A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51" name="Rectangle 2"/>
          <p:cNvSpPr>
            <a:spLocks/>
          </p:cNvSpPr>
          <p:nvPr/>
        </p:nvSpPr>
        <p:spPr bwMode="auto">
          <a:xfrm>
            <a:off x="647703" y="9151937"/>
            <a:ext cx="25781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>
              <a:spcBef>
                <a:spcPts val="676"/>
              </a:spcBef>
            </a:pPr>
            <a:r>
              <a:rPr lang="en-US" altLang="de-DE" sz="1100" dirty="0">
                <a:solidFill>
                  <a:srgbClr val="A8AFAF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© ForWind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54050" y="542925"/>
            <a:ext cx="11695113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5" tIns="45712" rIns="0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Helvetica" charset="0"/>
              </a:rPr>
              <a:t>Click to edit Master title </a:t>
            </a:r>
            <a:r>
              <a:rPr lang="en-US" dirty="0" smtClean="0">
                <a:sym typeface="Helvetica" charset="0"/>
              </a:rPr>
              <a:t>style</a:t>
            </a:r>
            <a:br>
              <a:rPr lang="en-US" dirty="0" smtClean="0">
                <a:sym typeface="Helvetica" charset="0"/>
              </a:rPr>
            </a:br>
            <a:r>
              <a:rPr lang="en-US" dirty="0" smtClean="0">
                <a:sym typeface="Helvetica" charset="0"/>
              </a:rPr>
              <a:t>SECOND line of title</a:t>
            </a:r>
            <a:endParaRPr lang="en-US" dirty="0">
              <a:sym typeface="Helvetica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4050" y="2284513"/>
            <a:ext cx="11696700" cy="621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5" tIns="45712" rIns="0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Helvetica" charset="0"/>
              </a:rPr>
              <a:t>Click to edit Master text styles</a:t>
            </a:r>
          </a:p>
          <a:p>
            <a:pPr lvl="1"/>
            <a:r>
              <a:rPr lang="en-US" dirty="0">
                <a:sym typeface="Helvetica" charset="0"/>
              </a:rPr>
              <a:t>Second level</a:t>
            </a:r>
          </a:p>
          <a:p>
            <a:pPr lvl="2"/>
            <a:r>
              <a:rPr lang="en-US" dirty="0">
                <a:sym typeface="Helvetica" charset="0"/>
              </a:rPr>
              <a:t>Third level</a:t>
            </a:r>
          </a:p>
          <a:p>
            <a:pPr lvl="3"/>
            <a:r>
              <a:rPr lang="en-US" dirty="0">
                <a:sym typeface="Helvetica" charset="0"/>
              </a:rPr>
              <a:t>Fourth level</a:t>
            </a:r>
          </a:p>
          <a:p>
            <a:pPr lvl="4"/>
            <a:r>
              <a:rPr lang="en-US" dirty="0">
                <a:sym typeface="Helvetica" charset="0"/>
              </a:rPr>
              <a:t>Fifth level</a:t>
            </a:r>
          </a:p>
        </p:txBody>
      </p:sp>
      <p:pic>
        <p:nvPicPr>
          <p:cNvPr id="7" name="ForWind Logo EN.png"/>
          <p:cNvPicPr/>
          <p:nvPr userDrawn="1"/>
        </p:nvPicPr>
        <p:blipFill>
          <a:blip r:embed="rId12" cstate="print">
            <a:extLst/>
          </a:blip>
          <a:stretch>
            <a:fillRect/>
          </a:stretch>
        </p:blipFill>
        <p:spPr>
          <a:xfrm>
            <a:off x="10131338" y="8987934"/>
            <a:ext cx="2219418" cy="495302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/>
  <p:txStyles>
    <p:titleStyle>
      <a:lvl1pPr algn="l" rtl="0" eaLnBrk="0" fontAlgn="base" hangingPunct="0">
        <a:lnSpc>
          <a:spcPts val="5000"/>
        </a:lnSpc>
        <a:spcBef>
          <a:spcPct val="0"/>
        </a:spcBef>
        <a:spcAft>
          <a:spcPct val="0"/>
        </a:spcAft>
        <a:defRPr sz="3400" b="1" baseline="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5pPr>
      <a:lvl6pPr marL="457129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6pPr>
      <a:lvl7pPr marL="91426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7pPr>
      <a:lvl8pPr marL="137139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8pPr>
      <a:lvl9pPr marL="1828518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9pPr>
    </p:titleStyle>
    <p:bodyStyle>
      <a:lvl1pPr marL="342847" indent="-342847" algn="l" rtl="0" eaLnBrk="0" fontAlgn="base" hangingPunct="0">
        <a:spcBef>
          <a:spcPts val="12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268247" indent="-266660" algn="l" rtl="0" eaLnBrk="0" fontAlgn="base" hangingPunct="0">
        <a:spcBef>
          <a:spcPts val="2000"/>
        </a:spcBef>
        <a:spcAft>
          <a:spcPct val="0"/>
        </a:spcAft>
        <a:buClr>
          <a:srgbClr val="0A417A"/>
        </a:buClr>
        <a:buSzPct val="100000"/>
        <a:buFont typeface="Lucida Grande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531732" indent="-261898" algn="l" rtl="0" eaLnBrk="0" fontAlgn="base" hangingPunct="0">
        <a:spcBef>
          <a:spcPts val="1200"/>
        </a:spcBef>
        <a:spcAft>
          <a:spcPct val="0"/>
        </a:spcAft>
        <a:buSzPct val="100000"/>
        <a:buFont typeface="Lucida Grande" charset="0"/>
        <a:buChar char="•"/>
        <a:defRPr sz="2400">
          <a:solidFill>
            <a:srgbClr val="676767"/>
          </a:solidFill>
          <a:latin typeface="+mn-lt"/>
          <a:ea typeface="+mn-ea"/>
          <a:cs typeface="+mn-cs"/>
          <a:sym typeface="Helvetica" charset="0"/>
        </a:defRPr>
      </a:lvl3pPr>
      <a:lvl4pPr marL="799976" indent="-266660" algn="l" rtl="0" eaLnBrk="0" fontAlgn="base" hangingPunct="0">
        <a:spcBef>
          <a:spcPts val="1200"/>
        </a:spcBef>
        <a:spcAft>
          <a:spcPct val="0"/>
        </a:spcAft>
        <a:buSzPct val="100000"/>
        <a:buFont typeface="Lucida Grande" charset="0"/>
        <a:buChar char="•"/>
        <a:defRPr sz="2400">
          <a:solidFill>
            <a:srgbClr val="676767"/>
          </a:solidFill>
          <a:latin typeface="+mn-lt"/>
          <a:ea typeface="+mn-ea"/>
          <a:cs typeface="+mn-cs"/>
          <a:sym typeface="Helvetica" charset="0"/>
        </a:defRPr>
      </a:lvl4pPr>
      <a:lvl5pPr marL="1066636" indent="-266660" algn="l" rtl="0" eaLnBrk="0" fontAlgn="base" hangingPunct="0">
        <a:spcBef>
          <a:spcPts val="1200"/>
        </a:spcBef>
        <a:spcAft>
          <a:spcPct val="0"/>
        </a:spcAft>
        <a:buSzPct val="100000"/>
        <a:buFont typeface="Lucida Grande" charset="0"/>
        <a:buChar char="•"/>
        <a:defRPr sz="2400">
          <a:solidFill>
            <a:srgbClr val="676767"/>
          </a:solidFill>
          <a:latin typeface="+mn-lt"/>
          <a:ea typeface="+mn-ea"/>
          <a:cs typeface="+mn-cs"/>
          <a:sym typeface="Helvetica" charset="0"/>
        </a:defRPr>
      </a:lvl5pPr>
      <a:lvl6pPr marL="1523765" indent="-26666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•"/>
        <a:defRPr sz="2400">
          <a:solidFill>
            <a:srgbClr val="676767"/>
          </a:solidFill>
          <a:latin typeface="+mn-lt"/>
          <a:ea typeface="+mn-ea"/>
          <a:cs typeface="+mn-cs"/>
          <a:sym typeface="Helvetica" charset="0"/>
        </a:defRPr>
      </a:lvl6pPr>
      <a:lvl7pPr marL="1980897" indent="-26666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•"/>
        <a:defRPr sz="2400">
          <a:solidFill>
            <a:srgbClr val="676767"/>
          </a:solidFill>
          <a:latin typeface="+mn-lt"/>
          <a:ea typeface="+mn-ea"/>
          <a:cs typeface="+mn-cs"/>
          <a:sym typeface="Helvetica" charset="0"/>
        </a:defRPr>
      </a:lvl7pPr>
      <a:lvl8pPr marL="2438025" indent="-26666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•"/>
        <a:defRPr sz="2400">
          <a:solidFill>
            <a:srgbClr val="676767"/>
          </a:solidFill>
          <a:latin typeface="+mn-lt"/>
          <a:ea typeface="+mn-ea"/>
          <a:cs typeface="+mn-cs"/>
          <a:sym typeface="Helvetica" charset="0"/>
        </a:defRPr>
      </a:lvl8pPr>
      <a:lvl9pPr marL="2895155" indent="-26666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•"/>
        <a:defRPr sz="2400">
          <a:solidFill>
            <a:srgbClr val="676767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de-DE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751842" y="187396"/>
            <a:ext cx="12036213" cy="1038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0039" tIns="65020" rIns="130039" bIns="650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Titelmasterformat durch Klicken bearbeiten</a:t>
            </a:r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97280" y="1408854"/>
            <a:ext cx="11704320" cy="748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0039" tIns="65020" rIns="130039" bIns="65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Textmasterformate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</p:txBody>
      </p:sp>
    </p:spTree>
    <p:extLst>
      <p:ext uri="{BB962C8B-B14F-4D97-AF65-F5344CB8AC3E}">
        <p14:creationId xmlns="" xmlns:p14="http://schemas.microsoft.com/office/powerpoint/2010/main" val="1122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Arial" charset="0"/>
        </a:defRPr>
      </a:lvl5pPr>
      <a:lvl6pPr marL="650197"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Arial" charset="0"/>
        </a:defRPr>
      </a:lvl6pPr>
      <a:lvl7pPr marL="1300393"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Arial" charset="0"/>
        </a:defRPr>
      </a:lvl7pPr>
      <a:lvl8pPr marL="1950590"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Arial" charset="0"/>
        </a:defRPr>
      </a:lvl8pPr>
      <a:lvl9pPr marL="2600786" algn="l" rtl="0" fontAlgn="base">
        <a:spcBef>
          <a:spcPct val="0"/>
        </a:spcBef>
        <a:spcAft>
          <a:spcPct val="0"/>
        </a:spcAft>
        <a:defRPr sz="4000" b="1">
          <a:solidFill>
            <a:srgbClr val="004992"/>
          </a:solidFill>
          <a:latin typeface="Arial" charset="0"/>
        </a:defRPr>
      </a:lvl9pPr>
    </p:titleStyle>
    <p:bodyStyle>
      <a:lvl1pPr marL="487647" indent="-487647" algn="l" rtl="0" fontAlgn="base">
        <a:spcBef>
          <a:spcPct val="20000"/>
        </a:spcBef>
        <a:spcAft>
          <a:spcPct val="0"/>
        </a:spcAft>
        <a:buClr>
          <a:srgbClr val="004992"/>
        </a:buClr>
        <a:buSzPct val="130000"/>
        <a:buFont typeface="Wingdings" charset="2"/>
        <a:buChar char="§"/>
        <a:defRPr sz="3400" b="1">
          <a:solidFill>
            <a:schemeClr val="tx1"/>
          </a:solidFill>
          <a:latin typeface="+mn-lt"/>
          <a:ea typeface="+mn-ea"/>
          <a:cs typeface="+mn-cs"/>
        </a:defRPr>
      </a:lvl1pPr>
      <a:lvl2pPr marL="1056569" indent="-406374" algn="l" rtl="0" fontAlgn="base">
        <a:spcBef>
          <a:spcPct val="20000"/>
        </a:spcBef>
        <a:spcAft>
          <a:spcPct val="0"/>
        </a:spcAft>
        <a:buClr>
          <a:srgbClr val="004992"/>
        </a:buClr>
        <a:buSzPct val="95000"/>
        <a:buFont typeface="Wingdings" charset="2"/>
        <a:buChar char="§"/>
        <a:defRPr sz="2800" b="1">
          <a:solidFill>
            <a:schemeClr val="tx1"/>
          </a:solidFill>
          <a:latin typeface="+mn-lt"/>
        </a:defRPr>
      </a:lvl2pPr>
      <a:lvl3pPr marL="1625492" indent="-325098" algn="l" rtl="0" fontAlgn="base">
        <a:spcBef>
          <a:spcPct val="20000"/>
        </a:spcBef>
        <a:spcAft>
          <a:spcPct val="0"/>
        </a:spcAft>
        <a:buClr>
          <a:srgbClr val="004992"/>
        </a:buClr>
        <a:buSzPct val="85000"/>
        <a:buFont typeface="Wingdings" charset="2"/>
        <a:buChar char="§"/>
        <a:defRPr sz="2800">
          <a:solidFill>
            <a:schemeClr val="tx1"/>
          </a:solidFill>
          <a:latin typeface="+mn-lt"/>
        </a:defRPr>
      </a:lvl3pPr>
      <a:lvl4pPr marL="2275688" indent="-325098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925885" indent="-325098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576081" indent="-325098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4226278" indent="-325098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876475" indent="-325098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5526671" indent="-325098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gif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jpeg"/><Relationship Id="rId18" Type="http://schemas.openxmlformats.org/officeDocument/2006/relationships/image" Target="../media/image61.png"/><Relationship Id="rId26" Type="http://schemas.openxmlformats.org/officeDocument/2006/relationships/image" Target="../media/image69.png"/><Relationship Id="rId39" Type="http://schemas.openxmlformats.org/officeDocument/2006/relationships/image" Target="../media/image82.tiff"/><Relationship Id="rId3" Type="http://schemas.openxmlformats.org/officeDocument/2006/relationships/image" Target="../media/image46.gif"/><Relationship Id="rId21" Type="http://schemas.openxmlformats.org/officeDocument/2006/relationships/image" Target="../media/image64.png"/><Relationship Id="rId34" Type="http://schemas.openxmlformats.org/officeDocument/2006/relationships/image" Target="../media/image77.png"/><Relationship Id="rId42" Type="http://schemas.openxmlformats.org/officeDocument/2006/relationships/image" Target="../media/image85.jpeg"/><Relationship Id="rId7" Type="http://schemas.openxmlformats.org/officeDocument/2006/relationships/image" Target="../media/image50.png"/><Relationship Id="rId12" Type="http://schemas.openxmlformats.org/officeDocument/2006/relationships/image" Target="../media/image55.gif"/><Relationship Id="rId17" Type="http://schemas.openxmlformats.org/officeDocument/2006/relationships/image" Target="../media/image60.png"/><Relationship Id="rId25" Type="http://schemas.openxmlformats.org/officeDocument/2006/relationships/image" Target="../media/image68.gif"/><Relationship Id="rId33" Type="http://schemas.openxmlformats.org/officeDocument/2006/relationships/image" Target="../media/image76.gif"/><Relationship Id="rId38" Type="http://schemas.openxmlformats.org/officeDocument/2006/relationships/image" Target="../media/image81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59.png"/><Relationship Id="rId20" Type="http://schemas.openxmlformats.org/officeDocument/2006/relationships/image" Target="../media/image63.jpeg"/><Relationship Id="rId29" Type="http://schemas.openxmlformats.org/officeDocument/2006/relationships/image" Target="../media/image72.png"/><Relationship Id="rId41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24" Type="http://schemas.openxmlformats.org/officeDocument/2006/relationships/image" Target="../media/image67.png"/><Relationship Id="rId32" Type="http://schemas.openxmlformats.org/officeDocument/2006/relationships/image" Target="../media/image75.jpeg"/><Relationship Id="rId37" Type="http://schemas.openxmlformats.org/officeDocument/2006/relationships/image" Target="../media/image80.png"/><Relationship Id="rId40" Type="http://schemas.openxmlformats.org/officeDocument/2006/relationships/image" Target="../media/image83.png"/><Relationship Id="rId5" Type="http://schemas.openxmlformats.org/officeDocument/2006/relationships/image" Target="../media/image48.png"/><Relationship Id="rId15" Type="http://schemas.openxmlformats.org/officeDocument/2006/relationships/image" Target="../media/image58.gif"/><Relationship Id="rId23" Type="http://schemas.openxmlformats.org/officeDocument/2006/relationships/image" Target="../media/image66.png"/><Relationship Id="rId28" Type="http://schemas.openxmlformats.org/officeDocument/2006/relationships/image" Target="../media/image71.jpeg"/><Relationship Id="rId36" Type="http://schemas.openxmlformats.org/officeDocument/2006/relationships/image" Target="../media/image79.png"/><Relationship Id="rId10" Type="http://schemas.openxmlformats.org/officeDocument/2006/relationships/image" Target="../media/image53.png"/><Relationship Id="rId19" Type="http://schemas.openxmlformats.org/officeDocument/2006/relationships/image" Target="../media/image62.jpeg"/><Relationship Id="rId31" Type="http://schemas.openxmlformats.org/officeDocument/2006/relationships/image" Target="../media/image74.jpe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Relationship Id="rId22" Type="http://schemas.openxmlformats.org/officeDocument/2006/relationships/image" Target="../media/image65.png"/><Relationship Id="rId27" Type="http://schemas.openxmlformats.org/officeDocument/2006/relationships/image" Target="../media/image70.png"/><Relationship Id="rId30" Type="http://schemas.openxmlformats.org/officeDocument/2006/relationships/image" Target="../media/image73.jpeg"/><Relationship Id="rId35" Type="http://schemas.openxmlformats.org/officeDocument/2006/relationships/image" Target="../media/image78.png"/><Relationship Id="rId43" Type="http://schemas.openxmlformats.org/officeDocument/2006/relationships/image" Target="../media/image8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jpeg"/><Relationship Id="rId18" Type="http://schemas.openxmlformats.org/officeDocument/2006/relationships/image" Target="../media/image61.png"/><Relationship Id="rId26" Type="http://schemas.openxmlformats.org/officeDocument/2006/relationships/image" Target="../media/image69.png"/><Relationship Id="rId39" Type="http://schemas.openxmlformats.org/officeDocument/2006/relationships/image" Target="../media/image82.tiff"/><Relationship Id="rId3" Type="http://schemas.openxmlformats.org/officeDocument/2006/relationships/image" Target="../media/image46.gif"/><Relationship Id="rId21" Type="http://schemas.openxmlformats.org/officeDocument/2006/relationships/image" Target="../media/image64.png"/><Relationship Id="rId34" Type="http://schemas.openxmlformats.org/officeDocument/2006/relationships/image" Target="../media/image77.png"/><Relationship Id="rId42" Type="http://schemas.openxmlformats.org/officeDocument/2006/relationships/image" Target="../media/image85.jpeg"/><Relationship Id="rId7" Type="http://schemas.openxmlformats.org/officeDocument/2006/relationships/image" Target="../media/image50.png"/><Relationship Id="rId12" Type="http://schemas.openxmlformats.org/officeDocument/2006/relationships/image" Target="../media/image55.gif"/><Relationship Id="rId17" Type="http://schemas.openxmlformats.org/officeDocument/2006/relationships/image" Target="../media/image60.png"/><Relationship Id="rId25" Type="http://schemas.openxmlformats.org/officeDocument/2006/relationships/image" Target="../media/image68.gif"/><Relationship Id="rId33" Type="http://schemas.openxmlformats.org/officeDocument/2006/relationships/image" Target="../media/image76.gif"/><Relationship Id="rId38" Type="http://schemas.openxmlformats.org/officeDocument/2006/relationships/image" Target="../media/image81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59.png"/><Relationship Id="rId20" Type="http://schemas.openxmlformats.org/officeDocument/2006/relationships/image" Target="../media/image63.jpeg"/><Relationship Id="rId29" Type="http://schemas.openxmlformats.org/officeDocument/2006/relationships/image" Target="../media/image72.png"/><Relationship Id="rId41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24" Type="http://schemas.openxmlformats.org/officeDocument/2006/relationships/image" Target="../media/image67.png"/><Relationship Id="rId32" Type="http://schemas.openxmlformats.org/officeDocument/2006/relationships/image" Target="../media/image75.jpeg"/><Relationship Id="rId37" Type="http://schemas.openxmlformats.org/officeDocument/2006/relationships/image" Target="../media/image80.png"/><Relationship Id="rId40" Type="http://schemas.openxmlformats.org/officeDocument/2006/relationships/image" Target="../media/image83.png"/><Relationship Id="rId5" Type="http://schemas.openxmlformats.org/officeDocument/2006/relationships/image" Target="../media/image48.png"/><Relationship Id="rId15" Type="http://schemas.openxmlformats.org/officeDocument/2006/relationships/image" Target="../media/image58.gif"/><Relationship Id="rId23" Type="http://schemas.openxmlformats.org/officeDocument/2006/relationships/image" Target="../media/image66.png"/><Relationship Id="rId28" Type="http://schemas.openxmlformats.org/officeDocument/2006/relationships/image" Target="../media/image71.jpeg"/><Relationship Id="rId36" Type="http://schemas.openxmlformats.org/officeDocument/2006/relationships/image" Target="../media/image79.png"/><Relationship Id="rId10" Type="http://schemas.openxmlformats.org/officeDocument/2006/relationships/image" Target="../media/image53.png"/><Relationship Id="rId19" Type="http://schemas.openxmlformats.org/officeDocument/2006/relationships/image" Target="../media/image62.jpeg"/><Relationship Id="rId31" Type="http://schemas.openxmlformats.org/officeDocument/2006/relationships/image" Target="../media/image74.jpe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Relationship Id="rId22" Type="http://schemas.openxmlformats.org/officeDocument/2006/relationships/image" Target="../media/image65.png"/><Relationship Id="rId27" Type="http://schemas.openxmlformats.org/officeDocument/2006/relationships/image" Target="../media/image70.png"/><Relationship Id="rId30" Type="http://schemas.openxmlformats.org/officeDocument/2006/relationships/image" Target="../media/image73.jpeg"/><Relationship Id="rId35" Type="http://schemas.openxmlformats.org/officeDocument/2006/relationships/image" Target="../media/image78.png"/><Relationship Id="rId43" Type="http://schemas.openxmlformats.org/officeDocument/2006/relationships/image" Target="../media/image8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1.jpeg"/><Relationship Id="rId18" Type="http://schemas.openxmlformats.org/officeDocument/2006/relationships/image" Target="../media/image26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1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5" Type="http://schemas.openxmlformats.org/officeDocument/2006/relationships/image" Target="../media/image23.png"/><Relationship Id="rId10" Type="http://schemas.openxmlformats.org/officeDocument/2006/relationships/image" Target="../media/image18.wmf"/><Relationship Id="rId19" Type="http://schemas.openxmlformats.org/officeDocument/2006/relationships/image" Target="../media/image27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 sz="4000" dirty="0" smtClean="0">
                <a:solidFill>
                  <a:schemeClr val="accent6"/>
                </a:solidFill>
              </a:rPr>
              <a:t>ForWind – Center for Wind Energy Research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82525" indent="-482525" eaLnBrk="1" hangingPunct="1"/>
            <a:endParaRPr lang="en-US" altLang="de-DE" dirty="0" smtClean="0"/>
          </a:p>
          <a:p>
            <a:pPr marL="482525" indent="-482525" eaLnBrk="1" hangingPunct="1"/>
            <a:r>
              <a:rPr lang="en-US" altLang="de-DE" b="1" dirty="0" smtClean="0">
                <a:solidFill>
                  <a:schemeClr val="bg1">
                    <a:lumMod val="50000"/>
                  </a:schemeClr>
                </a:solidFill>
              </a:rPr>
              <a:t>Moses Kärn</a:t>
            </a:r>
          </a:p>
          <a:p>
            <a:pPr marL="482525" indent="-482525" eaLnBrk="1" hangingPunct="1"/>
            <a:r>
              <a:rPr lang="en-US" altLang="de-DE" b="1" dirty="0" smtClean="0">
                <a:solidFill>
                  <a:schemeClr val="bg1">
                    <a:lumMod val="50000"/>
                  </a:schemeClr>
                </a:solidFill>
              </a:rPr>
              <a:t>ForWind / Carl von Ossietzky University of Oldenburg, Germany</a:t>
            </a:r>
          </a:p>
          <a:p>
            <a:pPr marL="482525" indent="-482525" eaLnBrk="1" hangingPunct="1"/>
            <a:endParaRPr lang="en-US" altLang="de-DE" dirty="0" smtClean="0"/>
          </a:p>
          <a:p>
            <a:pPr marL="482525" lvl="1" indent="-482525" eaLnBrk="1" hangingPunct="1">
              <a:buNone/>
            </a:pPr>
            <a:r>
              <a:rPr lang="en-US" altLang="de-DE" sz="4000" b="1" dirty="0" smtClean="0"/>
              <a:t>Wind Energy Education @ ForWind</a:t>
            </a:r>
            <a:br>
              <a:rPr lang="en-US" altLang="de-DE" sz="4000" b="1" dirty="0" smtClean="0"/>
            </a:br>
            <a:r>
              <a:rPr lang="en-US" altLang="de-DE" sz="4000" b="1" dirty="0" smtClean="0"/>
              <a:t>– Local and European Collaborations</a:t>
            </a:r>
          </a:p>
          <a:p>
            <a:pPr marL="482525" lvl="1" indent="-482525" eaLnBrk="1" hangingPunct="1">
              <a:buNone/>
            </a:pPr>
            <a:r>
              <a:rPr lang="en-US" altLang="de-DE" sz="4000" b="1" dirty="0" smtClean="0"/>
              <a:t>Part II</a:t>
            </a:r>
          </a:p>
          <a:p>
            <a:pPr marL="482525" lvl="1" indent="-482525" eaLnBrk="1" hangingPunct="1">
              <a:buNone/>
            </a:pPr>
            <a:endParaRPr lang="en-US" altLang="de-DE" dirty="0" smtClean="0"/>
          </a:p>
          <a:p>
            <a:pPr marL="482525" indent="-482525" eaLnBrk="1" hangingPunct="1"/>
            <a:r>
              <a:rPr lang="en-US" altLang="de-DE" b="1" dirty="0" smtClean="0">
                <a:solidFill>
                  <a:schemeClr val="bg1">
                    <a:lumMod val="50000"/>
                  </a:schemeClr>
                </a:solidFill>
              </a:rPr>
              <a:t>NAWEA Symposium 2015, Virginia Tech, Blacksburg, VA</a:t>
            </a:r>
          </a:p>
          <a:p>
            <a:pPr marL="482525" indent="-482525" eaLnBrk="1" hangingPunct="1"/>
            <a:r>
              <a:rPr lang="en-US" altLang="de-DE" b="1" dirty="0" smtClean="0">
                <a:solidFill>
                  <a:schemeClr val="bg1">
                    <a:lumMod val="50000"/>
                  </a:schemeClr>
                </a:solidFill>
              </a:rPr>
              <a:t>June 10, 2015</a:t>
            </a:r>
            <a:endParaRPr lang="en-US" b="1" dirty="0" smtClean="0">
              <a:solidFill>
                <a:schemeClr val="bg1">
                  <a:lumMod val="50000"/>
                </a:schemeClr>
              </a:solidFill>
              <a:uFill>
                <a:solidFill>
                  <a:srgbClr val="929292"/>
                </a:solidFill>
              </a:u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309" indent="-4309"/>
            <a:r>
              <a:rPr lang="de-DE" dirty="0" smtClean="0">
                <a:sym typeface="Arial" pitchFamily="34" charset="0"/>
              </a:rPr>
              <a:t>Project </a:t>
            </a:r>
            <a:r>
              <a:rPr lang="de-DE" dirty="0" err="1" smtClean="0">
                <a:sym typeface="Arial" pitchFamily="34" charset="0"/>
              </a:rPr>
              <a:t>work</a:t>
            </a:r>
            <a:r>
              <a:rPr lang="de-DE" dirty="0" smtClean="0">
                <a:sym typeface="Arial" pitchFamily="34" charset="0"/>
              </a:rPr>
              <a:t> </a:t>
            </a:r>
            <a:r>
              <a:rPr lang="de-DE" dirty="0" err="1" smtClean="0">
                <a:sym typeface="Arial" pitchFamily="34" charset="0"/>
              </a:rPr>
              <a:t>is</a:t>
            </a:r>
            <a:r>
              <a:rPr lang="de-DE" dirty="0" smtClean="0">
                <a:sym typeface="Arial" pitchFamily="34" charset="0"/>
              </a:rPr>
              <a:t> </a:t>
            </a:r>
            <a:r>
              <a:rPr lang="de-DE" dirty="0" err="1" smtClean="0">
                <a:sym typeface="Arial" pitchFamily="34" charset="0"/>
              </a:rPr>
              <a:t>learning</a:t>
            </a:r>
            <a:r>
              <a:rPr lang="de-DE" dirty="0" smtClean="0">
                <a:sym typeface="Arial" pitchFamily="34" charset="0"/>
              </a:rPr>
              <a:t> </a:t>
            </a:r>
            <a:r>
              <a:rPr lang="de-DE" dirty="0" err="1" smtClean="0">
                <a:sym typeface="Arial" pitchFamily="34" charset="0"/>
              </a:rPr>
              <a:t>by</a:t>
            </a:r>
            <a:r>
              <a:rPr lang="de-DE" dirty="0" smtClean="0">
                <a:sym typeface="Arial" pitchFamily="34" charset="0"/>
              </a:rPr>
              <a:t> </a:t>
            </a:r>
            <a:r>
              <a:rPr lang="de-DE" dirty="0" err="1" smtClean="0">
                <a:sym typeface="Arial" pitchFamily="34" charset="0"/>
              </a:rPr>
              <a:t>doing</a:t>
            </a:r>
            <a:endParaRPr lang="de-DE" dirty="0" smtClean="0">
              <a:sym typeface="Arial" pitchFamily="34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5"/>
              </a:spcBef>
            </a:pPr>
            <a:r>
              <a:rPr lang="en-US" sz="2600" b="1" dirty="0" smtClean="0"/>
              <a:t>Task: Wind Farm Development</a:t>
            </a:r>
          </a:p>
          <a:p>
            <a:pPr>
              <a:spcBef>
                <a:spcPts val="1205"/>
              </a:spcBef>
              <a:buFont typeface="Arial" pitchFamily="34" charset="0"/>
              <a:buChar char="•"/>
            </a:pPr>
            <a:r>
              <a:rPr lang="en-US" sz="2600" dirty="0" smtClean="0"/>
              <a:t>Interdisciplinary teams form virtual company  </a:t>
            </a:r>
          </a:p>
          <a:p>
            <a:pPr>
              <a:spcBef>
                <a:spcPts val="1205"/>
              </a:spcBef>
              <a:buFont typeface="Arial" pitchFamily="34" charset="0"/>
              <a:buChar char="•"/>
            </a:pPr>
            <a:r>
              <a:rPr lang="en-US" sz="2600" dirty="0" smtClean="0"/>
              <a:t>Project meetings during on-site lectures</a:t>
            </a:r>
          </a:p>
          <a:p>
            <a:pPr>
              <a:spcBef>
                <a:spcPts val="1205"/>
              </a:spcBef>
              <a:buFont typeface="Arial" pitchFamily="34" charset="0"/>
              <a:buChar char="•"/>
            </a:pPr>
            <a:r>
              <a:rPr lang="en-US" sz="2600" dirty="0" smtClean="0"/>
              <a:t>Support through online-platform</a:t>
            </a:r>
          </a:p>
          <a:p>
            <a:pPr>
              <a:spcBef>
                <a:spcPts val="1205"/>
              </a:spcBef>
              <a:buFont typeface="Arial" pitchFamily="34" charset="0"/>
              <a:buChar char="•"/>
            </a:pPr>
            <a:r>
              <a:rPr lang="en-US" sz="2600" dirty="0" smtClean="0"/>
              <a:t>Project presentation is main part of final exam</a:t>
            </a:r>
          </a:p>
          <a:p>
            <a:pPr>
              <a:spcBef>
                <a:spcPts val="1205"/>
              </a:spcBef>
            </a:pPr>
            <a:endParaRPr lang="en-US" sz="2600" b="1" dirty="0" smtClean="0"/>
          </a:p>
          <a:p>
            <a:pPr>
              <a:spcBef>
                <a:spcPts val="1205"/>
              </a:spcBef>
            </a:pPr>
            <a:r>
              <a:rPr lang="en-US" sz="2600" b="1" dirty="0" smtClean="0"/>
              <a:t>Learning by going:</a:t>
            </a:r>
          </a:p>
          <a:p>
            <a:pPr>
              <a:spcBef>
                <a:spcPts val="1205"/>
              </a:spcBef>
              <a:buFont typeface="Arial" pitchFamily="34" charset="0"/>
              <a:buChar char="•"/>
            </a:pPr>
            <a:r>
              <a:rPr lang="en-US" sz="2600" dirty="0" smtClean="0"/>
              <a:t>Experience in project and team management</a:t>
            </a:r>
          </a:p>
          <a:p>
            <a:pPr>
              <a:spcBef>
                <a:spcPts val="1205"/>
              </a:spcBef>
              <a:buFont typeface="Arial" pitchFamily="34" charset="0"/>
              <a:buChar char="•"/>
            </a:pPr>
            <a:r>
              <a:rPr lang="en-US" sz="2600" dirty="0" smtClean="0"/>
              <a:t>Intensive training of communication and negotiation skills</a:t>
            </a:r>
          </a:p>
        </p:txBody>
      </p:sp>
      <p:pic>
        <p:nvPicPr>
          <p:cNvPr id="79874" name="Picture 2" descr="W:\80_PR&amp;Marketing\02_Fotos_zentraleAblage\02_Windstudium\2011\2011_wing06_seminarsituationen\MK_111007-43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5502" y="2284415"/>
            <a:ext cx="3980813" cy="286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7672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European Wind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(EWEM)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Part 2</a:t>
            </a:r>
            <a:endParaRPr lang="de-DE" dirty="0"/>
          </a:p>
        </p:txBody>
      </p:sp>
      <p:pic>
        <p:nvPicPr>
          <p:cNvPr id="4" name="Pictur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50"/>
          <a:stretch/>
        </p:blipFill>
        <p:spPr>
          <a:xfrm>
            <a:off x="8086575" y="1708448"/>
            <a:ext cx="4333126" cy="306000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074" r="9074"/>
          <a:stretch/>
        </p:blipFill>
        <p:spPr>
          <a:xfrm>
            <a:off x="6358385" y="1708448"/>
            <a:ext cx="1668464" cy="306000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281" r="7281"/>
          <a:stretch/>
        </p:blipFill>
        <p:spPr>
          <a:xfrm>
            <a:off x="4558185" y="1708448"/>
            <a:ext cx="1736421" cy="306000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European Wind Energy Master (EWEM)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052" y="2284513"/>
            <a:ext cx="7432526" cy="6218138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4 world-leading Wind Energy universities join forces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2 year program, 4 tracks, double degree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Building on long-standing cooperation and local master programs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Erasmus Mundus Scholarships for students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Mobility funding for staff and students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Associated partners: major industry, business &amp; associations involved in guest lectures, summer schools, internships or MSc thesis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Aim: 50-60 graduates per year</a:t>
            </a:r>
            <a:br>
              <a:rPr lang="en-GB" sz="2800" dirty="0" smtClean="0"/>
            </a:br>
            <a:r>
              <a:rPr lang="en-GB" sz="2800" dirty="0" smtClean="0"/>
              <a:t>(today around 40)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Wind Energy: 90 ECTS + thesis (=100%)</a:t>
            </a:r>
          </a:p>
          <a:p>
            <a:pPr>
              <a:buFont typeface="Arial" pitchFamily="34" charset="0"/>
              <a:buChar char="•"/>
            </a:pP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600" y="6816216"/>
            <a:ext cx="4148742" cy="12289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268" y="2018886"/>
            <a:ext cx="2456512" cy="15107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680" y="5226362"/>
            <a:ext cx="3635338" cy="1090601"/>
          </a:xfrm>
          <a:prstGeom prst="rect">
            <a:avLst/>
          </a:prstGeom>
        </p:spPr>
      </p:pic>
      <p:pic>
        <p:nvPicPr>
          <p:cNvPr id="7170" name="Picture 2" descr="http://folk.ntnu.no/bmuller/NTNU_engelsk_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5588" y="3619324"/>
            <a:ext cx="3107694" cy="10414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832" y="369103"/>
            <a:ext cx="2304256" cy="1843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476987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9420" y="1667158"/>
            <a:ext cx="10708884" cy="6643228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Program </a:t>
            </a:r>
            <a:r>
              <a:rPr lang="de-DE" dirty="0" err="1" smtClean="0"/>
              <a:t>Structure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669925" y="3076599"/>
            <a:ext cx="11736388" cy="1152128"/>
          </a:xfrm>
          <a:prstGeom prst="rect">
            <a:avLst/>
          </a:prstGeom>
          <a:noFill/>
          <a:ln w="508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defTabSz="914354"/>
            <a:endParaRPr lang="de-DE" dirty="0"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18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Awarded</a:t>
            </a:r>
            <a:r>
              <a:rPr lang="de-DE" dirty="0" smtClean="0"/>
              <a:t> </a:t>
            </a:r>
            <a:r>
              <a:rPr lang="de-DE" dirty="0" err="1" smtClean="0"/>
              <a:t>Degrees</a:t>
            </a:r>
            <a:r>
              <a:rPr lang="de-DE" dirty="0" smtClean="0"/>
              <a:t> </a:t>
            </a:r>
            <a:endParaRPr lang="de-DE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84343890"/>
              </p:ext>
            </p:extLst>
          </p:nvPr>
        </p:nvGraphicFramePr>
        <p:xfrm>
          <a:off x="654050" y="2284414"/>
          <a:ext cx="11696308" cy="609161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112046"/>
                <a:gridCol w="4248472"/>
                <a:gridCol w="4335790"/>
              </a:tblGrid>
              <a:tr h="693928">
                <a:tc>
                  <a:txBody>
                    <a:bodyPr/>
                    <a:lstStyle/>
                    <a:p>
                      <a:pPr algn="l"/>
                      <a:r>
                        <a:rPr lang="en-GB" sz="2400" dirty="0" smtClean="0"/>
                        <a:t>Track</a:t>
                      </a:r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Degree 1</a:t>
                      </a:r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400" dirty="0" smtClean="0"/>
                        <a:t>Degree 2</a:t>
                      </a:r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</a:tr>
              <a:tr h="1235456">
                <a:tc>
                  <a:txBody>
                    <a:bodyPr/>
                    <a:lstStyle/>
                    <a:p>
                      <a:pPr algn="l"/>
                      <a:r>
                        <a:rPr lang="en-GB" sz="2400" b="1" dirty="0" smtClean="0"/>
                        <a:t>Wind Physics</a:t>
                      </a:r>
                      <a:endParaRPr lang="nl-NL" sz="2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MSc</a:t>
                      </a:r>
                      <a:r>
                        <a:rPr lang="en-US" sz="2400" dirty="0" smtClean="0"/>
                        <a:t> Wind Energy Engineering from DTU</a:t>
                      </a:r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MSc Engineering Physics from </a:t>
                      </a:r>
                      <a:r>
                        <a:rPr lang="en-US" sz="2400" dirty="0" err="1" smtClean="0"/>
                        <a:t>UniOl</a:t>
                      </a:r>
                      <a:endParaRPr lang="nl-NL" sz="2400" dirty="0" smtClean="0"/>
                    </a:p>
                    <a:p>
                      <a:pPr algn="l"/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</a:tr>
              <a:tr h="1332956">
                <a:tc>
                  <a:txBody>
                    <a:bodyPr/>
                    <a:lstStyle/>
                    <a:p>
                      <a:pPr algn="l"/>
                      <a:r>
                        <a:rPr lang="en-GB" sz="2400" b="1" dirty="0" smtClean="0"/>
                        <a:t>Rotor Design</a:t>
                      </a:r>
                      <a:endParaRPr lang="nl-NL" sz="2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MSc</a:t>
                      </a:r>
                      <a:r>
                        <a:rPr lang="en-US" sz="2400" dirty="0" smtClean="0"/>
                        <a:t> Wind Energy Engineering from DTU</a:t>
                      </a:r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MSc Aerospace Engineering from TU Delft</a:t>
                      </a:r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</a:tr>
              <a:tr h="1457670">
                <a:tc>
                  <a:txBody>
                    <a:bodyPr/>
                    <a:lstStyle/>
                    <a:p>
                      <a:pPr algn="l"/>
                      <a:r>
                        <a:rPr lang="en-GB" sz="2400" b="1" dirty="0" smtClean="0"/>
                        <a:t>Electric Power Systems</a:t>
                      </a:r>
                      <a:endParaRPr lang="nl-NL" sz="2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MSc Electrical Engineering from TU Delft</a:t>
                      </a:r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MSc Technology-Wind Energy from NTNU</a:t>
                      </a:r>
                      <a:endParaRPr lang="nl-NL" sz="2400" dirty="0" smtClean="0"/>
                    </a:p>
                    <a:p>
                      <a:pPr algn="l"/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</a:tr>
              <a:tr h="1371600">
                <a:tc>
                  <a:txBody>
                    <a:bodyPr/>
                    <a:lstStyle/>
                    <a:p>
                      <a:pPr algn="l"/>
                      <a:r>
                        <a:rPr lang="en-GB" sz="2400" b="1" dirty="0" smtClean="0"/>
                        <a:t>Offshore Engineering</a:t>
                      </a:r>
                      <a:endParaRPr lang="nl-NL" sz="2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MSc Offshore Engineering and Dredging from TU Delft</a:t>
                      </a:r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MSc Technology-Wind Energy from NTNU</a:t>
                      </a:r>
                      <a:endParaRPr lang="nl-NL" sz="2400" dirty="0" smtClean="0"/>
                    </a:p>
                    <a:p>
                      <a:pPr algn="l"/>
                      <a:endParaRPr lang="nl-NL" sz="2400" dirty="0">
                        <a:latin typeface="+mn-lt"/>
                      </a:endParaRPr>
                    </a:p>
                  </a:txBody>
                  <a:tcPr marL="131439" marR="131439" marT="65024" marB="65024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 bwMode="auto">
          <a:xfrm>
            <a:off x="669925" y="3004592"/>
            <a:ext cx="11736388" cy="1152128"/>
          </a:xfrm>
          <a:prstGeom prst="rect">
            <a:avLst/>
          </a:prstGeom>
          <a:noFill/>
          <a:ln w="508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defTabSz="914354"/>
            <a:endParaRPr lang="de-DE" dirty="0"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267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728843" y="2257778"/>
            <a:ext cx="4933525" cy="2619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130032" tIns="65017" rIns="130032" bIns="65017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nl-NL" sz="5100" b="1" dirty="0">
              <a:solidFill>
                <a:schemeClr val="bg1">
                  <a:lumMod val="9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0" y="542777"/>
            <a:ext cx="11695113" cy="1309687"/>
          </a:xfrm>
        </p:spPr>
        <p:txBody>
          <a:bodyPr>
            <a:normAutofit/>
          </a:bodyPr>
          <a:lstStyle/>
          <a:p>
            <a:r>
              <a:rPr lang="en-GB" sz="51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Required BSc Background			</a:t>
            </a:r>
            <a:endParaRPr lang="nl-NL" sz="5100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19156" y="5138098"/>
            <a:ext cx="4919150" cy="2619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130032" tIns="65017" rIns="130032" bIns="65017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nl-NL" sz="5100" b="1" dirty="0">
              <a:solidFill>
                <a:schemeClr val="bg1">
                  <a:lumMod val="9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675" y="2429889"/>
            <a:ext cx="4491597" cy="223088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en-GB" sz="2600" b="1" dirty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Wind Physics: </a:t>
            </a:r>
            <a:endParaRPr lang="en-US" sz="2600" b="1" dirty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US" sz="2600" dirty="0">
                <a:ea typeface="Tahoma" panose="020B0604030504040204" pitchFamily="34" charset="0"/>
                <a:cs typeface="Tahoma" panose="020B0604030504040204" pitchFamily="34" charset="0"/>
              </a:rPr>
              <a:t>Mechanical Engineering </a:t>
            </a:r>
          </a:p>
          <a:p>
            <a:pPr marL="0" indent="0">
              <a:spcBef>
                <a:spcPts val="0"/>
              </a:spcBef>
            </a:pPr>
            <a:r>
              <a:rPr lang="en-US" sz="2600" dirty="0">
                <a:ea typeface="Tahoma" panose="020B0604030504040204" pitchFamily="34" charset="0"/>
                <a:cs typeface="Tahoma" panose="020B0604030504040204" pitchFamily="34" charset="0"/>
              </a:rPr>
              <a:t>Aerospace Engineering </a:t>
            </a:r>
          </a:p>
          <a:p>
            <a:pPr marL="0" indent="0">
              <a:spcBef>
                <a:spcPts val="0"/>
              </a:spcBef>
            </a:pPr>
            <a:r>
              <a:rPr lang="en-US" sz="2600" dirty="0">
                <a:ea typeface="Tahoma" panose="020B0604030504040204" pitchFamily="34" charset="0"/>
                <a:cs typeface="Tahoma" panose="020B0604030504040204" pitchFamily="34" charset="0"/>
              </a:rPr>
              <a:t>Mathematics </a:t>
            </a:r>
            <a:endParaRPr lang="en-US" sz="26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sz="2600" dirty="0" smtClean="0">
                <a:ea typeface="Tahoma" panose="020B0604030504040204" pitchFamily="34" charset="0"/>
                <a:cs typeface="Tahoma" panose="020B0604030504040204" pitchFamily="34" charset="0"/>
              </a:rPr>
              <a:t>Physics</a:t>
            </a:r>
            <a:endParaRPr lang="en-GB" sz="26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/>
            <a:endParaRPr lang="en-GB" sz="2800" b="1" dirty="0" smtClean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/>
            <a:endParaRPr lang="en-GB" sz="2800" b="1" dirty="0" smtClean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/>
            <a:endParaRPr lang="en-GB" sz="2800" b="1" dirty="0" smtClean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/>
            <a:endParaRPr lang="en-GB" sz="2800" b="1" dirty="0" smtClean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96445" y="738008"/>
            <a:ext cx="1843405" cy="919226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r"/>
            <a:r>
              <a:rPr lang="en-GB" sz="51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1/2</a:t>
            </a:r>
            <a:endParaRPr lang="nl-NL" sz="5100" dirty="0"/>
          </a:p>
        </p:txBody>
      </p:sp>
      <p:pic>
        <p:nvPicPr>
          <p:cNvPr id="6" name="Picture 2" descr="http://docs.wind-watch.org/velocity-horizonta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811" t="25676" r="15645" b="32657"/>
          <a:stretch>
            <a:fillRect/>
          </a:stretch>
        </p:blipFill>
        <p:spPr bwMode="auto">
          <a:xfrm>
            <a:off x="5647918" y="2257778"/>
            <a:ext cx="6758396" cy="261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aerotrope.com/assets/components/phpthumbof/cache/Rotor_Aerodynamics.7349e396d737b76b93dd3aca6d8a0bf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65" t="17213" r="7648" b="32507"/>
          <a:stretch>
            <a:fillRect/>
          </a:stretch>
        </p:blipFill>
        <p:spPr bwMode="auto">
          <a:xfrm>
            <a:off x="5638304" y="5138098"/>
            <a:ext cx="6768009" cy="261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58675" y="5312609"/>
            <a:ext cx="4419590" cy="2291895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0"/>
              </a:spcBef>
            </a:pPr>
            <a:r>
              <a:rPr lang="en-GB" sz="2600" b="1" dirty="0">
                <a:solidFill>
                  <a:schemeClr val="tx2">
                    <a:lumMod val="75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Rotor Design: </a:t>
            </a:r>
          </a:p>
          <a:p>
            <a:pPr algn="l" eaLnBrk="0" hangingPunct="0">
              <a:lnSpc>
                <a:spcPct val="110000"/>
              </a:lnSpc>
              <a:spcBef>
                <a:spcPts val="0"/>
              </a:spcBef>
            </a:pPr>
            <a:r>
              <a:rPr lang="en-GB" sz="2600" dirty="0"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Mechanical </a:t>
            </a:r>
            <a:r>
              <a:rPr lang="en-GB" sz="2600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Engineering</a:t>
            </a:r>
            <a:endParaRPr lang="en-GB" sz="2600" dirty="0">
              <a:latin typeface="+mn-lt"/>
              <a:ea typeface="Tahoma" panose="020B0604030504040204" pitchFamily="34" charset="0"/>
              <a:cs typeface="Tahoma" panose="020B0604030504040204" pitchFamily="34" charset="0"/>
              <a:sym typeface="Helvetica" charset="0"/>
            </a:endParaRPr>
          </a:p>
          <a:p>
            <a:pPr algn="l" eaLnBrk="0" hangingPunct="0">
              <a:lnSpc>
                <a:spcPct val="110000"/>
              </a:lnSpc>
              <a:spcBef>
                <a:spcPts val="0"/>
              </a:spcBef>
            </a:pPr>
            <a:r>
              <a:rPr lang="en-GB" sz="2600" dirty="0"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Aerospace Engineering</a:t>
            </a:r>
          </a:p>
          <a:p>
            <a:pPr algn="l" eaLnBrk="0" hangingPunct="0">
              <a:lnSpc>
                <a:spcPct val="110000"/>
              </a:lnSpc>
              <a:spcBef>
                <a:spcPts val="0"/>
              </a:spcBef>
            </a:pPr>
            <a:r>
              <a:rPr lang="en-GB" sz="2600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Physics</a:t>
            </a:r>
            <a:endParaRPr lang="en-US" sz="2600" dirty="0">
              <a:latin typeface="+mn-lt"/>
              <a:ea typeface="Tahoma" panose="020B0604030504040204" pitchFamily="34" charset="0"/>
              <a:cs typeface="Tahoma" panose="020B0604030504040204" pitchFamily="34" charset="0"/>
              <a:sym typeface="Helvetica" charset="0"/>
            </a:endParaRPr>
          </a:p>
          <a:p>
            <a:pPr algn="l" eaLnBrk="0" hangingPunct="0">
              <a:spcBef>
                <a:spcPts val="0"/>
              </a:spcBef>
            </a:pPr>
            <a:endParaRPr lang="nl-NL" sz="2600" dirty="0">
              <a:latin typeface="+mn-lt"/>
              <a:ea typeface="Tahoma" panose="020B0604030504040204" pitchFamily="34" charset="0"/>
              <a:cs typeface="Tahoma" panose="020B0604030504040204" pitchFamily="34" charset="0"/>
              <a:sym typeface="Helvetica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67" y="7901136"/>
            <a:ext cx="11524966" cy="569033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l"/>
            <a:r>
              <a:rPr lang="en-US" sz="2800" i="1" dirty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Similar backgrounds accepted if proven 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relevant.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802652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728841" y="2297314"/>
            <a:ext cx="5232014" cy="2619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130039" tIns="65020" rIns="130039" bIns="650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nl-NL" sz="5100" b="1" dirty="0">
              <a:solidFill>
                <a:schemeClr val="bg1">
                  <a:lumMod val="9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0" y="542777"/>
            <a:ext cx="11695113" cy="1309687"/>
          </a:xfrm>
        </p:spPr>
        <p:txBody>
          <a:bodyPr>
            <a:normAutofit/>
          </a:bodyPr>
          <a:lstStyle/>
          <a:p>
            <a:r>
              <a:rPr lang="en-GB" sz="51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Required BSc Background			</a:t>
            </a:r>
            <a:endParaRPr lang="nl-NL" sz="5100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18052" y="5138705"/>
            <a:ext cx="5217637" cy="2619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130039" tIns="65020" rIns="130039" bIns="650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nl-NL" sz="5100" b="1" dirty="0">
              <a:solidFill>
                <a:schemeClr val="bg1">
                  <a:lumMod val="9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96445" y="738008"/>
            <a:ext cx="1843405" cy="919226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/>
            <a:r>
              <a:rPr lang="en-GB" sz="51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2/2</a:t>
            </a:r>
            <a:endParaRPr lang="nl-NL" sz="5100" dirty="0"/>
          </a:p>
        </p:txBody>
      </p:sp>
      <p:pic>
        <p:nvPicPr>
          <p:cNvPr id="11" name="Picture 2" descr="http://www.inhabitat.com/wp-content/uploads/2010/03/GE-Next-Gen-Windturbin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465" b="18149"/>
          <a:stretch>
            <a:fillRect/>
          </a:stretch>
        </p:blipFill>
        <p:spPr bwMode="auto">
          <a:xfrm>
            <a:off x="5955873" y="2297314"/>
            <a:ext cx="6403058" cy="261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http://images.gizmag.com/hero/offshore-wind-far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648" b="2368"/>
          <a:stretch>
            <a:fillRect/>
          </a:stretch>
        </p:blipFill>
        <p:spPr bwMode="auto">
          <a:xfrm>
            <a:off x="5960855" y="5138705"/>
            <a:ext cx="6403058" cy="261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827528" y="2460533"/>
            <a:ext cx="3699509" cy="2272252"/>
          </a:xfrm>
          <a:prstGeom prst="rect">
            <a:avLst/>
          </a:prstGeom>
        </p:spPr>
        <p:txBody>
          <a:bodyPr vert="horz" lIns="130039" tIns="65020" rIns="130039" bIns="650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hangingPunct="0">
              <a:spcBef>
                <a:spcPts val="0"/>
              </a:spcBef>
              <a:buNone/>
            </a:pPr>
            <a:r>
              <a:rPr lang="en-GB" sz="2600" b="1" dirty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Electric Power </a:t>
            </a:r>
            <a:r>
              <a:rPr lang="en-GB" sz="2600" dirty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Systems Electrical Engineering</a:t>
            </a:r>
          </a:p>
          <a:p>
            <a:pPr marL="0" indent="0" eaLnBrk="0" hangingPunct="0">
              <a:spcBef>
                <a:spcPts val="0"/>
              </a:spcBef>
              <a:buNone/>
            </a:pPr>
            <a:r>
              <a:rPr lang="en-GB" sz="2600" dirty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Physics</a:t>
            </a:r>
          </a:p>
          <a:p>
            <a:pPr marL="0" indent="0">
              <a:buNone/>
            </a:pPr>
            <a:endParaRPr lang="en-GB" sz="2800" b="1" dirty="0" smtClean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2800" b="1" dirty="0" smtClean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2800" b="1" dirty="0" smtClean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2800" b="1" dirty="0" smtClean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28" y="5185079"/>
            <a:ext cx="3699509" cy="2932077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r>
              <a:rPr lang="en-GB" sz="2600" b="1" dirty="0">
                <a:solidFill>
                  <a:schemeClr val="tx2">
                    <a:lumMod val="75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Offshore Engineering</a:t>
            </a:r>
          </a:p>
          <a:p>
            <a:pPr algn="l" eaLnBrk="0" hangingPunct="0">
              <a:spcBef>
                <a:spcPts val="0"/>
              </a:spcBef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Civil Engineering</a:t>
            </a:r>
          </a:p>
          <a:p>
            <a:pPr algn="l" eaLnBrk="0" hangingPunct="0">
              <a:spcBef>
                <a:spcPts val="0"/>
              </a:spcBef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Structural Engineering</a:t>
            </a:r>
          </a:p>
          <a:p>
            <a:pPr algn="l" eaLnBrk="0" hangingPunct="0">
              <a:spcBef>
                <a:spcPts val="0"/>
              </a:spcBef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Mechanical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Engineering</a:t>
            </a:r>
            <a:endParaRPr lang="en-US" sz="2600" dirty="0">
              <a:solidFill>
                <a:schemeClr val="tx2">
                  <a:lumMod val="7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  <a:sym typeface="Helvetica" charset="0"/>
            </a:endParaRPr>
          </a:p>
          <a:p>
            <a:pPr algn="l" eaLnBrk="0" hangingPunct="0">
              <a:spcBef>
                <a:spcPts val="0"/>
              </a:spcBef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Helvetica" charset="0"/>
              </a:rPr>
              <a:t>Physics	</a:t>
            </a:r>
          </a:p>
          <a:p>
            <a:pPr algn="l" eaLnBrk="0" hangingPunct="0">
              <a:spcBef>
                <a:spcPts val="0"/>
              </a:spcBef>
            </a:pPr>
            <a:endParaRPr lang="nl-NL" sz="2600" dirty="0">
              <a:solidFill>
                <a:schemeClr val="tx2">
                  <a:lumMod val="7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  <a:sym typeface="Helvetica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9752" y="7914999"/>
            <a:ext cx="11524966" cy="569038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l"/>
            <a:r>
              <a:rPr lang="en-US" sz="2800" i="1" dirty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Similar backgrounds accepted if proven 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relevant.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792373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4528" y="844352"/>
            <a:ext cx="2412584" cy="79163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654844" y="555625"/>
            <a:ext cx="11695113" cy="1309687"/>
          </a:xfrm>
        </p:spPr>
        <p:txBody>
          <a:bodyPr>
            <a:noAutofit/>
          </a:bodyPr>
          <a:lstStyle/>
          <a:p>
            <a:r>
              <a:rPr lang="nl-NL" sz="51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Associate Partners</a:t>
            </a:r>
            <a:br>
              <a:rPr lang="nl-NL" sz="51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</a:br>
            <a:endParaRPr lang="nl-NL" sz="5100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318824" y="5236840"/>
            <a:ext cx="1365249" cy="112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6536" y="3940696"/>
            <a:ext cx="1300480" cy="65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7784" y="3436640"/>
            <a:ext cx="2167467" cy="399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6743" y="7213935"/>
            <a:ext cx="2167467" cy="433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70752" y="6604992"/>
            <a:ext cx="2995362" cy="645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889" y="6603662"/>
            <a:ext cx="1932658" cy="67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6096" y="2500536"/>
            <a:ext cx="114553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5774" y="7348331"/>
            <a:ext cx="1700106" cy="72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6496" y="6244952"/>
            <a:ext cx="2004038" cy="9819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58784" y="3822935"/>
            <a:ext cx="2132826" cy="10538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8504" y="2788568"/>
            <a:ext cx="2167198" cy="5959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6016" y="1542626"/>
            <a:ext cx="1625600" cy="6231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8376" y="4392396"/>
            <a:ext cx="1625600" cy="5283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0879" y="6615994"/>
            <a:ext cx="1625600" cy="4605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49228" y="7733398"/>
            <a:ext cx="2167198" cy="9029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6816" y="3148608"/>
            <a:ext cx="1625600" cy="5012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6216" y="8053942"/>
            <a:ext cx="2167467" cy="4515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2320" y="3508648"/>
            <a:ext cx="2167198" cy="41538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925" y="5272087"/>
            <a:ext cx="908208" cy="75684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0592" y="4362027"/>
            <a:ext cx="1625600" cy="514773"/>
          </a:xfrm>
          <a:prstGeom prst="rect">
            <a:avLst/>
          </a:prstGeom>
        </p:spPr>
      </p:pic>
      <p:pic>
        <p:nvPicPr>
          <p:cNvPr id="5120" name="Picture 511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2080" y="4050453"/>
            <a:ext cx="1625600" cy="826347"/>
          </a:xfrm>
          <a:prstGeom prst="rect">
            <a:avLst/>
          </a:prstGeom>
        </p:spPr>
      </p:pic>
      <p:pic>
        <p:nvPicPr>
          <p:cNvPr id="5130" name="Picture 512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925" y="2500536"/>
            <a:ext cx="2508663" cy="648073"/>
          </a:xfrm>
          <a:prstGeom prst="rect">
            <a:avLst/>
          </a:prstGeom>
        </p:spPr>
      </p:pic>
      <p:pic>
        <p:nvPicPr>
          <p:cNvPr id="5131" name="Picture 5130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9199" y="5746919"/>
            <a:ext cx="1625600" cy="474133"/>
          </a:xfrm>
          <a:prstGeom prst="rect">
            <a:avLst/>
          </a:prstGeom>
        </p:spPr>
      </p:pic>
      <p:pic>
        <p:nvPicPr>
          <p:cNvPr id="5132" name="Picture 5131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925" y="6292696"/>
            <a:ext cx="1625600" cy="528320"/>
          </a:xfrm>
          <a:prstGeom prst="rect">
            <a:avLst/>
          </a:prstGeom>
        </p:spPr>
      </p:pic>
      <p:pic>
        <p:nvPicPr>
          <p:cNvPr id="5133" name="Picture 5132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728" y="7109048"/>
            <a:ext cx="1132885" cy="1132885"/>
          </a:xfrm>
          <a:prstGeom prst="rect">
            <a:avLst/>
          </a:prstGeom>
        </p:spPr>
      </p:pic>
      <p:pic>
        <p:nvPicPr>
          <p:cNvPr id="5134" name="Picture 5133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22680" y="7641062"/>
            <a:ext cx="1625600" cy="907627"/>
          </a:xfrm>
          <a:prstGeom prst="rect">
            <a:avLst/>
          </a:prstGeom>
        </p:spPr>
      </p:pic>
      <p:pic>
        <p:nvPicPr>
          <p:cNvPr id="5135" name="Picture 5134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91502" y="5092824"/>
            <a:ext cx="1029621" cy="10296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6256" y="1623906"/>
            <a:ext cx="1625600" cy="460587"/>
          </a:xfrm>
          <a:prstGeom prst="rect">
            <a:avLst/>
          </a:prstGeom>
        </p:spPr>
      </p:pic>
      <p:pic>
        <p:nvPicPr>
          <p:cNvPr id="5136" name="Picture 5135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5936" y="4876800"/>
            <a:ext cx="1269254" cy="1269254"/>
          </a:xfrm>
          <a:prstGeom prst="rect">
            <a:avLst/>
          </a:prstGeom>
        </p:spPr>
      </p:pic>
      <p:pic>
        <p:nvPicPr>
          <p:cNvPr id="5137" name="Picture 513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1671" y="5164833"/>
            <a:ext cx="2468841" cy="288031"/>
          </a:xfrm>
          <a:prstGeom prst="rect">
            <a:avLst/>
          </a:prstGeom>
        </p:spPr>
      </p:pic>
      <p:pic>
        <p:nvPicPr>
          <p:cNvPr id="5138" name="Picture 5137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752" y="4153829"/>
            <a:ext cx="1625600" cy="866987"/>
          </a:xfrm>
          <a:prstGeom prst="rect">
            <a:avLst/>
          </a:prstGeom>
        </p:spPr>
      </p:pic>
      <p:pic>
        <p:nvPicPr>
          <p:cNvPr id="5139" name="Picture 5138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4848" y="268288"/>
            <a:ext cx="1355772" cy="1344474"/>
          </a:xfrm>
          <a:prstGeom prst="rect">
            <a:avLst/>
          </a:prstGeom>
        </p:spPr>
      </p:pic>
      <p:pic>
        <p:nvPicPr>
          <p:cNvPr id="5140" name="Picture 5139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7984" y="7822685"/>
            <a:ext cx="1625600" cy="582507"/>
          </a:xfrm>
          <a:prstGeom prst="rect">
            <a:avLst/>
          </a:prstGeom>
        </p:spPr>
      </p:pic>
      <p:pic>
        <p:nvPicPr>
          <p:cNvPr id="5141" name="Picture 5140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5157" y="7457119"/>
            <a:ext cx="2167198" cy="270899"/>
          </a:xfrm>
          <a:prstGeom prst="rect">
            <a:avLst/>
          </a:prstGeom>
        </p:spPr>
      </p:pic>
      <p:pic>
        <p:nvPicPr>
          <p:cNvPr id="5143" name="Picture 5142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2520" y="1854200"/>
            <a:ext cx="1625600" cy="6231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180" y="1549160"/>
            <a:ext cx="1439161" cy="4616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02800" y="2044832"/>
            <a:ext cx="1975174" cy="4791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1821" y="2284413"/>
            <a:ext cx="1070579" cy="107057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0112" y="5380856"/>
            <a:ext cx="853433" cy="853433"/>
          </a:xfrm>
          <a:prstGeom prst="rect">
            <a:avLst/>
          </a:prstGeom>
        </p:spPr>
      </p:pic>
      <p:pic>
        <p:nvPicPr>
          <p:cNvPr id="88" name="Picture 2" descr="http://www.eawe.eu/images/layout/logo_eawe.jpg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7798544" y="5164832"/>
            <a:ext cx="1993404" cy="930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44232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4528" y="844352"/>
            <a:ext cx="2412584" cy="79163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654844" y="555625"/>
            <a:ext cx="11695113" cy="1309687"/>
          </a:xfrm>
        </p:spPr>
        <p:txBody>
          <a:bodyPr>
            <a:noAutofit/>
          </a:bodyPr>
          <a:lstStyle/>
          <a:p>
            <a:r>
              <a:rPr lang="nl-NL" sz="51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Associate Partners</a:t>
            </a:r>
            <a:br>
              <a:rPr lang="nl-NL" sz="51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</a:br>
            <a:endParaRPr lang="nl-NL" sz="5100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318824" y="5236840"/>
            <a:ext cx="1365249" cy="112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6536" y="3940696"/>
            <a:ext cx="1300480" cy="65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7784" y="3436640"/>
            <a:ext cx="2167467" cy="399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6743" y="7213935"/>
            <a:ext cx="2167467" cy="433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70752" y="6604992"/>
            <a:ext cx="2995362" cy="645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889" y="6603662"/>
            <a:ext cx="1932658" cy="67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6096" y="2500536"/>
            <a:ext cx="114553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1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5774" y="7348331"/>
            <a:ext cx="1700106" cy="72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6496" y="6244952"/>
            <a:ext cx="2004038" cy="9819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58784" y="3822935"/>
            <a:ext cx="2132826" cy="10538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8504" y="2788568"/>
            <a:ext cx="2167198" cy="5959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6016" y="1542626"/>
            <a:ext cx="1625600" cy="6231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8376" y="4392396"/>
            <a:ext cx="1625600" cy="5283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0879" y="6615994"/>
            <a:ext cx="1625600" cy="4605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8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49228" y="7733398"/>
            <a:ext cx="2167198" cy="9029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9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6816" y="3148608"/>
            <a:ext cx="1625600" cy="5012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0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6216" y="8053942"/>
            <a:ext cx="2167467" cy="4515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1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2320" y="3508648"/>
            <a:ext cx="2167198" cy="41538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2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925" y="5272087"/>
            <a:ext cx="908208" cy="75684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3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0592" y="4362027"/>
            <a:ext cx="1625600" cy="514773"/>
          </a:xfrm>
          <a:prstGeom prst="rect">
            <a:avLst/>
          </a:prstGeom>
        </p:spPr>
      </p:pic>
      <p:pic>
        <p:nvPicPr>
          <p:cNvPr id="5120" name="Picture 5119"/>
          <p:cNvPicPr>
            <a:picLocks noChangeAspect="1"/>
          </p:cNvPicPr>
          <p:nvPr/>
        </p:nvPicPr>
        <p:blipFill>
          <a:blip r:embed="rId24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2080" y="4050453"/>
            <a:ext cx="1625600" cy="826347"/>
          </a:xfrm>
          <a:prstGeom prst="rect">
            <a:avLst/>
          </a:prstGeom>
        </p:spPr>
      </p:pic>
      <p:pic>
        <p:nvPicPr>
          <p:cNvPr id="5130" name="Picture 512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925" y="2500536"/>
            <a:ext cx="2508663" cy="648073"/>
          </a:xfrm>
          <a:prstGeom prst="rect">
            <a:avLst/>
          </a:prstGeom>
        </p:spPr>
      </p:pic>
      <p:pic>
        <p:nvPicPr>
          <p:cNvPr id="5131" name="Picture 5130"/>
          <p:cNvPicPr>
            <a:picLocks noChangeAspect="1"/>
          </p:cNvPicPr>
          <p:nvPr/>
        </p:nvPicPr>
        <p:blipFill>
          <a:blip r:embed="rId26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9199" y="5746919"/>
            <a:ext cx="1625600" cy="474133"/>
          </a:xfrm>
          <a:prstGeom prst="rect">
            <a:avLst/>
          </a:prstGeom>
        </p:spPr>
      </p:pic>
      <p:pic>
        <p:nvPicPr>
          <p:cNvPr id="5132" name="Picture 5131"/>
          <p:cNvPicPr>
            <a:picLocks noChangeAspect="1"/>
          </p:cNvPicPr>
          <p:nvPr/>
        </p:nvPicPr>
        <p:blipFill>
          <a:blip r:embed="rId27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925" y="6292696"/>
            <a:ext cx="1625600" cy="528320"/>
          </a:xfrm>
          <a:prstGeom prst="rect">
            <a:avLst/>
          </a:prstGeom>
        </p:spPr>
      </p:pic>
      <p:pic>
        <p:nvPicPr>
          <p:cNvPr id="5133" name="Picture 5132"/>
          <p:cNvPicPr>
            <a:picLocks noChangeAspect="1"/>
          </p:cNvPicPr>
          <p:nvPr/>
        </p:nvPicPr>
        <p:blipFill>
          <a:blip r:embed="rId28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728" y="7109048"/>
            <a:ext cx="1132885" cy="1132885"/>
          </a:xfrm>
          <a:prstGeom prst="rect">
            <a:avLst/>
          </a:prstGeom>
        </p:spPr>
      </p:pic>
      <p:pic>
        <p:nvPicPr>
          <p:cNvPr id="5134" name="Picture 5133"/>
          <p:cNvPicPr>
            <a:picLocks noChangeAspect="1"/>
          </p:cNvPicPr>
          <p:nvPr/>
        </p:nvPicPr>
        <p:blipFill>
          <a:blip r:embed="rId29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22680" y="7641062"/>
            <a:ext cx="1625600" cy="907627"/>
          </a:xfrm>
          <a:prstGeom prst="rect">
            <a:avLst/>
          </a:prstGeom>
        </p:spPr>
      </p:pic>
      <p:pic>
        <p:nvPicPr>
          <p:cNvPr id="5135" name="Picture 5134"/>
          <p:cNvPicPr>
            <a:picLocks noChangeAspect="1"/>
          </p:cNvPicPr>
          <p:nvPr/>
        </p:nvPicPr>
        <p:blipFill>
          <a:blip r:embed="rId30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91502" y="5092824"/>
            <a:ext cx="1029621" cy="10296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6256" y="1623906"/>
            <a:ext cx="1625600" cy="460587"/>
          </a:xfrm>
          <a:prstGeom prst="rect">
            <a:avLst/>
          </a:prstGeom>
        </p:spPr>
      </p:pic>
      <p:pic>
        <p:nvPicPr>
          <p:cNvPr id="5136" name="Picture 5135"/>
          <p:cNvPicPr>
            <a:picLocks noChangeAspect="1"/>
          </p:cNvPicPr>
          <p:nvPr/>
        </p:nvPicPr>
        <p:blipFill>
          <a:blip r:embed="rId32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5936" y="4876800"/>
            <a:ext cx="1269254" cy="1269254"/>
          </a:xfrm>
          <a:prstGeom prst="rect">
            <a:avLst/>
          </a:prstGeom>
        </p:spPr>
      </p:pic>
      <p:pic>
        <p:nvPicPr>
          <p:cNvPr id="5137" name="Picture 5136"/>
          <p:cNvPicPr>
            <a:picLocks noChangeAspect="1"/>
          </p:cNvPicPr>
          <p:nvPr/>
        </p:nvPicPr>
        <p:blipFill>
          <a:blip r:embed="rId33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1671" y="5164833"/>
            <a:ext cx="2468841" cy="288031"/>
          </a:xfrm>
          <a:prstGeom prst="rect">
            <a:avLst/>
          </a:prstGeom>
        </p:spPr>
      </p:pic>
      <p:pic>
        <p:nvPicPr>
          <p:cNvPr id="5138" name="Picture 5137"/>
          <p:cNvPicPr>
            <a:picLocks noChangeAspect="1"/>
          </p:cNvPicPr>
          <p:nvPr/>
        </p:nvPicPr>
        <p:blipFill>
          <a:blip r:embed="rId34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752" y="4153829"/>
            <a:ext cx="1625600" cy="866987"/>
          </a:xfrm>
          <a:prstGeom prst="rect">
            <a:avLst/>
          </a:prstGeom>
        </p:spPr>
      </p:pic>
      <p:pic>
        <p:nvPicPr>
          <p:cNvPr id="5139" name="Picture 5138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4848" y="268288"/>
            <a:ext cx="1355772" cy="1344474"/>
          </a:xfrm>
          <a:prstGeom prst="rect">
            <a:avLst/>
          </a:prstGeom>
        </p:spPr>
      </p:pic>
      <p:pic>
        <p:nvPicPr>
          <p:cNvPr id="5140" name="Picture 5139"/>
          <p:cNvPicPr>
            <a:picLocks noChangeAspect="1"/>
          </p:cNvPicPr>
          <p:nvPr/>
        </p:nvPicPr>
        <p:blipFill>
          <a:blip r:embed="rId36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7984" y="7822685"/>
            <a:ext cx="1625600" cy="582507"/>
          </a:xfrm>
          <a:prstGeom prst="rect">
            <a:avLst/>
          </a:prstGeom>
        </p:spPr>
      </p:pic>
      <p:pic>
        <p:nvPicPr>
          <p:cNvPr id="5141" name="Picture 5140"/>
          <p:cNvPicPr>
            <a:picLocks noChangeAspect="1"/>
          </p:cNvPicPr>
          <p:nvPr/>
        </p:nvPicPr>
        <p:blipFill>
          <a:blip r:embed="rId37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5157" y="7457119"/>
            <a:ext cx="2167198" cy="270899"/>
          </a:xfrm>
          <a:prstGeom prst="rect">
            <a:avLst/>
          </a:prstGeom>
        </p:spPr>
      </p:pic>
      <p:pic>
        <p:nvPicPr>
          <p:cNvPr id="5143" name="Picture 5142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2520" y="1854200"/>
            <a:ext cx="1625600" cy="6231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180" y="1549160"/>
            <a:ext cx="1439161" cy="4616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02800" y="2044832"/>
            <a:ext cx="1975174" cy="4791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1821" y="2284413"/>
            <a:ext cx="1070579" cy="107057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2" cstate="print">
            <a:lum bright="7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0112" y="5380856"/>
            <a:ext cx="853433" cy="853433"/>
          </a:xfrm>
          <a:prstGeom prst="rect">
            <a:avLst/>
          </a:prstGeom>
        </p:spPr>
      </p:pic>
      <p:pic>
        <p:nvPicPr>
          <p:cNvPr id="88" name="Picture 2" descr="http://www.eawe.eu/images/layout/logo_eawe.jpg"/>
          <p:cNvPicPr>
            <a:picLocks noChangeAspect="1" noChangeArrowheads="1"/>
          </p:cNvPicPr>
          <p:nvPr/>
        </p:nvPicPr>
        <p:blipFill>
          <a:blip r:embed="rId43">
            <a:lum bright="72000"/>
          </a:blip>
          <a:srcRect/>
          <a:stretch>
            <a:fillRect/>
          </a:stretch>
        </p:blipFill>
        <p:spPr bwMode="auto">
          <a:xfrm>
            <a:off x="7798544" y="5164832"/>
            <a:ext cx="1993404" cy="930256"/>
          </a:xfrm>
          <a:prstGeom prst="rect">
            <a:avLst/>
          </a:prstGeom>
          <a:noFill/>
        </p:spPr>
      </p:pic>
      <p:sp>
        <p:nvSpPr>
          <p:cNvPr id="44" name="Textfeld 43"/>
          <p:cNvSpPr txBox="1"/>
          <p:nvPr/>
        </p:nvSpPr>
        <p:spPr>
          <a:xfrm>
            <a:off x="885776" y="3988018"/>
            <a:ext cx="11089232" cy="46320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cap="rnd">
            <a:solidFill>
              <a:schemeClr val="tx1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de-DE" sz="3600" dirty="0" err="1" smtClean="0">
                <a:latin typeface="+mn-lt"/>
              </a:rPr>
              <a:t>Opportunities</a:t>
            </a:r>
            <a:r>
              <a:rPr lang="de-DE" sz="3600" dirty="0" smtClean="0">
                <a:latin typeface="+mn-lt"/>
              </a:rPr>
              <a:t> </a:t>
            </a:r>
            <a:r>
              <a:rPr lang="de-DE" sz="3600" dirty="0" err="1" smtClean="0">
                <a:latin typeface="+mn-lt"/>
              </a:rPr>
              <a:t>for</a:t>
            </a:r>
            <a:r>
              <a:rPr lang="de-DE" sz="3600" dirty="0" smtClean="0">
                <a:latin typeface="+mn-lt"/>
              </a:rPr>
              <a:t> </a:t>
            </a:r>
            <a:r>
              <a:rPr lang="de-DE" sz="3600" dirty="0" err="1" smtClean="0">
                <a:latin typeface="+mn-lt"/>
              </a:rPr>
              <a:t>your</a:t>
            </a:r>
            <a:r>
              <a:rPr lang="de-DE" sz="3600" dirty="0" smtClean="0">
                <a:latin typeface="+mn-lt"/>
              </a:rPr>
              <a:t> </a:t>
            </a:r>
            <a:r>
              <a:rPr lang="de-DE" sz="3600" dirty="0" err="1" smtClean="0">
                <a:latin typeface="+mn-lt"/>
              </a:rPr>
              <a:t>engagement</a:t>
            </a:r>
            <a:r>
              <a:rPr lang="de-DE" sz="3600" dirty="0" smtClean="0">
                <a:latin typeface="+mn-lt"/>
              </a:rPr>
              <a:t> </a:t>
            </a:r>
            <a:r>
              <a:rPr lang="de-DE" sz="3600" dirty="0" err="1" smtClean="0">
                <a:latin typeface="+mn-lt"/>
              </a:rPr>
              <a:t>within</a:t>
            </a:r>
            <a:r>
              <a:rPr lang="de-DE" sz="3600" dirty="0" smtClean="0">
                <a:latin typeface="+mn-lt"/>
              </a:rPr>
              <a:t> EWEM: 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36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If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you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are</a:t>
            </a:r>
            <a:r>
              <a:rPr lang="de-DE" sz="2800" dirty="0" smtClean="0">
                <a:latin typeface="+mn-lt"/>
              </a:rPr>
              <a:t> not </a:t>
            </a:r>
            <a:r>
              <a:rPr lang="de-DE" sz="2800" dirty="0" err="1" smtClean="0">
                <a:latin typeface="+mn-lt"/>
              </a:rPr>
              <a:t>associated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yet</a:t>
            </a:r>
            <a:r>
              <a:rPr lang="de-DE" sz="2800" dirty="0" smtClean="0">
                <a:latin typeface="+mn-lt"/>
              </a:rPr>
              <a:t>, </a:t>
            </a:r>
            <a:r>
              <a:rPr lang="de-DE" sz="2800" dirty="0" err="1" smtClean="0">
                <a:latin typeface="+mn-lt"/>
              </a:rPr>
              <a:t>try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to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change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that</a:t>
            </a:r>
            <a:r>
              <a:rPr lang="de-DE" sz="2800" dirty="0" smtClean="0">
                <a:latin typeface="+mn-lt"/>
              </a:rPr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800" dirty="0" smtClean="0">
                <a:latin typeface="+mn-lt"/>
              </a:rPr>
              <a:t>  Host </a:t>
            </a:r>
            <a:r>
              <a:rPr lang="de-DE" sz="2800" dirty="0" err="1" smtClean="0">
                <a:latin typeface="+mn-lt"/>
              </a:rPr>
              <a:t>students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for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internships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or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master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thesis</a:t>
            </a:r>
            <a:r>
              <a:rPr lang="de-DE" sz="2800" dirty="0" smtClean="0">
                <a:latin typeface="+mn-lt"/>
              </a:rPr>
              <a:t>. 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800" dirty="0" smtClean="0">
                <a:latin typeface="+mn-lt"/>
              </a:rPr>
              <a:t>  Host </a:t>
            </a:r>
            <a:r>
              <a:rPr lang="de-DE" sz="2800" dirty="0" err="1" smtClean="0">
                <a:latin typeface="+mn-lt"/>
              </a:rPr>
              <a:t>visiting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scholars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for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teaching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purposes</a:t>
            </a:r>
            <a:r>
              <a:rPr lang="de-DE" sz="2800" dirty="0" smtClean="0">
                <a:latin typeface="+mn-lt"/>
              </a:rPr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800" dirty="0" smtClean="0">
                <a:latin typeface="+mn-lt"/>
              </a:rPr>
              <a:t>  </a:t>
            </a:r>
            <a:r>
              <a:rPr lang="de-DE" sz="2800" dirty="0" err="1" smtClean="0">
                <a:latin typeface="+mn-lt"/>
              </a:rPr>
              <a:t>Use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scholarship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to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travel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to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one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of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the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four</a:t>
            </a:r>
            <a:r>
              <a:rPr lang="de-DE" sz="2800" dirty="0" smtClean="0">
                <a:latin typeface="+mn-lt"/>
              </a:rPr>
              <a:t> European </a:t>
            </a:r>
            <a:r>
              <a:rPr lang="de-DE" sz="2800" dirty="0" err="1" smtClean="0">
                <a:latin typeface="+mn-lt"/>
              </a:rPr>
              <a:t>universities</a:t>
            </a:r>
            <a:r>
              <a:rPr lang="de-DE" sz="2800" dirty="0" smtClean="0">
                <a:latin typeface="+mn-lt"/>
              </a:rPr>
              <a:t> </a:t>
            </a:r>
            <a:br>
              <a:rPr lang="de-DE" sz="2800" dirty="0" smtClean="0">
                <a:latin typeface="+mn-lt"/>
              </a:rPr>
            </a:br>
            <a:r>
              <a:rPr lang="de-DE" sz="2800" dirty="0" smtClean="0">
                <a:latin typeface="+mn-lt"/>
              </a:rPr>
              <a:t>   </a:t>
            </a:r>
            <a:r>
              <a:rPr lang="de-DE" sz="2800" dirty="0" err="1" smtClean="0">
                <a:latin typeface="+mn-lt"/>
              </a:rPr>
              <a:t>for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teaching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purposes</a:t>
            </a:r>
            <a:r>
              <a:rPr lang="de-DE" sz="2800" dirty="0" smtClean="0">
                <a:latin typeface="+mn-lt"/>
              </a:rPr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800" dirty="0" smtClean="0">
                <a:latin typeface="+mn-lt"/>
              </a:rPr>
              <a:t>  </a:t>
            </a:r>
            <a:r>
              <a:rPr lang="de-DE" sz="2800" dirty="0" err="1" smtClean="0">
                <a:latin typeface="+mn-lt"/>
              </a:rPr>
              <a:t>Give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guest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lectures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at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the</a:t>
            </a:r>
            <a:r>
              <a:rPr lang="de-DE" sz="2800" dirty="0" smtClean="0">
                <a:latin typeface="+mn-lt"/>
              </a:rPr>
              <a:t> Summer School.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800" dirty="0" smtClean="0">
                <a:latin typeface="+mn-lt"/>
              </a:rPr>
              <a:t>  Promote </a:t>
            </a:r>
            <a:r>
              <a:rPr lang="de-DE" sz="2800" dirty="0" err="1" smtClean="0">
                <a:latin typeface="+mn-lt"/>
              </a:rPr>
              <a:t>PhD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and</a:t>
            </a:r>
            <a:r>
              <a:rPr lang="de-DE" sz="2800" dirty="0" smtClean="0">
                <a:latin typeface="+mn-lt"/>
              </a:rPr>
              <a:t> Post-Doc </a:t>
            </a:r>
            <a:r>
              <a:rPr lang="de-DE" sz="2800" dirty="0" err="1" smtClean="0">
                <a:latin typeface="+mn-lt"/>
              </a:rPr>
              <a:t>positions</a:t>
            </a:r>
            <a:r>
              <a:rPr lang="de-DE" sz="2800" dirty="0" smtClean="0">
                <a:latin typeface="+mn-lt"/>
              </a:rPr>
              <a:t>.</a:t>
            </a:r>
            <a:endParaRPr lang="de-DE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4232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successful</a:t>
            </a:r>
            <a:r>
              <a:rPr lang="de-DE" dirty="0" smtClean="0"/>
              <a:t> </a:t>
            </a:r>
            <a:r>
              <a:rPr lang="de-DE" dirty="0" err="1" smtClean="0"/>
              <a:t>cooperation</a:t>
            </a:r>
            <a:r>
              <a:rPr lang="de-DE" dirty="0" smtClean="0"/>
              <a:t> in </a:t>
            </a:r>
            <a:r>
              <a:rPr lang="de-DE" dirty="0" err="1" smtClean="0"/>
              <a:t>joint</a:t>
            </a:r>
            <a:r>
              <a:rPr lang="de-DE" dirty="0" smtClean="0"/>
              <a:t> </a:t>
            </a:r>
            <a:r>
              <a:rPr lang="de-DE" dirty="0" err="1" smtClean="0"/>
              <a:t>programmes</a:t>
            </a:r>
            <a:r>
              <a:rPr lang="de-DE" dirty="0" smtClean="0"/>
              <a:t> -- </a:t>
            </a:r>
            <a:r>
              <a:rPr lang="de-DE" dirty="0" err="1" smtClean="0"/>
              <a:t>lessons</a:t>
            </a:r>
            <a:r>
              <a:rPr lang="de-DE" dirty="0" smtClean="0"/>
              <a:t> </a:t>
            </a:r>
            <a:r>
              <a:rPr lang="de-DE" dirty="0" err="1" smtClean="0"/>
              <a:t>learned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EWEM: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Create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: </a:t>
            </a:r>
            <a:r>
              <a:rPr lang="de-DE" dirty="0" err="1" smtClean="0"/>
              <a:t>attractive</a:t>
            </a:r>
            <a:r>
              <a:rPr lang="de-DE" dirty="0" smtClean="0"/>
              <a:t> </a:t>
            </a:r>
            <a:r>
              <a:rPr lang="de-DE" dirty="0" err="1" smtClean="0"/>
              <a:t>universities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high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Resources </a:t>
            </a:r>
            <a:r>
              <a:rPr lang="de-DE" dirty="0" err="1" smtClean="0"/>
              <a:t>are</a:t>
            </a:r>
            <a:r>
              <a:rPr lang="de-DE" dirty="0" smtClean="0"/>
              <a:t> (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usually</a:t>
            </a:r>
            <a:r>
              <a:rPr lang="de-DE" dirty="0" smtClean="0"/>
              <a:t>) </a:t>
            </a:r>
            <a:r>
              <a:rPr lang="de-DE" dirty="0" err="1" smtClean="0"/>
              <a:t>critical</a:t>
            </a:r>
            <a:r>
              <a:rPr lang="de-DE" dirty="0" smtClean="0"/>
              <a:t>: </a:t>
            </a:r>
            <a:r>
              <a:rPr lang="de-DE" dirty="0" err="1" smtClean="0"/>
              <a:t>professors</a:t>
            </a:r>
            <a:r>
              <a:rPr lang="de-DE" dirty="0" smtClean="0"/>
              <a:t>, </a:t>
            </a:r>
            <a:r>
              <a:rPr lang="de-DE" dirty="0" err="1" smtClean="0"/>
              <a:t>lecturers</a:t>
            </a:r>
            <a:r>
              <a:rPr lang="de-DE" dirty="0" smtClean="0"/>
              <a:t>, </a:t>
            </a:r>
            <a:r>
              <a:rPr lang="de-DE" dirty="0" err="1" smtClean="0"/>
              <a:t>staff</a:t>
            </a:r>
            <a:r>
              <a:rPr lang="de-DE" dirty="0" smtClean="0"/>
              <a:t>, </a:t>
            </a:r>
            <a:r>
              <a:rPr lang="de-DE" dirty="0" err="1" smtClean="0"/>
              <a:t>rooms</a:t>
            </a:r>
            <a:r>
              <a:rPr lang="de-DE" dirty="0" smtClean="0"/>
              <a:t>,…</a:t>
            </a:r>
          </a:p>
          <a:p>
            <a:pPr lvl="1"/>
            <a:r>
              <a:rPr lang="de-DE" dirty="0" smtClean="0"/>
              <a:t>Key </a:t>
            </a:r>
            <a:r>
              <a:rPr lang="de-DE" dirty="0" err="1" smtClean="0"/>
              <a:t>issue</a:t>
            </a:r>
            <a:r>
              <a:rPr lang="de-DE" dirty="0" smtClean="0"/>
              <a:t>: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programmes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existing</a:t>
            </a:r>
            <a:r>
              <a:rPr lang="de-DE" dirty="0" smtClean="0"/>
              <a:t> –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</a:t>
            </a:r>
            <a:r>
              <a:rPr lang="de-DE" dirty="0" err="1" smtClean="0"/>
              <a:t>together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lots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courses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.</a:t>
            </a:r>
          </a:p>
          <a:p>
            <a:pPr lvl="1"/>
            <a:r>
              <a:rPr lang="de-DE" dirty="0" err="1" smtClean="0"/>
              <a:t>Collaboration</a:t>
            </a:r>
            <a:r>
              <a:rPr lang="de-DE" dirty="0" smtClean="0"/>
              <a:t> </a:t>
            </a:r>
            <a:r>
              <a:rPr lang="de-DE" dirty="0" err="1" smtClean="0"/>
              <a:t>builds</a:t>
            </a:r>
            <a:r>
              <a:rPr lang="de-DE" dirty="0" smtClean="0"/>
              <a:t> on </a:t>
            </a:r>
            <a:r>
              <a:rPr lang="de-DE" dirty="0" err="1" smtClean="0"/>
              <a:t>trust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developping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years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Need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overcome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administrative </a:t>
            </a:r>
            <a:r>
              <a:rPr lang="de-DE" dirty="0" err="1" smtClean="0"/>
              <a:t>and</a:t>
            </a:r>
            <a:r>
              <a:rPr lang="de-DE" dirty="0" smtClean="0"/>
              <a:t> legal </a:t>
            </a:r>
            <a:r>
              <a:rPr lang="de-DE" dirty="0" err="1" smtClean="0"/>
              <a:t>barriers</a:t>
            </a:r>
            <a:r>
              <a:rPr lang="de-DE" dirty="0" smtClean="0"/>
              <a:t> :</a:t>
            </a:r>
          </a:p>
          <a:p>
            <a:pPr lvl="2"/>
            <a:r>
              <a:rPr lang="en-US" dirty="0" smtClean="0"/>
              <a:t>Different semester </a:t>
            </a:r>
            <a:r>
              <a:rPr lang="en-US" dirty="0" err="1" smtClean="0"/>
              <a:t>calenders</a:t>
            </a:r>
            <a:r>
              <a:rPr lang="en-US" dirty="0" smtClean="0"/>
              <a:t> / module structure / different credit systems</a:t>
            </a:r>
          </a:p>
          <a:p>
            <a:pPr lvl="2"/>
            <a:r>
              <a:rPr lang="de-DE" dirty="0" smtClean="0"/>
              <a:t>Business model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divide</a:t>
            </a:r>
            <a:r>
              <a:rPr lang="de-DE" dirty="0" smtClean="0"/>
              <a:t> </a:t>
            </a:r>
            <a:r>
              <a:rPr lang="de-DE" dirty="0" err="1" smtClean="0"/>
              <a:t>tuition</a:t>
            </a:r>
            <a:r>
              <a:rPr lang="de-DE" dirty="0" smtClean="0"/>
              <a:t> (Oldenburg: </a:t>
            </a:r>
            <a:r>
              <a:rPr lang="de-DE" dirty="0" err="1" smtClean="0"/>
              <a:t>no</a:t>
            </a:r>
            <a:r>
              <a:rPr lang="de-DE" dirty="0" smtClean="0"/>
              <a:t> additional </a:t>
            </a:r>
            <a:r>
              <a:rPr lang="de-DE" dirty="0" err="1" smtClean="0"/>
              <a:t>costs</a:t>
            </a:r>
            <a:r>
              <a:rPr lang="de-DE" dirty="0" smtClean="0"/>
              <a:t>??)</a:t>
            </a:r>
            <a:endParaRPr lang="en-US" dirty="0" smtClean="0"/>
          </a:p>
          <a:p>
            <a:pPr lvl="1"/>
            <a:r>
              <a:rPr lang="de-DE" dirty="0" err="1" smtClean="0"/>
              <a:t>Industry</a:t>
            </a:r>
            <a:r>
              <a:rPr lang="de-DE" dirty="0" smtClean="0"/>
              <a:t> not </a:t>
            </a:r>
            <a:r>
              <a:rPr lang="de-DE" dirty="0" err="1" smtClean="0"/>
              <a:t>ready</a:t>
            </a:r>
            <a:r>
              <a:rPr lang="de-DE" dirty="0" smtClean="0"/>
              <a:t> </a:t>
            </a:r>
            <a:r>
              <a:rPr lang="de-DE" dirty="0" err="1" smtClean="0"/>
              <a:t>yet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fund</a:t>
            </a:r>
            <a:r>
              <a:rPr lang="de-DE" dirty="0" smtClean="0"/>
              <a:t> </a:t>
            </a:r>
            <a:r>
              <a:rPr lang="de-DE" dirty="0" err="1" smtClean="0"/>
              <a:t>scholarships</a:t>
            </a:r>
            <a:r>
              <a:rPr lang="de-DE" dirty="0" smtClean="0"/>
              <a:t>. </a:t>
            </a:r>
          </a:p>
          <a:p>
            <a:pPr lvl="1"/>
            <a:r>
              <a:rPr lang="de-DE" dirty="0" smtClean="0"/>
              <a:t>Exchange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associated</a:t>
            </a:r>
            <a:r>
              <a:rPr lang="de-DE" dirty="0" smtClean="0"/>
              <a:t> </a:t>
            </a:r>
            <a:r>
              <a:rPr lang="de-DE" dirty="0" err="1" smtClean="0"/>
              <a:t>partners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intensified</a:t>
            </a:r>
            <a:r>
              <a:rPr lang="de-DE" dirty="0" smtClean="0"/>
              <a:t>.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270" indent="-514270">
              <a:buFontTx/>
              <a:buAutoNum type="arabicPeriod"/>
            </a:pPr>
            <a:r>
              <a:rPr lang="de-DE" sz="3100" b="1" dirty="0" err="1" smtClean="0">
                <a:solidFill>
                  <a:schemeClr val="accent6"/>
                </a:solidFill>
              </a:rPr>
              <a:t>Revisited</a:t>
            </a:r>
            <a:r>
              <a:rPr lang="de-DE" sz="3100" b="1" dirty="0" smtClean="0">
                <a:solidFill>
                  <a:schemeClr val="accent6"/>
                </a:solidFill>
              </a:rPr>
              <a:t>: </a:t>
            </a:r>
            <a:r>
              <a:rPr lang="de-DE" sz="3100" b="1" dirty="0" err="1" smtClean="0">
                <a:solidFill>
                  <a:schemeClr val="accent6"/>
                </a:solidFill>
              </a:rPr>
              <a:t>Continuing</a:t>
            </a:r>
            <a:r>
              <a:rPr lang="de-DE" sz="3100" b="1" dirty="0" smtClean="0">
                <a:solidFill>
                  <a:schemeClr val="accent6"/>
                </a:solidFill>
              </a:rPr>
              <a:t> Education</a:t>
            </a:r>
          </a:p>
          <a:p>
            <a:pPr marL="514270" indent="-514270">
              <a:buFontTx/>
              <a:buAutoNum type="arabicPeriod"/>
            </a:pPr>
            <a:r>
              <a:rPr lang="de-DE" sz="3100" b="1" dirty="0" smtClean="0">
                <a:solidFill>
                  <a:schemeClr val="accent6"/>
                </a:solidFill>
              </a:rPr>
              <a:t>European Wind </a:t>
            </a:r>
            <a:r>
              <a:rPr lang="de-DE" sz="3100" b="1" dirty="0" err="1" smtClean="0">
                <a:solidFill>
                  <a:schemeClr val="accent6"/>
                </a:solidFill>
              </a:rPr>
              <a:t>Energy</a:t>
            </a:r>
            <a:r>
              <a:rPr lang="de-DE" sz="3100" b="1" dirty="0" smtClean="0">
                <a:solidFill>
                  <a:schemeClr val="accent6"/>
                </a:solidFill>
              </a:rPr>
              <a:t> Master (EWEM)</a:t>
            </a:r>
          </a:p>
          <a:p>
            <a:pPr marL="514270" indent="-514270">
              <a:buFontTx/>
              <a:buAutoNum type="arabicPeriod"/>
            </a:pPr>
            <a:r>
              <a:rPr lang="de-DE" sz="3100" b="1" dirty="0" smtClean="0">
                <a:solidFill>
                  <a:schemeClr val="accent6"/>
                </a:solidFill>
              </a:rPr>
              <a:t>Online </a:t>
            </a:r>
            <a:r>
              <a:rPr lang="de-DE" sz="3100" b="1" dirty="0" err="1" smtClean="0">
                <a:solidFill>
                  <a:schemeClr val="accent6"/>
                </a:solidFill>
              </a:rPr>
              <a:t>Certificate</a:t>
            </a:r>
            <a:r>
              <a:rPr lang="de-DE" sz="3100" b="1" dirty="0" smtClean="0">
                <a:solidFill>
                  <a:schemeClr val="accent6"/>
                </a:solidFill>
              </a:rPr>
              <a:t> Program „</a:t>
            </a:r>
            <a:r>
              <a:rPr lang="de-DE" sz="3100" b="1" dirty="0" err="1" smtClean="0">
                <a:solidFill>
                  <a:schemeClr val="accent6"/>
                </a:solidFill>
              </a:rPr>
              <a:t>Advanced</a:t>
            </a:r>
            <a:r>
              <a:rPr lang="de-DE" sz="3100" b="1" dirty="0" smtClean="0">
                <a:solidFill>
                  <a:schemeClr val="accent6"/>
                </a:solidFill>
              </a:rPr>
              <a:t> Wind </a:t>
            </a:r>
            <a:r>
              <a:rPr lang="de-DE" sz="3100" b="1" dirty="0" err="1" smtClean="0">
                <a:solidFill>
                  <a:schemeClr val="accent6"/>
                </a:solidFill>
              </a:rPr>
              <a:t>Energy</a:t>
            </a:r>
            <a:r>
              <a:rPr lang="de-DE" sz="3100" b="1" dirty="0" smtClean="0">
                <a:solidFill>
                  <a:schemeClr val="accent6"/>
                </a:solidFill>
              </a:rPr>
              <a:t>“</a:t>
            </a:r>
          </a:p>
          <a:p>
            <a:pPr marL="514270" indent="-514270">
              <a:buAutoNum type="arabicPeriod"/>
            </a:pPr>
            <a:endParaRPr lang="de-DE" sz="3100" b="1" dirty="0" smtClean="0">
              <a:solidFill>
                <a:schemeClr val="accent6"/>
              </a:solidFill>
            </a:endParaRPr>
          </a:p>
          <a:p>
            <a:pPr marL="514270" indent="-514270"/>
            <a:endParaRPr lang="de-DE" sz="3100" b="1" dirty="0" smtClean="0">
              <a:solidFill>
                <a:schemeClr val="accent6"/>
              </a:solidFill>
            </a:endParaRPr>
          </a:p>
          <a:p>
            <a:pPr marL="514270" indent="-514270">
              <a:buAutoNum type="arabicPeriod"/>
            </a:pPr>
            <a:endParaRPr lang="de-DE" sz="3100" b="1" dirty="0" smtClean="0">
              <a:solidFill>
                <a:schemeClr val="accent6"/>
              </a:solidFill>
            </a:endParaRPr>
          </a:p>
          <a:p>
            <a:pPr marL="514270" indent="-514270">
              <a:buAutoNum type="arabicPeriod"/>
            </a:pP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027463" y="6267596"/>
            <a:ext cx="11054080" cy="1937173"/>
          </a:xfrm>
        </p:spPr>
        <p:txBody>
          <a:bodyPr/>
          <a:lstStyle/>
          <a:p>
            <a:pPr marL="6349" indent="-6349">
              <a:defRPr/>
            </a:pPr>
            <a:r>
              <a:rPr lang="de-DE" dirty="0" smtClean="0">
                <a:sym typeface="Arial" charset="0"/>
              </a:rPr>
              <a:t>Online </a:t>
            </a:r>
            <a:r>
              <a:rPr lang="de-DE" dirty="0" err="1" smtClean="0">
                <a:sym typeface="Arial" charset="0"/>
              </a:rPr>
              <a:t>Certificate</a:t>
            </a:r>
            <a:r>
              <a:rPr lang="de-DE" dirty="0" smtClean="0">
                <a:sym typeface="Arial" charset="0"/>
              </a:rPr>
              <a:t> „</a:t>
            </a:r>
            <a:r>
              <a:rPr lang="de-DE" dirty="0" err="1" smtClean="0">
                <a:sym typeface="Arial" charset="0"/>
              </a:rPr>
              <a:t>Advanced</a:t>
            </a:r>
            <a:r>
              <a:rPr lang="de-DE" dirty="0" smtClean="0">
                <a:sym typeface="Arial" charset="0"/>
              </a:rPr>
              <a:t> Wind </a:t>
            </a:r>
            <a:r>
              <a:rPr lang="de-DE" dirty="0" err="1" smtClean="0">
                <a:sym typeface="Arial" charset="0"/>
              </a:rPr>
              <a:t>Energy</a:t>
            </a:r>
            <a:r>
              <a:rPr lang="de-DE" dirty="0" smtClean="0">
                <a:sym typeface="Arial" charset="0"/>
              </a:rPr>
              <a:t>“ – Development in </a:t>
            </a:r>
            <a:r>
              <a:rPr lang="de-DE" dirty="0" err="1" smtClean="0">
                <a:sym typeface="Arial" charset="0"/>
              </a:rPr>
              <a:t>progress</a:t>
            </a:r>
            <a:endParaRPr lang="de-DE" dirty="0">
              <a:sym typeface="Arial" charset="0"/>
            </a:endParaRPr>
          </a:p>
        </p:txBody>
      </p:sp>
      <p:sp>
        <p:nvSpPr>
          <p:cNvPr id="24579" name="Textplatzhalter 5"/>
          <p:cNvSpPr>
            <a:spLocks noGrp="1"/>
          </p:cNvSpPr>
          <p:nvPr>
            <p:ph type="body" idx="1"/>
          </p:nvPr>
        </p:nvSpPr>
        <p:spPr>
          <a:xfrm>
            <a:off x="975360" y="4133997"/>
            <a:ext cx="11054080" cy="2133599"/>
          </a:xfrm>
        </p:spPr>
        <p:txBody>
          <a:bodyPr/>
          <a:lstStyle/>
          <a:p>
            <a:r>
              <a:rPr lang="de-DE" dirty="0" smtClean="0"/>
              <a:t>Part 3</a:t>
            </a:r>
            <a:endParaRPr lang="de-DE" dirty="0" smtClean="0"/>
          </a:p>
        </p:txBody>
      </p:sp>
      <p:pic>
        <p:nvPicPr>
          <p:cNvPr id="8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50"/>
          <a:stretch/>
        </p:blipFill>
        <p:spPr>
          <a:xfrm>
            <a:off x="8014568" y="2284512"/>
            <a:ext cx="4333126" cy="306000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074" r="9074"/>
          <a:stretch/>
        </p:blipFill>
        <p:spPr>
          <a:xfrm>
            <a:off x="6286377" y="2284512"/>
            <a:ext cx="1668464" cy="306000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281" r="7281"/>
          <a:stretch/>
        </p:blipFill>
        <p:spPr>
          <a:xfrm>
            <a:off x="4486177" y="2284512"/>
            <a:ext cx="1736421" cy="306000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74843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1"/>
          <p:cNvSpPr/>
          <p:nvPr/>
        </p:nvSpPr>
        <p:spPr>
          <a:xfrm>
            <a:off x="294825" y="4036526"/>
            <a:ext cx="5960917" cy="2798162"/>
          </a:xfrm>
          <a:prstGeom prst="roundRect">
            <a:avLst>
              <a:gd name="adj" fmla="val 8318"/>
            </a:avLst>
          </a:prstGeom>
          <a:noFill/>
          <a:ln w="5715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356471" y="1000451"/>
            <a:ext cx="2415433" cy="531410"/>
          </a:xfrm>
          <a:prstGeom prst="rect">
            <a:avLst/>
          </a:prstGeom>
        </p:spPr>
        <p:txBody>
          <a:bodyPr wrap="non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600" u="sng" dirty="0" smtClean="0">
                <a:solidFill>
                  <a:srgbClr val="000000"/>
                </a:solidFill>
                <a:latin typeface="Arial"/>
                <a:ea typeface="+mn-ea"/>
              </a:rPr>
              <a:t>Bridge Module</a:t>
            </a:r>
            <a:endParaRPr lang="en-US" sz="2600" u="sng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705841" y="1610340"/>
            <a:ext cx="3621138" cy="437700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Wind Energy </a:t>
            </a:r>
            <a:r>
              <a:rPr lang="en-US" sz="2000" dirty="0" err="1">
                <a:solidFill>
                  <a:srgbClr val="000000"/>
                </a:solidFill>
                <a:latin typeface="Arial"/>
                <a:ea typeface="+mn-ea"/>
              </a:rPr>
              <a:t>Utilisation</a:t>
            </a:r>
            <a:endParaRPr lang="en-US" sz="2000" i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3631830" y="3077642"/>
            <a:ext cx="4356080" cy="439066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Computational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+mn-ea"/>
              </a:rPr>
              <a:t>Fluid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Dynamics 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+mn-ea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ea typeface="+mn-ea"/>
              </a:rPr>
              <a:t>CFDI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+mn-ea"/>
              </a:rPr>
              <a:t>)</a:t>
            </a:r>
            <a:endParaRPr lang="en-US" sz="1400" i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763608" y="2318616"/>
            <a:ext cx="2969930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Fluid Dynamics I </a:t>
            </a:r>
            <a:endParaRPr lang="en-US" sz="2000" i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7813453" y="1614276"/>
            <a:ext cx="1255252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Arial"/>
                <a:ea typeface="+mn-ea"/>
              </a:rPr>
              <a:t>3 ECTS</a:t>
            </a:r>
          </a:p>
        </p:txBody>
      </p:sp>
      <p:sp>
        <p:nvSpPr>
          <p:cNvPr id="14" name="Rechteck 13"/>
          <p:cNvSpPr/>
          <p:nvPr/>
        </p:nvSpPr>
        <p:spPr>
          <a:xfrm>
            <a:off x="1021964" y="4037824"/>
            <a:ext cx="4443681" cy="531410"/>
          </a:xfrm>
          <a:prstGeom prst="rect">
            <a:avLst/>
          </a:prstGeom>
        </p:spPr>
        <p:txBody>
          <a:bodyPr wrap="none" lIns="130016" tIns="65010" rIns="130016" bIns="65010">
            <a:spAutoFit/>
          </a:bodyPr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600" u="sng" dirty="0">
                <a:solidFill>
                  <a:srgbClr val="000000"/>
                </a:solidFill>
                <a:latin typeface="Arial"/>
                <a:ea typeface="+mn-ea"/>
              </a:rPr>
              <a:t>Track I: Energy Meteorology</a:t>
            </a:r>
          </a:p>
        </p:txBody>
      </p:sp>
      <p:sp>
        <p:nvSpPr>
          <p:cNvPr id="16" name="Rechteck 15"/>
          <p:cNvSpPr/>
          <p:nvPr/>
        </p:nvSpPr>
        <p:spPr>
          <a:xfrm>
            <a:off x="570110" y="4697105"/>
            <a:ext cx="4283100" cy="74412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Energy Meteorology and Numerical Methods for Wind Energy 1</a:t>
            </a:r>
            <a:endParaRPr lang="en-US" sz="2000" i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578287" y="5684585"/>
            <a:ext cx="4250384" cy="74412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Energy Meteorology and Numerical Methods for Wind Energy 2</a:t>
            </a:r>
            <a:endParaRPr lang="en-US" sz="2000" i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7094189" y="4070541"/>
            <a:ext cx="4831579" cy="531399"/>
          </a:xfrm>
          <a:prstGeom prst="rect">
            <a:avLst/>
          </a:prstGeom>
        </p:spPr>
        <p:txBody>
          <a:bodyPr wrap="none" lIns="130016" tIns="65010" rIns="130016" bIns="65010">
            <a:spAutoFit/>
          </a:bodyPr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600" u="sng" dirty="0">
                <a:solidFill>
                  <a:srgbClr val="000000"/>
                </a:solidFill>
                <a:latin typeface="Arial"/>
                <a:ea typeface="+mn-ea"/>
              </a:rPr>
              <a:t>Track </a:t>
            </a:r>
            <a:r>
              <a:rPr lang="en-US" sz="2600" u="sng" dirty="0" smtClean="0">
                <a:solidFill>
                  <a:srgbClr val="000000"/>
                </a:solidFill>
                <a:latin typeface="Arial"/>
                <a:ea typeface="+mn-ea"/>
              </a:rPr>
              <a:t>II: </a:t>
            </a:r>
            <a:r>
              <a:rPr lang="en-US" sz="2600" u="sng" dirty="0">
                <a:solidFill>
                  <a:srgbClr val="000000"/>
                </a:solidFill>
                <a:latin typeface="Arial"/>
                <a:ea typeface="+mn-ea"/>
              </a:rPr>
              <a:t>Wind Energy Systems</a:t>
            </a:r>
          </a:p>
        </p:txBody>
      </p:sp>
      <p:sp>
        <p:nvSpPr>
          <p:cNvPr id="24" name="Rechteck 23"/>
          <p:cNvSpPr/>
          <p:nvPr/>
        </p:nvSpPr>
        <p:spPr>
          <a:xfrm>
            <a:off x="6882030" y="4832233"/>
            <a:ext cx="4035878" cy="437712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Design of Wind Energy Systems</a:t>
            </a:r>
            <a:endParaRPr lang="en-US" sz="2000" i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906569" y="5721566"/>
            <a:ext cx="3078922" cy="746843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00"/>
                </a:solidFill>
                <a:latin typeface="Arial"/>
                <a:ea typeface="+mn-ea"/>
              </a:rPr>
              <a:t>Aeroelastic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 Simulations of Wind Turbines</a:t>
            </a:r>
            <a:endParaRPr lang="en-US" sz="2000" i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5097676" y="7058270"/>
            <a:ext cx="2917173" cy="531410"/>
          </a:xfrm>
          <a:prstGeom prst="rect">
            <a:avLst/>
          </a:prstGeom>
        </p:spPr>
        <p:txBody>
          <a:bodyPr wrap="none" lIns="130016" tIns="65010" rIns="130016" bIns="65010">
            <a:spAutoFit/>
          </a:bodyPr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600" u="sng" dirty="0">
                <a:solidFill>
                  <a:srgbClr val="000000"/>
                </a:solidFill>
                <a:latin typeface="Arial"/>
                <a:ea typeface="+mn-ea"/>
              </a:rPr>
              <a:t>Extension Module</a:t>
            </a:r>
          </a:p>
        </p:txBody>
      </p:sp>
      <p:sp>
        <p:nvSpPr>
          <p:cNvPr id="31" name="Rechteck 30"/>
          <p:cNvSpPr/>
          <p:nvPr/>
        </p:nvSpPr>
        <p:spPr>
          <a:xfrm>
            <a:off x="3836010" y="7867085"/>
            <a:ext cx="3827827" cy="1054619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Measurements and Validation for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+mn-ea"/>
              </a:rPr>
              <a:t>Advanced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Wind Energy </a:t>
            </a:r>
            <a:endParaRPr lang="en-US" sz="2000" dirty="0" smtClean="0">
              <a:solidFill>
                <a:srgbClr val="000000"/>
              </a:solidFill>
              <a:latin typeface="Arial"/>
              <a:ea typeface="+mn-ea"/>
            </a:endParaRPr>
          </a:p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+mn-ea"/>
              </a:rPr>
              <a:t>(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+mn-ea"/>
              </a:rPr>
              <a:t>Lab &amp; Field Project)</a:t>
            </a:r>
            <a:endParaRPr lang="en-US" sz="2000" i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7690099" y="8232186"/>
            <a:ext cx="1396905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Arial"/>
                <a:ea typeface="+mn-ea"/>
              </a:rPr>
              <a:t>8 ECTS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3656069" y="7590224"/>
            <a:ext cx="5390039" cy="1545855"/>
          </a:xfrm>
          <a:prstGeom prst="roundRect">
            <a:avLst>
              <a:gd name="adj" fmla="val 17078"/>
            </a:avLst>
          </a:prstGeom>
          <a:noFill/>
          <a:ln w="3810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9779564" y="8768432"/>
            <a:ext cx="1638582" cy="614468"/>
          </a:xfrm>
          <a:prstGeom prst="roundRect">
            <a:avLst>
              <a:gd name="adj" fmla="val 33217"/>
            </a:avLst>
          </a:prstGeom>
          <a:noFill/>
          <a:ln w="5715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9876154" y="8768434"/>
            <a:ext cx="1549399" cy="531399"/>
          </a:xfrm>
          <a:prstGeom prst="rect">
            <a:avLst/>
          </a:prstGeom>
        </p:spPr>
        <p:txBody>
          <a:bodyPr wrap="none" lIns="130016" tIns="65010" rIns="130016" bIns="65010">
            <a:spAutoFit/>
          </a:bodyPr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r>
              <a:rPr lang="el-GR" sz="2600" i="1" u="sng" dirty="0" smtClean="0">
                <a:solidFill>
                  <a:srgbClr val="000000"/>
                </a:solidFill>
                <a:latin typeface="Calibri"/>
                <a:ea typeface="+mn-ea"/>
              </a:rPr>
              <a:t>Σ</a:t>
            </a:r>
            <a:r>
              <a:rPr lang="de-DE" sz="2600" i="1" u="sng" dirty="0" smtClean="0">
                <a:solidFill>
                  <a:srgbClr val="000000"/>
                </a:solidFill>
                <a:latin typeface="Calibri"/>
                <a:ea typeface="+mn-ea"/>
              </a:rPr>
              <a:t> 23 ECTS</a:t>
            </a:r>
            <a:endParaRPr lang="en-US" sz="2600" i="1" u="sng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3438831" y="991056"/>
            <a:ext cx="5960917" cy="2798162"/>
          </a:xfrm>
          <a:prstGeom prst="roundRect">
            <a:avLst>
              <a:gd name="adj" fmla="val 8318"/>
            </a:avLst>
          </a:prstGeom>
          <a:noFill/>
          <a:ln w="5715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6585112" y="4039760"/>
            <a:ext cx="5960917" cy="2798162"/>
          </a:xfrm>
          <a:prstGeom prst="roundRect">
            <a:avLst>
              <a:gd name="adj" fmla="val 8318"/>
            </a:avLst>
          </a:prstGeom>
          <a:noFill/>
          <a:ln w="5715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3419422" y="7049122"/>
            <a:ext cx="5960917" cy="2325983"/>
          </a:xfrm>
          <a:prstGeom prst="roundRect">
            <a:avLst>
              <a:gd name="adj" fmla="val 8318"/>
            </a:avLst>
          </a:prstGeom>
          <a:noFill/>
          <a:ln w="5715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3610291" y="1579829"/>
            <a:ext cx="5648353" cy="514369"/>
          </a:xfrm>
          <a:prstGeom prst="roundRect">
            <a:avLst>
              <a:gd name="adj" fmla="val 31188"/>
            </a:avLst>
          </a:prstGeom>
          <a:noFill/>
          <a:ln w="3810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40" name="Abgerundetes Rechteck 39"/>
          <p:cNvSpPr/>
          <p:nvPr/>
        </p:nvSpPr>
        <p:spPr>
          <a:xfrm>
            <a:off x="3626150" y="2293507"/>
            <a:ext cx="5648353" cy="514369"/>
          </a:xfrm>
          <a:prstGeom prst="roundRect">
            <a:avLst>
              <a:gd name="adj" fmla="val 31188"/>
            </a:avLst>
          </a:prstGeom>
          <a:noFill/>
          <a:ln w="3810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41" name="Abgerundetes Rechteck 40"/>
          <p:cNvSpPr/>
          <p:nvPr/>
        </p:nvSpPr>
        <p:spPr>
          <a:xfrm>
            <a:off x="3620866" y="3044190"/>
            <a:ext cx="5619947" cy="514369"/>
          </a:xfrm>
          <a:prstGeom prst="roundRect">
            <a:avLst>
              <a:gd name="adj" fmla="val 31188"/>
            </a:avLst>
          </a:prstGeom>
          <a:noFill/>
          <a:ln w="3810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7808167" y="2322668"/>
            <a:ext cx="1255252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Arial"/>
                <a:ea typeface="+mn-ea"/>
              </a:rPr>
              <a:t>3 ECTS</a:t>
            </a:r>
          </a:p>
        </p:txBody>
      </p:sp>
      <p:sp>
        <p:nvSpPr>
          <p:cNvPr id="43" name="Rechteck 42"/>
          <p:cNvSpPr/>
          <p:nvPr/>
        </p:nvSpPr>
        <p:spPr>
          <a:xfrm>
            <a:off x="7870551" y="3078637"/>
            <a:ext cx="1192867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Arial"/>
                <a:ea typeface="+mn-ea"/>
              </a:rPr>
              <a:t>3 ECTS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471940" y="4667294"/>
            <a:ext cx="5648353" cy="805766"/>
          </a:xfrm>
          <a:prstGeom prst="roundRect">
            <a:avLst>
              <a:gd name="adj" fmla="val 31188"/>
            </a:avLst>
          </a:prstGeom>
          <a:noFill/>
          <a:ln w="3810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4784326" y="5889651"/>
            <a:ext cx="1255252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Arial"/>
                <a:ea typeface="+mn-ea"/>
              </a:rPr>
              <a:t>3 ECTS</a:t>
            </a:r>
          </a:p>
        </p:txBody>
      </p:sp>
      <p:sp>
        <p:nvSpPr>
          <p:cNvPr id="47" name="Abgerundetes Rechteck 46"/>
          <p:cNvSpPr/>
          <p:nvPr/>
        </p:nvSpPr>
        <p:spPr>
          <a:xfrm>
            <a:off x="484208" y="5677416"/>
            <a:ext cx="5648353" cy="805766"/>
          </a:xfrm>
          <a:prstGeom prst="roundRect">
            <a:avLst>
              <a:gd name="adj" fmla="val 31188"/>
            </a:avLst>
          </a:prstGeom>
          <a:noFill/>
          <a:ln w="3810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767194" y="4887707"/>
            <a:ext cx="1255252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Arial"/>
                <a:ea typeface="+mn-ea"/>
              </a:rPr>
              <a:t>3 ECTS</a:t>
            </a:r>
          </a:p>
        </p:txBody>
      </p:sp>
      <p:sp>
        <p:nvSpPr>
          <p:cNvPr id="49" name="Abgerundetes Rechteck 48"/>
          <p:cNvSpPr/>
          <p:nvPr/>
        </p:nvSpPr>
        <p:spPr>
          <a:xfrm>
            <a:off x="6742451" y="4663205"/>
            <a:ext cx="5648353" cy="805766"/>
          </a:xfrm>
          <a:prstGeom prst="roundRect">
            <a:avLst>
              <a:gd name="adj" fmla="val 31188"/>
            </a:avLst>
          </a:prstGeom>
          <a:noFill/>
          <a:ln w="3810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50" name="Abgerundetes Rechteck 49"/>
          <p:cNvSpPr/>
          <p:nvPr/>
        </p:nvSpPr>
        <p:spPr>
          <a:xfrm>
            <a:off x="6754719" y="5673327"/>
            <a:ext cx="5648353" cy="805766"/>
          </a:xfrm>
          <a:prstGeom prst="roundRect">
            <a:avLst>
              <a:gd name="adj" fmla="val 31188"/>
            </a:avLst>
          </a:prstGeom>
          <a:noFill/>
          <a:ln w="38100">
            <a:solidFill>
              <a:srgbClr val="3799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16" tIns="65010" rIns="130016" bIns="65010" rtlCol="0" anchor="ctr"/>
          <a:lstStyle/>
          <a:p>
            <a:pPr defTabSz="1300326" fontAlgn="auto">
              <a:spcBef>
                <a:spcPts val="0"/>
              </a:spcBef>
              <a:spcAft>
                <a:spcPts val="0"/>
              </a:spcAft>
            </a:pPr>
            <a:endParaRPr lang="en-US" sz="2600" dirty="0">
              <a:solidFill>
                <a:srgbClr val="FFFFFF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10997584" y="5852844"/>
            <a:ext cx="1255252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Arial"/>
                <a:ea typeface="+mn-ea"/>
              </a:rPr>
              <a:t>3 ECTS</a:t>
            </a:r>
          </a:p>
        </p:txBody>
      </p:sp>
      <p:sp>
        <p:nvSpPr>
          <p:cNvPr id="52" name="Rechteck 51"/>
          <p:cNvSpPr/>
          <p:nvPr/>
        </p:nvSpPr>
        <p:spPr>
          <a:xfrm>
            <a:off x="10980452" y="4850901"/>
            <a:ext cx="1255252" cy="443981"/>
          </a:xfrm>
          <a:prstGeom prst="rect">
            <a:avLst/>
          </a:prstGeom>
        </p:spPr>
        <p:txBody>
          <a:bodyPr wrap="square" lIns="130016" tIns="65010" rIns="130016" bIns="65010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00"/>
                </a:solidFill>
                <a:latin typeface="Arial"/>
                <a:ea typeface="+mn-ea"/>
              </a:rPr>
              <a:t>3 ECTS</a:t>
            </a:r>
          </a:p>
        </p:txBody>
      </p:sp>
      <p:sp>
        <p:nvSpPr>
          <p:cNvPr id="53" name="Rechteck 52"/>
          <p:cNvSpPr/>
          <p:nvPr/>
        </p:nvSpPr>
        <p:spPr>
          <a:xfrm>
            <a:off x="1965897" y="203079"/>
            <a:ext cx="9701663" cy="746857"/>
          </a:xfrm>
          <a:prstGeom prst="rect">
            <a:avLst/>
          </a:prstGeom>
        </p:spPr>
        <p:txBody>
          <a:bodyPr wrap="none" lIns="130032" tIns="65017" rIns="130032" bIns="65017">
            <a:spAutoFit/>
          </a:bodyPr>
          <a:lstStyle/>
          <a:p>
            <a:pPr algn="l" defTabSz="1300326" fontAlgn="auto">
              <a:spcBef>
                <a:spcPts val="0"/>
              </a:spcBef>
              <a:spcAft>
                <a:spcPts val="0"/>
              </a:spcAft>
            </a:pPr>
            <a:r>
              <a:rPr lang="en-US" sz="4000" u="sng" dirty="0" smtClean="0">
                <a:solidFill>
                  <a:srgbClr val="333399"/>
                </a:solidFill>
                <a:latin typeface="Arial" charset="0"/>
                <a:ea typeface="+mn-ea"/>
              </a:rPr>
              <a:t>Online-Certificate </a:t>
            </a:r>
            <a:r>
              <a:rPr lang="en-US" sz="4000" u="sng" dirty="0">
                <a:solidFill>
                  <a:srgbClr val="333399"/>
                </a:solidFill>
                <a:latin typeface="Arial" charset="0"/>
                <a:ea typeface="+mn-ea"/>
              </a:rPr>
              <a:t>Advanced Wind Energy</a:t>
            </a:r>
            <a:endParaRPr lang="en-US" sz="4000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519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28" y="242781"/>
            <a:ext cx="12230552" cy="9170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66789" y="6586364"/>
            <a:ext cx="8883883" cy="2610916"/>
            <a:chOff x="0" y="4664392"/>
            <a:chExt cx="6246480" cy="1835800"/>
          </a:xfrm>
        </p:grpSpPr>
        <p:sp>
          <p:nvSpPr>
            <p:cNvPr id="4" name="Abgerundetes Rechteck 3"/>
            <p:cNvSpPr/>
            <p:nvPr/>
          </p:nvSpPr>
          <p:spPr bwMode="auto">
            <a:xfrm>
              <a:off x="0" y="5814392"/>
              <a:ext cx="1540565" cy="685800"/>
            </a:xfrm>
            <a:prstGeom prst="roundRect">
              <a:avLst>
                <a:gd name="adj" fmla="val 27099"/>
              </a:avLst>
            </a:prstGeom>
            <a:noFill/>
            <a:ln w="76200" cap="flat" cmpd="sng" algn="ctr">
              <a:solidFill>
                <a:srgbClr val="3799B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defTabSz="1300326"/>
              <a:endParaRPr lang="en-US" sz="2600" dirty="0" smtClean="0">
                <a:solidFill>
                  <a:srgbClr val="333399"/>
                </a:solidFill>
                <a:latin typeface="Arial" charset="0"/>
                <a:ea typeface="+mn-ea"/>
              </a:endParaRPr>
            </a:p>
          </p:txBody>
        </p:sp>
        <p:sp>
          <p:nvSpPr>
            <p:cNvPr id="8" name="Abgerundetes Rechteck 7"/>
            <p:cNvSpPr/>
            <p:nvPr/>
          </p:nvSpPr>
          <p:spPr bwMode="auto">
            <a:xfrm>
              <a:off x="3046080" y="4664392"/>
              <a:ext cx="3200400" cy="960784"/>
            </a:xfrm>
            <a:prstGeom prst="roundRect">
              <a:avLst>
                <a:gd name="adj" fmla="val 27099"/>
              </a:avLst>
            </a:prstGeom>
            <a:noFill/>
            <a:ln w="76200" cap="flat" cmpd="sng" algn="ctr">
              <a:solidFill>
                <a:srgbClr val="3799B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defTabSz="1300326"/>
              <a:endParaRPr lang="en-US" sz="2600" dirty="0" smtClean="0">
                <a:solidFill>
                  <a:srgbClr val="333399"/>
                </a:solidFill>
                <a:latin typeface="Arial" charset="0"/>
                <a:ea typeface="+mn-ea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0097993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4000" dirty="0" smtClean="0"/>
          </a:p>
          <a:p>
            <a:endParaRPr lang="de-DE" sz="4000" dirty="0" smtClean="0"/>
          </a:p>
          <a:p>
            <a:endParaRPr lang="de-DE" sz="4000" dirty="0" smtClean="0"/>
          </a:p>
          <a:p>
            <a:r>
              <a:rPr lang="de-DE" sz="4000" dirty="0" err="1" smtClean="0"/>
              <a:t>Collaboration</a:t>
            </a:r>
            <a:r>
              <a:rPr lang="de-DE" sz="4000" dirty="0" smtClean="0"/>
              <a:t> </a:t>
            </a:r>
            <a:r>
              <a:rPr lang="de-DE" sz="4000" dirty="0" err="1" smtClean="0"/>
              <a:t>wanted</a:t>
            </a:r>
            <a:r>
              <a:rPr lang="de-DE" sz="4000" dirty="0" smtClean="0"/>
              <a:t>!</a:t>
            </a:r>
            <a:endParaRPr lang="de-DE" sz="4000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019"/>
          <a:stretch>
            <a:fillRect/>
          </a:stretch>
        </p:blipFill>
        <p:spPr bwMode="auto">
          <a:xfrm>
            <a:off x="669924" y="1989706"/>
            <a:ext cx="11736390" cy="655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Textfeld 4"/>
          <p:cNvSpPr txBox="1">
            <a:spLocks noChangeArrowheads="1"/>
          </p:cNvSpPr>
          <p:nvPr/>
        </p:nvSpPr>
        <p:spPr bwMode="auto">
          <a:xfrm>
            <a:off x="693746" y="3796683"/>
            <a:ext cx="9265040" cy="528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4101" tIns="62052" rIns="124101" bIns="62052">
            <a:spAutoFit/>
          </a:bodyPr>
          <a:lstStyle>
            <a:lvl1pPr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de-DE" sz="3800" b="1" dirty="0">
                <a:solidFill>
                  <a:srgbClr val="CCFF33"/>
                </a:solidFill>
              </a:rPr>
              <a:t>Moses  </a:t>
            </a:r>
            <a:r>
              <a:rPr lang="de-DE" sz="3800" b="1" dirty="0" smtClean="0">
                <a:solidFill>
                  <a:srgbClr val="CCFF33"/>
                </a:solidFill>
              </a:rPr>
              <a:t>Kärn</a:t>
            </a:r>
            <a:endParaRPr lang="de-DE" sz="3800" b="1" dirty="0">
              <a:solidFill>
                <a:srgbClr val="CCFF33"/>
              </a:solidFill>
            </a:endParaRPr>
          </a:p>
          <a:p>
            <a:pPr algn="l" eaLnBrk="1" hangingPunct="1"/>
            <a:r>
              <a:rPr lang="de-DE" sz="3800" b="1" dirty="0">
                <a:solidFill>
                  <a:srgbClr val="CCFF33"/>
                </a:solidFill>
              </a:rPr>
              <a:t>moses.kaern@forwind.de</a:t>
            </a:r>
          </a:p>
          <a:p>
            <a:pPr algn="l" eaLnBrk="1" hangingPunct="1"/>
            <a:endParaRPr lang="de-DE" sz="3800" b="1" dirty="0" smtClean="0">
              <a:solidFill>
                <a:srgbClr val="CCFF33"/>
              </a:solidFill>
            </a:endParaRPr>
          </a:p>
          <a:p>
            <a:pPr algn="l" eaLnBrk="1" hangingPunct="1"/>
            <a:endParaRPr lang="de-DE" sz="3800" b="1" dirty="0" smtClean="0">
              <a:solidFill>
                <a:srgbClr val="CCFF33"/>
              </a:solidFill>
            </a:endParaRPr>
          </a:p>
          <a:p>
            <a:pPr algn="l" eaLnBrk="1" hangingPunct="1"/>
            <a:endParaRPr lang="de-DE" sz="3800" b="1" dirty="0" smtClean="0">
              <a:solidFill>
                <a:srgbClr val="CCFF33"/>
              </a:solidFill>
            </a:endParaRPr>
          </a:p>
          <a:p>
            <a:pPr algn="l" eaLnBrk="1" hangingPunct="1"/>
            <a:r>
              <a:rPr lang="de-DE" sz="3800" b="1" dirty="0" smtClean="0">
                <a:solidFill>
                  <a:srgbClr val="CCFF33"/>
                </a:solidFill>
              </a:rPr>
              <a:t>www.windenergymaster.eu</a:t>
            </a:r>
          </a:p>
          <a:p>
            <a:pPr algn="l" eaLnBrk="1" hangingPunct="1"/>
            <a:r>
              <a:rPr lang="de-DE" sz="3800" b="1" dirty="0" smtClean="0">
                <a:solidFill>
                  <a:srgbClr val="CCFF33"/>
                </a:solidFill>
              </a:rPr>
              <a:t>www.windstudium.de</a:t>
            </a:r>
          </a:p>
          <a:p>
            <a:pPr algn="l" eaLnBrk="1" hangingPunct="1"/>
            <a:r>
              <a:rPr lang="de-DE" sz="3800" b="1" dirty="0" smtClean="0">
                <a:solidFill>
                  <a:srgbClr val="CCFF33"/>
                </a:solidFill>
              </a:rPr>
              <a:t>www.offshore-wind-studies.com</a:t>
            </a:r>
            <a:endParaRPr lang="de-DE" sz="3800" b="1" dirty="0">
              <a:solidFill>
                <a:srgbClr val="CCFF33"/>
              </a:solidFill>
            </a:endParaRPr>
          </a:p>
          <a:p>
            <a:pPr algn="l" eaLnBrk="1" hangingPunct="1"/>
            <a:endParaRPr lang="de-DE" dirty="0">
              <a:solidFill>
                <a:srgbClr val="CCFF33"/>
              </a:solidFill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721867" y="538853"/>
            <a:ext cx="11704320" cy="1313761"/>
          </a:xfrm>
          <a:prstGeom prst="rect">
            <a:avLst/>
          </a:prstGeom>
        </p:spPr>
        <p:txBody>
          <a:bodyPr vert="horz" lIns="130025" tIns="65013" rIns="130025" bIns="65013" rtlCol="0" anchor="ctr">
            <a:noAutofit/>
          </a:bodyPr>
          <a:lstStyle>
            <a:lvl1pPr algn="l" rtl="0" eaLnBrk="0" fontAlgn="base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defRPr sz="34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Helvetica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1"/>
                </a:solidFill>
                <a:latin typeface="Helvetica" charset="0"/>
                <a:ea typeface="ヒラギノ角ゴ ProN W6" charset="0"/>
                <a:cs typeface="ヒラギノ角ゴ ProN W6" charset="0"/>
                <a:sym typeface="Helvetic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1"/>
                </a:solidFill>
                <a:latin typeface="Helvetica" charset="0"/>
                <a:ea typeface="ヒラギノ角ゴ ProN W6" charset="0"/>
                <a:cs typeface="ヒラギノ角ゴ ProN W6" charset="0"/>
                <a:sym typeface="Helvetic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1"/>
                </a:solidFill>
                <a:latin typeface="Helvetica" charset="0"/>
                <a:ea typeface="ヒラギノ角ゴ ProN W6" charset="0"/>
                <a:cs typeface="ヒラギノ角ゴ ProN W6" charset="0"/>
                <a:sym typeface="Helvetic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1"/>
                </a:solidFill>
                <a:latin typeface="Helvetica" charset="0"/>
                <a:ea typeface="ヒラギノ角ゴ ProN W6" charset="0"/>
                <a:cs typeface="ヒラギノ角ゴ ProN W6" charset="0"/>
                <a:sym typeface="Helvetic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1"/>
                </a:solidFill>
                <a:latin typeface="Helvetica" charset="0"/>
                <a:ea typeface="ヒラギノ角ゴ ProN W6" charset="0"/>
                <a:cs typeface="ヒラギノ角ゴ ProN W6" charset="0"/>
                <a:sym typeface="Helvetica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1"/>
                </a:solidFill>
                <a:latin typeface="Helvetica" charset="0"/>
                <a:ea typeface="ヒラギノ角ゴ ProN W6" charset="0"/>
                <a:cs typeface="ヒラギノ角ゴ ProN W6" charset="0"/>
                <a:sym typeface="Helvetica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1"/>
                </a:solidFill>
                <a:latin typeface="Helvetica" charset="0"/>
                <a:ea typeface="ヒラギノ角ゴ ProN W6" charset="0"/>
                <a:cs typeface="ヒラギノ角ゴ ProN W6" charset="0"/>
                <a:sym typeface="Helvetica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1"/>
                </a:solidFill>
                <a:latin typeface="Helvetica" charset="0"/>
                <a:ea typeface="ヒラギノ角ゴ ProN W6" charset="0"/>
                <a:cs typeface="ヒラギノ角ゴ ProN W6" charset="0"/>
                <a:sym typeface="Helvetica" charset="0"/>
              </a:defRPr>
            </a:lvl9pPr>
          </a:lstStyle>
          <a:p>
            <a:r>
              <a:rPr lang="de-DE" sz="4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de-DE" sz="4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DE" sz="4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r>
              <a:rPr lang="de-DE" sz="4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lang="de-DE" sz="4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4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8554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975360" y="6208894"/>
            <a:ext cx="11054080" cy="1937173"/>
          </a:xfrm>
        </p:spPr>
        <p:txBody>
          <a:bodyPr/>
          <a:lstStyle/>
          <a:p>
            <a:pPr marL="6349" indent="-6349">
              <a:defRPr/>
            </a:pPr>
            <a:r>
              <a:rPr lang="de-DE" dirty="0" err="1" smtClean="0">
                <a:sym typeface="Arial" charset="0"/>
              </a:rPr>
              <a:t>Continuing</a:t>
            </a:r>
            <a:r>
              <a:rPr lang="de-DE" dirty="0" smtClean="0">
                <a:sym typeface="Arial" charset="0"/>
              </a:rPr>
              <a:t> Education </a:t>
            </a:r>
            <a:r>
              <a:rPr lang="de-DE" dirty="0" err="1" smtClean="0">
                <a:sym typeface="Arial" charset="0"/>
              </a:rPr>
              <a:t>for</a:t>
            </a:r>
            <a:r>
              <a:rPr lang="de-DE" dirty="0" smtClean="0">
                <a:sym typeface="Arial" charset="0"/>
              </a:rPr>
              <a:t> </a:t>
            </a:r>
            <a:r>
              <a:rPr lang="de-DE" dirty="0" err="1" smtClean="0">
                <a:sym typeface="Arial" charset="0"/>
              </a:rPr>
              <a:t>Professionals</a:t>
            </a:r>
            <a:r>
              <a:rPr lang="de-DE" dirty="0" smtClean="0">
                <a:sym typeface="Arial" charset="0"/>
              </a:rPr>
              <a:t> in Wind </a:t>
            </a:r>
            <a:r>
              <a:rPr lang="de-DE" dirty="0" err="1" smtClean="0">
                <a:sym typeface="Arial" charset="0"/>
              </a:rPr>
              <a:t>Energy</a:t>
            </a:r>
            <a:endParaRPr lang="de-DE" dirty="0">
              <a:sym typeface="Arial" charset="0"/>
            </a:endParaRPr>
          </a:p>
        </p:txBody>
      </p:sp>
      <p:sp>
        <p:nvSpPr>
          <p:cNvPr id="32771" name="Textplatzhalter 5"/>
          <p:cNvSpPr>
            <a:spLocks noGrp="1"/>
          </p:cNvSpPr>
          <p:nvPr>
            <p:ph type="body" idx="1"/>
          </p:nvPr>
        </p:nvSpPr>
        <p:spPr>
          <a:xfrm>
            <a:off x="1027463" y="4133997"/>
            <a:ext cx="11054080" cy="2133599"/>
          </a:xfrm>
        </p:spPr>
        <p:txBody>
          <a:bodyPr/>
          <a:lstStyle/>
          <a:p>
            <a:r>
              <a:rPr lang="de-DE" dirty="0" smtClean="0"/>
              <a:t>Part 1</a:t>
            </a:r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9338" y="1460865"/>
            <a:ext cx="2427679" cy="34159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6543175" y="1204392"/>
            <a:ext cx="3216589" cy="4144602"/>
            <a:chOff x="641322" y="2669683"/>
            <a:chExt cx="3216589" cy="4144602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22" y="2669683"/>
              <a:ext cx="3216589" cy="41446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Grafik 5" descr="WindStudium_cmyk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8492" y="3052462"/>
              <a:ext cx="567203" cy="225013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feld 7"/>
          <p:cNvSpPr txBox="1"/>
          <p:nvPr/>
        </p:nvSpPr>
        <p:spPr>
          <a:xfrm rot="21337867">
            <a:off x="6159572" y="1004289"/>
            <a:ext cx="2333451" cy="541167"/>
          </a:xfrm>
          <a:prstGeom prst="rect">
            <a:avLst/>
          </a:prstGeom>
          <a:noFill/>
        </p:spPr>
        <p:txBody>
          <a:bodyPr wrap="square" lIns="124111" tIns="62056" rIns="124111" bIns="62056" rtlCol="0">
            <a:spAutoFit/>
          </a:bodyPr>
          <a:lstStyle/>
          <a:p>
            <a:pPr algn="ctr"/>
            <a:r>
              <a:rPr lang="de-DE" sz="2700" dirty="0" err="1">
                <a:solidFill>
                  <a:srgbClr val="FF0000"/>
                </a:solidFill>
                <a:latin typeface="Subway Novella" pitchFamily="2" charset="0"/>
              </a:rPr>
              <a:t>Onshore</a:t>
            </a:r>
            <a:r>
              <a:rPr lang="de-DE" sz="2700" dirty="0">
                <a:solidFill>
                  <a:srgbClr val="FF0000"/>
                </a:solidFill>
                <a:latin typeface="Subway Novella" pitchFamily="2" charset="0"/>
              </a:rPr>
              <a:t> 2006</a:t>
            </a:r>
          </a:p>
        </p:txBody>
      </p:sp>
      <p:sp>
        <p:nvSpPr>
          <p:cNvPr id="9" name="Textfeld 8"/>
          <p:cNvSpPr txBox="1"/>
          <p:nvPr/>
        </p:nvSpPr>
        <p:spPr>
          <a:xfrm rot="20936825">
            <a:off x="10202800" y="4863950"/>
            <a:ext cx="2171817" cy="540841"/>
          </a:xfrm>
          <a:prstGeom prst="rect">
            <a:avLst/>
          </a:prstGeom>
          <a:noFill/>
        </p:spPr>
        <p:txBody>
          <a:bodyPr wrap="square" lIns="124111" tIns="62056" rIns="124111" bIns="62056" rtlCol="0">
            <a:spAutoFit/>
          </a:bodyPr>
          <a:lstStyle/>
          <a:p>
            <a:pPr algn="ctr"/>
            <a:r>
              <a:rPr lang="de-DE" sz="2700" dirty="0">
                <a:solidFill>
                  <a:srgbClr val="FF0000"/>
                </a:solidFill>
                <a:latin typeface="Subway Novella" pitchFamily="2" charset="0"/>
              </a:rPr>
              <a:t>Offshore 2012</a:t>
            </a:r>
          </a:p>
        </p:txBody>
      </p:sp>
    </p:spTree>
    <p:extLst>
      <p:ext uri="{BB962C8B-B14F-4D97-AF65-F5344CB8AC3E}">
        <p14:creationId xmlns="" xmlns:p14="http://schemas.microsoft.com/office/powerpoint/2010/main" val="2566702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Recruitment</a:t>
            </a:r>
            <a:r>
              <a:rPr lang="de-DE" dirty="0" smtClean="0"/>
              <a:t> </a:t>
            </a:r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Wind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Industry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de-DE" sz="3000" dirty="0" err="1" smtClean="0"/>
              <a:t>Hire</a:t>
            </a:r>
            <a:r>
              <a:rPr lang="de-DE" sz="3000" dirty="0" smtClean="0"/>
              <a:t> </a:t>
            </a:r>
            <a:r>
              <a:rPr lang="de-DE" sz="3000" dirty="0" err="1" smtClean="0"/>
              <a:t>graduates</a:t>
            </a:r>
            <a:r>
              <a:rPr lang="de-DE" sz="3000" dirty="0" smtClean="0"/>
              <a:t> </a:t>
            </a:r>
            <a:r>
              <a:rPr lang="de-DE" sz="3000" dirty="0" err="1" smtClean="0"/>
              <a:t>with</a:t>
            </a:r>
            <a:r>
              <a:rPr lang="de-DE" sz="3000" dirty="0" smtClean="0"/>
              <a:t> </a:t>
            </a:r>
            <a:r>
              <a:rPr lang="de-DE" sz="3000" dirty="0" err="1" smtClean="0"/>
              <a:t>degree</a:t>
            </a:r>
            <a:r>
              <a:rPr lang="de-DE" sz="3000" dirty="0" smtClean="0"/>
              <a:t> in traditional </a:t>
            </a:r>
            <a:r>
              <a:rPr lang="de-DE" sz="3000" dirty="0" err="1" smtClean="0"/>
              <a:t>science</a:t>
            </a:r>
            <a:r>
              <a:rPr lang="de-DE" sz="3000" dirty="0" smtClean="0"/>
              <a:t> </a:t>
            </a:r>
            <a:r>
              <a:rPr lang="de-DE" sz="3000" dirty="0" err="1" smtClean="0"/>
              <a:t>or</a:t>
            </a:r>
            <a:r>
              <a:rPr lang="de-DE" sz="3000" dirty="0" smtClean="0"/>
              <a:t> </a:t>
            </a:r>
            <a:r>
              <a:rPr lang="de-DE" sz="3000" dirty="0" err="1" smtClean="0"/>
              <a:t>engineering</a:t>
            </a:r>
            <a:r>
              <a:rPr lang="de-DE" sz="3000" dirty="0" smtClean="0"/>
              <a:t>:</a:t>
            </a:r>
          </a:p>
          <a:p>
            <a:pPr lvl="2">
              <a:spcBef>
                <a:spcPts val="2399"/>
              </a:spcBef>
            </a:pPr>
            <a:r>
              <a:rPr lang="de-DE" sz="2600" dirty="0" err="1" smtClean="0"/>
              <a:t>Mechanical</a:t>
            </a:r>
            <a:r>
              <a:rPr lang="de-DE" sz="2600" dirty="0" smtClean="0"/>
              <a:t> / </a:t>
            </a:r>
            <a:r>
              <a:rPr lang="de-DE" sz="2600" dirty="0" err="1" smtClean="0"/>
              <a:t>Civil</a:t>
            </a:r>
            <a:r>
              <a:rPr lang="de-DE" sz="2600" dirty="0" smtClean="0"/>
              <a:t> / </a:t>
            </a:r>
            <a:r>
              <a:rPr lang="de-DE" sz="2600" dirty="0" err="1" smtClean="0"/>
              <a:t>Electrical</a:t>
            </a:r>
            <a:r>
              <a:rPr lang="de-DE" sz="2600" dirty="0" smtClean="0"/>
              <a:t> / Aerospace Engineering /…</a:t>
            </a:r>
          </a:p>
          <a:p>
            <a:pPr lvl="2">
              <a:spcBef>
                <a:spcPts val="2399"/>
              </a:spcBef>
            </a:pPr>
            <a:r>
              <a:rPr lang="de-DE" sz="2600" dirty="0" smtClean="0"/>
              <a:t>Physics / </a:t>
            </a:r>
            <a:r>
              <a:rPr lang="de-DE" sz="2600" dirty="0" err="1" smtClean="0"/>
              <a:t>Meteorology</a:t>
            </a:r>
            <a:r>
              <a:rPr lang="de-DE" sz="2600" dirty="0" smtClean="0"/>
              <a:t> / …</a:t>
            </a:r>
          </a:p>
          <a:p>
            <a:pPr>
              <a:spcBef>
                <a:spcPts val="2399"/>
              </a:spcBef>
              <a:buFont typeface="Arial" pitchFamily="34" charset="0"/>
              <a:buChar char="•"/>
            </a:pPr>
            <a:r>
              <a:rPr lang="de-DE" sz="3000" dirty="0" smtClean="0"/>
              <a:t>… </a:t>
            </a:r>
            <a:r>
              <a:rPr lang="de-DE" sz="3000" dirty="0" err="1" smtClean="0"/>
              <a:t>and</a:t>
            </a:r>
            <a:r>
              <a:rPr lang="de-DE" sz="3000" dirty="0" smtClean="0"/>
              <a:t> </a:t>
            </a:r>
            <a:r>
              <a:rPr lang="de-DE" sz="3000" dirty="0" err="1" smtClean="0"/>
              <a:t>train</a:t>
            </a:r>
            <a:r>
              <a:rPr lang="de-DE" sz="3000" dirty="0" smtClean="0"/>
              <a:t> </a:t>
            </a:r>
            <a:r>
              <a:rPr lang="de-DE" sz="3000" dirty="0" err="1" smtClean="0"/>
              <a:t>them</a:t>
            </a:r>
            <a:r>
              <a:rPr lang="de-DE" sz="3000" dirty="0" smtClean="0"/>
              <a:t> on </a:t>
            </a:r>
            <a:r>
              <a:rPr lang="de-DE" sz="3000" dirty="0" err="1" smtClean="0"/>
              <a:t>the</a:t>
            </a:r>
            <a:r>
              <a:rPr lang="de-DE" sz="3000" dirty="0" smtClean="0"/>
              <a:t> </a:t>
            </a:r>
            <a:r>
              <a:rPr lang="de-DE" sz="3000" dirty="0" err="1" smtClean="0"/>
              <a:t>job</a:t>
            </a:r>
            <a:r>
              <a:rPr lang="de-DE" sz="3000" dirty="0" smtClean="0"/>
              <a:t> in wind </a:t>
            </a:r>
            <a:r>
              <a:rPr lang="de-DE" sz="3000" dirty="0" err="1" smtClean="0"/>
              <a:t>specific</a:t>
            </a:r>
            <a:r>
              <a:rPr lang="de-DE" sz="3000" dirty="0" smtClean="0"/>
              <a:t> </a:t>
            </a:r>
            <a:r>
              <a:rPr lang="de-DE" sz="3000" dirty="0" err="1" smtClean="0"/>
              <a:t>applications</a:t>
            </a:r>
            <a:r>
              <a:rPr lang="de-DE" sz="3000" dirty="0" smtClean="0"/>
              <a:t>.</a:t>
            </a:r>
          </a:p>
          <a:p>
            <a:pPr>
              <a:spcBef>
                <a:spcPts val="2399"/>
              </a:spcBef>
              <a:buFont typeface="Arial" pitchFamily="34" charset="0"/>
              <a:buChar char="•"/>
            </a:pPr>
            <a:r>
              <a:rPr lang="de-DE" sz="3000" dirty="0" smtClean="0"/>
              <a:t>„</a:t>
            </a:r>
            <a:r>
              <a:rPr lang="de-DE" sz="3000" dirty="0" err="1" smtClean="0"/>
              <a:t>Pioneer</a:t>
            </a:r>
            <a:r>
              <a:rPr lang="de-DE" sz="3000" dirty="0" smtClean="0"/>
              <a:t> </a:t>
            </a:r>
            <a:r>
              <a:rPr lang="de-DE" sz="3000" dirty="0" err="1" smtClean="0"/>
              <a:t>Mentality</a:t>
            </a:r>
            <a:r>
              <a:rPr lang="de-DE" sz="3000" dirty="0" smtClean="0"/>
              <a:t>“ in Germany: „</a:t>
            </a:r>
            <a:r>
              <a:rPr lang="de-DE" sz="3000" dirty="0" err="1" smtClean="0"/>
              <a:t>If</a:t>
            </a:r>
            <a:r>
              <a:rPr lang="de-DE" sz="3000" dirty="0" smtClean="0"/>
              <a:t> </a:t>
            </a:r>
            <a:r>
              <a:rPr lang="de-DE" sz="3000" dirty="0" err="1" smtClean="0"/>
              <a:t>we</a:t>
            </a:r>
            <a:r>
              <a:rPr lang="de-DE" sz="3000" dirty="0" smtClean="0"/>
              <a:t> </a:t>
            </a:r>
            <a:r>
              <a:rPr lang="de-DE" sz="3000" dirty="0" err="1" smtClean="0"/>
              <a:t>tought</a:t>
            </a:r>
            <a:r>
              <a:rPr lang="de-DE" sz="3000" dirty="0" smtClean="0"/>
              <a:t> </a:t>
            </a:r>
            <a:r>
              <a:rPr lang="de-DE" sz="3000" dirty="0" err="1" smtClean="0"/>
              <a:t>us</a:t>
            </a:r>
            <a:r>
              <a:rPr lang="de-DE" sz="3000" dirty="0" smtClean="0"/>
              <a:t> </a:t>
            </a:r>
            <a:r>
              <a:rPr lang="de-DE" sz="3000" dirty="0" err="1" smtClean="0"/>
              <a:t>everything</a:t>
            </a:r>
            <a:r>
              <a:rPr lang="de-DE" sz="3000" dirty="0" smtClean="0"/>
              <a:t> all </a:t>
            </a:r>
            <a:r>
              <a:rPr lang="de-DE" sz="3000" dirty="0" err="1" smtClean="0"/>
              <a:t>by</a:t>
            </a:r>
            <a:r>
              <a:rPr lang="de-DE" sz="3000" dirty="0" smtClean="0"/>
              <a:t> </a:t>
            </a:r>
            <a:r>
              <a:rPr lang="de-DE" sz="3000" dirty="0" err="1" smtClean="0"/>
              <a:t>ourselves</a:t>
            </a:r>
            <a:r>
              <a:rPr lang="de-DE" sz="3000" dirty="0" smtClean="0"/>
              <a:t> </a:t>
            </a:r>
            <a:r>
              <a:rPr lang="de-DE" sz="3000" dirty="0" err="1" smtClean="0"/>
              <a:t>then</a:t>
            </a:r>
            <a:r>
              <a:rPr lang="de-DE" sz="3000" dirty="0" smtClean="0"/>
              <a:t> </a:t>
            </a:r>
            <a:r>
              <a:rPr lang="de-DE" sz="3000" dirty="0" err="1" smtClean="0"/>
              <a:t>the</a:t>
            </a:r>
            <a:r>
              <a:rPr lang="de-DE" sz="3000" dirty="0" smtClean="0"/>
              <a:t> </a:t>
            </a:r>
            <a:r>
              <a:rPr lang="de-DE" sz="3000" dirty="0" err="1" smtClean="0"/>
              <a:t>new</a:t>
            </a:r>
            <a:r>
              <a:rPr lang="de-DE" sz="3000" dirty="0" smtClean="0"/>
              <a:t> </a:t>
            </a:r>
            <a:r>
              <a:rPr lang="de-DE" sz="3000" dirty="0" err="1" smtClean="0"/>
              <a:t>generations</a:t>
            </a:r>
            <a:r>
              <a:rPr lang="de-DE" sz="3000" dirty="0" smtClean="0"/>
              <a:t> </a:t>
            </a:r>
            <a:r>
              <a:rPr lang="de-DE" sz="3000" dirty="0" err="1" smtClean="0"/>
              <a:t>can</a:t>
            </a:r>
            <a:r>
              <a:rPr lang="de-DE" sz="3000" dirty="0" smtClean="0"/>
              <a:t> do </a:t>
            </a:r>
            <a:r>
              <a:rPr lang="de-DE" sz="3000" dirty="0" err="1" smtClean="0"/>
              <a:t>that</a:t>
            </a:r>
            <a:r>
              <a:rPr lang="de-DE" sz="3000" dirty="0" smtClean="0"/>
              <a:t> </a:t>
            </a:r>
            <a:r>
              <a:rPr lang="de-DE" sz="3000" dirty="0" err="1" smtClean="0"/>
              <a:t>as</a:t>
            </a:r>
            <a:r>
              <a:rPr lang="de-DE" sz="3000" dirty="0" smtClean="0"/>
              <a:t> well.“</a:t>
            </a:r>
          </a:p>
          <a:p>
            <a:pPr>
              <a:spcBef>
                <a:spcPts val="2399"/>
              </a:spcBef>
              <a:buFont typeface="Arial" pitchFamily="34" charset="0"/>
              <a:buChar char="•"/>
            </a:pPr>
            <a:r>
              <a:rPr lang="de-DE" sz="3000" dirty="0" smtClean="0"/>
              <a:t>Challenge: </a:t>
            </a:r>
            <a:r>
              <a:rPr lang="de-DE" sz="3000" dirty="0" err="1" smtClean="0"/>
              <a:t>Experienced</a:t>
            </a:r>
            <a:r>
              <a:rPr lang="de-DE" sz="3000" dirty="0" smtClean="0"/>
              <a:t> </a:t>
            </a:r>
            <a:r>
              <a:rPr lang="de-DE" sz="3000" dirty="0" err="1" smtClean="0"/>
              <a:t>staff</a:t>
            </a:r>
            <a:r>
              <a:rPr lang="de-DE" sz="3000" dirty="0" smtClean="0"/>
              <a:t> </a:t>
            </a:r>
            <a:r>
              <a:rPr lang="de-DE" sz="3000" dirty="0" err="1" smtClean="0"/>
              <a:t>has</a:t>
            </a:r>
            <a:r>
              <a:rPr lang="de-DE" sz="3000" dirty="0" smtClean="0"/>
              <a:t> </a:t>
            </a:r>
            <a:r>
              <a:rPr lang="de-DE" sz="3000" dirty="0" err="1" smtClean="0"/>
              <a:t>to</a:t>
            </a:r>
            <a:r>
              <a:rPr lang="de-DE" sz="3000" dirty="0" smtClean="0"/>
              <a:t> </a:t>
            </a:r>
            <a:r>
              <a:rPr lang="de-DE" sz="3000" dirty="0" err="1" smtClean="0"/>
              <a:t>be</a:t>
            </a:r>
            <a:r>
              <a:rPr lang="de-DE" sz="3000" dirty="0" smtClean="0"/>
              <a:t> </a:t>
            </a:r>
            <a:r>
              <a:rPr lang="de-DE" sz="3000" dirty="0" err="1" smtClean="0"/>
              <a:t>recruited</a:t>
            </a:r>
            <a:r>
              <a:rPr lang="de-DE" sz="3000" dirty="0" smtClean="0"/>
              <a:t> </a:t>
            </a:r>
            <a:r>
              <a:rPr lang="de-DE" sz="3000" dirty="0" err="1" smtClean="0"/>
              <a:t>by</a:t>
            </a:r>
            <a:r>
              <a:rPr lang="de-DE" sz="3000" dirty="0" smtClean="0"/>
              <a:t> </a:t>
            </a:r>
            <a:r>
              <a:rPr lang="de-DE" sz="3000" dirty="0" err="1" smtClean="0"/>
              <a:t>headhunters</a:t>
            </a:r>
            <a:r>
              <a:rPr lang="de-DE" sz="3000" dirty="0" smtClean="0"/>
              <a:t>.</a:t>
            </a:r>
          </a:p>
          <a:p>
            <a:pPr>
              <a:spcBef>
                <a:spcPts val="2399"/>
              </a:spcBef>
              <a:buFont typeface="Arial" pitchFamily="34" charset="0"/>
              <a:buChar char="•"/>
            </a:pPr>
            <a:r>
              <a:rPr lang="de-DE" sz="3000" dirty="0" smtClean="0"/>
              <a:t>Problem: The </a:t>
            </a:r>
            <a:r>
              <a:rPr lang="de-DE" sz="3000" dirty="0" err="1" smtClean="0"/>
              <a:t>resulting</a:t>
            </a:r>
            <a:r>
              <a:rPr lang="de-DE" sz="3000" dirty="0" smtClean="0"/>
              <a:t> </a:t>
            </a:r>
            <a:r>
              <a:rPr lang="de-DE" sz="3000" dirty="0" err="1" smtClean="0"/>
              <a:t>personnel</a:t>
            </a:r>
            <a:r>
              <a:rPr lang="de-DE" sz="3000" dirty="0" smtClean="0"/>
              <a:t> </a:t>
            </a:r>
            <a:r>
              <a:rPr lang="de-DE" sz="3000" dirty="0" err="1" smtClean="0"/>
              <a:t>carousel</a:t>
            </a:r>
            <a:r>
              <a:rPr lang="de-DE" sz="3000" dirty="0" smtClean="0"/>
              <a:t> </a:t>
            </a:r>
            <a:r>
              <a:rPr lang="de-DE" sz="3000" dirty="0" err="1" smtClean="0"/>
              <a:t>is</a:t>
            </a:r>
            <a:r>
              <a:rPr lang="de-DE" sz="3000" dirty="0" smtClean="0"/>
              <a:t> not a </a:t>
            </a:r>
            <a:r>
              <a:rPr lang="de-DE" sz="3000" dirty="0" err="1" smtClean="0"/>
              <a:t>sustainable</a:t>
            </a:r>
            <a:r>
              <a:rPr lang="de-DE" sz="3000" dirty="0" smtClean="0"/>
              <a:t> HR </a:t>
            </a:r>
            <a:r>
              <a:rPr lang="de-DE" sz="3000" dirty="0" err="1" smtClean="0"/>
              <a:t>management</a:t>
            </a:r>
            <a:r>
              <a:rPr lang="de-DE" sz="3000" dirty="0" smtClean="0"/>
              <a:t>.</a:t>
            </a:r>
          </a:p>
          <a:p>
            <a:pPr>
              <a:spcBef>
                <a:spcPts val="2399"/>
              </a:spcBef>
              <a:buFont typeface="Arial" pitchFamily="34" charset="0"/>
              <a:buChar char="•"/>
            </a:pPr>
            <a:r>
              <a:rPr lang="de-DE" sz="3000" dirty="0" smtClean="0"/>
              <a:t>Solution: </a:t>
            </a:r>
            <a:r>
              <a:rPr lang="de-DE" sz="3000" dirty="0" err="1" smtClean="0"/>
              <a:t>Continuing</a:t>
            </a:r>
            <a:r>
              <a:rPr lang="de-DE" sz="3000" dirty="0" smtClean="0"/>
              <a:t> </a:t>
            </a:r>
            <a:r>
              <a:rPr lang="de-DE" sz="3000" dirty="0" err="1" smtClean="0"/>
              <a:t>higher</a:t>
            </a:r>
            <a:r>
              <a:rPr lang="de-DE" sz="3000" dirty="0" smtClean="0"/>
              <a:t> </a:t>
            </a:r>
            <a:r>
              <a:rPr lang="de-DE" sz="3000" dirty="0" err="1" smtClean="0"/>
              <a:t>education</a:t>
            </a:r>
            <a:r>
              <a:rPr lang="de-DE" sz="3000" dirty="0" smtClean="0"/>
              <a:t> </a:t>
            </a:r>
            <a:r>
              <a:rPr lang="de-DE" sz="3000" dirty="0" err="1" smtClean="0"/>
              <a:t>for</a:t>
            </a:r>
            <a:r>
              <a:rPr lang="de-DE" sz="3000" dirty="0" smtClean="0"/>
              <a:t> </a:t>
            </a:r>
            <a:r>
              <a:rPr lang="de-DE" sz="3000" dirty="0" err="1" smtClean="0"/>
              <a:t>professionals</a:t>
            </a:r>
            <a:r>
              <a:rPr lang="de-DE" sz="3000" dirty="0" smtClean="0"/>
              <a:t>.</a:t>
            </a:r>
          </a:p>
          <a:p>
            <a:pPr>
              <a:spcBef>
                <a:spcPts val="2399"/>
              </a:spcBef>
            </a:pPr>
            <a:endParaRPr lang="de-DE" sz="1800" dirty="0" smtClean="0"/>
          </a:p>
          <a:p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309" indent="-4309"/>
            <a:r>
              <a:rPr lang="de-DE" dirty="0" smtClean="0">
                <a:sym typeface="Arial" pitchFamily="34" charset="0"/>
              </a:rPr>
              <a:t>A</a:t>
            </a:r>
            <a:r>
              <a:rPr lang="de-DE" dirty="0" smtClean="0"/>
              <a:t>10 </a:t>
            </a:r>
            <a:r>
              <a:rPr lang="de-DE" dirty="0" err="1" smtClean="0"/>
              <a:t>Years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Collaboration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Academia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Wind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Industry</a:t>
            </a:r>
            <a:r>
              <a:rPr lang="de-DE" dirty="0" smtClean="0"/>
              <a:t> -- </a:t>
            </a:r>
            <a:r>
              <a:rPr lang="de-DE" dirty="0" err="1" smtClean="0"/>
              <a:t>Onshore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Offshore </a:t>
            </a:r>
            <a:endParaRPr lang="de-DE" dirty="0" smtClean="0">
              <a:sym typeface="Arial" pitchFamily="34" charset="0"/>
            </a:endParaRPr>
          </a:p>
        </p:txBody>
      </p:sp>
      <p:grpSp>
        <p:nvGrpSpPr>
          <p:cNvPr id="2" name="Gruppieren 40"/>
          <p:cNvGrpSpPr>
            <a:grpSpLocks/>
          </p:cNvGrpSpPr>
          <p:nvPr/>
        </p:nvGrpSpPr>
        <p:grpSpPr bwMode="auto">
          <a:xfrm>
            <a:off x="381720" y="2132326"/>
            <a:ext cx="12396076" cy="6500143"/>
            <a:chOff x="463676" y="1470025"/>
            <a:chExt cx="9442324" cy="4570413"/>
          </a:xfrm>
        </p:grpSpPr>
        <p:grpSp>
          <p:nvGrpSpPr>
            <p:cNvPr id="3" name="Group 114"/>
            <p:cNvGrpSpPr>
              <a:grpSpLocks noChangeAspect="1"/>
            </p:cNvGrpSpPr>
            <p:nvPr/>
          </p:nvGrpSpPr>
          <p:grpSpPr bwMode="auto">
            <a:xfrm>
              <a:off x="7027481" y="4391612"/>
              <a:ext cx="1789493" cy="539097"/>
              <a:chOff x="3430" y="2460"/>
              <a:chExt cx="1376" cy="382"/>
            </a:xfrm>
          </p:grpSpPr>
          <p:sp>
            <p:nvSpPr>
              <p:cNvPr id="25638" name="Text Box 115"/>
              <p:cNvSpPr txBox="1">
                <a:spLocks noChangeArrowheads="1"/>
              </p:cNvSpPr>
              <p:nvPr/>
            </p:nvSpPr>
            <p:spPr bwMode="auto">
              <a:xfrm>
                <a:off x="3719" y="2543"/>
                <a:ext cx="246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3300" dirty="0">
                    <a:solidFill>
                      <a:srgbClr val="FFFFFF"/>
                    </a:solidFill>
                    <a:latin typeface="Arial" pitchFamily="34" charset="0"/>
                    <a:ea typeface="+mn-ea"/>
                    <a:sym typeface="Arial" pitchFamily="34" charset="0"/>
                  </a:rPr>
                  <a:t>?</a:t>
                </a:r>
              </a:p>
            </p:txBody>
          </p:sp>
          <p:pic>
            <p:nvPicPr>
              <p:cNvPr id="51239" name="Picture 116" descr="li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0" y="2460"/>
                <a:ext cx="1357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640" name="Rectangle 117"/>
              <p:cNvSpPr>
                <a:spLocks noChangeArrowheads="1"/>
              </p:cNvSpPr>
              <p:nvPr/>
            </p:nvSpPr>
            <p:spPr bwMode="auto">
              <a:xfrm>
                <a:off x="4290" y="2706"/>
                <a:ext cx="516" cy="8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latin typeface="Arial" pitchFamily="34" charset="0"/>
                  <a:ea typeface="+mn-ea"/>
                  <a:sym typeface="Arial" pitchFamily="34" charset="0"/>
                </a:endParaRPr>
              </a:p>
            </p:txBody>
          </p:sp>
        </p:grpSp>
        <p:pic>
          <p:nvPicPr>
            <p:cNvPr id="51205" name="Picture 4" descr="nav_institutsnam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1408" y="2672055"/>
              <a:ext cx="1635058" cy="605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06" name="Picture 5" descr="ws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8421" y="3234332"/>
              <a:ext cx="1319291" cy="367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07" name="Picture 6" descr="fgw-logo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3435" y="4533448"/>
              <a:ext cx="1036317" cy="772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51209" name="Object 3"/>
            <p:cNvGraphicFramePr>
              <a:graphicFrameLocks noChangeAspect="1"/>
            </p:cNvGraphicFramePr>
            <p:nvPr/>
          </p:nvGraphicFramePr>
          <p:xfrm>
            <a:off x="6433946" y="4897288"/>
            <a:ext cx="1439226" cy="400860"/>
          </p:xfrm>
          <a:graphic>
            <a:graphicData uri="http://schemas.openxmlformats.org/presentationml/2006/ole">
              <p:oleObj spid="_x0000_s246786" r:id="rId8" imgW="914400" imgH="914400" progId="">
                <p:embed/>
              </p:oleObj>
            </a:graphicData>
          </a:graphic>
        </p:graphicFrame>
        <p:pic>
          <p:nvPicPr>
            <p:cNvPr id="51210" name="Picture 13" descr="umweltbank_logo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6859" y="3355554"/>
              <a:ext cx="1125842" cy="174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1" name="Picture 1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8881" y="3682153"/>
              <a:ext cx="1345526" cy="520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2" name="Picture 1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648" y="5182492"/>
              <a:ext cx="1513249" cy="474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3" name="Picture 1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9502" y="3197893"/>
              <a:ext cx="1268693" cy="403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4" name="Picture 17" descr="Logo ForWind 4c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7504" y="3272752"/>
              <a:ext cx="1316396" cy="324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5" name="Picture 18" descr="fk-wind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1709" y="3754149"/>
              <a:ext cx="927626" cy="366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6" name="Picture 19" descr="dewilogogross_a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0808" y="4361716"/>
              <a:ext cx="659434" cy="42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7" name="Picture 22" descr="monogram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49230" b="-3695"/>
            <a:stretch>
              <a:fillRect/>
            </a:stretch>
          </p:blipFill>
          <p:spPr bwMode="auto">
            <a:xfrm>
              <a:off x="4623900" y="1910081"/>
              <a:ext cx="609443" cy="506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8" name="Picture 24" descr="wpd_logo_claim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7895" y="2336492"/>
              <a:ext cx="914508" cy="722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9" name="Picture 23" descr="_teaser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6603" y="5393982"/>
              <a:ext cx="1667853" cy="364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32" name="Oval 20"/>
            <p:cNvSpPr>
              <a:spLocks noChangeAspect="1" noChangeArrowheads="1"/>
            </p:cNvSpPr>
            <p:nvPr/>
          </p:nvSpPr>
          <p:spPr bwMode="auto">
            <a:xfrm>
              <a:off x="2859088" y="2576513"/>
              <a:ext cx="4433887" cy="2543175"/>
            </a:xfrm>
            <a:prstGeom prst="ellips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pic>
          <p:nvPicPr>
            <p:cNvPr id="51225" name="Picture 30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3255" y="2101861"/>
              <a:ext cx="1390966" cy="5170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4" name="Text Box 138"/>
            <p:cNvSpPr txBox="1">
              <a:spLocks noChangeArrowheads="1"/>
            </p:cNvSpPr>
            <p:nvPr/>
          </p:nvSpPr>
          <p:spPr bwMode="auto">
            <a:xfrm>
              <a:off x="784411" y="5373688"/>
              <a:ext cx="1731776" cy="630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5792" tIns="47896" rIns="95792" bIns="4789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business</a:t>
              </a:r>
              <a:r>
                <a:rPr lang="de-DE" sz="2600" dirty="0">
                  <a:latin typeface="Arial" pitchFamily="34" charset="0"/>
                  <a:ea typeface="+mn-ea"/>
                  <a:sym typeface="Arial" pitchFamily="34" charset="0"/>
                </a:rPr>
                <a:t> </a:t>
              </a: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associations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05" name="Text Box 139"/>
            <p:cNvSpPr txBox="1">
              <a:spLocks noChangeArrowheads="1"/>
            </p:cNvSpPr>
            <p:nvPr/>
          </p:nvSpPr>
          <p:spPr bwMode="auto">
            <a:xfrm>
              <a:off x="1306513" y="1470025"/>
              <a:ext cx="2000251" cy="630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92" tIns="47896" rIns="95792" bIns="4789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energy</a:t>
              </a:r>
              <a:r>
                <a:rPr lang="de-DE" sz="2600" dirty="0">
                  <a:latin typeface="Arial" pitchFamily="34" charset="0"/>
                  <a:ea typeface="+mn-ea"/>
                  <a:sym typeface="Arial" pitchFamily="34" charset="0"/>
                </a:rPr>
                <a:t> </a:t>
              </a: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supplier</a:t>
              </a:r>
              <a:r>
                <a:rPr lang="de-DE" sz="2600" dirty="0">
                  <a:latin typeface="Arial" pitchFamily="34" charset="0"/>
                  <a:ea typeface="+mn-ea"/>
                  <a:sym typeface="Arial" pitchFamily="34" charset="0"/>
                </a:rPr>
                <a:t>, </a:t>
              </a: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grid</a:t>
              </a:r>
              <a:r>
                <a:rPr lang="de-DE" sz="2600" dirty="0">
                  <a:latin typeface="Arial" pitchFamily="34" charset="0"/>
                  <a:ea typeface="+mn-ea"/>
                  <a:sym typeface="Arial" pitchFamily="34" charset="0"/>
                </a:rPr>
                <a:t> </a:t>
              </a: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operator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07" name="Text Box 140"/>
            <p:cNvSpPr txBox="1">
              <a:spLocks noChangeArrowheads="1"/>
            </p:cNvSpPr>
            <p:nvPr/>
          </p:nvSpPr>
          <p:spPr bwMode="auto">
            <a:xfrm>
              <a:off x="6248400" y="1484313"/>
              <a:ext cx="1916113" cy="349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92" tIns="47896" rIns="95792" bIns="4789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manufacturer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08" name="Text Box 141"/>
            <p:cNvSpPr txBox="1">
              <a:spLocks noChangeArrowheads="1"/>
            </p:cNvSpPr>
            <p:nvPr/>
          </p:nvSpPr>
          <p:spPr bwMode="auto">
            <a:xfrm>
              <a:off x="546100" y="2725738"/>
              <a:ext cx="1033463" cy="349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92" tIns="47896" rIns="95792" bIns="4789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finance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09" name="Text Box 142"/>
            <p:cNvSpPr txBox="1">
              <a:spLocks noChangeArrowheads="1"/>
            </p:cNvSpPr>
            <p:nvPr/>
          </p:nvSpPr>
          <p:spPr bwMode="auto">
            <a:xfrm>
              <a:off x="8121650" y="1916113"/>
              <a:ext cx="1470025" cy="630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92" tIns="47896" rIns="95792" bIns="4789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project</a:t>
              </a:r>
              <a:r>
                <a:rPr lang="de-DE" sz="2600" dirty="0">
                  <a:latin typeface="Arial" pitchFamily="34" charset="0"/>
                  <a:ea typeface="+mn-ea"/>
                  <a:sym typeface="Arial" pitchFamily="34" charset="0"/>
                </a:rPr>
                <a:t> </a:t>
              </a: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developper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10" name="Text Box 144"/>
            <p:cNvSpPr txBox="1">
              <a:spLocks noChangeArrowheads="1"/>
            </p:cNvSpPr>
            <p:nvPr/>
          </p:nvSpPr>
          <p:spPr bwMode="auto">
            <a:xfrm>
              <a:off x="627300" y="4483100"/>
              <a:ext cx="952022" cy="349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92" tIns="47896" rIns="95792" bIns="47896">
              <a:spAutoFit/>
            </a:bodyPr>
            <a:lstStyle/>
            <a:p>
              <a:pPr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service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11" name="Text Box 145"/>
            <p:cNvSpPr txBox="1">
              <a:spLocks noChangeArrowheads="1"/>
            </p:cNvSpPr>
            <p:nvPr/>
          </p:nvSpPr>
          <p:spPr bwMode="auto">
            <a:xfrm>
              <a:off x="8632825" y="3981450"/>
              <a:ext cx="1273175" cy="349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92" tIns="47896" rIns="95792" bIns="47896">
              <a:spAutoFit/>
            </a:bodyPr>
            <a:lstStyle/>
            <a:p>
              <a:pPr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insurance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12" name="Text Box 146"/>
            <p:cNvSpPr txBox="1">
              <a:spLocks noChangeArrowheads="1"/>
            </p:cNvSpPr>
            <p:nvPr/>
          </p:nvSpPr>
          <p:spPr bwMode="auto">
            <a:xfrm>
              <a:off x="8162925" y="5237162"/>
              <a:ext cx="1579563" cy="630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92" tIns="47896" rIns="95792" bIns="4789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engineering</a:t>
              </a:r>
              <a:r>
                <a:rPr lang="de-DE" sz="2600" dirty="0">
                  <a:latin typeface="Arial" pitchFamily="34" charset="0"/>
                  <a:ea typeface="+mn-ea"/>
                  <a:sym typeface="Arial" pitchFamily="34" charset="0"/>
                </a:rPr>
                <a:t> </a:t>
              </a: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services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13" name="Text Box 142"/>
            <p:cNvSpPr txBox="1">
              <a:spLocks noChangeArrowheads="1"/>
            </p:cNvSpPr>
            <p:nvPr/>
          </p:nvSpPr>
          <p:spPr bwMode="auto">
            <a:xfrm>
              <a:off x="8769350" y="3024188"/>
              <a:ext cx="979488" cy="349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92" tIns="47896" rIns="95792" bIns="4789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600" dirty="0">
                  <a:latin typeface="Arial" pitchFamily="34" charset="0"/>
                  <a:ea typeface="+mn-ea"/>
                  <a:sym typeface="Arial" pitchFamily="34" charset="0"/>
                </a:rPr>
                <a:t>O &amp; M</a:t>
              </a:r>
            </a:p>
          </p:txBody>
        </p:sp>
        <p:sp>
          <p:nvSpPr>
            <p:cNvPr id="25614" name="Text Box 144"/>
            <p:cNvSpPr txBox="1">
              <a:spLocks noChangeArrowheads="1"/>
            </p:cNvSpPr>
            <p:nvPr/>
          </p:nvSpPr>
          <p:spPr bwMode="auto">
            <a:xfrm>
              <a:off x="463676" y="3630613"/>
              <a:ext cx="1136398" cy="349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92" tIns="47896" rIns="95792" bIns="47896">
              <a:spAutoFit/>
            </a:bodyPr>
            <a:lstStyle/>
            <a:p>
              <a:pPr>
                <a:defRPr/>
              </a:pPr>
              <a:r>
                <a:rPr lang="de-DE" sz="2600" dirty="0" err="1">
                  <a:latin typeface="Arial" pitchFamily="34" charset="0"/>
                  <a:ea typeface="+mn-ea"/>
                  <a:sym typeface="Arial" pitchFamily="34" charset="0"/>
                </a:rPr>
                <a:t>research</a:t>
              </a:r>
              <a:endParaRPr lang="de-DE" sz="26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5633" name="Oval 21"/>
            <p:cNvSpPr>
              <a:spLocks noChangeAspect="1" noChangeArrowheads="1"/>
            </p:cNvSpPr>
            <p:nvPr/>
          </p:nvSpPr>
          <p:spPr bwMode="auto">
            <a:xfrm>
              <a:off x="1579563" y="1708150"/>
              <a:ext cx="7016750" cy="4332288"/>
            </a:xfrm>
            <a:prstGeom prst="ellips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</p:grpSp>
      <p:pic>
        <p:nvPicPr>
          <p:cNvPr id="41" name="Picture 2" descr="W:\80_PR&amp;Marketing\01_Logos\Siemens\siemens [Konvertiert]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449" y="3076601"/>
            <a:ext cx="2125018" cy="33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Inhaltsplatzhalter 3"/>
          <p:cNvSpPr txBox="1">
            <a:spLocks/>
          </p:cNvSpPr>
          <p:nvPr/>
        </p:nvSpPr>
        <p:spPr>
          <a:xfrm>
            <a:off x="3694088" y="5452864"/>
            <a:ext cx="5544616" cy="1584176"/>
          </a:xfrm>
          <a:prstGeom prst="rect">
            <a:avLst/>
          </a:prstGeom>
        </p:spPr>
        <p:txBody>
          <a:bodyPr vert="horz" lIns="130032" tIns="65017" rIns="130032" bIns="65017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TheSansOffice" pitchFamily="34" charset="0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TheSansOffic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heSansOffic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TheSansOffic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TheSansOffice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1707"/>
              </a:spcBef>
              <a:spcAft>
                <a:spcPts val="0"/>
              </a:spcAft>
            </a:pPr>
            <a:r>
              <a:rPr lang="de-DE" dirty="0" smtClean="0"/>
              <a:t>Wind </a:t>
            </a:r>
            <a:r>
              <a:rPr lang="de-DE" dirty="0" err="1" smtClean="0"/>
              <a:t>Energy</a:t>
            </a:r>
            <a:r>
              <a:rPr lang="de-DE" dirty="0" smtClean="0"/>
              <a:t> Agency WAB</a:t>
            </a:r>
          </a:p>
          <a:p>
            <a:pPr algn="ctr" fontAlgn="auto">
              <a:spcBef>
                <a:spcPts val="1707"/>
              </a:spcBef>
              <a:spcAft>
                <a:spcPts val="0"/>
              </a:spcAft>
            </a:pPr>
            <a:r>
              <a:rPr lang="de-DE" dirty="0" err="1" smtClean="0"/>
              <a:t>Industry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business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2003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6286377" y="4444754"/>
            <a:ext cx="576064" cy="984885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de-DE" dirty="0" smtClean="0"/>
              <a:t>+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320194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69925" y="555624"/>
            <a:ext cx="11736388" cy="1298576"/>
          </a:xfrm>
        </p:spPr>
        <p:txBody>
          <a:bodyPr/>
          <a:lstStyle/>
          <a:p>
            <a:pPr marL="4309" indent="-4309"/>
            <a:r>
              <a:rPr lang="en-US" dirty="0" smtClean="0">
                <a:sym typeface="Arial" pitchFamily="34" charset="0"/>
              </a:rPr>
              <a:t>The Concept: Bring together Experts from all Areas of </a:t>
            </a:r>
            <a:r>
              <a:rPr lang="en-US" dirty="0" err="1" smtClean="0">
                <a:sym typeface="Arial" pitchFamily="34" charset="0"/>
              </a:rPr>
              <a:t>Realisation</a:t>
            </a:r>
            <a:r>
              <a:rPr lang="en-US" dirty="0" smtClean="0">
                <a:sym typeface="Arial" pitchFamily="34" charset="0"/>
              </a:rPr>
              <a:t> of Wind Farms</a:t>
            </a:r>
          </a:p>
        </p:txBody>
      </p:sp>
      <p:sp>
        <p:nvSpPr>
          <p:cNvPr id="49155" name="Inhaltsplatzhalter 11"/>
          <p:cNvSpPr>
            <a:spLocks noGrp="1"/>
          </p:cNvSpPr>
          <p:nvPr>
            <p:ph sz="half" idx="2"/>
          </p:nvPr>
        </p:nvSpPr>
        <p:spPr>
          <a:xfrm>
            <a:off x="6502400" y="2284413"/>
            <a:ext cx="5449441" cy="6264274"/>
          </a:xfrm>
        </p:spPr>
        <p:txBody>
          <a:bodyPr/>
          <a:lstStyle/>
          <a:p>
            <a:pPr>
              <a:spcBef>
                <a:spcPct val="35000"/>
              </a:spcBef>
              <a:buFont typeface="Arial" pitchFamily="34" charset="0"/>
              <a:buChar char="•"/>
            </a:pPr>
            <a:r>
              <a:rPr lang="de-DE" sz="2600" b="1" dirty="0" smtClean="0"/>
              <a:t>Multi-</a:t>
            </a:r>
            <a:r>
              <a:rPr lang="de-DE" sz="2600" b="1" dirty="0" err="1" smtClean="0"/>
              <a:t>disciplinary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target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group</a:t>
            </a:r>
            <a:r>
              <a:rPr lang="de-DE" sz="2600" b="1" dirty="0" smtClean="0"/>
              <a:t>:</a:t>
            </a:r>
          </a:p>
          <a:p>
            <a:pPr lvl="2">
              <a:spcBef>
                <a:spcPct val="0"/>
              </a:spcBef>
              <a:buFont typeface="Arial" pitchFamily="34" charset="0"/>
              <a:buChar char="•"/>
            </a:pPr>
            <a:r>
              <a:rPr lang="de-DE" sz="2600" dirty="0" err="1" smtClean="0">
                <a:solidFill>
                  <a:schemeClr val="tx1"/>
                </a:solidFill>
              </a:rPr>
              <a:t>scientists</a:t>
            </a:r>
            <a:r>
              <a:rPr lang="de-DE" sz="2600" dirty="0" smtClean="0">
                <a:solidFill>
                  <a:schemeClr val="tx1"/>
                </a:solidFill>
              </a:rPr>
              <a:t>, </a:t>
            </a:r>
            <a:r>
              <a:rPr lang="de-DE" sz="2600" dirty="0" err="1" smtClean="0">
                <a:solidFill>
                  <a:schemeClr val="tx1"/>
                </a:solidFill>
              </a:rPr>
              <a:t>engineers</a:t>
            </a:r>
            <a:r>
              <a:rPr lang="de-DE" sz="2600" dirty="0" smtClean="0">
                <a:solidFill>
                  <a:schemeClr val="tx1"/>
                </a:solidFill>
              </a:rPr>
              <a:t>, </a:t>
            </a:r>
            <a:r>
              <a:rPr lang="de-DE" sz="2600" dirty="0" err="1" smtClean="0">
                <a:solidFill>
                  <a:schemeClr val="tx1"/>
                </a:solidFill>
              </a:rPr>
              <a:t>project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developpers</a:t>
            </a:r>
            <a:r>
              <a:rPr lang="de-DE" sz="2600" dirty="0" smtClean="0">
                <a:solidFill>
                  <a:schemeClr val="tx1"/>
                </a:solidFill>
              </a:rPr>
              <a:t>,</a:t>
            </a:r>
          </a:p>
          <a:p>
            <a:pPr lvl="2">
              <a:spcBef>
                <a:spcPct val="0"/>
              </a:spcBef>
              <a:buFont typeface="Arial" pitchFamily="34" charset="0"/>
              <a:buChar char="•"/>
            </a:pPr>
            <a:r>
              <a:rPr lang="de-DE" sz="2600" dirty="0" err="1" smtClean="0">
                <a:solidFill>
                  <a:schemeClr val="tx1"/>
                </a:solidFill>
              </a:rPr>
              <a:t>economists</a:t>
            </a:r>
            <a:r>
              <a:rPr lang="de-DE" sz="2600" dirty="0" smtClean="0">
                <a:solidFill>
                  <a:schemeClr val="tx1"/>
                </a:solidFill>
              </a:rPr>
              <a:t>, </a:t>
            </a:r>
            <a:r>
              <a:rPr lang="de-DE" sz="2600" dirty="0" err="1" smtClean="0">
                <a:solidFill>
                  <a:schemeClr val="tx1"/>
                </a:solidFill>
              </a:rPr>
              <a:t>managers</a:t>
            </a:r>
            <a:r>
              <a:rPr lang="de-DE" sz="2600" dirty="0" smtClean="0">
                <a:solidFill>
                  <a:schemeClr val="tx1"/>
                </a:solidFill>
              </a:rPr>
              <a:t>, </a:t>
            </a:r>
            <a:r>
              <a:rPr lang="de-DE" sz="2600" dirty="0" err="1" smtClean="0">
                <a:solidFill>
                  <a:schemeClr val="tx1"/>
                </a:solidFill>
              </a:rPr>
              <a:t>law</a:t>
            </a:r>
            <a:r>
              <a:rPr lang="de-DE" sz="2600" dirty="0" smtClean="0">
                <a:solidFill>
                  <a:schemeClr val="tx1"/>
                </a:solidFill>
              </a:rPr>
              <a:t>, </a:t>
            </a:r>
            <a:r>
              <a:rPr lang="de-DE" sz="2600" dirty="0" err="1" smtClean="0">
                <a:solidFill>
                  <a:schemeClr val="tx1"/>
                </a:solidFill>
              </a:rPr>
              <a:t>finance</a:t>
            </a:r>
            <a:r>
              <a:rPr lang="de-DE" sz="2600" dirty="0" smtClean="0">
                <a:solidFill>
                  <a:schemeClr val="tx1"/>
                </a:solidFill>
              </a:rPr>
              <a:t>, </a:t>
            </a:r>
            <a:r>
              <a:rPr lang="de-DE" sz="2600" dirty="0" err="1" smtClean="0">
                <a:solidFill>
                  <a:schemeClr val="tx1"/>
                </a:solidFill>
              </a:rPr>
              <a:t>insurance</a:t>
            </a:r>
            <a:r>
              <a:rPr lang="de-DE" sz="2600" dirty="0" smtClean="0">
                <a:solidFill>
                  <a:schemeClr val="tx1"/>
                </a:solidFill>
              </a:rPr>
              <a:t>,…</a:t>
            </a:r>
          </a:p>
          <a:p>
            <a:pPr>
              <a:spcBef>
                <a:spcPts val="1799"/>
              </a:spcBef>
              <a:buFont typeface="Arial" pitchFamily="34" charset="0"/>
              <a:buChar char="•"/>
            </a:pPr>
            <a:r>
              <a:rPr lang="de-DE" dirty="0" err="1" smtClean="0"/>
              <a:t>Offer</a:t>
            </a:r>
            <a:r>
              <a:rPr lang="de-DE" dirty="0" smtClean="0"/>
              <a:t> </a:t>
            </a:r>
            <a:r>
              <a:rPr lang="de-DE" dirty="0" err="1" smtClean="0"/>
              <a:t>systematic</a:t>
            </a:r>
            <a:r>
              <a:rPr lang="de-DE" dirty="0" smtClean="0"/>
              <a:t> </a:t>
            </a:r>
            <a:r>
              <a:rPr lang="de-DE" dirty="0" err="1" smtClean="0"/>
              <a:t>know-how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wind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.</a:t>
            </a:r>
          </a:p>
          <a:p>
            <a:pPr>
              <a:spcBef>
                <a:spcPts val="1799"/>
              </a:spcBef>
              <a:buFont typeface="Arial" pitchFamily="34" charset="0"/>
              <a:buChar char="•"/>
            </a:pPr>
            <a:r>
              <a:rPr lang="de-DE" dirty="0" err="1" smtClean="0"/>
              <a:t>Fill</a:t>
            </a:r>
            <a:r>
              <a:rPr lang="de-DE" dirty="0" smtClean="0"/>
              <a:t> individual </a:t>
            </a:r>
            <a:r>
              <a:rPr lang="de-DE" dirty="0" err="1" smtClean="0"/>
              <a:t>knowledge</a:t>
            </a:r>
            <a:r>
              <a:rPr lang="de-DE" dirty="0" smtClean="0"/>
              <a:t> </a:t>
            </a:r>
            <a:r>
              <a:rPr lang="de-DE" dirty="0" err="1" smtClean="0"/>
              <a:t>gaps</a:t>
            </a:r>
            <a:r>
              <a:rPr lang="de-DE" dirty="0" smtClean="0"/>
              <a:t>.</a:t>
            </a:r>
          </a:p>
          <a:p>
            <a:pPr>
              <a:spcBef>
                <a:spcPts val="1799"/>
              </a:spcBef>
              <a:buFont typeface="Arial" pitchFamily="34" charset="0"/>
              <a:buChar char="•"/>
            </a:pPr>
            <a:r>
              <a:rPr lang="de-DE" dirty="0" err="1" smtClean="0"/>
              <a:t>Develop</a:t>
            </a:r>
            <a:r>
              <a:rPr lang="de-DE" dirty="0" smtClean="0"/>
              <a:t> </a:t>
            </a:r>
            <a:r>
              <a:rPr lang="de-DE" dirty="0" err="1" smtClean="0"/>
              <a:t>interdisciplinary</a:t>
            </a:r>
            <a:r>
              <a:rPr lang="de-DE" dirty="0" smtClean="0"/>
              <a:t> </a:t>
            </a:r>
            <a:r>
              <a:rPr lang="de-DE" dirty="0" err="1" smtClean="0"/>
              <a:t>competences</a:t>
            </a:r>
            <a:r>
              <a:rPr lang="de-DE" dirty="0" smtClean="0"/>
              <a:t>.</a:t>
            </a:r>
          </a:p>
          <a:p>
            <a:pPr>
              <a:spcBef>
                <a:spcPts val="1799"/>
              </a:spcBef>
              <a:buFont typeface="Arial" pitchFamily="34" charset="0"/>
              <a:buChar char="•"/>
            </a:pPr>
            <a:r>
              <a:rPr lang="de-DE" dirty="0" err="1" smtClean="0"/>
              <a:t>Provide</a:t>
            </a:r>
            <a:r>
              <a:rPr lang="de-DE" dirty="0" smtClean="0"/>
              <a:t> professional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</a:t>
            </a:r>
            <a:r>
              <a:rPr lang="de-DE" dirty="0" err="1" smtClean="0"/>
              <a:t>makers</a:t>
            </a:r>
            <a:r>
              <a:rPr lang="de-DE" dirty="0" smtClean="0"/>
              <a:t>.</a:t>
            </a:r>
          </a:p>
          <a:p>
            <a:pPr>
              <a:spcBef>
                <a:spcPts val="1799"/>
              </a:spcBef>
              <a:buFont typeface="Arial" pitchFamily="34" charset="0"/>
              <a:buChar char="•"/>
            </a:pP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r>
              <a:rPr lang="de-DE" dirty="0" smtClean="0"/>
              <a:t>.</a:t>
            </a:r>
          </a:p>
          <a:p>
            <a:endParaRPr lang="de-DE" sz="2600" dirty="0" smtClean="0"/>
          </a:p>
          <a:p>
            <a:endParaRPr lang="de-DE" dirty="0" smtClean="0"/>
          </a:p>
        </p:txBody>
      </p:sp>
      <p:grpSp>
        <p:nvGrpSpPr>
          <p:cNvPr id="2" name="Gruppieren 9"/>
          <p:cNvGrpSpPr>
            <a:grpSpLocks noChangeAspect="1"/>
          </p:cNvGrpSpPr>
          <p:nvPr/>
        </p:nvGrpSpPr>
        <p:grpSpPr bwMode="auto">
          <a:xfrm>
            <a:off x="453730" y="2356521"/>
            <a:ext cx="5662507" cy="5499947"/>
            <a:chOff x="1216025" y="1706563"/>
            <a:chExt cx="7307263" cy="7099300"/>
          </a:xfrm>
        </p:grpSpPr>
        <p:sp>
          <p:nvSpPr>
            <p:cNvPr id="24582" name="Oval 3"/>
            <p:cNvSpPr>
              <a:spLocks noChangeArrowheads="1"/>
            </p:cNvSpPr>
            <p:nvPr/>
          </p:nvSpPr>
          <p:spPr bwMode="auto">
            <a:xfrm>
              <a:off x="1224094" y="1788164"/>
              <a:ext cx="3585049" cy="3584622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pPr algn="l">
                <a:defRPr/>
              </a:pPr>
              <a:r>
                <a:rPr lang="en-US" sz="2100" dirty="0">
                  <a:latin typeface="Arial" pitchFamily="34" charset="0"/>
                  <a:ea typeface="+mn-ea"/>
                  <a:sym typeface="Arial" pitchFamily="34" charset="0"/>
                </a:rPr>
                <a:t>Technology</a:t>
              </a:r>
            </a:p>
            <a:p>
              <a:pPr>
                <a:defRPr/>
              </a:pPr>
              <a:endParaRPr lang="en-US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>
                <a:defRPr/>
              </a:pPr>
              <a:endParaRPr lang="en-US" sz="18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4583" name="Oval 4"/>
            <p:cNvSpPr>
              <a:spLocks noChangeArrowheads="1"/>
            </p:cNvSpPr>
            <p:nvPr/>
          </p:nvSpPr>
          <p:spPr bwMode="auto">
            <a:xfrm>
              <a:off x="1216025" y="5224156"/>
              <a:ext cx="3585051" cy="3581707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pPr>
                <a:defRPr/>
              </a:pPr>
              <a:endParaRPr lang="en-US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>
                <a:defRPr/>
              </a:pPr>
              <a:endParaRPr lang="en-US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 algn="l">
                <a:defRPr/>
              </a:pPr>
              <a:r>
                <a:rPr lang="en-US" sz="2100" dirty="0">
                  <a:latin typeface="Arial" pitchFamily="34" charset="0"/>
                  <a:ea typeface="+mn-ea"/>
                  <a:sym typeface="Arial" pitchFamily="34" charset="0"/>
                </a:rPr>
                <a:t>Practical</a:t>
              </a:r>
              <a:br>
                <a:rPr lang="en-US" sz="2100" dirty="0">
                  <a:latin typeface="Arial" pitchFamily="34" charset="0"/>
                  <a:ea typeface="+mn-ea"/>
                  <a:sym typeface="Arial" pitchFamily="34" charset="0"/>
                </a:rPr>
              </a:br>
              <a:r>
                <a:rPr lang="en-US" sz="2100" dirty="0">
                  <a:latin typeface="Arial" pitchFamily="34" charset="0"/>
                  <a:ea typeface="+mn-ea"/>
                  <a:sym typeface="Arial" pitchFamily="34" charset="0"/>
                </a:rPr>
                <a:t>know-how</a:t>
              </a:r>
            </a:p>
            <a:p>
              <a:pPr algn="l">
                <a:defRPr/>
              </a:pPr>
              <a:r>
                <a:rPr lang="en-US" sz="2100" dirty="0">
                  <a:latin typeface="Arial" pitchFamily="34" charset="0"/>
                  <a:ea typeface="+mn-ea"/>
                  <a:sym typeface="Arial" pitchFamily="34" charset="0"/>
                </a:rPr>
                <a:t>&amp; project </a:t>
              </a:r>
              <a:br>
                <a:rPr lang="en-US" sz="2100" dirty="0">
                  <a:latin typeface="Arial" pitchFamily="34" charset="0"/>
                  <a:ea typeface="+mn-ea"/>
                  <a:sym typeface="Arial" pitchFamily="34" charset="0"/>
                </a:rPr>
              </a:br>
              <a:r>
                <a:rPr lang="en-US" sz="2100" dirty="0">
                  <a:latin typeface="Arial" pitchFamily="34" charset="0"/>
                  <a:ea typeface="+mn-ea"/>
                  <a:sym typeface="Arial" pitchFamily="34" charset="0"/>
                </a:rPr>
                <a:t>experience</a:t>
              </a:r>
            </a:p>
          </p:txBody>
        </p:sp>
        <p:sp>
          <p:nvSpPr>
            <p:cNvPr id="24584" name="Oval 5"/>
            <p:cNvSpPr>
              <a:spLocks noChangeArrowheads="1"/>
            </p:cNvSpPr>
            <p:nvPr/>
          </p:nvSpPr>
          <p:spPr bwMode="auto">
            <a:xfrm>
              <a:off x="4938237" y="5224156"/>
              <a:ext cx="3585051" cy="3581707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pPr>
                <a:defRPr/>
              </a:pPr>
              <a:endParaRPr lang="de-DE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>
                <a:defRPr/>
              </a:pPr>
              <a:endParaRPr lang="de-DE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>
                <a:defRPr/>
              </a:pPr>
              <a:endParaRPr lang="de-DE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>
                <a:defRPr/>
              </a:pPr>
              <a:endParaRPr lang="de-DE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 algn="r">
                <a:defRPr/>
              </a:pPr>
              <a:r>
                <a:rPr lang="de-DE" sz="2100" dirty="0" err="1">
                  <a:latin typeface="Arial" pitchFamily="34" charset="0"/>
                  <a:ea typeface="+mn-ea"/>
                  <a:sym typeface="Arial" pitchFamily="34" charset="0"/>
                </a:rPr>
                <a:t>Scientifically</a:t>
              </a:r>
              <a:endParaRPr lang="de-DE" sz="21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 algn="r">
                <a:defRPr/>
              </a:pPr>
              <a:r>
                <a:rPr lang="de-DE" sz="2100" dirty="0">
                  <a:latin typeface="Arial" pitchFamily="34" charset="0"/>
                  <a:ea typeface="+mn-ea"/>
                  <a:sym typeface="Arial" pitchFamily="34" charset="0"/>
                </a:rPr>
                <a:t> </a:t>
              </a:r>
              <a:r>
                <a:rPr lang="de-DE" sz="2100" dirty="0" err="1" smtClean="0">
                  <a:latin typeface="Arial" pitchFamily="34" charset="0"/>
                  <a:ea typeface="+mn-ea"/>
                  <a:sym typeface="Arial" pitchFamily="34" charset="0"/>
                </a:rPr>
                <a:t>based</a:t>
              </a:r>
              <a:endParaRPr lang="de-DE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>
                <a:defRPr/>
              </a:pPr>
              <a:endParaRPr lang="de-DE" sz="18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4585" name="Oval 6"/>
            <p:cNvSpPr>
              <a:spLocks noChangeArrowheads="1"/>
            </p:cNvSpPr>
            <p:nvPr/>
          </p:nvSpPr>
          <p:spPr bwMode="auto">
            <a:xfrm>
              <a:off x="4924791" y="1706563"/>
              <a:ext cx="3585049" cy="3584622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pPr>
                <a:defRPr/>
              </a:pPr>
              <a:r>
                <a:rPr lang="de-DE" sz="1800" dirty="0">
                  <a:latin typeface="Arial" pitchFamily="34" charset="0"/>
                  <a:ea typeface="+mn-ea"/>
                  <a:sym typeface="Arial" pitchFamily="34" charset="0"/>
                </a:rPr>
                <a:t>         </a:t>
              </a:r>
              <a:r>
                <a:rPr lang="de-DE" sz="2100" dirty="0">
                  <a:latin typeface="Arial" pitchFamily="34" charset="0"/>
                  <a:ea typeface="+mn-ea"/>
                  <a:sym typeface="Arial" pitchFamily="34" charset="0"/>
                </a:rPr>
                <a:t>Management</a:t>
              </a:r>
              <a:endParaRPr lang="de-DE" sz="1800" dirty="0">
                <a:latin typeface="Arial" pitchFamily="34" charset="0"/>
                <a:ea typeface="+mn-ea"/>
                <a:sym typeface="Arial" pitchFamily="34" charset="0"/>
              </a:endParaRPr>
            </a:p>
            <a:p>
              <a:pPr>
                <a:defRPr/>
              </a:pPr>
              <a:endParaRPr lang="de-DE" sz="1800" dirty="0">
                <a:latin typeface="Arial" pitchFamily="34" charset="0"/>
                <a:ea typeface="+mn-ea"/>
                <a:sym typeface="Arial" pitchFamily="34" charset="0"/>
              </a:endParaRPr>
            </a:p>
          </p:txBody>
        </p:sp>
        <p:sp>
          <p:nvSpPr>
            <p:cNvPr id="24586" name="Oval 7"/>
            <p:cNvSpPr>
              <a:spLocks noChangeAspect="1" noChangeArrowheads="1"/>
            </p:cNvSpPr>
            <p:nvPr/>
          </p:nvSpPr>
          <p:spPr bwMode="auto">
            <a:xfrm>
              <a:off x="2989200" y="3447855"/>
              <a:ext cx="3723806" cy="3722515"/>
            </a:xfrm>
            <a:prstGeom prst="ellipse">
              <a:avLst/>
            </a:prstGeom>
            <a:solidFill>
              <a:srgbClr val="004992"/>
            </a:solidFill>
            <a:ln w="9525">
              <a:noFill/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pPr>
                <a:defRPr/>
              </a:pPr>
              <a:r>
                <a:rPr lang="en-US" sz="2000" b="1" dirty="0">
                  <a:solidFill>
                    <a:srgbClr val="FFFFFF"/>
                  </a:solidFill>
                  <a:latin typeface="Arial" pitchFamily="34" charset="0"/>
                  <a:ea typeface="+mn-ea"/>
                  <a:sym typeface="Arial" pitchFamily="34" charset="0"/>
                </a:rPr>
                <a:t>Continuing </a:t>
              </a:r>
            </a:p>
            <a:p>
              <a:pPr>
                <a:defRPr/>
              </a:pPr>
              <a:r>
                <a:rPr lang="en-US" sz="2000" b="1" dirty="0">
                  <a:solidFill>
                    <a:srgbClr val="FFFFFF"/>
                  </a:solidFill>
                  <a:latin typeface="Arial" pitchFamily="34" charset="0"/>
                  <a:ea typeface="+mn-ea"/>
                  <a:sym typeface="Arial" pitchFamily="34" charset="0"/>
                </a:rPr>
                <a:t>Studies</a:t>
              </a:r>
            </a:p>
            <a:p>
              <a:pPr>
                <a:defRPr/>
              </a:pPr>
              <a:r>
                <a:rPr lang="en-US" sz="2000" b="1" dirty="0" err="1">
                  <a:solidFill>
                    <a:srgbClr val="FFFFFF"/>
                  </a:solidFill>
                  <a:latin typeface="Arial" pitchFamily="34" charset="0"/>
                  <a:ea typeface="+mn-ea"/>
                  <a:sym typeface="Arial" pitchFamily="34" charset="0"/>
                </a:rPr>
                <a:t>Programme</a:t>
              </a:r>
              <a:r>
                <a:rPr lang="en-US" sz="2000" b="1" dirty="0">
                  <a:solidFill>
                    <a:srgbClr val="FFFFFF"/>
                  </a:solidFill>
                  <a:latin typeface="Arial" pitchFamily="34" charset="0"/>
                  <a:ea typeface="+mn-ea"/>
                  <a:sym typeface="Arial" pitchFamily="34" charset="0"/>
                </a:rPr>
                <a:t> </a:t>
              </a:r>
            </a:p>
            <a:p>
              <a:pPr>
                <a:defRPr/>
              </a:pPr>
              <a:r>
                <a:rPr lang="en-US" sz="2000" b="1" dirty="0">
                  <a:solidFill>
                    <a:srgbClr val="FFFFFF"/>
                  </a:solidFill>
                  <a:latin typeface="Arial" pitchFamily="34" charset="0"/>
                  <a:ea typeface="+mn-ea"/>
                  <a:sym typeface="Arial" pitchFamily="34" charset="0"/>
                </a:rPr>
                <a:t>Wind Energy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51517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Interdisciplinarity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System </a:t>
            </a:r>
            <a:r>
              <a:rPr lang="de-DE" dirty="0" err="1" smtClean="0"/>
              <a:t>Knowledge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54050" y="1955005"/>
            <a:ext cx="11696700" cy="6218138"/>
          </a:xfrm>
        </p:spPr>
        <p:txBody>
          <a:bodyPr/>
          <a:lstStyle/>
          <a:p>
            <a:endParaRPr lang="de-DE"/>
          </a:p>
        </p:txBody>
      </p:sp>
      <p:sp>
        <p:nvSpPr>
          <p:cNvPr id="4" name="Würfel 3"/>
          <p:cNvSpPr/>
          <p:nvPr/>
        </p:nvSpPr>
        <p:spPr>
          <a:xfrm>
            <a:off x="9459526" y="3358963"/>
            <a:ext cx="1024114" cy="4830205"/>
          </a:xfrm>
          <a:prstGeom prst="cub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30019" tIns="65010" rIns="130019" bIns="65010" rtlCol="0" anchor="ctr"/>
          <a:lstStyle/>
          <a:p>
            <a:pPr eaLnBrk="0" hangingPunct="0"/>
            <a:r>
              <a:rPr lang="de-DE" sz="2800" dirty="0" smtClean="0">
                <a:solidFill>
                  <a:srgbClr val="000000"/>
                </a:solidFill>
              </a:rPr>
              <a:t>Technical </a:t>
            </a:r>
            <a:r>
              <a:rPr lang="de-DE" sz="2800" dirty="0" err="1" smtClean="0">
                <a:solidFill>
                  <a:srgbClr val="000000"/>
                </a:solidFill>
              </a:rPr>
              <a:t>and</a:t>
            </a:r>
            <a:r>
              <a:rPr lang="de-DE" sz="2800" dirty="0" smtClean="0">
                <a:solidFill>
                  <a:srgbClr val="000000"/>
                </a:solidFill>
              </a:rPr>
              <a:t> Commercial Operation</a:t>
            </a:r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5" name="Würfel 4"/>
          <p:cNvSpPr/>
          <p:nvPr/>
        </p:nvSpPr>
        <p:spPr>
          <a:xfrm>
            <a:off x="3966118" y="3358963"/>
            <a:ext cx="1024114" cy="4830205"/>
          </a:xfrm>
          <a:prstGeom prst="cub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30019" tIns="65010" rIns="130019" bIns="65010" rtlCol="0" anchor="ctr"/>
          <a:lstStyle/>
          <a:p>
            <a:pPr eaLnBrk="0" hangingPunct="0"/>
            <a:r>
              <a:rPr lang="de-DE" sz="2800" dirty="0" err="1" smtClean="0">
                <a:solidFill>
                  <a:srgbClr val="000000"/>
                </a:solidFill>
              </a:rPr>
              <a:t>Planning</a:t>
            </a:r>
            <a:r>
              <a:rPr lang="de-DE" sz="2800" dirty="0" smtClean="0">
                <a:solidFill>
                  <a:srgbClr val="000000"/>
                </a:solidFill>
              </a:rPr>
              <a:t>, Development</a:t>
            </a:r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6" name="Würfel 5"/>
          <p:cNvSpPr/>
          <p:nvPr/>
        </p:nvSpPr>
        <p:spPr>
          <a:xfrm>
            <a:off x="2613968" y="3357663"/>
            <a:ext cx="1024114" cy="4830205"/>
          </a:xfrm>
          <a:prstGeom prst="cub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30019" tIns="65010" rIns="130019" bIns="65010" rtlCol="0" anchor="ctr"/>
          <a:lstStyle/>
          <a:p>
            <a:pPr eaLnBrk="0" hangingPunct="0"/>
            <a:r>
              <a:rPr lang="de-DE" sz="2800" dirty="0" smtClean="0">
                <a:solidFill>
                  <a:srgbClr val="000000"/>
                </a:solidFill>
              </a:rPr>
              <a:t>Law, </a:t>
            </a:r>
            <a:r>
              <a:rPr lang="de-DE" sz="2800" dirty="0" err="1" smtClean="0">
                <a:solidFill>
                  <a:srgbClr val="000000"/>
                </a:solidFill>
              </a:rPr>
              <a:t>Policy</a:t>
            </a:r>
            <a:r>
              <a:rPr lang="de-DE" sz="2800" dirty="0" smtClean="0">
                <a:solidFill>
                  <a:srgbClr val="000000"/>
                </a:solidFill>
              </a:rPr>
              <a:t>, Economy</a:t>
            </a:r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7" name="Würfel 6"/>
          <p:cNvSpPr/>
          <p:nvPr/>
        </p:nvSpPr>
        <p:spPr>
          <a:xfrm>
            <a:off x="5369473" y="3358963"/>
            <a:ext cx="1024114" cy="4830205"/>
          </a:xfrm>
          <a:prstGeom prst="cub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30019" tIns="65010" rIns="130019" bIns="65010" rtlCol="0" anchor="ctr"/>
          <a:lstStyle/>
          <a:p>
            <a:pPr eaLnBrk="0" hangingPunct="0"/>
            <a:r>
              <a:rPr lang="de-DE" sz="2800" dirty="0" err="1" smtClean="0">
                <a:solidFill>
                  <a:srgbClr val="000000"/>
                </a:solidFill>
              </a:rPr>
              <a:t>Financing</a:t>
            </a:r>
            <a:r>
              <a:rPr lang="de-DE" sz="2800" dirty="0" smtClean="0">
                <a:solidFill>
                  <a:srgbClr val="000000"/>
                </a:solidFill>
              </a:rPr>
              <a:t>, Insurance</a:t>
            </a:r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8" name="Würfel 7"/>
          <p:cNvSpPr/>
          <p:nvPr/>
        </p:nvSpPr>
        <p:spPr>
          <a:xfrm>
            <a:off x="10822881" y="3358963"/>
            <a:ext cx="1024114" cy="4830205"/>
          </a:xfrm>
          <a:prstGeom prst="cub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30019" tIns="65010" rIns="130019" bIns="65010" rtlCol="0" anchor="ctr"/>
          <a:lstStyle/>
          <a:p>
            <a:pPr eaLnBrk="0" hangingPunct="0"/>
            <a:r>
              <a:rPr lang="de-DE" sz="2800" dirty="0">
                <a:solidFill>
                  <a:srgbClr val="000000"/>
                </a:solidFill>
              </a:rPr>
              <a:t>Maritime </a:t>
            </a:r>
            <a:r>
              <a:rPr lang="de-DE" sz="2800" dirty="0" err="1" smtClean="0">
                <a:solidFill>
                  <a:srgbClr val="000000"/>
                </a:solidFill>
              </a:rPr>
              <a:t>Technologiies</a:t>
            </a:r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9" name="Würfel 8"/>
          <p:cNvSpPr/>
          <p:nvPr/>
        </p:nvSpPr>
        <p:spPr>
          <a:xfrm>
            <a:off x="6732824" y="3358963"/>
            <a:ext cx="1024114" cy="4830205"/>
          </a:xfrm>
          <a:prstGeom prst="cub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30019" tIns="65010" rIns="130019" bIns="65010" rtlCol="0" anchor="ctr"/>
          <a:lstStyle/>
          <a:p>
            <a:pPr eaLnBrk="0" hangingPunct="0"/>
            <a:r>
              <a:rPr lang="de-DE" sz="2800" dirty="0" smtClean="0">
                <a:solidFill>
                  <a:srgbClr val="000000"/>
                </a:solidFill>
              </a:rPr>
              <a:t>Manufacturing, Components</a:t>
            </a:r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10" name="Würfel 9"/>
          <p:cNvSpPr/>
          <p:nvPr/>
        </p:nvSpPr>
        <p:spPr>
          <a:xfrm>
            <a:off x="1279420" y="3358963"/>
            <a:ext cx="1024114" cy="4830205"/>
          </a:xfrm>
          <a:prstGeom prst="cub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30019" tIns="65010" rIns="130019" bIns="65010" rtlCol="0" anchor="ctr"/>
          <a:lstStyle/>
          <a:p>
            <a:pPr eaLnBrk="0" hangingPunct="0"/>
            <a:r>
              <a:rPr lang="de-DE" sz="2800" dirty="0" smtClean="0">
                <a:solidFill>
                  <a:srgbClr val="000000"/>
                </a:solidFill>
              </a:rPr>
              <a:t>Science, Technology</a:t>
            </a:r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12" name="Würfel 11"/>
          <p:cNvSpPr/>
          <p:nvPr/>
        </p:nvSpPr>
        <p:spPr>
          <a:xfrm>
            <a:off x="8096175" y="3358963"/>
            <a:ext cx="1024114" cy="4830205"/>
          </a:xfrm>
          <a:prstGeom prst="cub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30019" tIns="65010" rIns="130019" bIns="65010" rtlCol="0" anchor="ctr"/>
          <a:lstStyle/>
          <a:p>
            <a:pPr eaLnBrk="0" hangingPunct="0"/>
            <a:r>
              <a:rPr lang="de-DE" sz="2800" dirty="0" smtClean="0">
                <a:solidFill>
                  <a:srgbClr val="000000"/>
                </a:solidFill>
              </a:rPr>
              <a:t>Logistics, </a:t>
            </a:r>
            <a:r>
              <a:rPr lang="de-DE" sz="2800" dirty="0" err="1" smtClean="0">
                <a:solidFill>
                  <a:srgbClr val="000000"/>
                </a:solidFill>
              </a:rPr>
              <a:t>Construction</a:t>
            </a:r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11" name="Würfel 10"/>
          <p:cNvSpPr/>
          <p:nvPr/>
        </p:nvSpPr>
        <p:spPr>
          <a:xfrm>
            <a:off x="629747" y="1955009"/>
            <a:ext cx="11777308" cy="1670697"/>
          </a:xfrm>
          <a:prstGeom prst="cube">
            <a:avLst>
              <a:gd name="adj" fmla="val 19693"/>
            </a:avLst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130019" tIns="65010" rIns="130019" bIns="65010" rtlCol="0" anchor="ctr"/>
          <a:lstStyle/>
          <a:p>
            <a:pPr eaLnBrk="0" hangingPunct="0"/>
            <a:r>
              <a:rPr lang="de-DE" sz="3100" b="1" dirty="0" smtClean="0">
                <a:solidFill>
                  <a:prstClr val="white"/>
                </a:solidFill>
              </a:rPr>
              <a:t>Understand </a:t>
            </a:r>
            <a:r>
              <a:rPr lang="de-DE" sz="3100" b="1" dirty="0" err="1" smtClean="0">
                <a:solidFill>
                  <a:prstClr val="white"/>
                </a:solidFill>
              </a:rPr>
              <a:t>and</a:t>
            </a:r>
            <a:r>
              <a:rPr lang="de-DE" sz="3100" b="1" dirty="0" smtClean="0">
                <a:solidFill>
                  <a:prstClr val="white"/>
                </a:solidFill>
              </a:rPr>
              <a:t> Master </a:t>
            </a:r>
            <a:r>
              <a:rPr lang="de-DE" sz="3100" b="1" dirty="0" err="1" smtClean="0">
                <a:solidFill>
                  <a:prstClr val="white"/>
                </a:solidFill>
              </a:rPr>
              <a:t>the</a:t>
            </a:r>
            <a:r>
              <a:rPr lang="de-DE" sz="3100" b="1" dirty="0" smtClean="0">
                <a:solidFill>
                  <a:prstClr val="white"/>
                </a:solidFill>
              </a:rPr>
              <a:t> </a:t>
            </a:r>
            <a:r>
              <a:rPr lang="de-DE" sz="3100" b="1" dirty="0" err="1" smtClean="0">
                <a:solidFill>
                  <a:prstClr val="white"/>
                </a:solidFill>
              </a:rPr>
              <a:t>Complexity</a:t>
            </a:r>
            <a:r>
              <a:rPr lang="de-DE" sz="3100" b="1" dirty="0" smtClean="0">
                <a:solidFill>
                  <a:prstClr val="white"/>
                </a:solidFill>
              </a:rPr>
              <a:t> </a:t>
            </a:r>
            <a:r>
              <a:rPr lang="de-DE" sz="3100" b="1" dirty="0" err="1" smtClean="0">
                <a:solidFill>
                  <a:prstClr val="white"/>
                </a:solidFill>
              </a:rPr>
              <a:t>of</a:t>
            </a:r>
            <a:r>
              <a:rPr lang="de-DE" sz="3100" b="1" dirty="0" smtClean="0">
                <a:solidFill>
                  <a:prstClr val="white"/>
                </a:solidFill>
              </a:rPr>
              <a:t> </a:t>
            </a:r>
            <a:br>
              <a:rPr lang="de-DE" sz="3100" b="1" dirty="0" smtClean="0">
                <a:solidFill>
                  <a:prstClr val="white"/>
                </a:solidFill>
              </a:rPr>
            </a:br>
            <a:r>
              <a:rPr lang="de-DE" sz="3100" b="1" dirty="0" smtClean="0">
                <a:solidFill>
                  <a:prstClr val="white"/>
                </a:solidFill>
              </a:rPr>
              <a:t>Modern Wind Farm Projects </a:t>
            </a:r>
            <a:endParaRPr lang="de-DE" sz="31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650240" y="555624"/>
            <a:ext cx="11704320" cy="1298576"/>
          </a:xfrm>
          <a:prstGeom prst="rect">
            <a:avLst/>
          </a:prstGeom>
        </p:spPr>
        <p:txBody>
          <a:bodyPr vert="horz" lIns="130032" tIns="65017" rIns="130032" bIns="65017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50000"/>
                    <a:lumOff val="50000"/>
                  </a:schemeClr>
                </a:solidFill>
                <a:latin typeface="TheSansOffice" pitchFamily="34" charset="0"/>
                <a:ea typeface="+mj-ea"/>
                <a:cs typeface="+mj-cs"/>
              </a:defRPr>
            </a:lvl1pPr>
          </a:lstStyle>
          <a:p>
            <a:pPr eaLnBrk="0" hangingPunct="0">
              <a:lnSpc>
                <a:spcPts val="5000"/>
              </a:lnSpc>
            </a:pPr>
            <a:r>
              <a:rPr lang="de-DE" sz="3400" b="1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Participants</a:t>
            </a:r>
            <a:r>
              <a:rPr lang="de-DE" sz="3400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 </a:t>
            </a:r>
            <a:r>
              <a:rPr lang="de-DE" sz="3400" b="1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of</a:t>
            </a:r>
            <a:r>
              <a:rPr lang="de-DE" sz="3400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 </a:t>
            </a:r>
            <a:r>
              <a:rPr lang="de-DE" sz="3400" b="1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the</a:t>
            </a:r>
            <a:r>
              <a:rPr lang="de-DE" sz="3400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 Offshore Program </a:t>
            </a:r>
            <a:br>
              <a:rPr lang="de-DE" sz="3400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</a:br>
            <a:r>
              <a:rPr lang="de-DE" sz="3400" b="1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by</a:t>
            </a:r>
            <a:r>
              <a:rPr lang="de-DE" sz="3400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 Areas </a:t>
            </a:r>
            <a:r>
              <a:rPr lang="de-DE" sz="3400" b="1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of</a:t>
            </a:r>
            <a:r>
              <a:rPr lang="de-DE" sz="3400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Helvetica" charset="0"/>
              </a:rPr>
              <a:t> Supply Chain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478066" y="4876802"/>
            <a:ext cx="4822689" cy="531426"/>
          </a:xfrm>
          <a:prstGeom prst="rect">
            <a:avLst/>
          </a:prstGeom>
          <a:noFill/>
          <a:ln>
            <a:noFill/>
          </a:ln>
        </p:spPr>
        <p:txBody>
          <a:bodyPr wrap="square" lIns="130032" tIns="65017" rIns="130032" bIns="65017" rtlCol="0">
            <a:spAutoFit/>
          </a:bodyPr>
          <a:lstStyle/>
          <a:p>
            <a:r>
              <a:rPr lang="de-DE" sz="2600" b="1" dirty="0" smtClean="0">
                <a:solidFill>
                  <a:srgbClr val="7030A0"/>
                </a:solidFill>
              </a:rPr>
              <a:t>WT Manufacturing</a:t>
            </a:r>
            <a:endParaRPr lang="de-DE" sz="2600" b="1" dirty="0">
              <a:solidFill>
                <a:srgbClr val="7030A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160970" y="7150414"/>
            <a:ext cx="4126364" cy="531413"/>
          </a:xfrm>
          <a:prstGeom prst="rect">
            <a:avLst/>
          </a:prstGeom>
          <a:noFill/>
          <a:ln>
            <a:noFill/>
          </a:ln>
        </p:spPr>
        <p:txBody>
          <a:bodyPr wrap="square" lIns="130032" tIns="65017" rIns="130032" bIns="65017" rtlCol="0">
            <a:spAutoFit/>
          </a:bodyPr>
          <a:lstStyle/>
          <a:p>
            <a:r>
              <a:rPr lang="de-DE" sz="2600" b="1" dirty="0" smtClean="0">
                <a:solidFill>
                  <a:srgbClr val="C0504D">
                    <a:lumMod val="75000"/>
                  </a:srgbClr>
                </a:solidFill>
              </a:rPr>
              <a:t>Offshore  </a:t>
            </a:r>
            <a:r>
              <a:rPr lang="de-DE" sz="2600" b="1" dirty="0" err="1" smtClean="0">
                <a:solidFill>
                  <a:srgbClr val="C0504D">
                    <a:lumMod val="75000"/>
                  </a:srgbClr>
                </a:solidFill>
              </a:rPr>
              <a:t>Substructure</a:t>
            </a:r>
            <a:endParaRPr lang="de-DE" sz="2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150473" y="2932586"/>
            <a:ext cx="4822686" cy="931523"/>
          </a:xfrm>
          <a:prstGeom prst="rect">
            <a:avLst/>
          </a:prstGeom>
          <a:noFill/>
          <a:ln>
            <a:noFill/>
          </a:ln>
        </p:spPr>
        <p:txBody>
          <a:bodyPr wrap="square" lIns="130032" tIns="65017" rIns="130032" bIns="65017" rtlCol="0">
            <a:spAutoFit/>
          </a:bodyPr>
          <a:lstStyle/>
          <a:p>
            <a:r>
              <a:rPr lang="de-DE" sz="2600" b="1" dirty="0" smtClean="0">
                <a:solidFill>
                  <a:srgbClr val="4F81BD"/>
                </a:solidFill>
              </a:rPr>
              <a:t>Installation &amp; </a:t>
            </a:r>
            <a:r>
              <a:rPr lang="de-DE" sz="2600" b="1" dirty="0" err="1" smtClean="0">
                <a:solidFill>
                  <a:srgbClr val="4F81BD"/>
                </a:solidFill>
              </a:rPr>
              <a:t>Commissioning</a:t>
            </a:r>
            <a:endParaRPr lang="de-DE" sz="2600" b="1" dirty="0">
              <a:solidFill>
                <a:srgbClr val="4F81BD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173808" y="6100937"/>
            <a:ext cx="3024336" cy="1331632"/>
          </a:xfrm>
          <a:prstGeom prst="rect">
            <a:avLst/>
          </a:prstGeom>
          <a:noFill/>
          <a:ln>
            <a:noFill/>
          </a:ln>
        </p:spPr>
        <p:txBody>
          <a:bodyPr wrap="square" lIns="130032" tIns="65017" rIns="130032" bIns="65017" rtlCol="0">
            <a:spAutoFit/>
          </a:bodyPr>
          <a:lstStyle/>
          <a:p>
            <a:r>
              <a:rPr lang="de-DE" sz="2600" b="1" dirty="0" smtClean="0">
                <a:solidFill>
                  <a:srgbClr val="9BBB59"/>
                </a:solidFill>
              </a:rPr>
              <a:t>Technical </a:t>
            </a:r>
            <a:r>
              <a:rPr lang="de-DE" sz="2600" b="1" dirty="0" err="1" smtClean="0">
                <a:solidFill>
                  <a:srgbClr val="9BBB59"/>
                </a:solidFill>
              </a:rPr>
              <a:t>and</a:t>
            </a:r>
            <a:r>
              <a:rPr lang="de-DE" sz="2600" b="1" dirty="0" smtClean="0">
                <a:solidFill>
                  <a:srgbClr val="9BBB59"/>
                </a:solidFill>
              </a:rPr>
              <a:t> Commercial Operation</a:t>
            </a:r>
            <a:endParaRPr lang="de-DE" sz="2600" b="1" dirty="0">
              <a:solidFill>
                <a:srgbClr val="9BBB59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101801" y="2860579"/>
            <a:ext cx="4404193" cy="931523"/>
          </a:xfrm>
          <a:prstGeom prst="rect">
            <a:avLst/>
          </a:prstGeom>
          <a:noFill/>
          <a:ln>
            <a:noFill/>
          </a:ln>
        </p:spPr>
        <p:txBody>
          <a:bodyPr wrap="square" lIns="130032" tIns="65017" rIns="130032" bIns="65017" rtlCol="0">
            <a:spAutoFit/>
          </a:bodyPr>
          <a:lstStyle/>
          <a:p>
            <a:r>
              <a:rPr lang="de-DE" sz="2600" b="1" dirty="0" err="1" smtClean="0">
                <a:solidFill>
                  <a:srgbClr val="F79646"/>
                </a:solidFill>
              </a:rPr>
              <a:t>Planning</a:t>
            </a:r>
            <a:r>
              <a:rPr lang="de-DE" sz="2600" b="1" dirty="0" smtClean="0">
                <a:solidFill>
                  <a:srgbClr val="F79646"/>
                </a:solidFill>
              </a:rPr>
              <a:t/>
            </a:r>
            <a:br>
              <a:rPr lang="de-DE" sz="2600" b="1" dirty="0" smtClean="0">
                <a:solidFill>
                  <a:srgbClr val="F79646"/>
                </a:solidFill>
              </a:rPr>
            </a:br>
            <a:r>
              <a:rPr lang="de-DE" sz="2600" b="1" dirty="0" smtClean="0">
                <a:solidFill>
                  <a:srgbClr val="F79646"/>
                </a:solidFill>
              </a:rPr>
              <a:t>&amp; </a:t>
            </a:r>
            <a:r>
              <a:rPr lang="de-DE" sz="2600" b="1" dirty="0" err="1" smtClean="0">
                <a:solidFill>
                  <a:srgbClr val="F79646"/>
                </a:solidFill>
              </a:rPr>
              <a:t>Consenting</a:t>
            </a:r>
            <a:endParaRPr lang="de-DE" sz="2600" b="1" dirty="0">
              <a:solidFill>
                <a:srgbClr val="F79646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230595" y="5837297"/>
            <a:ext cx="3188553" cy="931523"/>
          </a:xfrm>
          <a:prstGeom prst="rect">
            <a:avLst/>
          </a:prstGeom>
          <a:noFill/>
          <a:ln>
            <a:noFill/>
          </a:ln>
        </p:spPr>
        <p:txBody>
          <a:bodyPr wrap="square" lIns="130032" tIns="65017" rIns="130032" bIns="65017" rtlCol="0">
            <a:spAutoFit/>
          </a:bodyPr>
          <a:lstStyle/>
          <a:p>
            <a:r>
              <a:rPr lang="de-DE" sz="2600" b="1" dirty="0" err="1" smtClean="0">
                <a:solidFill>
                  <a:srgbClr val="C00000"/>
                </a:solidFill>
              </a:rPr>
              <a:t>Electrical</a:t>
            </a:r>
            <a:r>
              <a:rPr lang="de-DE" sz="2600" b="1" dirty="0" smtClean="0">
                <a:solidFill>
                  <a:srgbClr val="C00000"/>
                </a:solidFill>
              </a:rPr>
              <a:t> System &amp; </a:t>
            </a:r>
            <a:r>
              <a:rPr lang="de-DE" sz="2600" b="1" dirty="0" err="1" smtClean="0">
                <a:solidFill>
                  <a:srgbClr val="C00000"/>
                </a:solidFill>
              </a:rPr>
              <a:t>Grid</a:t>
            </a:r>
            <a:endParaRPr lang="de-DE" sz="2600" b="1" dirty="0">
              <a:solidFill>
                <a:srgbClr val="C00000"/>
              </a:solidFill>
            </a:endParaRPr>
          </a:p>
        </p:txBody>
      </p:sp>
      <p:sp>
        <p:nvSpPr>
          <p:cNvPr id="15" name="Legende mit Linie 1 14"/>
          <p:cNvSpPr/>
          <p:nvPr/>
        </p:nvSpPr>
        <p:spPr>
          <a:xfrm>
            <a:off x="4173026" y="4192715"/>
            <a:ext cx="1969334" cy="612321"/>
          </a:xfrm>
          <a:prstGeom prst="borderCallout1">
            <a:avLst>
              <a:gd name="adj1" fmla="val 53687"/>
              <a:gd name="adj2" fmla="val -829"/>
              <a:gd name="adj3" fmla="val 237090"/>
              <a:gd name="adj4" fmla="val -5325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7030A0"/>
                </a:solidFill>
              </a:rPr>
              <a:t>Development, Design</a:t>
            </a:r>
            <a:endParaRPr lang="de-DE" sz="2000" dirty="0">
              <a:solidFill>
                <a:srgbClr val="7030A0"/>
              </a:solidFill>
            </a:endParaRPr>
          </a:p>
        </p:txBody>
      </p:sp>
      <p:sp>
        <p:nvSpPr>
          <p:cNvPr id="16" name="Legende mit Linie 1 15"/>
          <p:cNvSpPr/>
          <p:nvPr/>
        </p:nvSpPr>
        <p:spPr>
          <a:xfrm>
            <a:off x="6286377" y="4294376"/>
            <a:ext cx="2150639" cy="623681"/>
          </a:xfrm>
          <a:prstGeom prst="borderCallout1">
            <a:avLst>
              <a:gd name="adj1" fmla="val 53687"/>
              <a:gd name="adj2" fmla="val -829"/>
              <a:gd name="adj3" fmla="val 89059"/>
              <a:gd name="adj4" fmla="val -77613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7030A0"/>
                </a:solidFill>
              </a:rPr>
              <a:t>Quality Management</a:t>
            </a:r>
            <a:endParaRPr lang="de-DE" sz="2000" dirty="0">
              <a:solidFill>
                <a:srgbClr val="7030A0"/>
              </a:solidFill>
            </a:endParaRPr>
          </a:p>
        </p:txBody>
      </p:sp>
      <p:sp>
        <p:nvSpPr>
          <p:cNvPr id="17" name="Legende mit Linie 1 16"/>
          <p:cNvSpPr/>
          <p:nvPr/>
        </p:nvSpPr>
        <p:spPr>
          <a:xfrm>
            <a:off x="4540696" y="5380855"/>
            <a:ext cx="1931264" cy="558848"/>
          </a:xfrm>
          <a:prstGeom prst="borderCallout1">
            <a:avLst>
              <a:gd name="adj1" fmla="val 53687"/>
              <a:gd name="adj2" fmla="val -829"/>
              <a:gd name="adj3" fmla="val -64475"/>
              <a:gd name="adj4" fmla="val -11388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err="1" smtClean="0">
                <a:solidFill>
                  <a:srgbClr val="7030A0"/>
                </a:solidFill>
              </a:rPr>
              <a:t>Procurement</a:t>
            </a:r>
            <a:endParaRPr lang="de-DE" sz="2000" dirty="0">
              <a:solidFill>
                <a:srgbClr val="7030A0"/>
              </a:solidFill>
            </a:endParaRPr>
          </a:p>
        </p:txBody>
      </p:sp>
      <p:sp>
        <p:nvSpPr>
          <p:cNvPr id="18" name="Legende mit Linie 1 17"/>
          <p:cNvSpPr/>
          <p:nvPr/>
        </p:nvSpPr>
        <p:spPr>
          <a:xfrm>
            <a:off x="5856081" y="6749008"/>
            <a:ext cx="1726441" cy="449398"/>
          </a:xfrm>
          <a:prstGeom prst="borderCallout1">
            <a:avLst>
              <a:gd name="adj1" fmla="val 53687"/>
              <a:gd name="adj2" fmla="val -829"/>
              <a:gd name="adj3" fmla="val 100017"/>
              <a:gd name="adj4" fmla="val -12012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err="1" smtClean="0">
                <a:solidFill>
                  <a:srgbClr val="C0504D">
                    <a:lumMod val="75000"/>
                  </a:srgbClr>
                </a:solidFill>
              </a:rPr>
              <a:t>Sales</a:t>
            </a:r>
            <a:endParaRPr lang="de-DE" sz="2000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19" name="Legende mit Linie 1 18"/>
          <p:cNvSpPr/>
          <p:nvPr/>
        </p:nvSpPr>
        <p:spPr>
          <a:xfrm>
            <a:off x="7654528" y="7685113"/>
            <a:ext cx="2150639" cy="623681"/>
          </a:xfrm>
          <a:prstGeom prst="borderCallout1">
            <a:avLst>
              <a:gd name="adj1" fmla="val 53687"/>
              <a:gd name="adj2" fmla="val -829"/>
              <a:gd name="adj3" fmla="val -51748"/>
              <a:gd name="adj4" fmla="val -9076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C0504D">
                    <a:lumMod val="75000"/>
                  </a:srgbClr>
                </a:solidFill>
              </a:rPr>
              <a:t>Law, </a:t>
            </a:r>
            <a:r>
              <a:rPr lang="de-DE" sz="2000" dirty="0" err="1" smtClean="0">
                <a:solidFill>
                  <a:srgbClr val="C0504D">
                    <a:lumMod val="75000"/>
                  </a:srgbClr>
                </a:solidFill>
              </a:rPr>
              <a:t>Contracting</a:t>
            </a:r>
            <a:endParaRPr lang="de-DE" sz="2000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0" name="Legende mit Linie 1 19"/>
          <p:cNvSpPr/>
          <p:nvPr/>
        </p:nvSpPr>
        <p:spPr>
          <a:xfrm>
            <a:off x="6502400" y="2284413"/>
            <a:ext cx="2150639" cy="623681"/>
          </a:xfrm>
          <a:prstGeom prst="borderCallout1">
            <a:avLst>
              <a:gd name="adj1" fmla="val -1165"/>
              <a:gd name="adj2" fmla="val 47865"/>
              <a:gd name="adj3" fmla="val -98938"/>
              <a:gd name="adj4" fmla="val 16143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err="1" smtClean="0">
                <a:solidFill>
                  <a:srgbClr val="4F81BD"/>
                </a:solidFill>
              </a:rPr>
              <a:t>Naval</a:t>
            </a:r>
            <a:r>
              <a:rPr lang="de-DE" sz="2000" dirty="0" smtClean="0">
                <a:solidFill>
                  <a:srgbClr val="4F81BD"/>
                </a:solidFill>
              </a:rPr>
              <a:t> Officer Installation </a:t>
            </a:r>
            <a:r>
              <a:rPr lang="de-DE" sz="2000" dirty="0" err="1" smtClean="0">
                <a:solidFill>
                  <a:srgbClr val="4F81BD"/>
                </a:solidFill>
              </a:rPr>
              <a:t>Vessel</a:t>
            </a:r>
            <a:endParaRPr lang="de-DE" sz="2000" dirty="0">
              <a:solidFill>
                <a:srgbClr val="4F81BD"/>
              </a:solidFill>
            </a:endParaRPr>
          </a:p>
        </p:txBody>
      </p:sp>
      <p:sp>
        <p:nvSpPr>
          <p:cNvPr id="21" name="Legende mit Linie 1 20"/>
          <p:cNvSpPr/>
          <p:nvPr/>
        </p:nvSpPr>
        <p:spPr>
          <a:xfrm>
            <a:off x="9022682" y="2284413"/>
            <a:ext cx="2629952" cy="623681"/>
          </a:xfrm>
          <a:prstGeom prst="borderCallout1">
            <a:avLst>
              <a:gd name="adj1" fmla="val -2786"/>
              <a:gd name="adj2" fmla="val 49126"/>
              <a:gd name="adj3" fmla="val -106890"/>
              <a:gd name="adj4" fmla="val 492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err="1" smtClean="0">
                <a:solidFill>
                  <a:srgbClr val="4F81BD"/>
                </a:solidFill>
              </a:rPr>
              <a:t>Construction</a:t>
            </a:r>
            <a:r>
              <a:rPr lang="de-DE" sz="2000" dirty="0" smtClean="0">
                <a:solidFill>
                  <a:srgbClr val="4F81BD"/>
                </a:solidFill>
              </a:rPr>
              <a:t> Site Management</a:t>
            </a:r>
            <a:endParaRPr lang="de-DE" sz="2000" dirty="0">
              <a:solidFill>
                <a:srgbClr val="4F81BD"/>
              </a:solidFill>
            </a:endParaRPr>
          </a:p>
        </p:txBody>
      </p:sp>
      <p:sp>
        <p:nvSpPr>
          <p:cNvPr id="22" name="Legende mit Linie 1 21"/>
          <p:cNvSpPr/>
          <p:nvPr/>
        </p:nvSpPr>
        <p:spPr>
          <a:xfrm>
            <a:off x="10894889" y="3004592"/>
            <a:ext cx="1735541" cy="472559"/>
          </a:xfrm>
          <a:prstGeom prst="borderCallout1">
            <a:avLst>
              <a:gd name="adj1" fmla="val 1558"/>
              <a:gd name="adj2" fmla="val 49965"/>
              <a:gd name="adj3" fmla="val -152463"/>
              <a:gd name="adj4" fmla="val -7496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err="1" smtClean="0">
                <a:solidFill>
                  <a:srgbClr val="4F81BD"/>
                </a:solidFill>
              </a:rPr>
              <a:t>Ship</a:t>
            </a:r>
            <a:r>
              <a:rPr lang="de-DE" sz="2000" dirty="0" smtClean="0">
                <a:solidFill>
                  <a:srgbClr val="4F81BD"/>
                </a:solidFill>
              </a:rPr>
              <a:t> </a:t>
            </a:r>
            <a:r>
              <a:rPr lang="de-DE" sz="2000" dirty="0" err="1" smtClean="0">
                <a:solidFill>
                  <a:srgbClr val="4F81BD"/>
                </a:solidFill>
              </a:rPr>
              <a:t>Building</a:t>
            </a:r>
            <a:endParaRPr lang="de-DE" sz="2000" dirty="0">
              <a:solidFill>
                <a:srgbClr val="4F81BD"/>
              </a:solidFill>
            </a:endParaRPr>
          </a:p>
        </p:txBody>
      </p:sp>
      <p:sp>
        <p:nvSpPr>
          <p:cNvPr id="23" name="Legende mit Linie 1 22"/>
          <p:cNvSpPr/>
          <p:nvPr/>
        </p:nvSpPr>
        <p:spPr>
          <a:xfrm>
            <a:off x="10358085" y="6557376"/>
            <a:ext cx="2048228" cy="623681"/>
          </a:xfrm>
          <a:prstGeom prst="borderCallout1">
            <a:avLst>
              <a:gd name="adj1" fmla="val 51601"/>
              <a:gd name="adj2" fmla="val 99550"/>
              <a:gd name="adj3" fmla="val -2045"/>
              <a:gd name="adj4" fmla="val 21163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err="1" smtClean="0">
                <a:solidFill>
                  <a:srgbClr val="C00000"/>
                </a:solidFill>
              </a:rPr>
              <a:t>Electrical</a:t>
            </a:r>
            <a:r>
              <a:rPr lang="de-DE" sz="2000" dirty="0" smtClean="0">
                <a:solidFill>
                  <a:srgbClr val="C00000"/>
                </a:solidFill>
              </a:rPr>
              <a:t> Power Systems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24" name="Legende mit Linie 1 23"/>
          <p:cNvSpPr/>
          <p:nvPr/>
        </p:nvSpPr>
        <p:spPr>
          <a:xfrm>
            <a:off x="9003901" y="5092628"/>
            <a:ext cx="2150639" cy="623681"/>
          </a:xfrm>
          <a:prstGeom prst="borderCallout1">
            <a:avLst>
              <a:gd name="adj1" fmla="val 51601"/>
              <a:gd name="adj2" fmla="val 99550"/>
              <a:gd name="adj3" fmla="val 141914"/>
              <a:gd name="adj4" fmla="val 20420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C00000"/>
                </a:solidFill>
              </a:rPr>
              <a:t>Cable Manufacturing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25" name="Legende mit Linie 1 24"/>
          <p:cNvSpPr/>
          <p:nvPr/>
        </p:nvSpPr>
        <p:spPr>
          <a:xfrm>
            <a:off x="1749872" y="5524874"/>
            <a:ext cx="2150639" cy="623681"/>
          </a:xfrm>
          <a:prstGeom prst="borderCallout1">
            <a:avLst>
              <a:gd name="adj1" fmla="val 51601"/>
              <a:gd name="adj2" fmla="val 99550"/>
              <a:gd name="adj3" fmla="val -20118"/>
              <a:gd name="adj4" fmla="val 21068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9BBB59"/>
                </a:solidFill>
              </a:rPr>
              <a:t>O&amp;M Manager</a:t>
            </a:r>
            <a:endParaRPr lang="de-DE" sz="2000" dirty="0">
              <a:solidFill>
                <a:srgbClr val="9BBB59"/>
              </a:solidFill>
            </a:endParaRPr>
          </a:p>
        </p:txBody>
      </p:sp>
      <p:sp>
        <p:nvSpPr>
          <p:cNvPr id="26" name="Legende mit Linie 1 25"/>
          <p:cNvSpPr/>
          <p:nvPr/>
        </p:nvSpPr>
        <p:spPr>
          <a:xfrm>
            <a:off x="0" y="7253066"/>
            <a:ext cx="2608996" cy="862261"/>
          </a:xfrm>
          <a:prstGeom prst="borderCallout1">
            <a:avLst>
              <a:gd name="adj1" fmla="val 51601"/>
              <a:gd name="adj2" fmla="val 99550"/>
              <a:gd name="adj3" fmla="val 133540"/>
              <a:gd name="adj4" fmla="val 20113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9BBB59"/>
                </a:solidFill>
              </a:rPr>
              <a:t>Insurance Surveyor / Broker</a:t>
            </a:r>
            <a:endParaRPr lang="de-DE" sz="2000" dirty="0">
              <a:solidFill>
                <a:srgbClr val="9BBB59"/>
              </a:solidFill>
            </a:endParaRPr>
          </a:p>
        </p:txBody>
      </p:sp>
      <p:sp>
        <p:nvSpPr>
          <p:cNvPr id="27" name="Legende mit Linie 1 26"/>
          <p:cNvSpPr/>
          <p:nvPr/>
        </p:nvSpPr>
        <p:spPr>
          <a:xfrm>
            <a:off x="309711" y="6172946"/>
            <a:ext cx="1389833" cy="769355"/>
          </a:xfrm>
          <a:prstGeom prst="borderCallout1">
            <a:avLst>
              <a:gd name="adj1" fmla="val 51601"/>
              <a:gd name="adj2" fmla="val 99550"/>
              <a:gd name="adj3" fmla="val 335524"/>
              <a:gd name="adj4" fmla="val 18503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err="1" smtClean="0">
                <a:solidFill>
                  <a:srgbClr val="9BBB59"/>
                </a:solidFill>
              </a:rPr>
              <a:t>Energy</a:t>
            </a:r>
            <a:r>
              <a:rPr lang="de-DE" sz="2000" dirty="0" smtClean="0">
                <a:solidFill>
                  <a:srgbClr val="9BBB59"/>
                </a:solidFill>
              </a:rPr>
              <a:t> </a:t>
            </a:r>
            <a:r>
              <a:rPr lang="de-DE" sz="2000" dirty="0" err="1" smtClean="0">
                <a:solidFill>
                  <a:srgbClr val="9BBB59"/>
                </a:solidFill>
              </a:rPr>
              <a:t>Supplier</a:t>
            </a:r>
            <a:endParaRPr lang="de-DE" sz="2000" dirty="0">
              <a:solidFill>
                <a:srgbClr val="9BBB59"/>
              </a:solidFill>
            </a:endParaRPr>
          </a:p>
        </p:txBody>
      </p:sp>
      <p:sp>
        <p:nvSpPr>
          <p:cNvPr id="28" name="Legende mit Linie 1 27"/>
          <p:cNvSpPr/>
          <p:nvPr/>
        </p:nvSpPr>
        <p:spPr>
          <a:xfrm>
            <a:off x="3478066" y="2284413"/>
            <a:ext cx="1882569" cy="623681"/>
          </a:xfrm>
          <a:prstGeom prst="borderCallout1">
            <a:avLst>
              <a:gd name="adj1" fmla="val 101645"/>
              <a:gd name="adj2" fmla="val 48151"/>
              <a:gd name="adj3" fmla="val 218282"/>
              <a:gd name="adj4" fmla="val 4842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F79646"/>
                </a:solidFill>
              </a:rPr>
              <a:t>Project Development</a:t>
            </a:r>
            <a:endParaRPr lang="de-DE" sz="2000" dirty="0">
              <a:solidFill>
                <a:srgbClr val="F79646"/>
              </a:solidFill>
            </a:endParaRPr>
          </a:p>
        </p:txBody>
      </p:sp>
      <p:sp>
        <p:nvSpPr>
          <p:cNvPr id="29" name="Legende mit Linie 1 28"/>
          <p:cNvSpPr/>
          <p:nvPr/>
        </p:nvSpPr>
        <p:spPr>
          <a:xfrm>
            <a:off x="10854161" y="5477255"/>
            <a:ext cx="2150639" cy="623681"/>
          </a:xfrm>
          <a:prstGeom prst="borderCallout1">
            <a:avLst>
              <a:gd name="adj1" fmla="val 51601"/>
              <a:gd name="adj2" fmla="val 99550"/>
              <a:gd name="adj3" fmla="val -157649"/>
              <a:gd name="adj4" fmla="val 19260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C00000"/>
                </a:solidFill>
              </a:rPr>
              <a:t>Substation Engineering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30" name="Legende mit Linie 1 29"/>
          <p:cNvSpPr/>
          <p:nvPr/>
        </p:nvSpPr>
        <p:spPr>
          <a:xfrm>
            <a:off x="1533848" y="3868689"/>
            <a:ext cx="1740993" cy="673485"/>
          </a:xfrm>
          <a:prstGeom prst="borderCallout1">
            <a:avLst>
              <a:gd name="adj1" fmla="val 101645"/>
              <a:gd name="adj2" fmla="val 48151"/>
              <a:gd name="adj3" fmla="val 195634"/>
              <a:gd name="adj4" fmla="val -8178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F79646"/>
                </a:solidFill>
              </a:rPr>
              <a:t>Engineering, Consulting</a:t>
            </a:r>
            <a:endParaRPr lang="de-DE" sz="2000" dirty="0">
              <a:solidFill>
                <a:srgbClr val="F79646"/>
              </a:solidFill>
            </a:endParaRPr>
          </a:p>
        </p:txBody>
      </p:sp>
      <p:sp>
        <p:nvSpPr>
          <p:cNvPr id="31" name="Legende mit Linie 1 30"/>
          <p:cNvSpPr/>
          <p:nvPr/>
        </p:nvSpPr>
        <p:spPr>
          <a:xfrm>
            <a:off x="1029795" y="2284413"/>
            <a:ext cx="2034177" cy="506772"/>
          </a:xfrm>
          <a:prstGeom prst="borderCallout1">
            <a:avLst>
              <a:gd name="adj1" fmla="val 51601"/>
              <a:gd name="adj2" fmla="val 99550"/>
              <a:gd name="adj3" fmla="val 259745"/>
              <a:gd name="adj4" fmla="val 1923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F79646"/>
                </a:solidFill>
              </a:rPr>
              <a:t>Public </a:t>
            </a:r>
            <a:r>
              <a:rPr lang="de-DE" sz="2000" dirty="0" err="1" smtClean="0">
                <a:solidFill>
                  <a:srgbClr val="F79646"/>
                </a:solidFill>
              </a:rPr>
              <a:t>Affairs</a:t>
            </a:r>
            <a:endParaRPr lang="de-DE" sz="2000" dirty="0">
              <a:solidFill>
                <a:srgbClr val="F79646"/>
              </a:solidFill>
            </a:endParaRPr>
          </a:p>
        </p:txBody>
      </p:sp>
      <p:sp>
        <p:nvSpPr>
          <p:cNvPr id="32" name="Legende mit Linie 1 31"/>
          <p:cNvSpPr/>
          <p:nvPr/>
        </p:nvSpPr>
        <p:spPr>
          <a:xfrm>
            <a:off x="9695136" y="3796680"/>
            <a:ext cx="2711177" cy="466532"/>
          </a:xfrm>
          <a:prstGeom prst="borderCallout1">
            <a:avLst>
              <a:gd name="adj1" fmla="val 73183"/>
              <a:gd name="adj2" fmla="val -667"/>
              <a:gd name="adj3" fmla="val -37130"/>
              <a:gd name="adj4" fmla="val -12260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4F81BD"/>
                </a:solidFill>
              </a:rPr>
              <a:t>Harbour Development</a:t>
            </a:r>
            <a:endParaRPr lang="de-DE" sz="2000" dirty="0">
              <a:solidFill>
                <a:srgbClr val="4F81BD"/>
              </a:solidFill>
            </a:endParaRPr>
          </a:p>
        </p:txBody>
      </p:sp>
      <p:sp>
        <p:nvSpPr>
          <p:cNvPr id="37" name="Legende mit Linie 1 36"/>
          <p:cNvSpPr/>
          <p:nvPr/>
        </p:nvSpPr>
        <p:spPr>
          <a:xfrm>
            <a:off x="3262040" y="7109049"/>
            <a:ext cx="1584176" cy="935585"/>
          </a:xfrm>
          <a:prstGeom prst="borderCallout1">
            <a:avLst>
              <a:gd name="adj1" fmla="val 51601"/>
              <a:gd name="adj2" fmla="val 99550"/>
              <a:gd name="adj3" fmla="val 133540"/>
              <a:gd name="adj4" fmla="val 20113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9BBB59"/>
                </a:solidFill>
              </a:rPr>
              <a:t>Service </a:t>
            </a:r>
            <a:r>
              <a:rPr lang="de-DE" sz="2000" dirty="0" err="1" smtClean="0">
                <a:solidFill>
                  <a:srgbClr val="9BBB59"/>
                </a:solidFill>
              </a:rPr>
              <a:t>Technician</a:t>
            </a:r>
            <a:endParaRPr lang="de-DE" sz="2000" dirty="0">
              <a:solidFill>
                <a:srgbClr val="9BBB59"/>
              </a:solidFill>
            </a:endParaRPr>
          </a:p>
        </p:txBody>
      </p:sp>
      <p:sp>
        <p:nvSpPr>
          <p:cNvPr id="38" name="Legende mit Linie 1 37"/>
          <p:cNvSpPr/>
          <p:nvPr/>
        </p:nvSpPr>
        <p:spPr>
          <a:xfrm>
            <a:off x="5926336" y="7757122"/>
            <a:ext cx="1726441" cy="449398"/>
          </a:xfrm>
          <a:prstGeom prst="borderCallout1">
            <a:avLst>
              <a:gd name="adj1" fmla="val 53687"/>
              <a:gd name="adj2" fmla="val -829"/>
              <a:gd name="adj3" fmla="val 100017"/>
              <a:gd name="adj4" fmla="val -12012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C0504D">
                    <a:lumMod val="75000"/>
                  </a:srgbClr>
                </a:solidFill>
              </a:rPr>
              <a:t>Technical Design</a:t>
            </a:r>
            <a:endParaRPr lang="de-DE" sz="2000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39" name="Legende mit Linie 1 38"/>
          <p:cNvSpPr/>
          <p:nvPr/>
        </p:nvSpPr>
        <p:spPr>
          <a:xfrm>
            <a:off x="21853" y="2932586"/>
            <a:ext cx="2304084" cy="792088"/>
          </a:xfrm>
          <a:prstGeom prst="borderCallout1">
            <a:avLst>
              <a:gd name="adj1" fmla="val 101645"/>
              <a:gd name="adj2" fmla="val 48151"/>
              <a:gd name="adj3" fmla="val 218282"/>
              <a:gd name="adj4" fmla="val 4842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F79646"/>
                </a:solidFill>
              </a:rPr>
              <a:t>Investment Fund, </a:t>
            </a:r>
            <a:br>
              <a:rPr lang="de-DE" sz="2000" dirty="0" smtClean="0">
                <a:solidFill>
                  <a:srgbClr val="F79646"/>
                </a:solidFill>
              </a:rPr>
            </a:br>
            <a:r>
              <a:rPr lang="de-DE" sz="2000" dirty="0" smtClean="0">
                <a:solidFill>
                  <a:srgbClr val="F79646"/>
                </a:solidFill>
              </a:rPr>
              <a:t>Bank</a:t>
            </a:r>
            <a:endParaRPr lang="de-DE" sz="2000" dirty="0">
              <a:solidFill>
                <a:srgbClr val="F79646"/>
              </a:solidFill>
            </a:endParaRPr>
          </a:p>
        </p:txBody>
      </p:sp>
      <p:sp>
        <p:nvSpPr>
          <p:cNvPr id="41" name="Legende mit Linie 1 40"/>
          <p:cNvSpPr/>
          <p:nvPr/>
        </p:nvSpPr>
        <p:spPr>
          <a:xfrm>
            <a:off x="11365454" y="7397080"/>
            <a:ext cx="1040859" cy="504055"/>
          </a:xfrm>
          <a:prstGeom prst="borderCallout1">
            <a:avLst>
              <a:gd name="adj1" fmla="val 51601"/>
              <a:gd name="adj2" fmla="val 99550"/>
              <a:gd name="adj3" fmla="val -2045"/>
              <a:gd name="adj4" fmla="val 21163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r>
              <a:rPr lang="de-DE" sz="2000" dirty="0" smtClean="0">
                <a:solidFill>
                  <a:srgbClr val="C00000"/>
                </a:solidFill>
              </a:rPr>
              <a:t>TSO</a:t>
            </a:r>
            <a:endParaRPr lang="de-D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898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Organisation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654052" y="2284513"/>
            <a:ext cx="8584654" cy="6218138"/>
          </a:xfrm>
        </p:spPr>
        <p:txBody>
          <a:bodyPr/>
          <a:lstStyle/>
          <a:p>
            <a:pPr>
              <a:spcBef>
                <a:spcPct val="35000"/>
              </a:spcBef>
              <a:buFont typeface="Arial" pitchFamily="34" charset="0"/>
              <a:buChar char="•"/>
            </a:pPr>
            <a:r>
              <a:rPr lang="de-DE" sz="2600" b="1" dirty="0" smtClean="0"/>
              <a:t>Part-time </a:t>
            </a:r>
            <a:r>
              <a:rPr lang="de-DE" sz="2600" b="1" dirty="0" err="1" smtClean="0"/>
              <a:t>study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program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for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professionals</a:t>
            </a:r>
            <a:endParaRPr lang="de-DE" sz="2600" dirty="0" smtClean="0"/>
          </a:p>
          <a:p>
            <a:pPr lvl="2">
              <a:spcBef>
                <a:spcPts val="815"/>
              </a:spcBef>
            </a:pPr>
            <a:r>
              <a:rPr lang="de-DE" sz="2600" dirty="0" err="1" smtClean="0">
                <a:solidFill>
                  <a:schemeClr val="tx1"/>
                </a:solidFill>
              </a:rPr>
              <a:t>duration</a:t>
            </a:r>
            <a:r>
              <a:rPr lang="de-DE" sz="2600" dirty="0" smtClean="0">
                <a:solidFill>
                  <a:schemeClr val="tx1"/>
                </a:solidFill>
              </a:rPr>
              <a:t>: 11 </a:t>
            </a:r>
            <a:r>
              <a:rPr lang="de-DE" sz="2600" dirty="0" err="1" smtClean="0">
                <a:solidFill>
                  <a:schemeClr val="tx1"/>
                </a:solidFill>
              </a:rPr>
              <a:t>months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</a:p>
          <a:p>
            <a:pPr lvl="2">
              <a:spcBef>
                <a:spcPts val="815"/>
              </a:spcBef>
            </a:pPr>
            <a:r>
              <a:rPr lang="de-DE" sz="2600" dirty="0" err="1" smtClean="0">
                <a:solidFill>
                  <a:schemeClr val="tx1"/>
                </a:solidFill>
              </a:rPr>
              <a:t>university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certificate</a:t>
            </a:r>
            <a:r>
              <a:rPr lang="de-DE" sz="2600" dirty="0" smtClean="0">
                <a:solidFill>
                  <a:schemeClr val="tx1"/>
                </a:solidFill>
              </a:rPr>
              <a:t> on Master </a:t>
            </a:r>
            <a:r>
              <a:rPr lang="de-DE" sz="2600" dirty="0" err="1" smtClean="0">
                <a:solidFill>
                  <a:schemeClr val="tx1"/>
                </a:solidFill>
              </a:rPr>
              <a:t>level</a:t>
            </a:r>
            <a:r>
              <a:rPr lang="de-DE" sz="2600" dirty="0" smtClean="0">
                <a:solidFill>
                  <a:schemeClr val="tx1"/>
                </a:solidFill>
              </a:rPr>
              <a:t> (30 ECTS)</a:t>
            </a:r>
          </a:p>
          <a:p>
            <a:pPr lvl="2">
              <a:spcBef>
                <a:spcPts val="815"/>
              </a:spcBef>
            </a:pPr>
            <a:r>
              <a:rPr lang="de-DE" sz="2600" dirty="0" err="1" smtClean="0">
                <a:solidFill>
                  <a:schemeClr val="tx1"/>
                </a:solidFill>
              </a:rPr>
              <a:t>fee</a:t>
            </a:r>
            <a:r>
              <a:rPr lang="de-DE" sz="2600" dirty="0" smtClean="0">
                <a:solidFill>
                  <a:schemeClr val="tx1"/>
                </a:solidFill>
              </a:rPr>
              <a:t>: </a:t>
            </a:r>
            <a:r>
              <a:rPr lang="de-DE" sz="2600" dirty="0" smtClean="0">
                <a:solidFill>
                  <a:schemeClr val="tx1"/>
                </a:solidFill>
              </a:rPr>
              <a:t>9200/9800 </a:t>
            </a:r>
            <a:r>
              <a:rPr lang="de-DE" sz="2600" dirty="0" smtClean="0">
                <a:solidFill>
                  <a:schemeClr val="tx1"/>
                </a:solidFill>
              </a:rPr>
              <a:t>EUR</a:t>
            </a:r>
          </a:p>
          <a:p>
            <a:pPr>
              <a:spcBef>
                <a:spcPct val="35000"/>
              </a:spcBef>
              <a:buFont typeface="Arial" pitchFamily="34" charset="0"/>
              <a:buChar char="•"/>
            </a:pPr>
            <a:r>
              <a:rPr lang="de-DE" sz="2600" b="1" dirty="0" smtClean="0"/>
              <a:t>Mix </a:t>
            </a:r>
            <a:r>
              <a:rPr lang="de-DE" sz="2600" b="1" dirty="0" err="1" smtClean="0"/>
              <a:t>of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of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methods</a:t>
            </a:r>
            <a:r>
              <a:rPr lang="de-DE" sz="2600" b="1" dirty="0" smtClean="0"/>
              <a:t> / „</a:t>
            </a:r>
            <a:r>
              <a:rPr lang="de-DE" sz="2600" b="1" dirty="0" err="1" smtClean="0"/>
              <a:t>blended</a:t>
            </a:r>
            <a:r>
              <a:rPr lang="de-DE" sz="2600" b="1" dirty="0" smtClean="0"/>
              <a:t> </a:t>
            </a:r>
            <a:r>
              <a:rPr lang="de-DE" sz="2600" b="1" dirty="0" err="1" smtClean="0"/>
              <a:t>learning</a:t>
            </a:r>
            <a:r>
              <a:rPr lang="de-DE" sz="2600" b="1" dirty="0" smtClean="0"/>
              <a:t>“: </a:t>
            </a:r>
          </a:p>
          <a:p>
            <a:pPr lvl="2">
              <a:spcBef>
                <a:spcPts val="594"/>
              </a:spcBef>
            </a:pPr>
            <a:r>
              <a:rPr lang="de-DE" sz="2600" dirty="0" err="1" smtClean="0">
                <a:solidFill>
                  <a:schemeClr val="tx1"/>
                </a:solidFill>
              </a:rPr>
              <a:t>exclusive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reading</a:t>
            </a:r>
            <a:r>
              <a:rPr lang="de-DE" sz="2600" dirty="0" smtClean="0">
                <a:solidFill>
                  <a:schemeClr val="tx1"/>
                </a:solidFill>
              </a:rPr>
              <a:t> material (3-4 </a:t>
            </a:r>
            <a:r>
              <a:rPr lang="de-DE" sz="2600" dirty="0" err="1" smtClean="0">
                <a:solidFill>
                  <a:schemeClr val="tx1"/>
                </a:solidFill>
              </a:rPr>
              <a:t>weeks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reading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period</a:t>
            </a:r>
            <a:r>
              <a:rPr lang="de-DE" sz="2600" dirty="0" smtClean="0">
                <a:solidFill>
                  <a:schemeClr val="tx1"/>
                </a:solidFill>
              </a:rPr>
              <a:t>)</a:t>
            </a:r>
          </a:p>
          <a:p>
            <a:pPr lvl="2">
              <a:spcBef>
                <a:spcPts val="594"/>
              </a:spcBef>
            </a:pPr>
            <a:r>
              <a:rPr lang="de-DE" sz="2600" dirty="0" smtClean="0">
                <a:solidFill>
                  <a:schemeClr val="tx1"/>
                </a:solidFill>
              </a:rPr>
              <a:t>on-site </a:t>
            </a:r>
            <a:r>
              <a:rPr lang="de-DE" sz="2600" dirty="0" err="1" smtClean="0">
                <a:solidFill>
                  <a:schemeClr val="tx1"/>
                </a:solidFill>
              </a:rPr>
              <a:t>seminars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once</a:t>
            </a:r>
            <a:r>
              <a:rPr lang="de-DE" sz="2600" dirty="0" smtClean="0">
                <a:solidFill>
                  <a:schemeClr val="tx1"/>
                </a:solidFill>
              </a:rPr>
              <a:t> a </a:t>
            </a:r>
            <a:r>
              <a:rPr lang="de-DE" sz="2600" dirty="0" err="1" smtClean="0">
                <a:solidFill>
                  <a:schemeClr val="tx1"/>
                </a:solidFill>
              </a:rPr>
              <a:t>month</a:t>
            </a:r>
            <a:endParaRPr lang="de-DE" sz="2600" dirty="0" smtClean="0">
              <a:solidFill>
                <a:schemeClr val="tx1"/>
              </a:solidFill>
            </a:endParaRPr>
          </a:p>
          <a:p>
            <a:pPr lvl="2">
              <a:spcBef>
                <a:spcPts val="594"/>
              </a:spcBef>
            </a:pPr>
            <a:r>
              <a:rPr lang="de-DE" sz="2600" dirty="0" err="1" smtClean="0">
                <a:solidFill>
                  <a:schemeClr val="tx1"/>
                </a:solidFill>
              </a:rPr>
              <a:t>project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work</a:t>
            </a:r>
            <a:r>
              <a:rPr lang="de-DE" sz="2600" dirty="0" smtClean="0">
                <a:solidFill>
                  <a:schemeClr val="tx1"/>
                </a:solidFill>
              </a:rPr>
              <a:t> (wind </a:t>
            </a:r>
            <a:r>
              <a:rPr lang="de-DE" sz="2600" dirty="0" err="1" smtClean="0">
                <a:solidFill>
                  <a:schemeClr val="tx1"/>
                </a:solidFill>
              </a:rPr>
              <a:t>farm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development</a:t>
            </a:r>
            <a:r>
              <a:rPr lang="de-DE" sz="2600" dirty="0" smtClean="0">
                <a:solidFill>
                  <a:schemeClr val="tx1"/>
                </a:solidFill>
              </a:rPr>
              <a:t>)</a:t>
            </a:r>
          </a:p>
          <a:p>
            <a:pPr lvl="2">
              <a:spcBef>
                <a:spcPts val="594"/>
              </a:spcBef>
            </a:pPr>
            <a:r>
              <a:rPr lang="de-DE" sz="2600" dirty="0" smtClean="0">
                <a:solidFill>
                  <a:schemeClr val="tx1"/>
                </a:solidFill>
              </a:rPr>
              <a:t>Field </a:t>
            </a:r>
            <a:r>
              <a:rPr lang="de-DE" sz="2600" dirty="0" err="1" smtClean="0">
                <a:solidFill>
                  <a:schemeClr val="tx1"/>
                </a:solidFill>
              </a:rPr>
              <a:t>trips</a:t>
            </a:r>
            <a:r>
              <a:rPr lang="de-DE" sz="2600" dirty="0" smtClean="0">
                <a:solidFill>
                  <a:schemeClr val="tx1"/>
                </a:solidFill>
              </a:rPr>
              <a:t>, </a:t>
            </a:r>
            <a:r>
              <a:rPr lang="de-DE" sz="2600" dirty="0" err="1" smtClean="0">
                <a:solidFill>
                  <a:schemeClr val="tx1"/>
                </a:solidFill>
              </a:rPr>
              <a:t>workshops</a:t>
            </a:r>
            <a:r>
              <a:rPr lang="de-DE" sz="2600" dirty="0" smtClean="0">
                <a:solidFill>
                  <a:schemeClr val="tx1"/>
                </a:solidFill>
              </a:rPr>
              <a:t>, …</a:t>
            </a:r>
          </a:p>
          <a:p>
            <a:pPr lvl="2">
              <a:spcBef>
                <a:spcPts val="594"/>
              </a:spcBef>
            </a:pPr>
            <a:r>
              <a:rPr lang="de-DE" sz="2600" dirty="0" smtClean="0">
                <a:solidFill>
                  <a:schemeClr val="tx1"/>
                </a:solidFill>
              </a:rPr>
              <a:t>online </a:t>
            </a:r>
            <a:r>
              <a:rPr lang="de-DE" sz="2600" dirty="0" err="1" smtClean="0">
                <a:solidFill>
                  <a:schemeClr val="tx1"/>
                </a:solidFill>
              </a:rPr>
              <a:t>learning</a:t>
            </a:r>
            <a:r>
              <a:rPr lang="de-DE" sz="2600" dirty="0" smtClean="0">
                <a:solidFill>
                  <a:schemeClr val="tx1"/>
                </a:solidFill>
              </a:rPr>
              <a:t> </a:t>
            </a:r>
            <a:r>
              <a:rPr lang="de-DE" sz="2600" dirty="0" err="1" smtClean="0">
                <a:solidFill>
                  <a:schemeClr val="tx1"/>
                </a:solidFill>
              </a:rPr>
              <a:t>platform</a:t>
            </a:r>
            <a:endParaRPr lang="de-DE" sz="2600" dirty="0" smtClean="0">
              <a:solidFill>
                <a:schemeClr val="tx1"/>
              </a:solidFill>
            </a:endParaRPr>
          </a:p>
          <a:p>
            <a:pPr marL="342847" lvl="1" indent="-342847">
              <a:spcBef>
                <a:spcPct val="35000"/>
              </a:spcBef>
              <a:buClrTx/>
              <a:buSzTx/>
              <a:buFont typeface="Arial" pitchFamily="34" charset="0"/>
              <a:buChar char="•"/>
            </a:pPr>
            <a:r>
              <a:rPr lang="de-DE" sz="2600" b="1" dirty="0" smtClean="0"/>
              <a:t>Alumni </a:t>
            </a:r>
            <a:r>
              <a:rPr lang="de-DE" sz="2600" b="1" dirty="0" err="1" smtClean="0"/>
              <a:t>network</a:t>
            </a:r>
            <a:r>
              <a:rPr lang="de-DE" sz="2600" dirty="0" smtClean="0">
                <a:sym typeface="Wingdings" panose="05000000000000000000" pitchFamily="2" charset="2"/>
              </a:rPr>
              <a:t> </a:t>
            </a:r>
            <a:r>
              <a:rPr lang="de-DE" sz="2600" dirty="0" err="1" smtClean="0">
                <a:sym typeface="Wingdings" panose="05000000000000000000" pitchFamily="2" charset="2"/>
              </a:rPr>
              <a:t>with</a:t>
            </a:r>
            <a:r>
              <a:rPr lang="de-DE" sz="2600" dirty="0" smtClean="0">
                <a:sym typeface="Wingdings" panose="05000000000000000000" pitchFamily="2" charset="2"/>
              </a:rPr>
              <a:t> </a:t>
            </a:r>
            <a:r>
              <a:rPr lang="de-DE" sz="2600" dirty="0" err="1" smtClean="0">
                <a:sym typeface="Wingdings" panose="05000000000000000000" pitchFamily="2" charset="2"/>
              </a:rPr>
              <a:t>more</a:t>
            </a:r>
            <a:r>
              <a:rPr lang="de-DE" sz="2600" dirty="0" smtClean="0">
                <a:sym typeface="Wingdings" panose="05000000000000000000" pitchFamily="2" charset="2"/>
              </a:rPr>
              <a:t> </a:t>
            </a:r>
            <a:r>
              <a:rPr lang="de-DE" sz="2600" dirty="0" err="1" smtClean="0">
                <a:sym typeface="Wingdings" panose="05000000000000000000" pitchFamily="2" charset="2"/>
              </a:rPr>
              <a:t>than</a:t>
            </a:r>
            <a:r>
              <a:rPr lang="de-DE" sz="2600" dirty="0" smtClean="0">
                <a:sym typeface="Wingdings" panose="05000000000000000000" pitchFamily="2" charset="2"/>
              </a:rPr>
              <a:t> 220 </a:t>
            </a:r>
            <a:r>
              <a:rPr lang="de-DE" sz="2600" dirty="0" err="1" smtClean="0">
                <a:sym typeface="Wingdings" panose="05000000000000000000" pitchFamily="2" charset="2"/>
              </a:rPr>
              <a:t>alumni</a:t>
            </a:r>
            <a:r>
              <a:rPr lang="de-DE" sz="2600" dirty="0" smtClean="0">
                <a:sym typeface="Wingdings" panose="05000000000000000000" pitchFamily="2" charset="2"/>
              </a:rPr>
              <a:t> </a:t>
            </a:r>
            <a:r>
              <a:rPr lang="de-DE" sz="2600" dirty="0" err="1" smtClean="0">
                <a:sym typeface="Wingdings" panose="05000000000000000000" pitchFamily="2" charset="2"/>
              </a:rPr>
              <a:t>and</a:t>
            </a:r>
            <a:r>
              <a:rPr lang="de-DE" sz="2600" dirty="0" smtClean="0">
                <a:sym typeface="Wingdings" panose="05000000000000000000" pitchFamily="2" charset="2"/>
              </a:rPr>
              <a:t> 80 </a:t>
            </a:r>
            <a:r>
              <a:rPr lang="de-DE" sz="2600" dirty="0" err="1" smtClean="0">
                <a:sym typeface="Wingdings" panose="05000000000000000000" pitchFamily="2" charset="2"/>
              </a:rPr>
              <a:t>lecturers</a:t>
            </a:r>
            <a:endParaRPr lang="de-DE" sz="2600" dirty="0" smtClean="0"/>
          </a:p>
          <a:p>
            <a:pPr>
              <a:spcBef>
                <a:spcPct val="35000"/>
              </a:spcBef>
              <a:buFont typeface="Arial" pitchFamily="34" charset="0"/>
              <a:buChar char="•"/>
            </a:pPr>
            <a:endParaRPr lang="de-DE" sz="2600" b="1" dirty="0" smtClean="0"/>
          </a:p>
          <a:p>
            <a:pPr>
              <a:spcBef>
                <a:spcPct val="35000"/>
              </a:spcBef>
            </a:pPr>
            <a:endParaRPr lang="de-DE" sz="28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807" t="9236" r="4442" b="8534"/>
          <a:stretch/>
        </p:blipFill>
        <p:spPr bwMode="auto">
          <a:xfrm>
            <a:off x="10534848" y="5236840"/>
            <a:ext cx="2220836" cy="2154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20" b="7059"/>
          <a:stretch/>
        </p:blipFill>
        <p:spPr bwMode="auto">
          <a:xfrm>
            <a:off x="9526735" y="6387794"/>
            <a:ext cx="1824080" cy="2160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665" y="2284414"/>
            <a:ext cx="3821036" cy="2505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17522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- Titel und Inhalt Kopie">
  <a:themeElements>
    <a:clrScheme name="Default - Titel und Inhalt Kop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el und Inhalt Kopie">
      <a:majorFont>
        <a:latin typeface="Helvetica"/>
        <a:ea typeface="ヒラギノ角ゴ ProN W6"/>
        <a:cs typeface="ヒラギノ角ゴ ProN W6"/>
      </a:majorFont>
      <a:minorFont>
        <a:latin typeface="Helvetic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el und Inhalt Kop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ForWind">
  <a:themeElements>
    <a:clrScheme name="ForWi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orWi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ForWi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Wi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Wi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Wi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Wi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Wi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rWi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rWi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rWi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rWi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rWi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rWi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1227</Words>
  <Characters>0</Characters>
  <Application>Microsoft Office PowerPoint</Application>
  <PresentationFormat>Benutzerdefiniert</PresentationFormat>
  <Lines>0</Lines>
  <Paragraphs>284</Paragraphs>
  <Slides>24</Slides>
  <Notes>14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24</vt:i4>
      </vt:variant>
    </vt:vector>
  </HeadingPairs>
  <TitlesOfParts>
    <vt:vector size="26" baseType="lpstr">
      <vt:lpstr>Default - Titel und Inhalt Kopie</vt:lpstr>
      <vt:lpstr>1_ForWind</vt:lpstr>
      <vt:lpstr>ForWind – Center for Wind Energy Research</vt:lpstr>
      <vt:lpstr>Agenda</vt:lpstr>
      <vt:lpstr>Continuing Education for Professionals in Wind Energy</vt:lpstr>
      <vt:lpstr>Recruitment Strategies of the Wind Energy Industry</vt:lpstr>
      <vt:lpstr>A10 Years of Collaboration of Academia and the Wind Energy Industry -- Onshore and Offshore </vt:lpstr>
      <vt:lpstr>The Concept: Bring together Experts from all Areas of Realisation of Wind Farms</vt:lpstr>
      <vt:lpstr>Interdisciplinarity and System Knowledge</vt:lpstr>
      <vt:lpstr>Folie 8</vt:lpstr>
      <vt:lpstr>Structure and Organisation</vt:lpstr>
      <vt:lpstr>Project work is learning by doing</vt:lpstr>
      <vt:lpstr>European Wind Energy master (EWEM)</vt:lpstr>
      <vt:lpstr>European Wind Energy Master (EWEM)</vt:lpstr>
      <vt:lpstr>Program Structure</vt:lpstr>
      <vt:lpstr>Awarded Degrees </vt:lpstr>
      <vt:lpstr>Required BSc Background   </vt:lpstr>
      <vt:lpstr>Required BSc Background   </vt:lpstr>
      <vt:lpstr>Associate Partners </vt:lpstr>
      <vt:lpstr>Associate Partners </vt:lpstr>
      <vt:lpstr>Some key issues for successful cooperation in joint programmes -- lessons learned from EWEM: </vt:lpstr>
      <vt:lpstr>Online Certificate „Advanced Wind Energy“ – Development in progress</vt:lpstr>
      <vt:lpstr>Folie 21</vt:lpstr>
      <vt:lpstr>Folie 22</vt:lpstr>
      <vt:lpstr>Conclusion</vt:lpstr>
      <vt:lpstr>Folie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mk</dc:creator>
  <cp:lastModifiedBy>Moses Kaern</cp:lastModifiedBy>
  <cp:revision>339</cp:revision>
  <dcterms:modified xsi:type="dcterms:W3CDTF">2015-06-10T17:18:46Z</dcterms:modified>
</cp:coreProperties>
</file>