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Merriweather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Merriweather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erriweather-italic.fntdata"/><Relationship Id="rId25" Type="http://schemas.openxmlformats.org/officeDocument/2006/relationships/font" Target="fonts/Merriweather-bold.fntdata"/><Relationship Id="rId27" Type="http://schemas.openxmlformats.org/officeDocument/2006/relationships/font" Target="fonts/Merriweather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27ecbc9e9e_4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227ecbc9e9e_4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30b1b23c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30b1b23c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30b1b23c9d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30b1b23c9d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8995bfdf7c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8995bfdf7c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8995bfdf7c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8995bfdf7c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8995bfdf7c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8995bfdf7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27f0fda216_0_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27f0fda216_0_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e14f3ea6ed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1e14f3ea6ed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227f0fda216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227f0fda216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10bcd6a69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210bcd6a69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27ecbc9e9e_3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227ecbc9e9e_3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30ea43205c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30ea43205c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30ea43205c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30ea43205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hyperlink" Target="http://127.0.0.1:5000" TargetMode="External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0" y="226400"/>
            <a:ext cx="8520600" cy="92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/>
              <a:t>Smart Parking Recommender Mobile App</a:t>
            </a:r>
            <a:endParaRPr b="1" sz="32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665475" y="1262650"/>
            <a:ext cx="2129100" cy="20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829">
                <a:solidFill>
                  <a:srgbClr val="4A86E8"/>
                </a:solidFill>
              </a:rPr>
              <a:t>James Jang</a:t>
            </a:r>
            <a:endParaRPr b="1" sz="1829">
              <a:solidFill>
                <a:srgbClr val="4A86E8"/>
              </a:solidFill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829">
                <a:solidFill>
                  <a:srgbClr val="4A86E8"/>
                </a:solidFill>
              </a:rPr>
              <a:t>Drew Loomis</a:t>
            </a:r>
            <a:endParaRPr b="1" sz="1829">
              <a:solidFill>
                <a:srgbClr val="4A86E8"/>
              </a:solidFill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829">
                <a:solidFill>
                  <a:srgbClr val="4A86E8"/>
                </a:solidFill>
              </a:rPr>
              <a:t>Nam Tran</a:t>
            </a:r>
            <a:endParaRPr b="1" sz="1829">
              <a:solidFill>
                <a:srgbClr val="4A86E8"/>
              </a:solidFill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829">
                <a:solidFill>
                  <a:srgbClr val="4A86E8"/>
                </a:solidFill>
              </a:rPr>
              <a:t>Avi Mehta</a:t>
            </a:r>
            <a:endParaRPr b="1" sz="1829">
              <a:solidFill>
                <a:srgbClr val="4A86E8"/>
              </a:solidFill>
            </a:endParaRPr>
          </a:p>
          <a:p>
            <a:pPr indent="0" lvl="0" marL="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b="1" lang="en" sz="1829">
                <a:solidFill>
                  <a:srgbClr val="4A86E8"/>
                </a:solidFill>
              </a:rPr>
              <a:t>Bowen Lin</a:t>
            </a:r>
            <a:endParaRPr b="1" sz="1829">
              <a:solidFill>
                <a:srgbClr val="4A86E8"/>
              </a:solidFill>
            </a:endParaRPr>
          </a:p>
        </p:txBody>
      </p:sp>
      <p:sp>
        <p:nvSpPr>
          <p:cNvPr id="66" name="Google Shape;66;p13"/>
          <p:cNvSpPr txBox="1"/>
          <p:nvPr/>
        </p:nvSpPr>
        <p:spPr>
          <a:xfrm>
            <a:off x="2550150" y="4052450"/>
            <a:ext cx="40437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CS 4624 - Multimedia/Hypertext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Mohamed Farag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Virginia Tech, Blacksburg VA 24061</a:t>
            </a:r>
            <a:endParaRPr sz="12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Mar 28, 2023</a:t>
            </a:r>
            <a:endParaRPr sz="1200">
              <a:solidFill>
                <a:schemeClr val="lt1"/>
              </a:solidFill>
            </a:endParaRPr>
          </a:p>
        </p:txBody>
      </p:sp>
      <p:pic>
        <p:nvPicPr>
          <p:cNvPr id="67" name="Google Shape;6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3700" y="1149800"/>
            <a:ext cx="3629194" cy="2597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2"/>
          <p:cNvSpPr txBox="1"/>
          <p:nvPr/>
        </p:nvSpPr>
        <p:spPr>
          <a:xfrm>
            <a:off x="2791800" y="88975"/>
            <a:ext cx="3560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  <a:latin typeface="Merriweather"/>
                <a:ea typeface="Merriweather"/>
                <a:cs typeface="Merriweather"/>
                <a:sym typeface="Merriweather"/>
              </a:rPr>
              <a:t>User Interface / Frontend</a:t>
            </a:r>
            <a:endParaRPr b="1" sz="2000">
              <a:solidFill>
                <a:schemeClr val="dk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41" name="Google Shape;14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6050" y="673387"/>
            <a:ext cx="2008474" cy="4348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0525" y="673413"/>
            <a:ext cx="2008474" cy="43481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45025" y="673437"/>
            <a:ext cx="2008450" cy="4348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71575" y="673425"/>
            <a:ext cx="2008450" cy="43480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22"/>
          <p:cNvSpPr/>
          <p:nvPr/>
        </p:nvSpPr>
        <p:spPr>
          <a:xfrm>
            <a:off x="1758300" y="2998200"/>
            <a:ext cx="1033500" cy="196800"/>
          </a:xfrm>
          <a:prstGeom prst="rightArrow">
            <a:avLst>
              <a:gd fmla="val 26651" name="adj1"/>
              <a:gd fmla="val 66305" name="adj2"/>
            </a:avLst>
          </a:prstGeom>
          <a:solidFill>
            <a:srgbClr val="E06666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</p:txBody>
      </p:sp>
      <p:sp>
        <p:nvSpPr>
          <p:cNvPr id="146" name="Google Shape;146;p22"/>
          <p:cNvSpPr/>
          <p:nvPr/>
        </p:nvSpPr>
        <p:spPr>
          <a:xfrm>
            <a:off x="4055250" y="2998200"/>
            <a:ext cx="1033500" cy="196800"/>
          </a:xfrm>
          <a:prstGeom prst="rightArrow">
            <a:avLst>
              <a:gd fmla="val 26651" name="adj1"/>
              <a:gd fmla="val 66305" name="adj2"/>
            </a:avLst>
          </a:prstGeom>
          <a:solidFill>
            <a:srgbClr val="E06666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</p:txBody>
      </p:sp>
      <p:sp>
        <p:nvSpPr>
          <p:cNvPr id="147" name="Google Shape;147;p22"/>
          <p:cNvSpPr/>
          <p:nvPr/>
        </p:nvSpPr>
        <p:spPr>
          <a:xfrm rot="5400000">
            <a:off x="6417125" y="2388550"/>
            <a:ext cx="439200" cy="569400"/>
          </a:xfrm>
          <a:prstGeom prst="bentUpArrow">
            <a:avLst>
              <a:gd fmla="val 14099" name="adj1"/>
              <a:gd fmla="val 18676" name="adj2"/>
              <a:gd fmla="val 25000" name="adj3"/>
            </a:avLst>
          </a:prstGeom>
          <a:solidFill>
            <a:srgbClr val="E06666"/>
          </a:solidFill>
          <a:ln cap="flat" cmpd="sng" w="9525">
            <a:solidFill>
              <a:srgbClr val="66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153" name="Google Shape;153;p23"/>
          <p:cNvSpPr txBox="1"/>
          <p:nvPr>
            <p:ph idx="1" type="body"/>
          </p:nvPr>
        </p:nvSpPr>
        <p:spPr>
          <a:xfrm>
            <a:off x="311700" y="1505700"/>
            <a:ext cx="83943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Cut down on time it takes to run the program as a whole to be more in line with other mapping </a:t>
            </a:r>
            <a:r>
              <a:rPr lang="en" sz="1600"/>
              <a:t>applications</a:t>
            </a:r>
            <a:endParaRPr sz="1600"/>
          </a:p>
          <a:p>
            <a:pPr indent="-330200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Take into </a:t>
            </a:r>
            <a:r>
              <a:rPr lang="en" sz="1600"/>
              <a:t>account</a:t>
            </a:r>
            <a:r>
              <a:rPr lang="en" sz="1600"/>
              <a:t> where someone has a class or needs to go to when we are predicting the best parking garage</a:t>
            </a:r>
            <a:endParaRPr sz="1600"/>
          </a:p>
          <a:p>
            <a:pPr indent="-330200" lvl="0" marL="457200" rtl="0" algn="l">
              <a:lnSpc>
                <a:spcPct val="105000"/>
              </a:lnSpc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A</a:t>
            </a:r>
            <a:r>
              <a:rPr lang="en" sz="1600"/>
              <a:t>dding other parking garages to possible recommendations</a:t>
            </a:r>
            <a:endParaRPr sz="1600"/>
          </a:p>
          <a:p>
            <a:pPr indent="-330200" lvl="0" marL="457200" rtl="0" algn="l">
              <a:lnSpc>
                <a:spcPct val="105000"/>
              </a:lnSpc>
              <a:spcBef>
                <a:spcPts val="1000"/>
              </a:spcBef>
              <a:spcAft>
                <a:spcPts val="1000"/>
              </a:spcAft>
              <a:buSzPts val="1600"/>
              <a:buChar char="●"/>
            </a:pPr>
            <a:r>
              <a:rPr lang="en" sz="1600"/>
              <a:t>Take in live, real time data from JMU’s parking service API</a:t>
            </a:r>
            <a:endParaRPr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159" name="Google Shape;159;p24"/>
          <p:cNvSpPr txBox="1"/>
          <p:nvPr>
            <p:ph idx="1" type="body"/>
          </p:nvPr>
        </p:nvSpPr>
        <p:spPr>
          <a:xfrm>
            <a:off x="311700" y="1505700"/>
            <a:ext cx="84270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Working with new technologies, frameworks, and libraries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Time management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Communication with team members and client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Keeping track of all t</a:t>
            </a:r>
            <a:r>
              <a:rPr lang="en" sz="1400"/>
              <a:t>he dependencies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Char char="●"/>
            </a:pPr>
            <a:r>
              <a:rPr lang="en" sz="1400"/>
              <a:t>Therefore, need to resolve issues ASAP to reduce blockers that prevent further development / testing</a:t>
            </a:r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5"/>
          <p:cNvSpPr txBox="1"/>
          <p:nvPr>
            <p:ph type="title"/>
          </p:nvPr>
        </p:nvSpPr>
        <p:spPr>
          <a:xfrm>
            <a:off x="311725" y="500925"/>
            <a:ext cx="3706500" cy="69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165" name="Google Shape;165;p25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chemeClr val="accent5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Client / Instructor:</a:t>
            </a:r>
            <a:endParaRPr sz="2000" u="sng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Dr. Mohamed Farag</a:t>
            </a:r>
            <a:endParaRPr sz="20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mmagdy@vt.edu</a:t>
            </a:r>
            <a:endParaRPr sz="20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chemeClr val="accent5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UTA:</a:t>
            </a:r>
            <a:endParaRPr sz="2000" u="sng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Ansh Gwash</a:t>
            </a:r>
            <a:endParaRPr sz="20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20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anshgwash@vt.edu</a:t>
            </a:r>
            <a:endParaRPr sz="20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166" name="Google Shape;166;p25"/>
          <p:cNvPicPr preferRelativeResize="0"/>
          <p:nvPr/>
        </p:nvPicPr>
        <p:blipFill rotWithShape="1">
          <a:blip r:embed="rId3">
            <a:alphaModFix/>
          </a:blip>
          <a:srcRect b="0" l="21452" r="22152" t="0"/>
          <a:stretch/>
        </p:blipFill>
        <p:spPr>
          <a:xfrm>
            <a:off x="941225" y="1252525"/>
            <a:ext cx="2447500" cy="3254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6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355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Dyouri, Abdelhadi. “How To Make a Web Application Using Flask in Python 3.” DigitalOcean, DigitalOcean, 20 Dec. 2022, https://www.digitalocean.com/community/tutorials/how-to-make-a-web-application-using-flask-in-python-3. 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5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5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14.7. Input For A Flask Web Application. 14.7. Input For A Flask Web Application - How to Think like a Computer Scientist: Interactive Edition. (n.d.). Retrieved April 16, 2023, from https://runestone.academy/ns/books/published/thinkcspy/WebApps/07-InputForAFlaskWebApplication.html 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56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556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“Prophet Quick Start.” </a:t>
            </a:r>
            <a:r>
              <a:rPr i="1"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Prophet</a:t>
            </a: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28 Feb. 2023, https://facebook.github.io/prophet/docs/quick_start.html#python-api. 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73" name="Google Shape;73;p1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Background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Deliverables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Design / Implementation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Backend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Flask / Python Script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Frontend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chemeClr val="lt1"/>
                </a:highlight>
                <a:latin typeface="Merriweather"/>
                <a:ea typeface="Merriweather"/>
                <a:cs typeface="Merriweather"/>
                <a:sym typeface="Merriweather"/>
              </a:rPr>
              <a:t>User Interface</a:t>
            </a:r>
            <a:endParaRPr sz="1800">
              <a:solidFill>
                <a:srgbClr val="222222"/>
              </a:solidFill>
              <a:highlight>
                <a:schemeClr val="lt1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chemeClr val="lt1"/>
                </a:highlight>
                <a:latin typeface="Merriweather"/>
                <a:ea typeface="Merriweather"/>
                <a:cs typeface="Merriweather"/>
                <a:sym typeface="Merriweather"/>
              </a:rPr>
              <a:t>Future Plans</a:t>
            </a:r>
            <a:endParaRPr sz="1800">
              <a:solidFill>
                <a:srgbClr val="222222"/>
              </a:solidFill>
              <a:highlight>
                <a:schemeClr val="lt1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chemeClr val="lt1"/>
                </a:highlight>
                <a:latin typeface="Merriweather"/>
                <a:ea typeface="Merriweather"/>
                <a:cs typeface="Merriweather"/>
                <a:sym typeface="Merriweather"/>
              </a:rPr>
              <a:t>Lessons Learned</a:t>
            </a:r>
            <a:endParaRPr sz="1800">
              <a:solidFill>
                <a:srgbClr val="222222"/>
              </a:solidFill>
              <a:highlight>
                <a:schemeClr val="lt1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Acknowledgements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  <a:latin typeface="Merriweather"/>
                <a:ea typeface="Merriweather"/>
                <a:cs typeface="Merriweather"/>
                <a:sym typeface="Merriweather"/>
              </a:rPr>
              <a:t>References</a:t>
            </a:r>
            <a:endParaRPr sz="1800">
              <a:solidFill>
                <a:srgbClr val="222222"/>
              </a:solidFill>
              <a:highlight>
                <a:srgbClr val="FFFFFF"/>
              </a:highlight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B5776"/>
            </a:gs>
            <a:gs pos="100000">
              <a:srgbClr val="1A1D24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idx="4294967295" type="title"/>
          </p:nvPr>
        </p:nvSpPr>
        <p:spPr>
          <a:xfrm>
            <a:off x="1052550" y="507900"/>
            <a:ext cx="6292200" cy="4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2037">
                <a:solidFill>
                  <a:schemeClr val="lt1"/>
                </a:solidFill>
              </a:rPr>
              <a:t>Background</a:t>
            </a:r>
            <a:endParaRPr sz="2037">
              <a:solidFill>
                <a:schemeClr val="lt1"/>
              </a:solidFill>
            </a:endParaRPr>
          </a:p>
        </p:txBody>
      </p:sp>
      <p:sp>
        <p:nvSpPr>
          <p:cNvPr id="79" name="Google Shape;79;p15"/>
          <p:cNvSpPr txBox="1"/>
          <p:nvPr>
            <p:ph idx="4294967295" type="body"/>
          </p:nvPr>
        </p:nvSpPr>
        <p:spPr>
          <a:xfrm>
            <a:off x="1052550" y="1271375"/>
            <a:ext cx="6292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Parking is a headache in high traffic areas such as campus.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At peak hours, parking becomes an even bigger issue because spots are not as readily available.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James Madison University has a live tracker of the available parking spaces in each parking garage.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0" lvl="0" marL="457200" rtl="0" algn="l"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80" name="Google Shape;80;p15"/>
          <p:cNvPicPr preferRelativeResize="0"/>
          <p:nvPr/>
        </p:nvPicPr>
        <p:blipFill rotWithShape="1">
          <a:blip r:embed="rId3">
            <a:alphaModFix amt="20000"/>
          </a:blip>
          <a:srcRect b="0" l="0" r="16114" t="16100"/>
          <a:stretch/>
        </p:blipFill>
        <p:spPr>
          <a:xfrm>
            <a:off x="7344800" y="0"/>
            <a:ext cx="1799199" cy="1564276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81" name="Google Shape;81;p15"/>
          <p:cNvPicPr preferRelativeResize="0"/>
          <p:nvPr/>
        </p:nvPicPr>
        <p:blipFill rotWithShape="1">
          <a:blip r:embed="rId4">
            <a:alphaModFix amt="30000"/>
          </a:blip>
          <a:srcRect b="29572" l="24885" r="0" t="0"/>
          <a:stretch/>
        </p:blipFill>
        <p:spPr>
          <a:xfrm>
            <a:off x="0" y="3774075"/>
            <a:ext cx="1460525" cy="136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B5776"/>
            </a:gs>
            <a:gs pos="100000">
              <a:srgbClr val="1A1D24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6"/>
          <p:cNvSpPr txBox="1"/>
          <p:nvPr>
            <p:ph idx="4294967295" type="title"/>
          </p:nvPr>
        </p:nvSpPr>
        <p:spPr>
          <a:xfrm>
            <a:off x="1052550" y="507900"/>
            <a:ext cx="6292200" cy="4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2037">
                <a:solidFill>
                  <a:schemeClr val="lt1"/>
                </a:solidFill>
              </a:rPr>
              <a:t>Deliverables</a:t>
            </a:r>
            <a:endParaRPr sz="2037">
              <a:solidFill>
                <a:schemeClr val="lt1"/>
              </a:solidFill>
            </a:endParaRPr>
          </a:p>
        </p:txBody>
      </p:sp>
      <p:sp>
        <p:nvSpPr>
          <p:cNvPr id="87" name="Google Shape;87;p16"/>
          <p:cNvSpPr txBox="1"/>
          <p:nvPr>
            <p:ph idx="4294967295" type="body"/>
          </p:nvPr>
        </p:nvSpPr>
        <p:spPr>
          <a:xfrm>
            <a:off x="1052550" y="1193025"/>
            <a:ext cx="6292200" cy="36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Help s</a:t>
            </a: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tudents and faculty find the most convenient parking spot.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Create a mobile application that takes the user’s current location and time of arrival as input for a machine learning model to predict the most optimal parking spot.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Analyze the relationship between parking space occupancy and time to reveal trends for the most optimal parking solution.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88" name="Google Shape;88;p16"/>
          <p:cNvPicPr preferRelativeResize="0"/>
          <p:nvPr/>
        </p:nvPicPr>
        <p:blipFill rotWithShape="1">
          <a:blip r:embed="rId3">
            <a:alphaModFix amt="20000"/>
          </a:blip>
          <a:srcRect b="0" l="0" r="16114" t="16100"/>
          <a:stretch/>
        </p:blipFill>
        <p:spPr>
          <a:xfrm>
            <a:off x="7344800" y="0"/>
            <a:ext cx="1799199" cy="1564276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89" name="Google Shape;89;p16"/>
          <p:cNvPicPr preferRelativeResize="0"/>
          <p:nvPr/>
        </p:nvPicPr>
        <p:blipFill rotWithShape="1">
          <a:blip r:embed="rId4">
            <a:alphaModFix amt="30000"/>
          </a:blip>
          <a:srcRect b="29572" l="24885" r="0" t="0"/>
          <a:stretch/>
        </p:blipFill>
        <p:spPr>
          <a:xfrm>
            <a:off x="0" y="3774075"/>
            <a:ext cx="1460525" cy="136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4B5776"/>
            </a:gs>
            <a:gs pos="100000">
              <a:srgbClr val="1A1D24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 txBox="1"/>
          <p:nvPr>
            <p:ph idx="4294967295" type="title"/>
          </p:nvPr>
        </p:nvSpPr>
        <p:spPr>
          <a:xfrm>
            <a:off x="1052550" y="199550"/>
            <a:ext cx="6292200" cy="43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891"/>
              <a:buNone/>
            </a:pPr>
            <a:r>
              <a:rPr lang="en" sz="2037">
                <a:solidFill>
                  <a:schemeClr val="lt1"/>
                </a:solidFill>
              </a:rPr>
              <a:t>Design / Implementation</a:t>
            </a:r>
            <a:endParaRPr sz="2037">
              <a:solidFill>
                <a:schemeClr val="lt1"/>
              </a:solidFill>
            </a:endParaRPr>
          </a:p>
        </p:txBody>
      </p:sp>
      <p:sp>
        <p:nvSpPr>
          <p:cNvPr id="95" name="Google Shape;95;p17"/>
          <p:cNvSpPr txBox="1"/>
          <p:nvPr>
            <p:ph idx="4294967295" type="body"/>
          </p:nvPr>
        </p:nvSpPr>
        <p:spPr>
          <a:xfrm>
            <a:off x="1052550" y="791775"/>
            <a:ext cx="6292200" cy="392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We are utilizing the </a:t>
            </a:r>
            <a:r>
              <a:rPr lang="en" sz="1800">
                <a:solidFill>
                  <a:srgbClr val="A4C2F4"/>
                </a:solidFill>
                <a:latin typeface="Merriweather"/>
                <a:ea typeface="Merriweather"/>
                <a:cs typeface="Merriweather"/>
                <a:sym typeface="Merriweather"/>
              </a:rPr>
              <a:t>MERN</a:t>
            </a:r>
            <a:r>
              <a:rPr lang="en" sz="1800">
                <a:solidFill>
                  <a:schemeClr val="accent6"/>
                </a:solidFill>
                <a:latin typeface="Merriweather"/>
                <a:ea typeface="Merriweather"/>
                <a:cs typeface="Merriweather"/>
                <a:sym typeface="Merriweather"/>
              </a:rPr>
              <a:t> </a:t>
            </a: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stack, consisting of MongoDB, Express, React (Native), and Node.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We will be using </a:t>
            </a:r>
            <a:r>
              <a:rPr lang="en" sz="1800">
                <a:solidFill>
                  <a:srgbClr val="93C47D"/>
                </a:solidFill>
                <a:latin typeface="Merriweather"/>
                <a:ea typeface="Merriweather"/>
                <a:cs typeface="Merriweather"/>
                <a:sym typeface="Merriweather"/>
              </a:rPr>
              <a:t>MongoDB</a:t>
            </a: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Atlas, which is a cloud version of the database platform.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One backend server is hosted on an </a:t>
            </a:r>
            <a:r>
              <a:rPr lang="en" sz="1800">
                <a:solidFill>
                  <a:srgbClr val="EA9999"/>
                </a:solidFill>
                <a:latin typeface="Merriweather"/>
                <a:ea typeface="Merriweather"/>
                <a:cs typeface="Merriweather"/>
                <a:sym typeface="Merriweather"/>
              </a:rPr>
              <a:t>Express/Node.js</a:t>
            </a: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server, which is an API endpoint server to communicate to the Flask backend and calculate values for our ML prediction.</a:t>
            </a:r>
            <a:endParaRPr sz="1800">
              <a:solidFill>
                <a:schemeClr val="lt1"/>
              </a:solidFill>
              <a:latin typeface="Merriweather"/>
              <a:ea typeface="Merriweather"/>
              <a:cs typeface="Merriweather"/>
              <a:sym typeface="Merriweather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Merriweather"/>
              <a:buChar char="●"/>
            </a:pP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Python script is hosted on a </a:t>
            </a:r>
            <a:r>
              <a:rPr lang="en" sz="1800">
                <a:solidFill>
                  <a:srgbClr val="F9CB9C"/>
                </a:solidFill>
                <a:latin typeface="Merriweather"/>
                <a:ea typeface="Merriweather"/>
                <a:cs typeface="Merriweather"/>
                <a:sym typeface="Merriweather"/>
              </a:rPr>
              <a:t>Flask</a:t>
            </a:r>
            <a:r>
              <a:rPr lang="en" sz="1800"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rPr>
              <a:t> server that grabs predicted values via a GET request that can be called from an endpoint from the backend.</a:t>
            </a:r>
            <a:endParaRPr sz="1800">
              <a:solidFill>
                <a:srgbClr val="B7B7B7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  <p:pic>
        <p:nvPicPr>
          <p:cNvPr id="96" name="Google Shape;96;p17"/>
          <p:cNvPicPr preferRelativeResize="0"/>
          <p:nvPr/>
        </p:nvPicPr>
        <p:blipFill rotWithShape="1">
          <a:blip r:embed="rId3">
            <a:alphaModFix amt="20000"/>
          </a:blip>
          <a:srcRect b="0" l="0" r="16114" t="16100"/>
          <a:stretch/>
        </p:blipFill>
        <p:spPr>
          <a:xfrm>
            <a:off x="7344800" y="0"/>
            <a:ext cx="1799199" cy="1564276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4">
            <a:alphaModFix amt="30000"/>
          </a:blip>
          <a:srcRect b="29572" l="24885" r="0" t="0"/>
          <a:stretch/>
        </p:blipFill>
        <p:spPr>
          <a:xfrm>
            <a:off x="0" y="3774075"/>
            <a:ext cx="1460525" cy="1369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Flask / Python Script</a:t>
            </a:r>
            <a:endParaRPr/>
          </a:p>
        </p:txBody>
      </p:sp>
      <p:sp>
        <p:nvSpPr>
          <p:cNvPr id="103" name="Google Shape;103;p18"/>
          <p:cNvSpPr txBox="1"/>
          <p:nvPr/>
        </p:nvSpPr>
        <p:spPr>
          <a:xfrm>
            <a:off x="311725" y="1454488"/>
            <a:ext cx="35070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Python script hosted on Flask server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" name="Google Shape;104;p18"/>
          <p:cNvSpPr txBox="1"/>
          <p:nvPr/>
        </p:nvSpPr>
        <p:spPr>
          <a:xfrm>
            <a:off x="311725" y="2138325"/>
            <a:ext cx="8025300" cy="19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Functions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: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 u="sng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train()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reads CSV files and fits all dataframes for time-series forecasting (</a:t>
            </a:r>
            <a:r>
              <a:rPr lang="en" sz="1500">
                <a:solidFill>
                  <a:schemeClr val="accent4"/>
                </a:solidFill>
                <a:latin typeface="Roboto"/>
                <a:ea typeface="Roboto"/>
                <a:cs typeface="Roboto"/>
                <a:sym typeface="Roboto"/>
              </a:rPr>
              <a:t>singleton pattern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)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load()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loads the models from the JSON files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predict()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 - extends all models by given number of minutes, </a:t>
            </a: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calculates predicted values, and returns the last value for each parking garage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226000" y="115175"/>
            <a:ext cx="3874500" cy="5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/>
              <a:t>Example </a:t>
            </a:r>
            <a:r>
              <a:rPr lang="en" sz="2500"/>
              <a:t>Forecast Output</a:t>
            </a:r>
            <a:endParaRPr sz="2500"/>
          </a:p>
        </p:txBody>
      </p:sp>
      <p:pic>
        <p:nvPicPr>
          <p:cNvPr id="110" name="Google Shape;110;p19"/>
          <p:cNvPicPr preferRelativeResize="0"/>
          <p:nvPr/>
        </p:nvPicPr>
        <p:blipFill rotWithShape="1">
          <a:blip r:embed="rId3">
            <a:alphaModFix/>
          </a:blip>
          <a:srcRect b="-502" l="0" r="0" t="0"/>
          <a:stretch/>
        </p:blipFill>
        <p:spPr>
          <a:xfrm>
            <a:off x="1516700" y="838450"/>
            <a:ext cx="2028825" cy="381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00638" y="778775"/>
            <a:ext cx="3133725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1900013" y="4648450"/>
            <a:ext cx="1390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Input CSV file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3" name="Google Shape;113;p19"/>
          <p:cNvSpPr txBox="1"/>
          <p:nvPr/>
        </p:nvSpPr>
        <p:spPr>
          <a:xfrm>
            <a:off x="6110288" y="4648450"/>
            <a:ext cx="144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oboto"/>
                <a:ea typeface="Roboto"/>
                <a:cs typeface="Roboto"/>
                <a:sym typeface="Roboto"/>
              </a:rPr>
              <a:t>Output CSV file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4" name="Google Shape;114;p19"/>
          <p:cNvSpPr txBox="1"/>
          <p:nvPr/>
        </p:nvSpPr>
        <p:spPr>
          <a:xfrm>
            <a:off x="5853050" y="123425"/>
            <a:ext cx="19575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ds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 = date and time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yhat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 = predicted values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226000" y="115175"/>
            <a:ext cx="3913800" cy="5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Flask GET Request</a:t>
            </a:r>
            <a:endParaRPr sz="2500"/>
          </a:p>
        </p:txBody>
      </p:sp>
      <p:pic>
        <p:nvPicPr>
          <p:cNvPr id="120" name="Google Shape;12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525" y="3120800"/>
            <a:ext cx="2534750" cy="1339325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0"/>
          <p:cNvSpPr txBox="1"/>
          <p:nvPr/>
        </p:nvSpPr>
        <p:spPr>
          <a:xfrm>
            <a:off x="312550" y="1583875"/>
            <a:ext cx="37407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http://127.0.0.1:5000</a:t>
            </a:r>
            <a:r>
              <a:rPr lang="en" sz="13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/predict?latitude=38.44067386074501&amp;longitude=-78.87656271457665</a:t>
            </a:r>
            <a:endParaRPr sz="13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2" name="Google Shape;122;p20"/>
          <p:cNvSpPr txBox="1"/>
          <p:nvPr/>
        </p:nvSpPr>
        <p:spPr>
          <a:xfrm>
            <a:off x="429400" y="811563"/>
            <a:ext cx="3507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Test Coordinates:</a:t>
            </a:r>
            <a:endParaRPr sz="15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accent5"/>
                </a:solidFill>
                <a:latin typeface="Roboto"/>
                <a:ea typeface="Roboto"/>
                <a:cs typeface="Roboto"/>
                <a:sym typeface="Roboto"/>
              </a:rPr>
              <a:t>Forbes Center for the Performing Arts</a:t>
            </a:r>
            <a:endParaRPr sz="1500">
              <a:solidFill>
                <a:schemeClr val="accent5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23" name="Google Shape;123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8125" y="2319325"/>
            <a:ext cx="8667750" cy="504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0"/>
          <p:cNvSpPr txBox="1"/>
          <p:nvPr/>
        </p:nvSpPr>
        <p:spPr>
          <a:xfrm>
            <a:off x="4793650" y="3120788"/>
            <a:ext cx="39648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predict function will be called from backend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5" name="Google Shape;125;p20"/>
          <p:cNvSpPr/>
          <p:nvPr/>
        </p:nvSpPr>
        <p:spPr>
          <a:xfrm rot="-755757">
            <a:off x="3153381" y="3449536"/>
            <a:ext cx="1638433" cy="196734"/>
          </a:xfrm>
          <a:prstGeom prst="rightArrow">
            <a:avLst>
              <a:gd fmla="val 26651" name="adj1"/>
              <a:gd fmla="val 66305" name="adj2"/>
            </a:avLst>
          </a:prstGeom>
          <a:solidFill>
            <a:srgbClr val="009384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</p:txBody>
      </p:sp>
      <p:sp>
        <p:nvSpPr>
          <p:cNvPr id="126" name="Google Shape;126;p20"/>
          <p:cNvSpPr txBox="1"/>
          <p:nvPr/>
        </p:nvSpPr>
        <p:spPr>
          <a:xfrm>
            <a:off x="4701850" y="4147825"/>
            <a:ext cx="41484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request from backend will be fetched by frontend to rank garages + display data to user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" name="Google Shape;127;p20"/>
          <p:cNvSpPr/>
          <p:nvPr/>
        </p:nvSpPr>
        <p:spPr>
          <a:xfrm rot="5400000">
            <a:off x="6461200" y="3752752"/>
            <a:ext cx="629700" cy="196800"/>
          </a:xfrm>
          <a:prstGeom prst="rightArrow">
            <a:avLst>
              <a:gd fmla="val 26651" name="adj1"/>
              <a:gd fmla="val 66305" name="adj2"/>
            </a:avLst>
          </a:prstGeom>
          <a:solidFill>
            <a:srgbClr val="009384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</a:t>
            </a:r>
            <a:endParaRPr/>
          </a:p>
        </p:txBody>
      </p:sp>
      <p:sp>
        <p:nvSpPr>
          <p:cNvPr id="133" name="Google Shape;133;p21"/>
          <p:cNvSpPr txBox="1"/>
          <p:nvPr/>
        </p:nvSpPr>
        <p:spPr>
          <a:xfrm>
            <a:off x="117025" y="1370900"/>
            <a:ext cx="8715300" cy="194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Built in React Native (JavaScript), allowing for the application to be built on iOS and Android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Roboto"/>
              <a:buChar char="●"/>
            </a:pPr>
            <a:r>
              <a:rPr lang="en" sz="16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Code organized into component library</a:t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4" name="Google Shape;134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1925" y="2030975"/>
            <a:ext cx="4207488" cy="2213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21"/>
          <p:cNvSpPr txBox="1"/>
          <p:nvPr/>
        </p:nvSpPr>
        <p:spPr>
          <a:xfrm>
            <a:off x="4673475" y="4325225"/>
            <a:ext cx="41844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latin typeface="Roboto"/>
                <a:ea typeface="Roboto"/>
                <a:cs typeface="Roboto"/>
                <a:sym typeface="Roboto"/>
              </a:rPr>
              <a:t>Screenshot of our parking deck page component</a:t>
            </a:r>
            <a:endParaRPr sz="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