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embeddedFontLst>
    <p:embeddedFont>
      <p:font typeface="Lato" panose="020B0604020202020204" charset="0"/>
      <p:regular r:id="rId18"/>
      <p:bold r:id="rId19"/>
      <p:italic r:id="rId20"/>
      <p:boldItalic r:id="rId21"/>
    </p:embeddedFont>
    <p:embeddedFont>
      <p:font typeface="Old Standard TT" panose="020B0604020202020204" charset="0"/>
      <p:regular r:id="rId22"/>
      <p:bold r:id="rId23"/>
      <p: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44D10D-ACED-46BC-A3CC-81376D2E1F3C}" v="23" dt="2020-05-07T22:54:18.7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84bc688a0a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84bc688a0a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75207bc61c_5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75207bc61c_5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75207bc61c_5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75207bc61c_5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71f604f059_2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71f604f059_2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71f604f059_2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71f604f059_2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7f5e5c4605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7f5e5c4605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7f5e5c4605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7f5e5c4605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7f5e5c460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7f5e5c460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75207bc61c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75207bc61c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71f604f059_2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71f604f059_2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71f604f059_2_18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71f604f059_2_18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827a467a2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827a467a2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72057b0c2c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72057b0c2c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72264c802c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72264c802c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75207bc61c_5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75207bc61c_5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2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" name="Google Shape;42;p9"/>
          <p:cNvSpPr txBox="1">
            <a:spLocks noGrp="1"/>
          </p:cNvSpPr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perback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slow">
        <p:fade thruBlk="1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311700" y="595975"/>
            <a:ext cx="8520600" cy="90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>
                <a:solidFill>
                  <a:srgbClr val="1A1A1A"/>
                </a:solidFill>
                <a:latin typeface="Lato"/>
                <a:ea typeface="Lato"/>
                <a:cs typeface="Lato"/>
                <a:sym typeface="Lato"/>
              </a:rPr>
              <a:t>Efficient Web Archive Searching</a:t>
            </a:r>
            <a:endParaRPr sz="4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311700" y="2571754"/>
            <a:ext cx="8520600" cy="229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F3F3F3"/>
                </a:solidFill>
                <a:latin typeface="Lato"/>
                <a:ea typeface="Lato"/>
                <a:cs typeface="Lato"/>
                <a:sym typeface="Lato"/>
              </a:rPr>
              <a:t>CS 4624: Multimedia, Hypertext, and Information Access</a:t>
            </a:r>
            <a:endParaRPr b="1" dirty="0">
              <a:solidFill>
                <a:srgbClr val="F3F3F3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F3F3F3"/>
                </a:solidFill>
                <a:latin typeface="Lato"/>
                <a:ea typeface="Lato"/>
                <a:cs typeface="Lato"/>
                <a:sym typeface="Lato"/>
              </a:rPr>
              <a:t>Dr. Edward Fox</a:t>
            </a:r>
            <a:endParaRPr b="1" dirty="0">
              <a:solidFill>
                <a:srgbClr val="F3F3F3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rgbClr val="F3F3F3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rgbClr val="F3F3F3"/>
                </a:solidFill>
                <a:latin typeface="Lato"/>
                <a:ea typeface="Lato"/>
                <a:cs typeface="Lato"/>
                <a:sym typeface="Lato"/>
              </a:rPr>
              <a:t>Ming Cheng, Xiaolin Zhou, Jinyang Li, Yijing Wu, Lin Zhang</a:t>
            </a:r>
            <a:endParaRPr sz="2200" dirty="0">
              <a:solidFill>
                <a:srgbClr val="F3F3F3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rgbClr val="F3F3F3"/>
                </a:solidFill>
                <a:latin typeface="Lato"/>
                <a:ea typeface="Lato"/>
                <a:cs typeface="Lato"/>
                <a:sym typeface="Lato"/>
              </a:rPr>
              <a:t>Virginia Tech, Blacksburg, VA 24061</a:t>
            </a:r>
            <a:endParaRPr sz="2200" dirty="0">
              <a:solidFill>
                <a:srgbClr val="F3F3F3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rgbClr val="F3F3F3"/>
                </a:solidFill>
                <a:latin typeface="Lato"/>
                <a:ea typeface="Lato"/>
                <a:cs typeface="Lato"/>
                <a:sym typeface="Lato"/>
              </a:rPr>
              <a:t>May 7, 2020</a:t>
            </a:r>
            <a:endParaRPr sz="2200" dirty="0">
              <a:solidFill>
                <a:srgbClr val="F3F3F3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3F3F3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>
            <a:spLocks noGrp="1"/>
          </p:cNvSpPr>
          <p:nvPr>
            <p:ph type="title"/>
          </p:nvPr>
        </p:nvSpPr>
        <p:spPr>
          <a:xfrm>
            <a:off x="311700" y="21887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dirty="0">
                <a:latin typeface="Lato"/>
                <a:ea typeface="Lato"/>
                <a:cs typeface="Lato"/>
                <a:sym typeface="Lato"/>
              </a:rPr>
              <a:t>Result	  </a:t>
            </a:r>
            <a:r>
              <a:rPr lang="en-US" sz="2000" dirty="0">
                <a:latin typeface="Lato"/>
                <a:ea typeface="Lato"/>
                <a:cs typeface="Lato"/>
                <a:sym typeface="Lato"/>
              </a:rPr>
              <a:t>Based on 250 randomly selected samples.</a:t>
            </a:r>
            <a:endParaRPr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2E5A8B3D-B75D-483C-BDED-96980FF82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594" y="753035"/>
            <a:ext cx="5558811" cy="428961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>
            <a:spLocks noGrp="1"/>
          </p:cNvSpPr>
          <p:nvPr>
            <p:ph type="title"/>
          </p:nvPr>
        </p:nvSpPr>
        <p:spPr>
          <a:xfrm>
            <a:off x="378375" y="6128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Lato"/>
                <a:ea typeface="Lato"/>
                <a:cs typeface="Lato"/>
                <a:sym typeface="Lato"/>
              </a:rPr>
              <a:t> Future Plans</a:t>
            </a:r>
            <a:endParaRPr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+mj-lt"/>
              <a:buAutoNum type="arabicPeriod"/>
            </a:pPr>
            <a:r>
              <a:rPr lang="en" sz="1800" dirty="0">
                <a:latin typeface="Lato"/>
                <a:ea typeface="Lato"/>
                <a:cs typeface="Lato"/>
                <a:sym typeface="Lato"/>
              </a:rPr>
              <a:t>Reduce collisions</a:t>
            </a:r>
            <a:r>
              <a:rPr lang="en" sz="1200" dirty="0">
                <a:latin typeface="Lato"/>
                <a:ea typeface="Lato"/>
                <a:cs typeface="Lato"/>
                <a:sym typeface="Lato"/>
              </a:rPr>
              <a:t>.</a:t>
            </a:r>
            <a:endParaRPr sz="1200" dirty="0">
              <a:latin typeface="Lato"/>
              <a:ea typeface="Lato"/>
              <a:cs typeface="Lato"/>
              <a:sym typeface="Lato"/>
            </a:endParaRPr>
          </a:p>
          <a:p>
            <a:pPr marL="800100" lvl="0" indent="-3429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sz="18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+mj-lt"/>
              <a:buAutoNum type="arabicPeriod"/>
            </a:pPr>
            <a:r>
              <a:rPr lang="en" sz="1800" dirty="0">
                <a:latin typeface="Lato"/>
                <a:ea typeface="Lato"/>
                <a:cs typeface="Lato"/>
                <a:sym typeface="Lato"/>
              </a:rPr>
              <a:t>Larger benchmark database.</a:t>
            </a:r>
            <a:endParaRPr sz="1800" dirty="0">
              <a:latin typeface="Lato"/>
              <a:ea typeface="Lato"/>
              <a:cs typeface="Lato"/>
              <a:sym typeface="Lato"/>
            </a:endParaRPr>
          </a:p>
          <a:p>
            <a:pPr marL="800100" lvl="0" indent="-3429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sz="18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+mj-lt"/>
              <a:buAutoNum type="arabicPeriod"/>
            </a:pPr>
            <a:r>
              <a:rPr lang="en" sz="1800" dirty="0">
                <a:latin typeface="Lato"/>
                <a:ea typeface="Lato"/>
                <a:cs typeface="Lato"/>
                <a:sym typeface="Lato"/>
              </a:rPr>
              <a:t>Run benchmark multiple times and take the average.</a:t>
            </a:r>
            <a:endParaRPr sz="18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34" name="Google Shape;13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9500" y="272425"/>
            <a:ext cx="4399475" cy="2741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Project Timeline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0" name="Google Shape;140;p24"/>
          <p:cNvSpPr/>
          <p:nvPr/>
        </p:nvSpPr>
        <p:spPr>
          <a:xfrm>
            <a:off x="421475" y="1223975"/>
            <a:ext cx="923700" cy="8823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2/7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1" name="Google Shape;141;p24"/>
          <p:cNvSpPr/>
          <p:nvPr/>
        </p:nvSpPr>
        <p:spPr>
          <a:xfrm>
            <a:off x="3944175" y="1198963"/>
            <a:ext cx="923700" cy="8823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2/27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2" name="Google Shape;142;p24"/>
          <p:cNvSpPr/>
          <p:nvPr/>
        </p:nvSpPr>
        <p:spPr>
          <a:xfrm>
            <a:off x="7466875" y="1198963"/>
            <a:ext cx="923700" cy="8823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3/20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3" name="Google Shape;143;p24"/>
          <p:cNvSpPr/>
          <p:nvPr/>
        </p:nvSpPr>
        <p:spPr>
          <a:xfrm>
            <a:off x="5747475" y="3338250"/>
            <a:ext cx="923700" cy="8823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4/10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4" name="Google Shape;144;p24"/>
          <p:cNvSpPr/>
          <p:nvPr/>
        </p:nvSpPr>
        <p:spPr>
          <a:xfrm>
            <a:off x="2224763" y="1198963"/>
            <a:ext cx="923700" cy="8823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2/14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5" name="Google Shape;145;p24"/>
          <p:cNvSpPr/>
          <p:nvPr/>
        </p:nvSpPr>
        <p:spPr>
          <a:xfrm>
            <a:off x="1463250" y="1565075"/>
            <a:ext cx="608700" cy="200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6" name="Google Shape;146;p24"/>
          <p:cNvSpPr/>
          <p:nvPr/>
        </p:nvSpPr>
        <p:spPr>
          <a:xfrm>
            <a:off x="3241963" y="1540063"/>
            <a:ext cx="608700" cy="200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7" name="Google Shape;147;p24"/>
          <p:cNvSpPr/>
          <p:nvPr/>
        </p:nvSpPr>
        <p:spPr>
          <a:xfrm rot="10800000">
            <a:off x="6764663" y="3679363"/>
            <a:ext cx="608700" cy="200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8" name="Google Shape;148;p24"/>
          <p:cNvSpPr/>
          <p:nvPr/>
        </p:nvSpPr>
        <p:spPr>
          <a:xfrm rot="10800000">
            <a:off x="5003325" y="3645563"/>
            <a:ext cx="608700" cy="200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9" name="Google Shape;149;p24"/>
          <p:cNvSpPr/>
          <p:nvPr/>
        </p:nvSpPr>
        <p:spPr>
          <a:xfrm>
            <a:off x="5747475" y="1198963"/>
            <a:ext cx="923700" cy="8823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3/13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0" name="Google Shape;150;p24"/>
          <p:cNvSpPr/>
          <p:nvPr/>
        </p:nvSpPr>
        <p:spPr>
          <a:xfrm>
            <a:off x="4961363" y="1540063"/>
            <a:ext cx="608700" cy="200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1" name="Google Shape;151;p24"/>
          <p:cNvSpPr txBox="1"/>
          <p:nvPr/>
        </p:nvSpPr>
        <p:spPr>
          <a:xfrm>
            <a:off x="311700" y="2239050"/>
            <a:ext cx="1151400" cy="8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Understand project goal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2" name="Google Shape;152;p24"/>
          <p:cNvSpPr txBox="1"/>
          <p:nvPr/>
        </p:nvSpPr>
        <p:spPr>
          <a:xfrm>
            <a:off x="2140875" y="2239050"/>
            <a:ext cx="1101000" cy="8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Collect &amp; review paper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3" name="Google Shape;153;p24"/>
          <p:cNvSpPr txBox="1"/>
          <p:nvPr/>
        </p:nvSpPr>
        <p:spPr>
          <a:xfrm>
            <a:off x="3801375" y="2239050"/>
            <a:ext cx="1324500" cy="8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Decide/define a suitable hashing algorithm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4" name="Google Shape;154;p24"/>
          <p:cNvSpPr txBox="1"/>
          <p:nvPr/>
        </p:nvSpPr>
        <p:spPr>
          <a:xfrm>
            <a:off x="5570075" y="2222025"/>
            <a:ext cx="1447800" cy="8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Algorithm implementation</a:t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5" name="Google Shape;155;p24"/>
          <p:cNvSpPr txBox="1"/>
          <p:nvPr/>
        </p:nvSpPr>
        <p:spPr>
          <a:xfrm>
            <a:off x="7150075" y="4373725"/>
            <a:ext cx="1676100" cy="8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Interim report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6" name="Google Shape;156;p24"/>
          <p:cNvSpPr txBox="1"/>
          <p:nvPr/>
        </p:nvSpPr>
        <p:spPr>
          <a:xfrm>
            <a:off x="3686028" y="4407875"/>
            <a:ext cx="1440000" cy="8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Final report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7" name="Google Shape;157;p24"/>
          <p:cNvSpPr txBox="1"/>
          <p:nvPr/>
        </p:nvSpPr>
        <p:spPr>
          <a:xfrm>
            <a:off x="1882725" y="4407875"/>
            <a:ext cx="1440000" cy="5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Finalize VTechWorks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8" name="Google Shape;158;p24"/>
          <p:cNvSpPr/>
          <p:nvPr/>
        </p:nvSpPr>
        <p:spPr>
          <a:xfrm>
            <a:off x="7466875" y="3346675"/>
            <a:ext cx="923700" cy="8823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4/3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9" name="Google Shape;159;p24"/>
          <p:cNvSpPr/>
          <p:nvPr/>
        </p:nvSpPr>
        <p:spPr>
          <a:xfrm>
            <a:off x="6760950" y="1540050"/>
            <a:ext cx="608700" cy="200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0" name="Google Shape;160;p24"/>
          <p:cNvSpPr/>
          <p:nvPr/>
        </p:nvSpPr>
        <p:spPr>
          <a:xfrm rot="5400000">
            <a:off x="7532150" y="2466225"/>
            <a:ext cx="2410800" cy="49950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1" name="Google Shape;161;p24"/>
          <p:cNvSpPr/>
          <p:nvPr/>
        </p:nvSpPr>
        <p:spPr>
          <a:xfrm>
            <a:off x="3944175" y="3279125"/>
            <a:ext cx="923700" cy="8823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4/26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2" name="Google Shape;162;p24"/>
          <p:cNvSpPr txBox="1"/>
          <p:nvPr/>
        </p:nvSpPr>
        <p:spPr>
          <a:xfrm>
            <a:off x="7150075" y="2206663"/>
            <a:ext cx="1557300" cy="6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Test 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hashing algorithm implementation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3" name="Google Shape;163;p24"/>
          <p:cNvSpPr/>
          <p:nvPr/>
        </p:nvSpPr>
        <p:spPr>
          <a:xfrm>
            <a:off x="2140875" y="3279125"/>
            <a:ext cx="923700" cy="8823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5/2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4" name="Google Shape;164;p24"/>
          <p:cNvSpPr/>
          <p:nvPr/>
        </p:nvSpPr>
        <p:spPr>
          <a:xfrm rot="10800000">
            <a:off x="3148463" y="3645563"/>
            <a:ext cx="608700" cy="200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5" name="Google Shape;165;p24"/>
          <p:cNvSpPr txBox="1"/>
          <p:nvPr/>
        </p:nvSpPr>
        <p:spPr>
          <a:xfrm>
            <a:off x="5658825" y="4341875"/>
            <a:ext cx="1101000" cy="6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Benchmark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6" name="Google Shape;166;p24"/>
          <p:cNvSpPr txBox="1"/>
          <p:nvPr/>
        </p:nvSpPr>
        <p:spPr>
          <a:xfrm>
            <a:off x="182528" y="4373725"/>
            <a:ext cx="1440000" cy="8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ICAT Day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7" name="Google Shape;167;p24"/>
          <p:cNvSpPr/>
          <p:nvPr/>
        </p:nvSpPr>
        <p:spPr>
          <a:xfrm>
            <a:off x="482661" y="3338250"/>
            <a:ext cx="839700" cy="8823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5/4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8" name="Google Shape;168;p24"/>
          <p:cNvSpPr/>
          <p:nvPr/>
        </p:nvSpPr>
        <p:spPr>
          <a:xfrm rot="10800000">
            <a:off x="1448263" y="3704688"/>
            <a:ext cx="608700" cy="200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Acknowledgements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4" name="Google Shape;174;p25"/>
          <p:cNvSpPr txBox="1">
            <a:spLocks noGrp="1"/>
          </p:cNvSpPr>
          <p:nvPr>
            <p:ph type="body" idx="1"/>
          </p:nvPr>
        </p:nvSpPr>
        <p:spPr>
          <a:xfrm>
            <a:off x="109994" y="1341941"/>
            <a:ext cx="2011607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1" indent="0" algn="ctr">
              <a:spcBef>
                <a:spcPts val="0"/>
              </a:spcBef>
              <a:buNone/>
            </a:pPr>
            <a:r>
              <a:rPr lang="en-US" b="1" dirty="0">
                <a:latin typeface="Lato"/>
                <a:ea typeface="Lato"/>
                <a:cs typeface="Lato"/>
                <a:sym typeface="Lato"/>
              </a:rPr>
              <a:t>Client</a:t>
            </a:r>
            <a:endParaRPr lang="en" b="1" dirty="0">
              <a:latin typeface="Lato"/>
              <a:ea typeface="Lato"/>
              <a:cs typeface="Lato"/>
              <a:sym typeface="Lato"/>
            </a:endParaRPr>
          </a:p>
          <a:p>
            <a:pPr marL="457200" lvl="1" indent="0" algn="ctr">
              <a:spcBef>
                <a:spcPts val="0"/>
              </a:spcBef>
              <a:buNone/>
            </a:pPr>
            <a:r>
              <a:rPr lang="en" b="1" dirty="0">
                <a:latin typeface="Lato"/>
                <a:ea typeface="Lato"/>
                <a:cs typeface="Lato"/>
                <a:sym typeface="Lato"/>
              </a:rPr>
              <a:t>Xinyue Wang</a:t>
            </a:r>
            <a:endParaRPr b="1" dirty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75" name="Google Shape;17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2158650"/>
            <a:ext cx="2109650" cy="214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5"/>
          <p:cNvPicPr preferRelativeResize="0"/>
          <p:nvPr/>
        </p:nvPicPr>
        <p:blipFill rotWithShape="1">
          <a:blip r:embed="rId4">
            <a:alphaModFix/>
          </a:blip>
          <a:srcRect b="18005"/>
          <a:stretch/>
        </p:blipFill>
        <p:spPr>
          <a:xfrm>
            <a:off x="6722649" y="2158649"/>
            <a:ext cx="2109650" cy="21417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44150" y="2158649"/>
            <a:ext cx="2855699" cy="214177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74;p25">
            <a:extLst>
              <a:ext uri="{FF2B5EF4-FFF2-40B4-BE49-F238E27FC236}">
                <a16:creationId xmlns:a16="http://schemas.microsoft.com/office/drawing/2014/main" id="{FA591CC1-83D6-4831-894C-D2E66A0A3D40}"/>
              </a:ext>
            </a:extLst>
          </p:cNvPr>
          <p:cNvSpPr txBox="1">
            <a:spLocks/>
          </p:cNvSpPr>
          <p:nvPr/>
        </p:nvSpPr>
        <p:spPr>
          <a:xfrm>
            <a:off x="3212826" y="1341941"/>
            <a:ext cx="2295185" cy="6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 b="0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 sz="1400" b="0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 sz="1400" b="0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 sz="1400" b="0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 sz="1400" b="0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 sz="1400" b="0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 sz="1400" b="0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 sz="1400" b="0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■"/>
              <a:defRPr sz="1400" b="0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marL="457200" lvl="1" indent="0" algn="ctr">
              <a:spcBef>
                <a:spcPts val="0"/>
              </a:spcBef>
              <a:buNone/>
            </a:pPr>
            <a:r>
              <a:rPr lang="en-US" b="1" dirty="0">
                <a:latin typeface="Lato"/>
                <a:ea typeface="Lato"/>
                <a:cs typeface="Lato"/>
                <a:sym typeface="Lato"/>
              </a:rPr>
              <a:t>Supervisor</a:t>
            </a:r>
          </a:p>
          <a:p>
            <a:pPr marL="457200" lvl="1" indent="0" algn="ctr">
              <a:spcBef>
                <a:spcPts val="0"/>
              </a:spcBef>
              <a:buFont typeface="Old Standard TT"/>
              <a:buNone/>
            </a:pPr>
            <a:r>
              <a:rPr lang="en-US" b="1" dirty="0">
                <a:latin typeface="Lato"/>
                <a:ea typeface="Lato"/>
                <a:cs typeface="Lato"/>
                <a:sym typeface="Lato"/>
              </a:rPr>
              <a:t>Dr. Edward A. Fox</a:t>
            </a:r>
          </a:p>
        </p:txBody>
      </p:sp>
      <p:sp>
        <p:nvSpPr>
          <p:cNvPr id="8" name="Google Shape;174;p25">
            <a:extLst>
              <a:ext uri="{FF2B5EF4-FFF2-40B4-BE49-F238E27FC236}">
                <a16:creationId xmlns:a16="http://schemas.microsoft.com/office/drawing/2014/main" id="{C0686167-2311-4831-ACEF-4ABEA4521AA5}"/>
              </a:ext>
            </a:extLst>
          </p:cNvPr>
          <p:cNvSpPr txBox="1">
            <a:spLocks/>
          </p:cNvSpPr>
          <p:nvPr/>
        </p:nvSpPr>
        <p:spPr>
          <a:xfrm>
            <a:off x="6397531" y="1341941"/>
            <a:ext cx="2295186" cy="6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 b="0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 sz="1400" b="0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 sz="1400" b="0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 sz="1400" b="0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 sz="1400" b="0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 sz="1400" b="0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 sz="1400" b="0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 sz="1400" b="0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■"/>
              <a:defRPr sz="1400" b="0" i="0" u="none" strike="noStrike" cap="non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marL="457200" lvl="1" indent="0" algn="ctr">
              <a:spcBef>
                <a:spcPts val="0"/>
              </a:spcBef>
              <a:buNone/>
            </a:pPr>
            <a:r>
              <a:rPr lang="en-US" b="1" dirty="0">
                <a:latin typeface="Lato"/>
                <a:ea typeface="Lato"/>
                <a:cs typeface="Lato"/>
                <a:sym typeface="Lato"/>
              </a:rPr>
              <a:t>Consultant</a:t>
            </a:r>
          </a:p>
          <a:p>
            <a:pPr marL="457200" lvl="1" indent="0" algn="ctr">
              <a:spcBef>
                <a:spcPts val="0"/>
              </a:spcBef>
              <a:buFont typeface="Old Standard TT"/>
              <a:buNone/>
            </a:pPr>
            <a:r>
              <a:rPr lang="en-US" b="1" dirty="0">
                <a:latin typeface="Lato"/>
                <a:ea typeface="Lato"/>
                <a:cs typeface="Lato"/>
                <a:sym typeface="Lato"/>
              </a:rPr>
              <a:t>Dr. </a:t>
            </a:r>
            <a:r>
              <a:rPr lang="en-US" b="1" dirty="0" err="1">
                <a:latin typeface="Lato"/>
                <a:ea typeface="Lato"/>
                <a:cs typeface="Lato"/>
                <a:sym typeface="Lato"/>
              </a:rPr>
              <a:t>Lenwood</a:t>
            </a:r>
            <a:r>
              <a:rPr lang="en-US" b="1" dirty="0">
                <a:latin typeface="Lato"/>
                <a:ea typeface="Lato"/>
                <a:cs typeface="Lato"/>
                <a:sym typeface="Lato"/>
              </a:rPr>
              <a:t> S. Heath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Reference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3" name="Google Shape;183;p26"/>
          <p:cNvSpPr txBox="1">
            <a:spLocks noGrp="1"/>
          </p:cNvSpPr>
          <p:nvPr>
            <p:ph type="body" idx="1"/>
          </p:nvPr>
        </p:nvSpPr>
        <p:spPr>
          <a:xfrm>
            <a:off x="311700" y="1058225"/>
            <a:ext cx="8520600" cy="3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Miguel C, Daniel G, Francisco C, and Mário S. (2013). A survey of web archive search architectures.</a:t>
            </a:r>
            <a:endParaRPr sz="14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Retrieved From: https://doi.org/10.1145/2487788.2488116</a:t>
            </a:r>
            <a:endParaRPr sz="14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Helge H, Vinay G, and Avishek A. (2016). ArchiveSpark: Efficient Web Archive Access, Extraction</a:t>
            </a:r>
            <a:endParaRPr sz="14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and Derivation. Retrieved From: https://doi.org/10.1145/2910896.2910902</a:t>
            </a:r>
            <a:endParaRPr sz="14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Ben-David, A., &amp; Huurdeman, H. (2014). Web Archive Search as Research: Methodological and</a:t>
            </a:r>
            <a:endParaRPr sz="14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Theoretical Implications. Retrieved From:  https://doi.org/10.7227/ALX.0022</a:t>
            </a:r>
            <a:endParaRPr sz="14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Elliot J and Scott K. (2009). Architecture of the internet archive. Retrieved From:</a:t>
            </a:r>
            <a:endParaRPr sz="14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https://doi.org/10.1145/1534530.1534545</a:t>
            </a:r>
            <a:endParaRPr sz="14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4488" y="851825"/>
            <a:ext cx="4086225" cy="367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Outline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8EF092DA-4370-4883-8855-EE884D01C3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62" y="906776"/>
            <a:ext cx="8847276" cy="423672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>
            <a:spLocks noGrp="1"/>
          </p:cNvSpPr>
          <p:nvPr>
            <p:ph type="title"/>
          </p:nvPr>
        </p:nvSpPr>
        <p:spPr>
          <a:xfrm>
            <a:off x="311700" y="217100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Project Overview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72" name="Google Shape;72;p15" descr="The Internet Archive Turns 20! | Internet Archive Blog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1724" y="830300"/>
            <a:ext cx="7000574" cy="385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Project Design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78" name="Google Shape;78;p16" descr="Apache Arrow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17925" y="1330125"/>
            <a:ext cx="2763074" cy="1010233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6"/>
          <p:cNvSpPr/>
          <p:nvPr/>
        </p:nvSpPr>
        <p:spPr>
          <a:xfrm>
            <a:off x="7612778" y="1330100"/>
            <a:ext cx="1251300" cy="10929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</a:rPr>
              <a:t>Hashing</a:t>
            </a:r>
            <a:endParaRPr sz="2000">
              <a:solidFill>
                <a:srgbClr val="FFFFFF"/>
              </a:solidFill>
            </a:endParaRPr>
          </a:p>
        </p:txBody>
      </p:sp>
      <p:sp>
        <p:nvSpPr>
          <p:cNvPr id="80" name="Google Shape;80;p16"/>
          <p:cNvSpPr/>
          <p:nvPr/>
        </p:nvSpPr>
        <p:spPr>
          <a:xfrm>
            <a:off x="6547477" y="3795625"/>
            <a:ext cx="2316600" cy="798000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</a:rPr>
              <a:t>BenchMark Result</a:t>
            </a:r>
            <a:endParaRPr sz="2000">
              <a:solidFill>
                <a:srgbClr val="FFFFFF"/>
              </a:solidFill>
            </a:endParaRPr>
          </a:p>
        </p:txBody>
      </p:sp>
      <p:sp>
        <p:nvSpPr>
          <p:cNvPr id="81" name="Google Shape;81;p16"/>
          <p:cNvSpPr/>
          <p:nvPr/>
        </p:nvSpPr>
        <p:spPr>
          <a:xfrm>
            <a:off x="2192963" y="1656050"/>
            <a:ext cx="1020900" cy="4410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6"/>
          <p:cNvSpPr/>
          <p:nvPr/>
        </p:nvSpPr>
        <p:spPr>
          <a:xfrm>
            <a:off x="6185038" y="1656050"/>
            <a:ext cx="1020900" cy="4410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3" name="Google Shape;83;p16" descr="Index of /images/new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9724" y="1221299"/>
            <a:ext cx="1446425" cy="173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6" descr="Apache Zeppelin Managed Services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77672" y="3334987"/>
            <a:ext cx="2081593" cy="153462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6"/>
          <p:cNvSpPr/>
          <p:nvPr/>
        </p:nvSpPr>
        <p:spPr>
          <a:xfrm>
            <a:off x="5405475" y="3888025"/>
            <a:ext cx="1020900" cy="613200"/>
          </a:xfrm>
          <a:prstGeom prst="rightArrow">
            <a:avLst>
              <a:gd name="adj1" fmla="val 36129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6"/>
          <p:cNvSpPr/>
          <p:nvPr/>
        </p:nvSpPr>
        <p:spPr>
          <a:xfrm rot="10800000" flipH="1">
            <a:off x="786950" y="3240025"/>
            <a:ext cx="1809600" cy="1261200"/>
          </a:xfrm>
          <a:prstGeom prst="bentArrow">
            <a:avLst>
              <a:gd name="adj1" fmla="val 19483"/>
              <a:gd name="adj2" fmla="val 24994"/>
              <a:gd name="adj3" fmla="val 25000"/>
              <a:gd name="adj4" fmla="val 4375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Lato"/>
                <a:ea typeface="Lato"/>
                <a:cs typeface="Lato"/>
                <a:sym typeface="Lato"/>
              </a:rPr>
              <a:t>Implementation</a:t>
            </a:r>
            <a:endParaRPr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2" name="Google Shape;92;p17"/>
          <p:cNvSpPr txBox="1">
            <a:spLocks noGrp="1"/>
          </p:cNvSpPr>
          <p:nvPr>
            <p:ph type="body" idx="1"/>
          </p:nvPr>
        </p:nvSpPr>
        <p:spPr>
          <a:xfrm>
            <a:off x="273075" y="1171600"/>
            <a:ext cx="5942100" cy="3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Our Implementation: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○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Simple Hash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Existing algorithms: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○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Spooky Hash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○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Murmur Hash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○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City Hash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Lato"/>
              <a:buChar char="○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XXHash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29125" y="445025"/>
            <a:ext cx="1603175" cy="160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Simple Hash Algorithm Breakdown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9" name="Google Shape;99;p18"/>
          <p:cNvPicPr preferRelativeResize="0"/>
          <p:nvPr/>
        </p:nvPicPr>
        <p:blipFill rotWithShape="1">
          <a:blip r:embed="rId3">
            <a:alphaModFix/>
          </a:blip>
          <a:srcRect l="2132" t="7069" r="4731" b="10244"/>
          <a:stretch/>
        </p:blipFill>
        <p:spPr>
          <a:xfrm>
            <a:off x="311700" y="1058225"/>
            <a:ext cx="8520605" cy="3835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>
            <a:spLocks noGrp="1"/>
          </p:cNvSpPr>
          <p:nvPr>
            <p:ph type="title"/>
          </p:nvPr>
        </p:nvSpPr>
        <p:spPr>
          <a:xfrm>
            <a:off x="311700" y="2926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Simple Hash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05" name="Google Shape;105;p19"/>
          <p:cNvPicPr preferRelativeResize="0"/>
          <p:nvPr/>
        </p:nvPicPr>
        <p:blipFill rotWithShape="1">
          <a:blip r:embed="rId3">
            <a:alphaModFix/>
          </a:blip>
          <a:srcRect t="5916" b="3479"/>
          <a:stretch/>
        </p:blipFill>
        <p:spPr>
          <a:xfrm>
            <a:off x="831719" y="905825"/>
            <a:ext cx="7480555" cy="395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>
            <a:spLocks noGrp="1"/>
          </p:cNvSpPr>
          <p:nvPr>
            <p:ph type="title"/>
          </p:nvPr>
        </p:nvSpPr>
        <p:spPr>
          <a:xfrm>
            <a:off x="264725" y="0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Spooky Hash, Murmur Hash, City Hash, XX Hash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11" name="Google Shape;111;p20"/>
          <p:cNvPicPr preferRelativeResize="0"/>
          <p:nvPr/>
        </p:nvPicPr>
        <p:blipFill rotWithShape="1">
          <a:blip r:embed="rId3">
            <a:alphaModFix/>
          </a:blip>
          <a:srcRect t="6125" b="3662"/>
          <a:stretch/>
        </p:blipFill>
        <p:spPr>
          <a:xfrm>
            <a:off x="264725" y="501707"/>
            <a:ext cx="4384100" cy="230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 rotWithShape="1">
          <a:blip r:embed="rId4">
            <a:alphaModFix/>
          </a:blip>
          <a:srcRect t="6266" b="3950"/>
          <a:stretch/>
        </p:blipFill>
        <p:spPr>
          <a:xfrm>
            <a:off x="4572000" y="507213"/>
            <a:ext cx="4384100" cy="2296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 rotWithShape="1">
          <a:blip r:embed="rId5">
            <a:alphaModFix/>
          </a:blip>
          <a:srcRect t="6276" b="4318"/>
          <a:stretch/>
        </p:blipFill>
        <p:spPr>
          <a:xfrm>
            <a:off x="264725" y="2803316"/>
            <a:ext cx="4384100" cy="2286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20"/>
          <p:cNvPicPr preferRelativeResize="0"/>
          <p:nvPr/>
        </p:nvPicPr>
        <p:blipFill rotWithShape="1">
          <a:blip r:embed="rId6">
            <a:alphaModFix/>
          </a:blip>
          <a:srcRect t="6995" b="3774"/>
          <a:stretch/>
        </p:blipFill>
        <p:spPr>
          <a:xfrm>
            <a:off x="4572000" y="2805489"/>
            <a:ext cx="4384100" cy="2281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 txBox="1">
            <a:spLocks noGrp="1"/>
          </p:cNvSpPr>
          <p:nvPr>
            <p:ph type="title"/>
          </p:nvPr>
        </p:nvSpPr>
        <p:spPr>
          <a:xfrm>
            <a:off x="311700" y="2604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Lato"/>
                <a:ea typeface="Lato"/>
                <a:cs typeface="Lato"/>
                <a:sym typeface="Lato"/>
              </a:rPr>
              <a:t>Benchmark</a:t>
            </a:r>
            <a:endParaRPr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latin typeface="Lato"/>
                <a:ea typeface="Lato"/>
                <a:cs typeface="Lato"/>
                <a:sym typeface="Lato"/>
              </a:rPr>
              <a:t>Tool: Zeppelin</a:t>
            </a:r>
            <a:endParaRPr sz="18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252525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1800"/>
              <a:buFont typeface="+mj-lt"/>
              <a:buAutoNum type="arabicPeriod"/>
            </a:pPr>
            <a:r>
              <a:rPr lang="en" sz="1800" dirty="0">
                <a:solidFill>
                  <a:srgbClr val="252525"/>
                </a:solidFill>
                <a:latin typeface="Lato"/>
                <a:ea typeface="Lato"/>
                <a:cs typeface="Lato"/>
                <a:sym typeface="Lato"/>
              </a:rPr>
              <a:t>All hash results +  original database                  Combined.parquet</a:t>
            </a:r>
            <a:endParaRPr sz="1800" dirty="0">
              <a:solidFill>
                <a:srgbClr val="252525"/>
              </a:solidFill>
              <a:latin typeface="Lato"/>
              <a:ea typeface="Lato"/>
              <a:cs typeface="Lato"/>
              <a:sym typeface="Lato"/>
            </a:endParaRPr>
          </a:p>
          <a:p>
            <a:pPr marL="1257300" lvl="0" indent="-3429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sz="1800" dirty="0">
              <a:solidFill>
                <a:srgbClr val="252525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1800"/>
              <a:buFont typeface="+mj-lt"/>
              <a:buAutoNum type="arabicPeriod"/>
            </a:pPr>
            <a:r>
              <a:rPr lang="en" sz="1800" dirty="0">
                <a:solidFill>
                  <a:srgbClr val="252525"/>
                </a:solidFill>
                <a:latin typeface="Lato"/>
                <a:ea typeface="Lato"/>
                <a:cs typeface="Lato"/>
                <a:sym typeface="Lato"/>
              </a:rPr>
              <a:t>Run Zeppelin Web Server, and go to: localhost:8080</a:t>
            </a:r>
            <a:endParaRPr sz="1800" dirty="0">
              <a:solidFill>
                <a:srgbClr val="252525"/>
              </a:solidFill>
              <a:latin typeface="Lato"/>
              <a:ea typeface="Lato"/>
              <a:cs typeface="Lato"/>
              <a:sym typeface="Lato"/>
            </a:endParaRPr>
          </a:p>
          <a:p>
            <a:pPr marL="1257300" lvl="0" indent="-3429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sz="1800" dirty="0">
              <a:solidFill>
                <a:srgbClr val="252525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1800"/>
              <a:buFont typeface="+mj-lt"/>
              <a:buAutoNum type="arabicPeriod"/>
            </a:pPr>
            <a:r>
              <a:rPr lang="en" sz="1800" dirty="0">
                <a:solidFill>
                  <a:srgbClr val="252525"/>
                </a:solidFill>
                <a:latin typeface="Lato"/>
                <a:ea typeface="Lato"/>
                <a:cs typeface="Lato"/>
                <a:sym typeface="Lato"/>
              </a:rPr>
              <a:t>Load Parquet file, random pick 1000 samples</a:t>
            </a:r>
            <a:endParaRPr sz="1800" dirty="0">
              <a:solidFill>
                <a:srgbClr val="252525"/>
              </a:solidFill>
              <a:latin typeface="Lato"/>
              <a:ea typeface="Lato"/>
              <a:cs typeface="Lato"/>
              <a:sym typeface="Lato"/>
            </a:endParaRPr>
          </a:p>
          <a:p>
            <a:pPr marL="1257300" lvl="0" indent="-3429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sz="1800" dirty="0">
              <a:solidFill>
                <a:srgbClr val="252525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1800"/>
              <a:buFont typeface="+mj-lt"/>
              <a:buAutoNum type="arabicPeriod"/>
            </a:pPr>
            <a:r>
              <a:rPr lang="en" sz="1800" dirty="0">
                <a:solidFill>
                  <a:srgbClr val="252525"/>
                </a:solidFill>
                <a:latin typeface="Lato"/>
                <a:ea typeface="Lato"/>
                <a:cs typeface="Lato"/>
                <a:sym typeface="Lato"/>
              </a:rPr>
              <a:t>Clean cache, start query by originalURL and  hash results</a:t>
            </a:r>
            <a:endParaRPr sz="1800" dirty="0">
              <a:solidFill>
                <a:srgbClr val="252525"/>
              </a:solidFill>
              <a:latin typeface="Lato"/>
              <a:ea typeface="Lato"/>
              <a:cs typeface="Lato"/>
              <a:sym typeface="Lato"/>
            </a:endParaRPr>
          </a:p>
          <a:p>
            <a:pPr marL="1257300" lvl="0" indent="-3429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sz="1800" dirty="0">
              <a:solidFill>
                <a:srgbClr val="252525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1800"/>
              <a:buFont typeface="+mj-lt"/>
              <a:buAutoNum type="arabicPeriod"/>
            </a:pPr>
            <a:r>
              <a:rPr lang="en" sz="1800" dirty="0">
                <a:solidFill>
                  <a:srgbClr val="252525"/>
                </a:solidFill>
                <a:latin typeface="Lato"/>
                <a:ea typeface="Lato"/>
                <a:cs typeface="Lato"/>
                <a:sym typeface="Lato"/>
              </a:rPr>
              <a:t>Calculate average single URL query time</a:t>
            </a:r>
            <a:endParaRPr sz="14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20" name="Google Shape;120;p21"/>
          <p:cNvCxnSpPr/>
          <p:nvPr/>
        </p:nvCxnSpPr>
        <p:spPr>
          <a:xfrm>
            <a:off x="4431429" y="1963862"/>
            <a:ext cx="609900" cy="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21" name="Google Shape;12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7451" y="108325"/>
            <a:ext cx="4495050" cy="150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352</Words>
  <Application>Microsoft Office PowerPoint</Application>
  <PresentationFormat>On-screen Show (16:9)</PresentationFormat>
  <Paragraphs>87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Lato</vt:lpstr>
      <vt:lpstr>Old Standard TT</vt:lpstr>
      <vt:lpstr>Arial</vt:lpstr>
      <vt:lpstr>Paperback</vt:lpstr>
      <vt:lpstr>Efficient Web Archive Searching</vt:lpstr>
      <vt:lpstr>Outline</vt:lpstr>
      <vt:lpstr>Project Overview</vt:lpstr>
      <vt:lpstr>Project Design</vt:lpstr>
      <vt:lpstr>Implementation</vt:lpstr>
      <vt:lpstr>Simple Hash Algorithm Breakdown</vt:lpstr>
      <vt:lpstr>Simple Hash</vt:lpstr>
      <vt:lpstr>Spooky Hash, Murmur Hash, City Hash, XX Hash</vt:lpstr>
      <vt:lpstr>Benchmark  Tool: Zeppelin  All hash results +  original database                  Combined.parquet  Run Zeppelin Web Server, and go to: localhost:8080  Load Parquet file, random pick 1000 samples  Clean cache, start query by originalURL and  hash results  Calculate average single URL query time </vt:lpstr>
      <vt:lpstr>Result   Based on 250 randomly selected samples. </vt:lpstr>
      <vt:lpstr> Future Plans   Reduce collisions.  Larger benchmark database.  Run benchmark multiple times and take the average. </vt:lpstr>
      <vt:lpstr>Project Timeline</vt:lpstr>
      <vt:lpstr>Acknowledgements</vt:lpstr>
      <vt:lpstr>Reference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modified xsi:type="dcterms:W3CDTF">2020-05-07T22:54:23Z</dcterms:modified>
</cp:coreProperties>
</file>