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302" r:id="rId2"/>
    <p:sldId id="296" r:id="rId3"/>
    <p:sldId id="290" r:id="rId4"/>
    <p:sldId id="291" r:id="rId5"/>
    <p:sldId id="292" r:id="rId6"/>
    <p:sldId id="293" r:id="rId7"/>
    <p:sldId id="257" r:id="rId8"/>
    <p:sldId id="294" r:id="rId9"/>
    <p:sldId id="259" r:id="rId10"/>
    <p:sldId id="260" r:id="rId11"/>
    <p:sldId id="261" r:id="rId12"/>
    <p:sldId id="262" r:id="rId13"/>
    <p:sldId id="263" r:id="rId14"/>
    <p:sldId id="264" r:id="rId15"/>
    <p:sldId id="265" r:id="rId16"/>
    <p:sldId id="266" r:id="rId17"/>
    <p:sldId id="295" r:id="rId18"/>
    <p:sldId id="274" r:id="rId19"/>
    <p:sldId id="275" r:id="rId20"/>
    <p:sldId id="298" r:id="rId21"/>
    <p:sldId id="297" r:id="rId22"/>
    <p:sldId id="276" r:id="rId23"/>
    <p:sldId id="299" r:id="rId24"/>
    <p:sldId id="300" r:id="rId25"/>
    <p:sldId id="277" r:id="rId26"/>
    <p:sldId id="278" r:id="rId27"/>
    <p:sldId id="279" r:id="rId28"/>
    <p:sldId id="281" r:id="rId29"/>
    <p:sldId id="282" r:id="rId30"/>
    <p:sldId id="283" r:id="rId31"/>
    <p:sldId id="284" r:id="rId32"/>
    <p:sldId id="285" r:id="rId33"/>
    <p:sldId id="286" r:id="rId34"/>
    <p:sldId id="287" r:id="rId35"/>
    <p:sldId id="288" r:id="rId36"/>
    <p:sldId id="289" r:id="rId37"/>
    <p:sldId id="301" r:id="rId3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61" autoAdjust="0"/>
  </p:normalViewPr>
  <p:slideViewPr>
    <p:cSldViewPr>
      <p:cViewPr varScale="1">
        <p:scale>
          <a:sx n="43" d="100"/>
          <a:sy n="43" d="100"/>
        </p:scale>
        <p:origin x="-55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FF049D-CE02-4243-A34F-7FA19EAAF8BB}"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13333387-A86D-42CF-87E3-3038C5D6129A}">
      <dgm:prSet phldrT="[Text]" custT="1"/>
      <dgm:spPr/>
      <dgm:t>
        <a:bodyPr/>
        <a:lstStyle/>
        <a:p>
          <a:pPr>
            <a:spcAft>
              <a:spcPts val="0"/>
            </a:spcAft>
          </a:pPr>
          <a:r>
            <a:rPr lang="en-US" sz="1200" dirty="0" smtClean="0">
              <a:solidFill>
                <a:srgbClr val="00B050"/>
              </a:solidFill>
            </a:rPr>
            <a:t>Find, review, adopt,</a:t>
          </a:r>
        </a:p>
        <a:p>
          <a:pPr>
            <a:spcAft>
              <a:spcPts val="0"/>
            </a:spcAft>
          </a:pPr>
          <a:r>
            <a:rPr lang="en-US" sz="1200" dirty="0" smtClean="0">
              <a:solidFill>
                <a:srgbClr val="00B050"/>
              </a:solidFill>
            </a:rPr>
            <a:t>customize, use </a:t>
          </a:r>
        </a:p>
        <a:p>
          <a:pPr>
            <a:spcAft>
              <a:spcPts val="0"/>
            </a:spcAft>
          </a:pPr>
          <a:r>
            <a:rPr lang="en-US" sz="1200" dirty="0" smtClean="0">
              <a:solidFill>
                <a:srgbClr val="00B050"/>
              </a:solidFill>
            </a:rPr>
            <a:t>&amp; share</a:t>
          </a:r>
          <a:endParaRPr lang="en-US" sz="1200" dirty="0">
            <a:solidFill>
              <a:srgbClr val="00B050"/>
            </a:solidFill>
          </a:endParaRPr>
        </a:p>
      </dgm:t>
    </dgm:pt>
    <dgm:pt modelId="{C0439C2F-4026-4D14-962A-B83262E4E390}" type="parTrans" cxnId="{297B4B58-B796-4FA8-AA25-40637A6A93F2}">
      <dgm:prSet/>
      <dgm:spPr/>
      <dgm:t>
        <a:bodyPr/>
        <a:lstStyle/>
        <a:p>
          <a:endParaRPr lang="en-US" sz="1200"/>
        </a:p>
      </dgm:t>
    </dgm:pt>
    <dgm:pt modelId="{4DB32A5D-5FBF-48D9-AC46-54FCF250118C}" type="sibTrans" cxnId="{297B4B58-B796-4FA8-AA25-40637A6A93F2}">
      <dgm:prSet/>
      <dgm:spPr/>
      <dgm:t>
        <a:bodyPr/>
        <a:lstStyle/>
        <a:p>
          <a:endParaRPr lang="en-US" sz="1200"/>
        </a:p>
      </dgm:t>
    </dgm:pt>
    <dgm:pt modelId="{D8E2497E-7738-4771-BBEA-D1DBEEB0F0E6}">
      <dgm:prSet phldrT="[Text]" custT="1"/>
      <dgm:spPr/>
      <dgm:t>
        <a:bodyPr/>
        <a:lstStyle/>
        <a:p>
          <a:pPr>
            <a:spcAft>
              <a:spcPts val="0"/>
            </a:spcAft>
          </a:pPr>
          <a:r>
            <a:rPr lang="en-US" sz="1200" dirty="0" smtClean="0">
              <a:solidFill>
                <a:schemeClr val="accent1">
                  <a:lumMod val="75000"/>
                </a:schemeClr>
              </a:solidFill>
            </a:rPr>
            <a:t>Find, review, adopt</a:t>
          </a:r>
        </a:p>
        <a:p>
          <a:pPr>
            <a:spcAft>
              <a:spcPts val="0"/>
            </a:spcAft>
          </a:pPr>
          <a:r>
            <a:rPr lang="en-US" sz="1200" dirty="0" smtClean="0">
              <a:solidFill>
                <a:schemeClr val="accent1">
                  <a:lumMod val="75000"/>
                </a:schemeClr>
              </a:solidFill>
            </a:rPr>
            <a:t>customize, use </a:t>
          </a:r>
        </a:p>
        <a:p>
          <a:pPr>
            <a:spcAft>
              <a:spcPts val="0"/>
            </a:spcAft>
          </a:pPr>
          <a:r>
            <a:rPr lang="en-US" sz="1200" dirty="0" smtClean="0">
              <a:solidFill>
                <a:schemeClr val="accent1">
                  <a:lumMod val="75000"/>
                </a:schemeClr>
              </a:solidFill>
            </a:rPr>
            <a:t>&amp; share</a:t>
          </a:r>
          <a:endParaRPr lang="en-US" sz="1200" dirty="0">
            <a:solidFill>
              <a:schemeClr val="accent1">
                <a:lumMod val="75000"/>
              </a:schemeClr>
            </a:solidFill>
          </a:endParaRPr>
        </a:p>
      </dgm:t>
    </dgm:pt>
    <dgm:pt modelId="{896D5A92-8011-4EA5-AC65-AC563E6E466F}" type="parTrans" cxnId="{572708F9-089A-4B01-91C3-636A85AE7F90}">
      <dgm:prSet/>
      <dgm:spPr/>
      <dgm:t>
        <a:bodyPr/>
        <a:lstStyle/>
        <a:p>
          <a:endParaRPr lang="en-US" sz="1200"/>
        </a:p>
      </dgm:t>
    </dgm:pt>
    <dgm:pt modelId="{F209835D-B9C3-4148-B336-A5289ED1C8DB}" type="sibTrans" cxnId="{572708F9-089A-4B01-91C3-636A85AE7F90}">
      <dgm:prSet/>
      <dgm:spPr/>
      <dgm:t>
        <a:bodyPr/>
        <a:lstStyle/>
        <a:p>
          <a:endParaRPr lang="en-US" sz="1200"/>
        </a:p>
      </dgm:t>
    </dgm:pt>
    <dgm:pt modelId="{7577E1A4-2730-4400-AFCE-1123AB0116A1}">
      <dgm:prSet phldrT="[Text]" custT="1"/>
      <dgm:spPr/>
      <dgm:t>
        <a:bodyPr/>
        <a:lstStyle/>
        <a:p>
          <a:pPr>
            <a:spcAft>
              <a:spcPts val="0"/>
            </a:spcAft>
          </a:pPr>
          <a:r>
            <a:rPr lang="en-US" sz="1200" dirty="0" smtClean="0">
              <a:solidFill>
                <a:srgbClr val="FF0000"/>
              </a:solidFill>
            </a:rPr>
            <a:t>Find, review, adopt</a:t>
          </a:r>
        </a:p>
        <a:p>
          <a:pPr>
            <a:spcAft>
              <a:spcPts val="0"/>
            </a:spcAft>
          </a:pPr>
          <a:r>
            <a:rPr lang="en-US" sz="1200" dirty="0" smtClean="0">
              <a:solidFill>
                <a:srgbClr val="FF0000"/>
              </a:solidFill>
            </a:rPr>
            <a:t>customize, use </a:t>
          </a:r>
        </a:p>
        <a:p>
          <a:pPr>
            <a:spcAft>
              <a:spcPts val="0"/>
            </a:spcAft>
          </a:pPr>
          <a:r>
            <a:rPr lang="en-US" sz="1200" dirty="0" smtClean="0">
              <a:solidFill>
                <a:srgbClr val="FF0000"/>
              </a:solidFill>
            </a:rPr>
            <a:t>&amp; share</a:t>
          </a:r>
          <a:endParaRPr lang="en-US" sz="1200" dirty="0">
            <a:solidFill>
              <a:srgbClr val="FF0000"/>
            </a:solidFill>
          </a:endParaRPr>
        </a:p>
      </dgm:t>
    </dgm:pt>
    <dgm:pt modelId="{1253BDCE-CF1A-4EB3-8AF1-3B2CF9102854}" type="parTrans" cxnId="{EC9896BC-7635-4587-861C-EAA5850EC405}">
      <dgm:prSet/>
      <dgm:spPr/>
      <dgm:t>
        <a:bodyPr/>
        <a:lstStyle/>
        <a:p>
          <a:endParaRPr lang="en-US" sz="1200"/>
        </a:p>
      </dgm:t>
    </dgm:pt>
    <dgm:pt modelId="{3959BAB9-06E2-499D-9C43-62BB145295C6}" type="sibTrans" cxnId="{EC9896BC-7635-4587-861C-EAA5850EC405}">
      <dgm:prSet/>
      <dgm:spPr>
        <a:noFill/>
      </dgm:spPr>
      <dgm:t>
        <a:bodyPr/>
        <a:lstStyle/>
        <a:p>
          <a:endParaRPr lang="en-US" sz="1200"/>
        </a:p>
      </dgm:t>
    </dgm:pt>
    <dgm:pt modelId="{4682AE3D-16CB-44B6-A36B-2883628286F7}">
      <dgm:prSet phldrT="[Text]" custT="1"/>
      <dgm:spPr/>
      <dgm:t>
        <a:bodyPr/>
        <a:lstStyle/>
        <a:p>
          <a:pPr>
            <a:spcAft>
              <a:spcPts val="0"/>
            </a:spcAft>
          </a:pPr>
          <a:r>
            <a:rPr lang="en-US" sz="1200" dirty="0" smtClean="0"/>
            <a:t>Create, use </a:t>
          </a:r>
        </a:p>
        <a:p>
          <a:pPr>
            <a:spcAft>
              <a:spcPts val="0"/>
            </a:spcAft>
          </a:pPr>
          <a:r>
            <a:rPr lang="en-US" sz="1200" dirty="0" smtClean="0"/>
            <a:t>&amp; share </a:t>
          </a:r>
          <a:endParaRPr lang="en-US" sz="1200" dirty="0"/>
        </a:p>
      </dgm:t>
    </dgm:pt>
    <dgm:pt modelId="{E08E90A0-828C-43E4-B4F8-B7DD4A642882}" type="parTrans" cxnId="{645C6EB7-52FB-498A-B478-6547745392B2}">
      <dgm:prSet/>
      <dgm:spPr/>
      <dgm:t>
        <a:bodyPr/>
        <a:lstStyle/>
        <a:p>
          <a:endParaRPr lang="en-US" sz="1200"/>
        </a:p>
      </dgm:t>
    </dgm:pt>
    <dgm:pt modelId="{F6E3B56E-7D70-4038-9D7C-A70D795AA814}" type="sibTrans" cxnId="{645C6EB7-52FB-498A-B478-6547745392B2}">
      <dgm:prSet/>
      <dgm:spPr/>
      <dgm:t>
        <a:bodyPr/>
        <a:lstStyle/>
        <a:p>
          <a:endParaRPr lang="en-US" sz="1200"/>
        </a:p>
      </dgm:t>
    </dgm:pt>
    <dgm:pt modelId="{7E6E8903-A71A-493A-907A-81B6C6BF12C8}">
      <dgm:prSet phldrT="[Text]" custT="1"/>
      <dgm:spPr/>
      <dgm:t>
        <a:bodyPr/>
        <a:lstStyle/>
        <a:p>
          <a:pPr>
            <a:spcAft>
              <a:spcPts val="0"/>
            </a:spcAft>
          </a:pPr>
          <a:r>
            <a:rPr lang="en-US" sz="1200" dirty="0" smtClean="0">
              <a:solidFill>
                <a:srgbClr val="FF0000"/>
              </a:solidFill>
            </a:rPr>
            <a:t>Find, review, adopt,</a:t>
          </a:r>
        </a:p>
        <a:p>
          <a:pPr>
            <a:spcAft>
              <a:spcPts val="0"/>
            </a:spcAft>
          </a:pPr>
          <a:r>
            <a:rPr lang="en-US" sz="1200" dirty="0" smtClean="0">
              <a:solidFill>
                <a:srgbClr val="FF0000"/>
              </a:solidFill>
            </a:rPr>
            <a:t>customize, use </a:t>
          </a:r>
        </a:p>
        <a:p>
          <a:pPr>
            <a:spcAft>
              <a:spcPts val="0"/>
            </a:spcAft>
          </a:pPr>
          <a:r>
            <a:rPr lang="en-US" sz="1200" dirty="0" smtClean="0">
              <a:solidFill>
                <a:srgbClr val="FF0000"/>
              </a:solidFill>
            </a:rPr>
            <a:t>&amp; share</a:t>
          </a:r>
          <a:endParaRPr lang="en-US" sz="1200" dirty="0">
            <a:solidFill>
              <a:srgbClr val="FF0000"/>
            </a:solidFill>
          </a:endParaRPr>
        </a:p>
      </dgm:t>
    </dgm:pt>
    <dgm:pt modelId="{23C6949E-C638-44EE-A1EE-AE59ABFE1B3D}" type="sibTrans" cxnId="{63AB0EFC-C908-4B49-BC0B-C7D796081013}">
      <dgm:prSet/>
      <dgm:spPr/>
      <dgm:t>
        <a:bodyPr/>
        <a:lstStyle/>
        <a:p>
          <a:endParaRPr lang="en-US" sz="1200"/>
        </a:p>
      </dgm:t>
    </dgm:pt>
    <dgm:pt modelId="{FAB0F07C-028D-4BB9-B6A5-70F67B9814CA}" type="parTrans" cxnId="{63AB0EFC-C908-4B49-BC0B-C7D796081013}">
      <dgm:prSet/>
      <dgm:spPr/>
      <dgm:t>
        <a:bodyPr/>
        <a:lstStyle/>
        <a:p>
          <a:endParaRPr lang="en-US" sz="1200"/>
        </a:p>
      </dgm:t>
    </dgm:pt>
    <dgm:pt modelId="{3082B6FA-88D4-4537-B9BC-0D73B3962261}" type="pres">
      <dgm:prSet presAssocID="{CEFF049D-CE02-4243-A34F-7FA19EAAF8BB}" presName="cycle" presStyleCnt="0">
        <dgm:presLayoutVars>
          <dgm:dir/>
          <dgm:resizeHandles val="exact"/>
        </dgm:presLayoutVars>
      </dgm:prSet>
      <dgm:spPr/>
      <dgm:t>
        <a:bodyPr/>
        <a:lstStyle/>
        <a:p>
          <a:endParaRPr lang="en-US"/>
        </a:p>
      </dgm:t>
    </dgm:pt>
    <dgm:pt modelId="{61DCA101-90D1-4580-AD14-163291BB7742}" type="pres">
      <dgm:prSet presAssocID="{7E6E8903-A71A-493A-907A-81B6C6BF12C8}" presName="dummy" presStyleCnt="0"/>
      <dgm:spPr/>
    </dgm:pt>
    <dgm:pt modelId="{B47057E1-9060-46BD-A9BC-6A963603AE7D}" type="pres">
      <dgm:prSet presAssocID="{7E6E8903-A71A-493A-907A-81B6C6BF12C8}" presName="node" presStyleLbl="revTx" presStyleIdx="0" presStyleCnt="5" custScaleX="70654" custScaleY="96925" custRadScaleRad="104038" custRadScaleInc="22283">
        <dgm:presLayoutVars>
          <dgm:bulletEnabled val="1"/>
        </dgm:presLayoutVars>
      </dgm:prSet>
      <dgm:spPr/>
      <dgm:t>
        <a:bodyPr/>
        <a:lstStyle/>
        <a:p>
          <a:endParaRPr lang="en-US"/>
        </a:p>
      </dgm:t>
    </dgm:pt>
    <dgm:pt modelId="{7B865E2A-977D-47BD-BB96-710F3739D206}" type="pres">
      <dgm:prSet presAssocID="{23C6949E-C638-44EE-A1EE-AE59ABFE1B3D}" presName="sibTrans" presStyleLbl="node1" presStyleIdx="0" presStyleCnt="5"/>
      <dgm:spPr/>
      <dgm:t>
        <a:bodyPr/>
        <a:lstStyle/>
        <a:p>
          <a:endParaRPr lang="en-US"/>
        </a:p>
      </dgm:t>
    </dgm:pt>
    <dgm:pt modelId="{4AB5E990-30FC-42E8-913C-B4C00C8EA6A5}" type="pres">
      <dgm:prSet presAssocID="{13333387-A86D-42CF-87E3-3038C5D6129A}" presName="dummy" presStyleCnt="0"/>
      <dgm:spPr/>
    </dgm:pt>
    <dgm:pt modelId="{BF89E626-874F-4A1A-889A-36336A043BD6}" type="pres">
      <dgm:prSet presAssocID="{13333387-A86D-42CF-87E3-3038C5D6129A}" presName="node" presStyleLbl="revTx" presStyleIdx="1" presStyleCnt="5" custScaleX="62341">
        <dgm:presLayoutVars>
          <dgm:bulletEnabled val="1"/>
        </dgm:presLayoutVars>
      </dgm:prSet>
      <dgm:spPr/>
      <dgm:t>
        <a:bodyPr/>
        <a:lstStyle/>
        <a:p>
          <a:endParaRPr lang="en-US"/>
        </a:p>
      </dgm:t>
    </dgm:pt>
    <dgm:pt modelId="{4EA2B651-471F-4833-9C45-367B278C3CDA}" type="pres">
      <dgm:prSet presAssocID="{4DB32A5D-5FBF-48D9-AC46-54FCF250118C}" presName="sibTrans" presStyleLbl="node1" presStyleIdx="1" presStyleCnt="5"/>
      <dgm:spPr/>
      <dgm:t>
        <a:bodyPr/>
        <a:lstStyle/>
        <a:p>
          <a:endParaRPr lang="en-US"/>
        </a:p>
      </dgm:t>
    </dgm:pt>
    <dgm:pt modelId="{F62B13CA-628B-4F20-9955-2A296EE57542}" type="pres">
      <dgm:prSet presAssocID="{D8E2497E-7738-4771-BBEA-D1DBEEB0F0E6}" presName="dummy" presStyleCnt="0"/>
      <dgm:spPr/>
    </dgm:pt>
    <dgm:pt modelId="{A567506E-1C77-47EF-A3B3-6EC717D2586E}" type="pres">
      <dgm:prSet presAssocID="{D8E2497E-7738-4771-BBEA-D1DBEEB0F0E6}" presName="node" presStyleLbl="revTx" presStyleIdx="2" presStyleCnt="5" custScaleX="72058" custScaleY="95258">
        <dgm:presLayoutVars>
          <dgm:bulletEnabled val="1"/>
        </dgm:presLayoutVars>
      </dgm:prSet>
      <dgm:spPr/>
      <dgm:t>
        <a:bodyPr/>
        <a:lstStyle/>
        <a:p>
          <a:endParaRPr lang="en-US"/>
        </a:p>
      </dgm:t>
    </dgm:pt>
    <dgm:pt modelId="{F9DEFCBF-4C8C-414C-85CD-E022E64205FF}" type="pres">
      <dgm:prSet presAssocID="{F209835D-B9C3-4148-B336-A5289ED1C8DB}" presName="sibTrans" presStyleLbl="node1" presStyleIdx="2" presStyleCnt="5"/>
      <dgm:spPr/>
      <dgm:t>
        <a:bodyPr/>
        <a:lstStyle/>
        <a:p>
          <a:endParaRPr lang="en-US"/>
        </a:p>
      </dgm:t>
    </dgm:pt>
    <dgm:pt modelId="{1CCEC65D-C114-46EF-B1B8-C823D0F5C979}" type="pres">
      <dgm:prSet presAssocID="{7577E1A4-2730-4400-AFCE-1123AB0116A1}" presName="dummy" presStyleCnt="0"/>
      <dgm:spPr/>
    </dgm:pt>
    <dgm:pt modelId="{713463FC-9FDC-49C7-83DE-8F13B5FEBFB6}" type="pres">
      <dgm:prSet presAssocID="{7577E1A4-2730-4400-AFCE-1123AB0116A1}" presName="node" presStyleLbl="revTx" presStyleIdx="3" presStyleCnt="5" custScaleX="70308" custScaleY="80367" custRadScaleRad="106990" custRadScaleInc="-1058">
        <dgm:presLayoutVars>
          <dgm:bulletEnabled val="1"/>
        </dgm:presLayoutVars>
      </dgm:prSet>
      <dgm:spPr/>
      <dgm:t>
        <a:bodyPr/>
        <a:lstStyle/>
        <a:p>
          <a:endParaRPr lang="en-US"/>
        </a:p>
      </dgm:t>
    </dgm:pt>
    <dgm:pt modelId="{D3C86459-17F7-4608-8AA3-748E25A6757F}" type="pres">
      <dgm:prSet presAssocID="{3959BAB9-06E2-499D-9C43-62BB145295C6}" presName="sibTrans" presStyleLbl="node1" presStyleIdx="3" presStyleCnt="5" custLinFactNeighborX="-57078" custLinFactNeighborY="8074"/>
      <dgm:spPr/>
      <dgm:t>
        <a:bodyPr/>
        <a:lstStyle/>
        <a:p>
          <a:endParaRPr lang="en-US"/>
        </a:p>
      </dgm:t>
    </dgm:pt>
    <dgm:pt modelId="{E88015EF-973A-4AF5-AE1A-1056C1484F53}" type="pres">
      <dgm:prSet presAssocID="{4682AE3D-16CB-44B6-A36B-2883628286F7}" presName="dummy" presStyleCnt="0"/>
      <dgm:spPr/>
    </dgm:pt>
    <dgm:pt modelId="{9580C858-BE6A-4AF5-8E10-982964663CD2}" type="pres">
      <dgm:prSet presAssocID="{4682AE3D-16CB-44B6-A36B-2883628286F7}" presName="node" presStyleLbl="revTx" presStyleIdx="4" presStyleCnt="5">
        <dgm:presLayoutVars>
          <dgm:bulletEnabled val="1"/>
        </dgm:presLayoutVars>
      </dgm:prSet>
      <dgm:spPr/>
      <dgm:t>
        <a:bodyPr/>
        <a:lstStyle/>
        <a:p>
          <a:endParaRPr lang="en-US"/>
        </a:p>
      </dgm:t>
    </dgm:pt>
    <dgm:pt modelId="{43FE00BA-54AC-40F3-84D4-D5779AFB0B47}" type="pres">
      <dgm:prSet presAssocID="{F6E3B56E-7D70-4038-9D7C-A70D795AA814}" presName="sibTrans" presStyleLbl="node1" presStyleIdx="4" presStyleCnt="5"/>
      <dgm:spPr/>
      <dgm:t>
        <a:bodyPr/>
        <a:lstStyle/>
        <a:p>
          <a:endParaRPr lang="en-US"/>
        </a:p>
      </dgm:t>
    </dgm:pt>
  </dgm:ptLst>
  <dgm:cxnLst>
    <dgm:cxn modelId="{A442E632-C4C2-4716-A124-C924371673F9}" type="presOf" srcId="{23C6949E-C638-44EE-A1EE-AE59ABFE1B3D}" destId="{7B865E2A-977D-47BD-BB96-710F3739D206}" srcOrd="0" destOrd="0" presId="urn:microsoft.com/office/officeart/2005/8/layout/cycle1"/>
    <dgm:cxn modelId="{645C6EB7-52FB-498A-B478-6547745392B2}" srcId="{CEFF049D-CE02-4243-A34F-7FA19EAAF8BB}" destId="{4682AE3D-16CB-44B6-A36B-2883628286F7}" srcOrd="4" destOrd="0" parTransId="{E08E90A0-828C-43E4-B4F8-B7DD4A642882}" sibTransId="{F6E3B56E-7D70-4038-9D7C-A70D795AA814}"/>
    <dgm:cxn modelId="{CB8250EF-3336-4B52-AEEF-81DBDABA9F52}" type="presOf" srcId="{3959BAB9-06E2-499D-9C43-62BB145295C6}" destId="{D3C86459-17F7-4608-8AA3-748E25A6757F}" srcOrd="0" destOrd="0" presId="urn:microsoft.com/office/officeart/2005/8/layout/cycle1"/>
    <dgm:cxn modelId="{0C12FBED-8C8D-4E2A-929A-8477F640DEE9}" type="presOf" srcId="{13333387-A86D-42CF-87E3-3038C5D6129A}" destId="{BF89E626-874F-4A1A-889A-36336A043BD6}" srcOrd="0" destOrd="0" presId="urn:microsoft.com/office/officeart/2005/8/layout/cycle1"/>
    <dgm:cxn modelId="{297B4B58-B796-4FA8-AA25-40637A6A93F2}" srcId="{CEFF049D-CE02-4243-A34F-7FA19EAAF8BB}" destId="{13333387-A86D-42CF-87E3-3038C5D6129A}" srcOrd="1" destOrd="0" parTransId="{C0439C2F-4026-4D14-962A-B83262E4E390}" sibTransId="{4DB32A5D-5FBF-48D9-AC46-54FCF250118C}"/>
    <dgm:cxn modelId="{F1ADF415-CB30-4D2C-940E-5967D89B84E7}" type="presOf" srcId="{4682AE3D-16CB-44B6-A36B-2883628286F7}" destId="{9580C858-BE6A-4AF5-8E10-982964663CD2}" srcOrd="0" destOrd="0" presId="urn:microsoft.com/office/officeart/2005/8/layout/cycle1"/>
    <dgm:cxn modelId="{11AA77E5-8258-4ED9-94DD-F0E71214621A}" type="presOf" srcId="{D8E2497E-7738-4771-BBEA-D1DBEEB0F0E6}" destId="{A567506E-1C77-47EF-A3B3-6EC717D2586E}" srcOrd="0" destOrd="0" presId="urn:microsoft.com/office/officeart/2005/8/layout/cycle1"/>
    <dgm:cxn modelId="{EC9896BC-7635-4587-861C-EAA5850EC405}" srcId="{CEFF049D-CE02-4243-A34F-7FA19EAAF8BB}" destId="{7577E1A4-2730-4400-AFCE-1123AB0116A1}" srcOrd="3" destOrd="0" parTransId="{1253BDCE-CF1A-4EB3-8AF1-3B2CF9102854}" sibTransId="{3959BAB9-06E2-499D-9C43-62BB145295C6}"/>
    <dgm:cxn modelId="{4B339018-2F95-4511-8455-2ED9BEDA83AF}" type="presOf" srcId="{7577E1A4-2730-4400-AFCE-1123AB0116A1}" destId="{713463FC-9FDC-49C7-83DE-8F13B5FEBFB6}" srcOrd="0" destOrd="0" presId="urn:microsoft.com/office/officeart/2005/8/layout/cycle1"/>
    <dgm:cxn modelId="{05792228-9212-4105-8DC2-C32997B79195}" type="presOf" srcId="{CEFF049D-CE02-4243-A34F-7FA19EAAF8BB}" destId="{3082B6FA-88D4-4537-B9BC-0D73B3962261}" srcOrd="0" destOrd="0" presId="urn:microsoft.com/office/officeart/2005/8/layout/cycle1"/>
    <dgm:cxn modelId="{63AB0EFC-C908-4B49-BC0B-C7D796081013}" srcId="{CEFF049D-CE02-4243-A34F-7FA19EAAF8BB}" destId="{7E6E8903-A71A-493A-907A-81B6C6BF12C8}" srcOrd="0" destOrd="0" parTransId="{FAB0F07C-028D-4BB9-B6A5-70F67B9814CA}" sibTransId="{23C6949E-C638-44EE-A1EE-AE59ABFE1B3D}"/>
    <dgm:cxn modelId="{ED355600-AEEF-450E-8293-A7E75DC7B6E5}" type="presOf" srcId="{7E6E8903-A71A-493A-907A-81B6C6BF12C8}" destId="{B47057E1-9060-46BD-A9BC-6A963603AE7D}" srcOrd="0" destOrd="0" presId="urn:microsoft.com/office/officeart/2005/8/layout/cycle1"/>
    <dgm:cxn modelId="{F0388BA1-C93E-4118-8D2C-E298A5DA225C}" type="presOf" srcId="{F209835D-B9C3-4148-B336-A5289ED1C8DB}" destId="{F9DEFCBF-4C8C-414C-85CD-E022E64205FF}" srcOrd="0" destOrd="0" presId="urn:microsoft.com/office/officeart/2005/8/layout/cycle1"/>
    <dgm:cxn modelId="{572708F9-089A-4B01-91C3-636A85AE7F90}" srcId="{CEFF049D-CE02-4243-A34F-7FA19EAAF8BB}" destId="{D8E2497E-7738-4771-BBEA-D1DBEEB0F0E6}" srcOrd="2" destOrd="0" parTransId="{896D5A92-8011-4EA5-AC65-AC563E6E466F}" sibTransId="{F209835D-B9C3-4148-B336-A5289ED1C8DB}"/>
    <dgm:cxn modelId="{856C9315-D929-4595-BBF4-B58BA18E7941}" type="presOf" srcId="{F6E3B56E-7D70-4038-9D7C-A70D795AA814}" destId="{43FE00BA-54AC-40F3-84D4-D5779AFB0B47}" srcOrd="0" destOrd="0" presId="urn:microsoft.com/office/officeart/2005/8/layout/cycle1"/>
    <dgm:cxn modelId="{53B51AA2-A6BF-4AC6-AFB2-EB68CBBF9C78}" type="presOf" srcId="{4DB32A5D-5FBF-48D9-AC46-54FCF250118C}" destId="{4EA2B651-471F-4833-9C45-367B278C3CDA}" srcOrd="0" destOrd="0" presId="urn:microsoft.com/office/officeart/2005/8/layout/cycle1"/>
    <dgm:cxn modelId="{00F5ACC7-9483-4DCC-87A9-725355A361F2}" type="presParOf" srcId="{3082B6FA-88D4-4537-B9BC-0D73B3962261}" destId="{61DCA101-90D1-4580-AD14-163291BB7742}" srcOrd="0" destOrd="0" presId="urn:microsoft.com/office/officeart/2005/8/layout/cycle1"/>
    <dgm:cxn modelId="{139BB377-26CA-42E8-BFC4-1A367A5FA65D}" type="presParOf" srcId="{3082B6FA-88D4-4537-B9BC-0D73B3962261}" destId="{B47057E1-9060-46BD-A9BC-6A963603AE7D}" srcOrd="1" destOrd="0" presId="urn:microsoft.com/office/officeart/2005/8/layout/cycle1"/>
    <dgm:cxn modelId="{D94529A8-56A8-48DE-8CB5-C44E99C75378}" type="presParOf" srcId="{3082B6FA-88D4-4537-B9BC-0D73B3962261}" destId="{7B865E2A-977D-47BD-BB96-710F3739D206}" srcOrd="2" destOrd="0" presId="urn:microsoft.com/office/officeart/2005/8/layout/cycle1"/>
    <dgm:cxn modelId="{A7B0F9B7-2698-45DE-8C6D-1DEBD93BD0B7}" type="presParOf" srcId="{3082B6FA-88D4-4537-B9BC-0D73B3962261}" destId="{4AB5E990-30FC-42E8-913C-B4C00C8EA6A5}" srcOrd="3" destOrd="0" presId="urn:microsoft.com/office/officeart/2005/8/layout/cycle1"/>
    <dgm:cxn modelId="{323C9E40-FF0F-47DB-85CB-F85AFF935A86}" type="presParOf" srcId="{3082B6FA-88D4-4537-B9BC-0D73B3962261}" destId="{BF89E626-874F-4A1A-889A-36336A043BD6}" srcOrd="4" destOrd="0" presId="urn:microsoft.com/office/officeart/2005/8/layout/cycle1"/>
    <dgm:cxn modelId="{5A1E8C69-6AB7-480D-A356-495E115951BB}" type="presParOf" srcId="{3082B6FA-88D4-4537-B9BC-0D73B3962261}" destId="{4EA2B651-471F-4833-9C45-367B278C3CDA}" srcOrd="5" destOrd="0" presId="urn:microsoft.com/office/officeart/2005/8/layout/cycle1"/>
    <dgm:cxn modelId="{D7527BDC-0BD3-494E-A5F5-9102B0EA9928}" type="presParOf" srcId="{3082B6FA-88D4-4537-B9BC-0D73B3962261}" destId="{F62B13CA-628B-4F20-9955-2A296EE57542}" srcOrd="6" destOrd="0" presId="urn:microsoft.com/office/officeart/2005/8/layout/cycle1"/>
    <dgm:cxn modelId="{1FF0DEF6-E828-4E98-A601-D3EA3FA2B3E3}" type="presParOf" srcId="{3082B6FA-88D4-4537-B9BC-0D73B3962261}" destId="{A567506E-1C77-47EF-A3B3-6EC717D2586E}" srcOrd="7" destOrd="0" presId="urn:microsoft.com/office/officeart/2005/8/layout/cycle1"/>
    <dgm:cxn modelId="{C8F1CEEF-8C69-4FCB-B37F-DD4DADE5C79F}" type="presParOf" srcId="{3082B6FA-88D4-4537-B9BC-0D73B3962261}" destId="{F9DEFCBF-4C8C-414C-85CD-E022E64205FF}" srcOrd="8" destOrd="0" presId="urn:microsoft.com/office/officeart/2005/8/layout/cycle1"/>
    <dgm:cxn modelId="{D142476D-A078-4A8C-80FF-8E373C3A99BF}" type="presParOf" srcId="{3082B6FA-88D4-4537-B9BC-0D73B3962261}" destId="{1CCEC65D-C114-46EF-B1B8-C823D0F5C979}" srcOrd="9" destOrd="0" presId="urn:microsoft.com/office/officeart/2005/8/layout/cycle1"/>
    <dgm:cxn modelId="{48AE9F12-7614-4E86-88B2-0DF2520A7785}" type="presParOf" srcId="{3082B6FA-88D4-4537-B9BC-0D73B3962261}" destId="{713463FC-9FDC-49C7-83DE-8F13B5FEBFB6}" srcOrd="10" destOrd="0" presId="urn:microsoft.com/office/officeart/2005/8/layout/cycle1"/>
    <dgm:cxn modelId="{49DC5506-7833-478C-8589-CA665304C0BD}" type="presParOf" srcId="{3082B6FA-88D4-4537-B9BC-0D73B3962261}" destId="{D3C86459-17F7-4608-8AA3-748E25A6757F}" srcOrd="11" destOrd="0" presId="urn:microsoft.com/office/officeart/2005/8/layout/cycle1"/>
    <dgm:cxn modelId="{0BBC95A9-CACF-45D7-BA20-705C48E9B618}" type="presParOf" srcId="{3082B6FA-88D4-4537-B9BC-0D73B3962261}" destId="{E88015EF-973A-4AF5-AE1A-1056C1484F53}" srcOrd="12" destOrd="0" presId="urn:microsoft.com/office/officeart/2005/8/layout/cycle1"/>
    <dgm:cxn modelId="{B3459D4B-57AF-48A8-BFE7-862C5A17FC34}" type="presParOf" srcId="{3082B6FA-88D4-4537-B9BC-0D73B3962261}" destId="{9580C858-BE6A-4AF5-8E10-982964663CD2}" srcOrd="13" destOrd="0" presId="urn:microsoft.com/office/officeart/2005/8/layout/cycle1"/>
    <dgm:cxn modelId="{9D2F945F-3505-45D8-9F78-580F43C7D0DA}" type="presParOf" srcId="{3082B6FA-88D4-4537-B9BC-0D73B3962261}" destId="{43FE00BA-54AC-40F3-84D4-D5779AFB0B47}"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057E1-9060-46BD-A9BC-6A963603AE7D}">
      <dsp:nvSpPr>
        <dsp:cNvPr id="0" name=""/>
        <dsp:cNvSpPr/>
      </dsp:nvSpPr>
      <dsp:spPr>
        <a:xfrm>
          <a:off x="4609155" y="115469"/>
          <a:ext cx="790422" cy="10843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solidFill>
                <a:srgbClr val="FF0000"/>
              </a:solidFill>
            </a:rPr>
            <a:t>Find, review, adopt,</a:t>
          </a:r>
        </a:p>
        <a:p>
          <a:pPr lvl="0" algn="ctr" defTabSz="533400">
            <a:lnSpc>
              <a:spcPct val="90000"/>
            </a:lnSpc>
            <a:spcBef>
              <a:spcPct val="0"/>
            </a:spcBef>
            <a:spcAft>
              <a:spcPts val="0"/>
            </a:spcAft>
          </a:pPr>
          <a:r>
            <a:rPr lang="en-US" sz="1200" kern="1200" dirty="0" smtClean="0">
              <a:solidFill>
                <a:srgbClr val="FF0000"/>
              </a:solidFill>
            </a:rPr>
            <a:t>customize, use </a:t>
          </a:r>
        </a:p>
        <a:p>
          <a:pPr lvl="0" algn="ctr" defTabSz="533400">
            <a:lnSpc>
              <a:spcPct val="90000"/>
            </a:lnSpc>
            <a:spcBef>
              <a:spcPct val="0"/>
            </a:spcBef>
            <a:spcAft>
              <a:spcPts val="0"/>
            </a:spcAft>
          </a:pPr>
          <a:r>
            <a:rPr lang="en-US" sz="1200" kern="1200" dirty="0" smtClean="0">
              <a:solidFill>
                <a:srgbClr val="FF0000"/>
              </a:solidFill>
            </a:rPr>
            <a:t>&amp; share</a:t>
          </a:r>
          <a:endParaRPr lang="en-US" sz="1200" kern="1200" dirty="0">
            <a:solidFill>
              <a:srgbClr val="FF0000"/>
            </a:solidFill>
          </a:endParaRPr>
        </a:p>
      </dsp:txBody>
      <dsp:txXfrm>
        <a:off x="4609155" y="115469"/>
        <a:ext cx="790422" cy="1084321"/>
      </dsp:txXfrm>
    </dsp:sp>
    <dsp:sp modelId="{7B865E2A-977D-47BD-BB96-710F3739D206}">
      <dsp:nvSpPr>
        <dsp:cNvPr id="0" name=""/>
        <dsp:cNvSpPr/>
      </dsp:nvSpPr>
      <dsp:spPr>
        <a:xfrm>
          <a:off x="1633778" y="-132059"/>
          <a:ext cx="4196015" cy="4196015"/>
        </a:xfrm>
        <a:prstGeom prst="circularArrow">
          <a:avLst>
            <a:gd name="adj1" fmla="val 5199"/>
            <a:gd name="adj2" fmla="val 335829"/>
            <a:gd name="adj3" fmla="val 21563009"/>
            <a:gd name="adj4" fmla="val 20017103"/>
            <a:gd name="adj5" fmla="val 606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89E626-874F-4A1A-889A-36336A043BD6}">
      <dsp:nvSpPr>
        <dsp:cNvPr id="0" name=""/>
        <dsp:cNvSpPr/>
      </dsp:nvSpPr>
      <dsp:spPr>
        <a:xfrm>
          <a:off x="5146674" y="2127576"/>
          <a:ext cx="697422" cy="1118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solidFill>
                <a:srgbClr val="00B050"/>
              </a:solidFill>
            </a:rPr>
            <a:t>Find, review, adopt,</a:t>
          </a:r>
        </a:p>
        <a:p>
          <a:pPr lvl="0" algn="ctr" defTabSz="533400">
            <a:lnSpc>
              <a:spcPct val="90000"/>
            </a:lnSpc>
            <a:spcBef>
              <a:spcPct val="0"/>
            </a:spcBef>
            <a:spcAft>
              <a:spcPts val="0"/>
            </a:spcAft>
          </a:pPr>
          <a:r>
            <a:rPr lang="en-US" sz="1200" kern="1200" dirty="0" smtClean="0">
              <a:solidFill>
                <a:srgbClr val="00B050"/>
              </a:solidFill>
            </a:rPr>
            <a:t>customize, use </a:t>
          </a:r>
        </a:p>
        <a:p>
          <a:pPr lvl="0" algn="ctr" defTabSz="533400">
            <a:lnSpc>
              <a:spcPct val="90000"/>
            </a:lnSpc>
            <a:spcBef>
              <a:spcPct val="0"/>
            </a:spcBef>
            <a:spcAft>
              <a:spcPts val="0"/>
            </a:spcAft>
          </a:pPr>
          <a:r>
            <a:rPr lang="en-US" sz="1200" kern="1200" dirty="0" smtClean="0">
              <a:solidFill>
                <a:srgbClr val="00B050"/>
              </a:solidFill>
            </a:rPr>
            <a:t>&amp; share</a:t>
          </a:r>
          <a:endParaRPr lang="en-US" sz="1200" kern="1200" dirty="0">
            <a:solidFill>
              <a:srgbClr val="00B050"/>
            </a:solidFill>
          </a:endParaRPr>
        </a:p>
      </dsp:txBody>
      <dsp:txXfrm>
        <a:off x="5146674" y="2127576"/>
        <a:ext cx="697422" cy="1118722"/>
      </dsp:txXfrm>
    </dsp:sp>
    <dsp:sp modelId="{4EA2B651-471F-4833-9C45-367B278C3CDA}">
      <dsp:nvSpPr>
        <dsp:cNvPr id="0" name=""/>
        <dsp:cNvSpPr/>
      </dsp:nvSpPr>
      <dsp:spPr>
        <a:xfrm>
          <a:off x="1626817" y="13640"/>
          <a:ext cx="4196015" cy="4196015"/>
        </a:xfrm>
        <a:prstGeom prst="circularArrow">
          <a:avLst>
            <a:gd name="adj1" fmla="val 5199"/>
            <a:gd name="adj2" fmla="val 335829"/>
            <a:gd name="adj3" fmla="val 4313937"/>
            <a:gd name="adj4" fmla="val 2253105"/>
            <a:gd name="adj5" fmla="val 606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67506E-1C77-47EF-A3B3-6EC717D2586E}">
      <dsp:nvSpPr>
        <dsp:cNvPr id="0" name=""/>
        <dsp:cNvSpPr/>
      </dsp:nvSpPr>
      <dsp:spPr>
        <a:xfrm>
          <a:off x="3321760" y="3440488"/>
          <a:ext cx="806128" cy="1065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solidFill>
                <a:schemeClr val="accent1">
                  <a:lumMod val="75000"/>
                </a:schemeClr>
              </a:solidFill>
            </a:rPr>
            <a:t>Find, review, adopt</a:t>
          </a:r>
        </a:p>
        <a:p>
          <a:pPr lvl="0" algn="ctr" defTabSz="533400">
            <a:lnSpc>
              <a:spcPct val="90000"/>
            </a:lnSpc>
            <a:spcBef>
              <a:spcPct val="0"/>
            </a:spcBef>
            <a:spcAft>
              <a:spcPts val="0"/>
            </a:spcAft>
          </a:pPr>
          <a:r>
            <a:rPr lang="en-US" sz="1200" kern="1200" dirty="0" smtClean="0">
              <a:solidFill>
                <a:schemeClr val="accent1">
                  <a:lumMod val="75000"/>
                </a:schemeClr>
              </a:solidFill>
            </a:rPr>
            <a:t>customize, use </a:t>
          </a:r>
        </a:p>
        <a:p>
          <a:pPr lvl="0" algn="ctr" defTabSz="533400">
            <a:lnSpc>
              <a:spcPct val="90000"/>
            </a:lnSpc>
            <a:spcBef>
              <a:spcPct val="0"/>
            </a:spcBef>
            <a:spcAft>
              <a:spcPts val="0"/>
            </a:spcAft>
          </a:pPr>
          <a:r>
            <a:rPr lang="en-US" sz="1200" kern="1200" dirty="0" smtClean="0">
              <a:solidFill>
                <a:schemeClr val="accent1">
                  <a:lumMod val="75000"/>
                </a:schemeClr>
              </a:solidFill>
            </a:rPr>
            <a:t>&amp; share</a:t>
          </a:r>
          <a:endParaRPr lang="en-US" sz="1200" kern="1200" dirty="0">
            <a:solidFill>
              <a:schemeClr val="accent1">
                <a:lumMod val="75000"/>
              </a:schemeClr>
            </a:solidFill>
          </a:endParaRPr>
        </a:p>
      </dsp:txBody>
      <dsp:txXfrm>
        <a:off x="3321760" y="3440488"/>
        <a:ext cx="806128" cy="1065672"/>
      </dsp:txXfrm>
    </dsp:sp>
    <dsp:sp modelId="{F9DEFCBF-4C8C-414C-85CD-E022E64205FF}">
      <dsp:nvSpPr>
        <dsp:cNvPr id="0" name=""/>
        <dsp:cNvSpPr/>
      </dsp:nvSpPr>
      <dsp:spPr>
        <a:xfrm>
          <a:off x="1447990" y="-16962"/>
          <a:ext cx="4196015" cy="4196015"/>
        </a:xfrm>
        <a:prstGeom prst="circularArrow">
          <a:avLst>
            <a:gd name="adj1" fmla="val 5199"/>
            <a:gd name="adj2" fmla="val 335829"/>
            <a:gd name="adj3" fmla="val 8281819"/>
            <a:gd name="adj4" fmla="val 5815082"/>
            <a:gd name="adj5" fmla="val 606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3463FC-9FDC-49C7-83DE-8F13B5FEBFB6}">
      <dsp:nvSpPr>
        <dsp:cNvPr id="0" name=""/>
        <dsp:cNvSpPr/>
      </dsp:nvSpPr>
      <dsp:spPr>
        <a:xfrm>
          <a:off x="1439972" y="2285997"/>
          <a:ext cx="786551" cy="8990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solidFill>
                <a:srgbClr val="FF0000"/>
              </a:solidFill>
            </a:rPr>
            <a:t>Find, review, adopt</a:t>
          </a:r>
        </a:p>
        <a:p>
          <a:pPr lvl="0" algn="ctr" defTabSz="533400">
            <a:lnSpc>
              <a:spcPct val="90000"/>
            </a:lnSpc>
            <a:spcBef>
              <a:spcPct val="0"/>
            </a:spcBef>
            <a:spcAft>
              <a:spcPts val="0"/>
            </a:spcAft>
          </a:pPr>
          <a:r>
            <a:rPr lang="en-US" sz="1200" kern="1200" dirty="0" smtClean="0">
              <a:solidFill>
                <a:srgbClr val="FF0000"/>
              </a:solidFill>
            </a:rPr>
            <a:t>customize, use </a:t>
          </a:r>
        </a:p>
        <a:p>
          <a:pPr lvl="0" algn="ctr" defTabSz="533400">
            <a:lnSpc>
              <a:spcPct val="90000"/>
            </a:lnSpc>
            <a:spcBef>
              <a:spcPct val="0"/>
            </a:spcBef>
            <a:spcAft>
              <a:spcPts val="0"/>
            </a:spcAft>
          </a:pPr>
          <a:r>
            <a:rPr lang="en-US" sz="1200" kern="1200" dirty="0" smtClean="0">
              <a:solidFill>
                <a:srgbClr val="FF0000"/>
              </a:solidFill>
            </a:rPr>
            <a:t>&amp; share</a:t>
          </a:r>
          <a:endParaRPr lang="en-US" sz="1200" kern="1200" dirty="0">
            <a:solidFill>
              <a:srgbClr val="FF0000"/>
            </a:solidFill>
          </a:endParaRPr>
        </a:p>
      </dsp:txBody>
      <dsp:txXfrm>
        <a:off x="1439972" y="2285997"/>
        <a:ext cx="786551" cy="899083"/>
      </dsp:txXfrm>
    </dsp:sp>
    <dsp:sp modelId="{D3C86459-17F7-4608-8AA3-748E25A6757F}">
      <dsp:nvSpPr>
        <dsp:cNvPr id="0" name=""/>
        <dsp:cNvSpPr/>
      </dsp:nvSpPr>
      <dsp:spPr>
        <a:xfrm>
          <a:off x="-890685" y="534415"/>
          <a:ext cx="4196015" cy="4196015"/>
        </a:xfrm>
        <a:prstGeom prst="circularArrow">
          <a:avLst>
            <a:gd name="adj1" fmla="val 5199"/>
            <a:gd name="adj2" fmla="val 335829"/>
            <a:gd name="adj3" fmla="val 12703568"/>
            <a:gd name="adj4" fmla="val 10814106"/>
            <a:gd name="adj5" fmla="val 6066"/>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80C858-BE6A-4AF5-8E10-982964663CD2}">
      <dsp:nvSpPr>
        <dsp:cNvPr id="0" name=""/>
        <dsp:cNvSpPr/>
      </dsp:nvSpPr>
      <dsp:spPr>
        <a:xfrm>
          <a:off x="2071197" y="46157"/>
          <a:ext cx="1118722" cy="1118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t>Create, use </a:t>
          </a:r>
        </a:p>
        <a:p>
          <a:pPr lvl="0" algn="ctr" defTabSz="533400">
            <a:lnSpc>
              <a:spcPct val="90000"/>
            </a:lnSpc>
            <a:spcBef>
              <a:spcPct val="0"/>
            </a:spcBef>
            <a:spcAft>
              <a:spcPts val="0"/>
            </a:spcAft>
          </a:pPr>
          <a:r>
            <a:rPr lang="en-US" sz="1200" kern="1200" dirty="0" smtClean="0"/>
            <a:t>&amp; share </a:t>
          </a:r>
          <a:endParaRPr lang="en-US" sz="1200" kern="1200" dirty="0"/>
        </a:p>
      </dsp:txBody>
      <dsp:txXfrm>
        <a:off x="2071197" y="46157"/>
        <a:ext cx="1118722" cy="1118722"/>
      </dsp:txXfrm>
    </dsp:sp>
    <dsp:sp modelId="{43FE00BA-54AC-40F3-84D4-D5779AFB0B47}">
      <dsp:nvSpPr>
        <dsp:cNvPr id="0" name=""/>
        <dsp:cNvSpPr/>
      </dsp:nvSpPr>
      <dsp:spPr>
        <a:xfrm>
          <a:off x="1728848" y="-20206"/>
          <a:ext cx="4196015" cy="4196015"/>
        </a:xfrm>
        <a:prstGeom prst="circularArrow">
          <a:avLst>
            <a:gd name="adj1" fmla="val 5199"/>
            <a:gd name="adj2" fmla="val 335829"/>
            <a:gd name="adj3" fmla="val 17355050"/>
            <a:gd name="adj4" fmla="val 14999596"/>
            <a:gd name="adj5" fmla="val 606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37456F5-56D9-412A-93F2-74C102AFBAC7}" type="datetimeFigureOut">
              <a:rPr lang="en-US" smtClean="0"/>
              <a:t>10/21/2014</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61E8230E-4D98-4770-8446-FAF9EA25B5C7}" type="slidenum">
              <a:rPr lang="en-US" smtClean="0"/>
              <a:t>‹#›</a:t>
            </a:fld>
            <a:endParaRPr lang="en-US"/>
          </a:p>
        </p:txBody>
      </p:sp>
    </p:spTree>
    <p:extLst>
      <p:ext uri="{BB962C8B-B14F-4D97-AF65-F5344CB8AC3E}">
        <p14:creationId xmlns:p14="http://schemas.microsoft.com/office/powerpoint/2010/main" val="77868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8230E-4D98-4770-8446-FAF9EA25B5C7}" type="slidenum">
              <a:rPr lang="en-US" smtClean="0"/>
              <a:t>2</a:t>
            </a:fld>
            <a:endParaRPr lang="en-US"/>
          </a:p>
        </p:txBody>
      </p:sp>
    </p:spTree>
    <p:extLst>
      <p:ext uri="{BB962C8B-B14F-4D97-AF65-F5344CB8AC3E}">
        <p14:creationId xmlns:p14="http://schemas.microsoft.com/office/powerpoint/2010/main" val="3544365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13</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14</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15</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16</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17</a:t>
            </a:fld>
            <a:endParaRPr lang="en-US"/>
          </a:p>
        </p:txBody>
      </p:sp>
    </p:spTree>
    <p:extLst>
      <p:ext uri="{BB962C8B-B14F-4D97-AF65-F5344CB8AC3E}">
        <p14:creationId xmlns:p14="http://schemas.microsoft.com/office/powerpoint/2010/main" val="2663022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 http://www.lib.umich.edu/copyright/using-cc-licensed-material http://creativecommons.org/licenses/by/4.0</a:t>
            </a:r>
          </a:p>
          <a:p>
            <a:r>
              <a:rPr lang="en-US" dirty="0" smtClean="0"/>
              <a:t>See</a:t>
            </a:r>
            <a:r>
              <a:rPr lang="en-US" baseline="0" dirty="0" smtClean="0"/>
              <a:t> also:  http://wiki.creativecommons.org/Best_practices_for_attribution </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18</a:t>
            </a:fld>
            <a:endParaRPr lang="en-US"/>
          </a:p>
        </p:txBody>
      </p:sp>
    </p:spTree>
    <p:extLst>
      <p:ext uri="{BB962C8B-B14F-4D97-AF65-F5344CB8AC3E}">
        <p14:creationId xmlns:p14="http://schemas.microsoft.com/office/powerpoint/2010/main" val="2663022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19</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20</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21</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http://phet.colorado.edu/sims/html/concentration/latest/concentration_en.html</a:t>
            </a:r>
          </a:p>
          <a:p>
            <a:r>
              <a:rPr lang="en-US" dirty="0" smtClean="0"/>
              <a:t>http://phet.colorado.edu/en/simulations/category/html</a:t>
            </a:r>
          </a:p>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25</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4</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YouTube video on how to use </a:t>
            </a:r>
            <a:r>
              <a:rPr lang="en-US" dirty="0" err="1" smtClean="0"/>
              <a:t>ccMixter</a:t>
            </a:r>
            <a:r>
              <a:rPr lang="en-US" dirty="0" smtClean="0"/>
              <a:t>: https://www.youtube.com/watch?v=liAyK_VFy88</a:t>
            </a:r>
          </a:p>
          <a:p>
            <a:r>
              <a:rPr lang="en-US" dirty="0" smtClean="0"/>
              <a:t>What is a remix? 5:00-5:31</a:t>
            </a:r>
          </a:p>
          <a:p>
            <a:r>
              <a:rPr lang="en-US" dirty="0" smtClean="0"/>
              <a:t>Programs discussed:</a:t>
            </a:r>
          </a:p>
          <a:p>
            <a:r>
              <a:rPr lang="en-US" baseline="0" dirty="0" smtClean="0"/>
              <a:t>Audacity http://audacity.sourceforge.net (free)</a:t>
            </a:r>
          </a:p>
          <a:p>
            <a:r>
              <a:rPr lang="en-US" baseline="0" dirty="0" smtClean="0"/>
              <a:t>Reaper (low cost $)</a:t>
            </a:r>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26</a:t>
            </a:fld>
            <a:endParaRPr lang="en-US"/>
          </a:p>
        </p:txBody>
      </p:sp>
    </p:spTree>
    <p:extLst>
      <p:ext uri="{BB962C8B-B14F-4D97-AF65-F5344CB8AC3E}">
        <p14:creationId xmlns:p14="http://schemas.microsoft.com/office/powerpoint/2010/main" val="31957629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http://ocw.mit.edu/courses/electrical-engineering-and-computer-science/6-006-introduction-to-algorithms-fall-2011/</a:t>
            </a:r>
          </a:p>
          <a:p>
            <a:r>
              <a:rPr lang="en-US" dirty="0" smtClean="0"/>
              <a:t>Sample lecture:</a:t>
            </a:r>
            <a:r>
              <a:rPr lang="en-US" baseline="0" dirty="0" smtClean="0"/>
              <a:t> </a:t>
            </a:r>
            <a:r>
              <a:rPr lang="en-US" dirty="0" smtClean="0"/>
              <a:t>http://ocw.mit.edu/courses/electrical-engineering-and-computer-science/6-006-introduction-to-algorithms-fall-2011/lecture-videos/lecture-1-algorithmic-thinking-peak-finding/ </a:t>
            </a:r>
          </a:p>
          <a:p>
            <a:r>
              <a:rPr lang="en-US" dirty="0" smtClean="0"/>
              <a:t>Sample recitation:</a:t>
            </a:r>
            <a:r>
              <a:rPr lang="en-US" baseline="0" dirty="0" smtClean="0"/>
              <a:t> http://ocw.mit.edu/courses/electrical-engineering-and-computer-science/6-006-introduction-to-algorithms-fall-2011/assignments/MIT6_006F11_ps1.pdf </a:t>
            </a:r>
          </a:p>
          <a:p>
            <a:r>
              <a:rPr lang="en-US" dirty="0" smtClean="0"/>
              <a:t>Quiz: http://ocw.mit.edu/courses/electrical-engineering-and-computer-science/6-006-introduction-to-algorithms-fall-2011/exams/MIT6_006F11_quiz1.pdf</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27</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28</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http://www.openstaxcollege.org/books</a:t>
            </a:r>
          </a:p>
        </p:txBody>
      </p:sp>
      <p:sp>
        <p:nvSpPr>
          <p:cNvPr id="4" name="Slide Number Placeholder 3"/>
          <p:cNvSpPr>
            <a:spLocks noGrp="1"/>
          </p:cNvSpPr>
          <p:nvPr>
            <p:ph type="sldNum" sz="quarter" idx="10"/>
          </p:nvPr>
        </p:nvSpPr>
        <p:spPr/>
        <p:txBody>
          <a:bodyPr/>
          <a:lstStyle/>
          <a:p>
            <a:fld id="{B8C1720B-A332-4CCC-AC1E-B6229D5250E3}" type="slidenum">
              <a:rPr lang="en-US" smtClean="0"/>
              <a:t>29</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30</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a:t>
            </a:r>
          </a:p>
          <a:p>
            <a:r>
              <a:rPr lang="en-US" dirty="0" smtClean="0"/>
              <a:t>MATLAB tutorial</a:t>
            </a:r>
          </a:p>
          <a:p>
            <a:r>
              <a:rPr lang="en-US" dirty="0" smtClean="0"/>
              <a:t>3D</a:t>
            </a:r>
            <a:r>
              <a:rPr lang="en-US" baseline="0" dirty="0" smtClean="0"/>
              <a:t> files helicopter</a:t>
            </a:r>
          </a:p>
          <a:p>
            <a:r>
              <a:rPr lang="en-US" baseline="0" dirty="0" smtClean="0"/>
              <a:t>Architecture ancient Rome</a:t>
            </a:r>
          </a:p>
          <a:p>
            <a:r>
              <a:rPr lang="en-US" baseline="0" dirty="0" smtClean="0"/>
              <a:t>Thermodynamics simulations</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31</a:t>
            </a:fld>
            <a:endParaRPr lang="en-US"/>
          </a:p>
        </p:txBody>
      </p:sp>
    </p:spTree>
    <p:extLst>
      <p:ext uri="{BB962C8B-B14F-4D97-AF65-F5344CB8AC3E}">
        <p14:creationId xmlns:p14="http://schemas.microsoft.com/office/powerpoint/2010/main" val="30671232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32</a:t>
            </a:fld>
            <a:endParaRPr lang="en-US"/>
          </a:p>
        </p:txBody>
      </p:sp>
    </p:spTree>
    <p:extLst>
      <p:ext uri="{BB962C8B-B14F-4D97-AF65-F5344CB8AC3E}">
        <p14:creationId xmlns:p14="http://schemas.microsoft.com/office/powerpoint/2010/main" val="30671232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Creating has everything to do with teaching &amp; learning.</a:t>
            </a:r>
          </a:p>
          <a:p>
            <a:r>
              <a:rPr lang="en-US" dirty="0" smtClean="0"/>
              <a:t>Faculty rely on textbooks, learning resources </a:t>
            </a:r>
            <a:r>
              <a:rPr lang="en-US" dirty="0" err="1" smtClean="0"/>
              <a:t>etc</a:t>
            </a:r>
            <a:r>
              <a:rPr lang="en-US" dirty="0" smtClean="0"/>
              <a:t> etc. We understand that you could  create all of your instructional materials yourself . . . </a:t>
            </a:r>
            <a:r>
              <a:rPr lang="en-US" smtClean="0"/>
              <a:t>but that maybe you choose not to.</a:t>
            </a:r>
            <a:endParaRPr lang="en-US"/>
          </a:p>
        </p:txBody>
      </p:sp>
      <p:sp>
        <p:nvSpPr>
          <p:cNvPr id="4" name="Slide Number Placeholder 3"/>
          <p:cNvSpPr>
            <a:spLocks noGrp="1"/>
          </p:cNvSpPr>
          <p:nvPr>
            <p:ph type="sldNum" sz="quarter" idx="10"/>
          </p:nvPr>
        </p:nvSpPr>
        <p:spPr/>
        <p:txBody>
          <a:bodyPr/>
          <a:lstStyle/>
          <a:p>
            <a:fld id="{B8C1720B-A332-4CCC-AC1E-B6229D5250E3}" type="slidenum">
              <a:rPr lang="en-US" smtClean="0"/>
              <a:t>33</a:t>
            </a:fld>
            <a:endParaRPr lang="en-US"/>
          </a:p>
        </p:txBody>
      </p:sp>
    </p:spTree>
    <p:extLst>
      <p:ext uri="{BB962C8B-B14F-4D97-AF65-F5344CB8AC3E}">
        <p14:creationId xmlns:p14="http://schemas.microsoft.com/office/powerpoint/2010/main" val="1760149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5</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6</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760">
              <a:defRPr/>
            </a:pPr>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7</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760">
              <a:defRPr/>
            </a:pPr>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8</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How many have seen/used these symbols?</a:t>
            </a:r>
          </a:p>
        </p:txBody>
      </p:sp>
      <p:sp>
        <p:nvSpPr>
          <p:cNvPr id="4" name="Slide Number Placeholder 3"/>
          <p:cNvSpPr>
            <a:spLocks noGrp="1"/>
          </p:cNvSpPr>
          <p:nvPr>
            <p:ph type="sldNum" sz="quarter" idx="10"/>
          </p:nvPr>
        </p:nvSpPr>
        <p:spPr/>
        <p:txBody>
          <a:bodyPr/>
          <a:lstStyle/>
          <a:p>
            <a:fld id="{B8C1720B-A332-4CCC-AC1E-B6229D5250E3}" type="slidenum">
              <a:rPr lang="en-US" smtClean="0"/>
              <a:t>9</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11</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12</a:t>
            </a:fld>
            <a:endParaRPr lang="en-US"/>
          </a:p>
        </p:txBody>
      </p:sp>
    </p:spTree>
    <p:extLst>
      <p:ext uri="{BB962C8B-B14F-4D97-AF65-F5344CB8AC3E}">
        <p14:creationId xmlns:p14="http://schemas.microsoft.com/office/powerpoint/2010/main" val="4053780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BCA61D-AEB9-4974-8EF5-20C1DF7322E2}"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3704259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BCA61D-AEB9-4974-8EF5-20C1DF7322E2}"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2683965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BCA61D-AEB9-4974-8EF5-20C1DF7322E2}"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3665481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BCA61D-AEB9-4974-8EF5-20C1DF7322E2}"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1867456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BCA61D-AEB9-4974-8EF5-20C1DF7322E2}"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2820031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BCA61D-AEB9-4974-8EF5-20C1DF7322E2}" type="datetimeFigureOut">
              <a:rPr lang="en-US" smtClean="0"/>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2699125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BCA61D-AEB9-4974-8EF5-20C1DF7322E2}" type="datetimeFigureOut">
              <a:rPr lang="en-US" smtClean="0"/>
              <a:t>10/21/2014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541185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BCA61D-AEB9-4974-8EF5-20C1DF7322E2}" type="datetimeFigureOut">
              <a:rPr lang="en-US" smtClean="0"/>
              <a:t>10/21/2014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231335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BCA61D-AEB9-4974-8EF5-20C1DF7322E2}" type="datetimeFigureOut">
              <a:rPr lang="en-US" smtClean="0"/>
              <a:t>10/21/2014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3183054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BCA61D-AEB9-4974-8EF5-20C1DF7322E2}" type="datetimeFigureOut">
              <a:rPr lang="en-US" smtClean="0"/>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766859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BCA61D-AEB9-4974-8EF5-20C1DF7322E2}" type="datetimeFigureOut">
              <a:rPr lang="en-US" smtClean="0"/>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AF43-72B5-4C46-BBF8-1171ED79702C}" type="slidenum">
              <a:rPr lang="en-US" smtClean="0"/>
              <a:t>‹#›</a:t>
            </a:fld>
            <a:endParaRPr lang="en-US"/>
          </a:p>
        </p:txBody>
      </p:sp>
    </p:spTree>
    <p:extLst>
      <p:ext uri="{BB962C8B-B14F-4D97-AF65-F5344CB8AC3E}">
        <p14:creationId xmlns:p14="http://schemas.microsoft.com/office/powerpoint/2010/main" val="4008550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BCA61D-AEB9-4974-8EF5-20C1DF7322E2}" type="datetimeFigureOut">
              <a:rPr lang="en-US" smtClean="0"/>
              <a:t>10/21/2014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B7AF43-72B5-4C46-BBF8-1171ED79702C}" type="slidenum">
              <a:rPr lang="en-US" smtClean="0"/>
              <a:t>‹#›</a:t>
            </a:fld>
            <a:endParaRPr lang="en-US"/>
          </a:p>
        </p:txBody>
      </p:sp>
    </p:spTree>
    <p:extLst>
      <p:ext uri="{BB962C8B-B14F-4D97-AF65-F5344CB8AC3E}">
        <p14:creationId xmlns:p14="http://schemas.microsoft.com/office/powerpoint/2010/main" val="4323929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arwalz@vt.edu"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iki.creativecommons.org/Best_practices_for_attribution"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iki.creativecommons.org/Marking_Works_Technica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flickr.com/photos/grggrssmr/4846187035" TargetMode="External"/><Relationship Id="rId7"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wiki.creativecommons.org/Marking_Works_Technical" TargetMode="External"/><Relationship Id="rId5" Type="http://schemas.openxmlformats.org/officeDocument/2006/relationships/hyperlink" Target="https://wiki.creativecommons.org/Best_practices_for_attribution" TargetMode="External"/><Relationship Id="rId4" Type="http://schemas.openxmlformats.org/officeDocument/2006/relationships/hyperlink" Target="http://creativecommons.org/licenses/by-sa/3.0"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creativecommons.org/licenses/by/4.0/" TargetMode="External"/><Relationship Id="rId4" Type="http://schemas.openxmlformats.org/officeDocument/2006/relationships/hyperlink" Target="http://search.creativecommons.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europeana.eu/"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hyperlink" Target="http://www.flickr.com/"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flickr.co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flickr.co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creativecommons.org/licenses/by/3.0/us" TargetMode="External"/><Relationship Id="rId4" Type="http://schemas.openxmlformats.org/officeDocument/2006/relationships/hyperlink" Target="http://phet.colorado.edu/sims/html/concentration/latest/concentration_en.htm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soundcloud.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creativecommons.org/licenses/by-nc-sa/4.0/" TargetMode="External"/><Relationship Id="rId5" Type="http://schemas.openxmlformats.org/officeDocument/2006/relationships/hyperlink" Target="http://ocw.mit.edu/courses/electrical-engineering-and-computer-science/6-006-introduction-to-algorithms-fall-2011/" TargetMode="Externa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openstaxcollege.org/"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hyperlink" Target="http://mirrors.creativecommons.org/getcreative"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creativecommons.org/licenses/by-nc-sa/1.0/" TargetMode="External"/></Relationships>
</file>

<file path=ppt/slides/_rels/slide30.xml.rels><?xml version="1.0" encoding="UTF-8" standalone="yes"?>
<Relationships xmlns="http://schemas.openxmlformats.org/package/2006/relationships"><Relationship Id="rId8" Type="http://schemas.openxmlformats.org/officeDocument/2006/relationships/hyperlink" Target="http://www.jorum.ac.uk/" TargetMode="External"/><Relationship Id="rId3" Type="http://schemas.openxmlformats.org/officeDocument/2006/relationships/image" Target="../media/image23.png"/><Relationship Id="rId7" Type="http://schemas.openxmlformats.org/officeDocument/2006/relationships/hyperlink" Target="http://www.oercommons.or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hyperlink" Target="http://www.merlot.org/"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google.com/advanced_search"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support.google.com/websearch/answer/29508?hl" TargetMode="External"/><Relationship Id="rId5" Type="http://schemas.openxmlformats.org/officeDocument/2006/relationships/image" Target="../media/image26.png"/><Relationship Id="rId4" Type="http://schemas.openxmlformats.org/officeDocument/2006/relationships/hyperlink" Target="https://www.google.com/advanced_image_search"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www.khanacademy.org/" TargetMode="External"/><Relationship Id="rId13" Type="http://schemas.openxmlformats.org/officeDocument/2006/relationships/hyperlink" Target="http://www.merlot.org/merlot/index.htm" TargetMode="External"/><Relationship Id="rId3" Type="http://schemas.openxmlformats.org/officeDocument/2006/relationships/hyperlink" Target="http://search.creativecommons.org/" TargetMode="External"/><Relationship Id="rId7" Type="http://schemas.openxmlformats.org/officeDocument/2006/relationships/hyperlink" Target="http://phet.colorado.edu/" TargetMode="External"/><Relationship Id="rId12" Type="http://schemas.openxmlformats.org/officeDocument/2006/relationships/hyperlink" Target="http://open.umn.edu/opentextbook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ocw.mit.edu/" TargetMode="External"/><Relationship Id="rId11" Type="http://schemas.openxmlformats.org/officeDocument/2006/relationships/hyperlink" Target="http://openstaxcollege.org/books" TargetMode="External"/><Relationship Id="rId5" Type="http://schemas.openxmlformats.org/officeDocument/2006/relationships/hyperlink" Target="https://www.google.com/advanced_search" TargetMode="External"/><Relationship Id="rId15" Type="http://schemas.openxmlformats.org/officeDocument/2006/relationships/image" Target="../media/image27.png"/><Relationship Id="rId10" Type="http://schemas.openxmlformats.org/officeDocument/2006/relationships/hyperlink" Target="https://www.ted.com/about/our-organization/our-policies-terms/ted-talks-usage-policy" TargetMode="External"/><Relationship Id="rId4" Type="http://schemas.openxmlformats.org/officeDocument/2006/relationships/hyperlink" Target="http://www.saylor.org/courses" TargetMode="External"/><Relationship Id="rId9" Type="http://schemas.openxmlformats.org/officeDocument/2006/relationships/hyperlink" Target="http://www.vimeo.com/" TargetMode="External"/><Relationship Id="rId14" Type="http://schemas.openxmlformats.org/officeDocument/2006/relationships/hyperlink" Target="http://guides.lib.vt.edu/oer" TargetMode="External"/></Relationships>
</file>

<file path=ppt/slides/_rels/slide3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hyperlink" Target="http://creativecommons.org/licenses/by-nc-sa/1.0/" TargetMode="External"/><Relationship Id="rId5" Type="http://schemas.openxmlformats.org/officeDocument/2006/relationships/diagramQuickStyle" Target="../diagrams/quickStyle1.xml"/><Relationship Id="rId10" Type="http://schemas.openxmlformats.org/officeDocument/2006/relationships/hyperlink" Target="http://mirrors.creativecommons.org/getcreative" TargetMode="External"/><Relationship Id="rId4" Type="http://schemas.openxmlformats.org/officeDocument/2006/relationships/diagramLayout" Target="../diagrams/layout1.xml"/><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hyperlink" Target="https://wiki.creativecommons.org/Marking_your_work_with_a_CC_license" TargetMode="Externa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hyperlink" Target="http://www.merlot.com/" TargetMode="External"/><Relationship Id="rId2" Type="http://schemas.openxmlformats.org/officeDocument/2006/relationships/hyperlink" Target="http://vtechworks.lib.vt.edu/register" TargetMode="External"/><Relationship Id="rId1" Type="http://schemas.openxmlformats.org/officeDocument/2006/relationships/slideLayout" Target="../slideLayouts/slideLayout2.xml"/><Relationship Id="rId4" Type="http://schemas.openxmlformats.org/officeDocument/2006/relationships/hyperlink" Target="http://www.oercommons.org/"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io3BrAQl3so" TargetMode="External"/><Relationship Id="rId7"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mirrors.creativecommons.org/getcreative" TargetMode="External"/><Relationship Id="rId5" Type="http://schemas.openxmlformats.org/officeDocument/2006/relationships/hyperlink" Target="http://creativecommons.org/licenses/by-nc-sa/1.0/" TargetMode="Externa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buNone/>
            </a:pPr>
            <a:endParaRPr lang="en-US" dirty="0" smtClean="0"/>
          </a:p>
          <a:p>
            <a:pPr marL="0" indent="0">
              <a:buNone/>
            </a:pPr>
            <a:endParaRPr lang="en-US" dirty="0"/>
          </a:p>
          <a:p>
            <a:pPr marL="0" indent="0" algn="ctr">
              <a:buNone/>
            </a:pPr>
            <a:r>
              <a:rPr lang="en-US" dirty="0" smtClean="0"/>
              <a:t/>
            </a:r>
            <a:br>
              <a:rPr lang="en-US" dirty="0" smtClean="0"/>
            </a:br>
            <a:r>
              <a:rPr lang="en-US" sz="4400" dirty="0" smtClean="0"/>
              <a:t>Choices by </a:t>
            </a:r>
            <a:r>
              <a:rPr lang="en-US" sz="4400" dirty="0" smtClean="0"/>
              <a:t>Design, a Primer:</a:t>
            </a:r>
            <a:endParaRPr lang="en-US" sz="4400" dirty="0" smtClean="0"/>
          </a:p>
          <a:p>
            <a:pPr marL="0" indent="0" algn="ctr">
              <a:buNone/>
            </a:pPr>
            <a:r>
              <a:rPr lang="en-US" dirty="0" smtClean="0"/>
              <a:t>Finding and Using Openly Licensed Resources</a:t>
            </a:r>
          </a:p>
          <a:p>
            <a:pPr marL="0" indent="0" algn="ctr">
              <a:buNone/>
            </a:pPr>
            <a:r>
              <a:rPr lang="en-US" sz="2000" dirty="0" smtClean="0"/>
              <a:t>October 20, 2014</a:t>
            </a:r>
          </a:p>
          <a:p>
            <a:pPr marL="0" indent="0">
              <a:buNone/>
            </a:pPr>
            <a:endParaRPr lang="en-US" dirty="0" smtClean="0"/>
          </a:p>
          <a:p>
            <a:pPr marL="0" indent="0">
              <a:buNone/>
            </a:pPr>
            <a:endParaRPr lang="en-US" dirty="0"/>
          </a:p>
          <a:p>
            <a:pPr marL="0" indent="0">
              <a:buNone/>
            </a:pPr>
            <a:endParaRPr lang="en-US" dirty="0"/>
          </a:p>
          <a:p>
            <a:pPr marL="0" indent="0" algn="ctr">
              <a:buNone/>
            </a:pPr>
            <a:r>
              <a:rPr lang="en-US" sz="2000" dirty="0" smtClean="0"/>
              <a:t>Anita Walz </a:t>
            </a:r>
            <a:r>
              <a:rPr lang="en-US" sz="2000" dirty="0" smtClean="0">
                <a:hlinkClick r:id="rId2"/>
              </a:rPr>
              <a:t>arwalz@vt.edu</a:t>
            </a:r>
            <a:r>
              <a:rPr lang="en-US" sz="2000" dirty="0" smtClean="0"/>
              <a:t> </a:t>
            </a:r>
          </a:p>
          <a:p>
            <a:pPr marL="0" indent="0" algn="ctr">
              <a:buNone/>
            </a:pPr>
            <a:r>
              <a:rPr lang="en-US" sz="2000" dirty="0" smtClean="0"/>
              <a:t>(I am not an attorney. This presentation does not constitute legal advice.)</a:t>
            </a:r>
            <a:endParaRPr lang="en-US" sz="2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400800"/>
            <a:ext cx="89535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36205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219200"/>
            <a:ext cx="6724650" cy="5410200"/>
          </a:xfrm>
        </p:spPr>
        <p:txBody>
          <a:bodyPr>
            <a:normAutofit/>
          </a:bodyPr>
          <a:lstStyle/>
          <a:p>
            <a:pPr marL="0" indent="0">
              <a:buNone/>
            </a:pPr>
            <a:r>
              <a:rPr lang="en-US" sz="1800" dirty="0" smtClean="0"/>
              <a:t>Attribution “</a:t>
            </a:r>
            <a:r>
              <a:rPr lang="en-US" sz="1800" dirty="0"/>
              <a:t>CC-BY</a:t>
            </a:r>
            <a:r>
              <a:rPr lang="en-US" sz="1800" dirty="0" smtClean="0"/>
              <a:t>”</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endParaRPr lang="en-US" sz="1800" dirty="0" smtClean="0"/>
          </a:p>
          <a:p>
            <a:pPr marL="0" indent="0">
              <a:buNone/>
            </a:pPr>
            <a:endParaRPr lang="en-US" sz="1800" dirty="0" smtClean="0"/>
          </a:p>
          <a:p>
            <a:pPr marL="0" indent="0">
              <a:buNone/>
            </a:pPr>
            <a:r>
              <a:rPr lang="en-US" sz="1800" dirty="0" smtClean="0"/>
              <a:t>Attribution Noncommercial “CC BY-NC”</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NoDerivatives</a:t>
            </a:r>
            <a:r>
              <a:rPr lang="en-US" sz="1800" dirty="0" smtClean="0"/>
              <a:t> “CC BY-NC-ND”</a:t>
            </a:r>
            <a:endParaRPr lang="en-US" sz="18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47526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838200"/>
          </a:xfrm>
        </p:spPr>
        <p:txBody>
          <a:bodyPr>
            <a:normAutofit fontScale="850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5504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19050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16208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27432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84744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39624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7646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48006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r>
              <a:rPr lang="en-US" sz="1500" dirty="0"/>
              <a:t> </a:t>
            </a:r>
            <a:endParaRPr lang="en-US" sz="1500" dirty="0" smtClean="0"/>
          </a:p>
          <a:p>
            <a:pPr marL="0" indent="0">
              <a:buNone/>
            </a:pPr>
            <a:r>
              <a:rPr lang="en-US" sz="1500" dirty="0" smtClean="0"/>
              <a:t>This </a:t>
            </a:r>
            <a:r>
              <a:rPr lang="en-US" sz="1500" dirty="0"/>
              <a:t>license allows for redistribution, commercial and non-commercial, as long as it is passed along unchanged and in whole, with credit to the original author</a:t>
            </a:r>
            <a:r>
              <a:rPr lang="en-US" sz="1500" dirty="0" smtClean="0"/>
              <a:t>.</a:t>
            </a:r>
          </a:p>
          <a:p>
            <a:pPr marL="0" indent="0">
              <a:buNone/>
            </a:pPr>
            <a:endParaRPr lang="en-US" sz="1500" dirty="0"/>
          </a:p>
          <a:p>
            <a:pPr marL="0" indent="0">
              <a:buNone/>
            </a:pPr>
            <a:endParaRPr lang="en-US" sz="1500" dirty="0" smtClean="0"/>
          </a:p>
          <a:p>
            <a:pPr marL="0" indent="0">
              <a:buNone/>
            </a:pPr>
            <a:endParaRPr lang="en-US" sz="1500" dirty="0"/>
          </a:p>
          <a:p>
            <a:pPr marL="0" indent="0">
              <a:buNone/>
            </a:pPr>
            <a:endParaRPr lang="en-US" sz="15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0172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57150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r>
              <a:rPr lang="en-US" sz="1500" dirty="0"/>
              <a:t> </a:t>
            </a:r>
            <a:endParaRPr lang="en-US" sz="1500" dirty="0" smtClean="0"/>
          </a:p>
          <a:p>
            <a:pPr marL="0" indent="0">
              <a:buNone/>
            </a:pPr>
            <a:r>
              <a:rPr lang="en-US" sz="1500" dirty="0" smtClean="0"/>
              <a:t>This </a:t>
            </a:r>
            <a:r>
              <a:rPr lang="en-US" sz="1500" dirty="0"/>
              <a:t>license allows for redistribution, commercial and non-commercial, as long as it is passed along unchanged and in whole, with credit to the original author.</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NoDerivatives</a:t>
            </a:r>
            <a:r>
              <a:rPr lang="en-US" sz="1800" dirty="0" smtClean="0"/>
              <a:t> “CC BY-NC-ND”</a:t>
            </a:r>
            <a:r>
              <a:rPr lang="en-US" sz="1400" dirty="0"/>
              <a:t> </a:t>
            </a:r>
          </a:p>
          <a:p>
            <a:pPr marL="0" indent="0">
              <a:buNone/>
            </a:pPr>
            <a:r>
              <a:rPr lang="en-US" sz="1500" dirty="0" smtClean="0"/>
              <a:t>This </a:t>
            </a:r>
            <a:r>
              <a:rPr lang="en-US" sz="1500" dirty="0"/>
              <a:t>license is the most restrictive of the six main licenses, allowing redistribution. This license is often called the “free advertising” license because it allows others to download works and share them with others as long as they mention the original author and link back to them, but they can’t change them in any way or use them commercially.</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181600" y="76200"/>
            <a:ext cx="3962400" cy="553998"/>
          </a:xfrm>
          <a:prstGeom prst="rect">
            <a:avLst/>
          </a:prstGeom>
          <a:noFill/>
        </p:spPr>
        <p:txBody>
          <a:bodyPr wrap="square" rtlCol="0">
            <a:spAutoFit/>
          </a:bodyPr>
          <a:lstStyle/>
          <a:p>
            <a:r>
              <a:rPr lang="en-US" sz="1000" dirty="0"/>
              <a:t>© University of Michigan CC BY</a:t>
            </a:r>
          </a:p>
          <a:p>
            <a:r>
              <a:rPr lang="en-US" sz="1000" dirty="0"/>
              <a:t>http://www.lib.umich.edu/copyright/using-cc-licensed-material</a:t>
            </a:r>
          </a:p>
          <a:p>
            <a:r>
              <a:rPr lang="en-US" sz="1000" dirty="0"/>
              <a:t>http://</a:t>
            </a:r>
            <a:r>
              <a:rPr lang="en-US" sz="1000" dirty="0" smtClean="0"/>
              <a:t>creativecommons.org/licenses/by/4.0</a:t>
            </a:r>
            <a:endParaRPr lang="en-US" sz="1000" dirty="0"/>
          </a:p>
        </p:txBody>
      </p:sp>
    </p:spTree>
    <p:extLst>
      <p:ext uri="{BB962C8B-B14F-4D97-AF65-F5344CB8AC3E}">
        <p14:creationId xmlns:p14="http://schemas.microsoft.com/office/powerpoint/2010/main" val="29273002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915400" cy="1143000"/>
          </a:xfrm>
        </p:spPr>
        <p:txBody>
          <a:bodyPr>
            <a:normAutofit fontScale="90000"/>
          </a:bodyPr>
          <a:lstStyle/>
          <a:p>
            <a:r>
              <a:rPr lang="en-US" dirty="0" smtClean="0"/>
              <a:t>How to attribute </a:t>
            </a:r>
            <a:r>
              <a:rPr lang="en-US" dirty="0" smtClean="0">
                <a:solidFill>
                  <a:srgbClr val="FF0000"/>
                </a:solidFill>
              </a:rPr>
              <a:t>openly licensed </a:t>
            </a:r>
            <a:r>
              <a:rPr lang="en-US" dirty="0" smtClean="0"/>
              <a:t>works</a:t>
            </a:r>
            <a:endParaRPr lang="en-US" dirty="0"/>
          </a:p>
        </p:txBody>
      </p:sp>
      <p:sp>
        <p:nvSpPr>
          <p:cNvPr id="3" name="Content Placeholder 2"/>
          <p:cNvSpPr>
            <a:spLocks noGrp="1"/>
          </p:cNvSpPr>
          <p:nvPr>
            <p:ph idx="1"/>
          </p:nvPr>
        </p:nvSpPr>
        <p:spPr>
          <a:xfrm>
            <a:off x="76200" y="1600200"/>
            <a:ext cx="8915400" cy="5257800"/>
          </a:xfrm>
        </p:spPr>
        <p:txBody>
          <a:bodyPr>
            <a:normAutofit fontScale="92500" lnSpcReduction="10000"/>
          </a:bodyPr>
          <a:lstStyle/>
          <a:p>
            <a:pPr lvl="1"/>
            <a:endParaRPr lang="en-US" dirty="0" smtClean="0"/>
          </a:p>
          <a:p>
            <a:pPr lvl="1"/>
            <a:endParaRPr lang="en-US" dirty="0" smtClean="0"/>
          </a:p>
          <a:p>
            <a:pPr lvl="1"/>
            <a:r>
              <a:rPr lang="en-US" dirty="0" smtClean="0"/>
              <a:t>Credit the </a:t>
            </a:r>
            <a:r>
              <a:rPr lang="en-US" dirty="0" smtClean="0">
                <a:solidFill>
                  <a:srgbClr val="FF0000"/>
                </a:solidFill>
              </a:rPr>
              <a:t>author</a:t>
            </a:r>
            <a:r>
              <a:rPr lang="en-US" dirty="0" smtClean="0"/>
              <a:t> or other parties (as they specify)</a:t>
            </a:r>
          </a:p>
          <a:p>
            <a:pPr lvl="1"/>
            <a:endParaRPr lang="en-US" dirty="0" smtClean="0"/>
          </a:p>
          <a:p>
            <a:pPr lvl="1"/>
            <a:r>
              <a:rPr lang="en-US" dirty="0" smtClean="0"/>
              <a:t>List the </a:t>
            </a:r>
            <a:r>
              <a:rPr lang="en-US" dirty="0" smtClean="0">
                <a:solidFill>
                  <a:srgbClr val="FF0000"/>
                </a:solidFill>
              </a:rPr>
              <a:t>title</a:t>
            </a:r>
            <a:r>
              <a:rPr lang="en-US" dirty="0" smtClean="0"/>
              <a:t> &amp; </a:t>
            </a:r>
            <a:r>
              <a:rPr lang="en-US" dirty="0" smtClean="0">
                <a:solidFill>
                  <a:srgbClr val="FF0000"/>
                </a:solidFill>
              </a:rPr>
              <a:t>URL</a:t>
            </a:r>
            <a:r>
              <a:rPr lang="en-US" dirty="0" smtClean="0"/>
              <a:t> of the work (if available)</a:t>
            </a:r>
          </a:p>
          <a:p>
            <a:pPr lvl="1"/>
            <a:endParaRPr lang="en-US" dirty="0" smtClean="0"/>
          </a:p>
          <a:p>
            <a:pPr lvl="1"/>
            <a:r>
              <a:rPr lang="en-US" dirty="0" smtClean="0"/>
              <a:t>Identify the </a:t>
            </a:r>
            <a:r>
              <a:rPr lang="en-US" dirty="0" smtClean="0">
                <a:solidFill>
                  <a:srgbClr val="FF0000"/>
                </a:solidFill>
              </a:rPr>
              <a:t>license</a:t>
            </a:r>
            <a:r>
              <a:rPr lang="en-US" dirty="0" smtClean="0"/>
              <a:t> &amp; </a:t>
            </a:r>
            <a:r>
              <a:rPr lang="en-US" dirty="0" smtClean="0">
                <a:solidFill>
                  <a:srgbClr val="FF0000"/>
                </a:solidFill>
              </a:rPr>
              <a:t>URL</a:t>
            </a:r>
            <a:r>
              <a:rPr lang="en-US" dirty="0" smtClean="0"/>
              <a:t> of the license</a:t>
            </a:r>
          </a:p>
          <a:p>
            <a:pPr marL="457200" lvl="1" indent="0">
              <a:buNone/>
            </a:pPr>
            <a:endParaRPr lang="en-US" dirty="0" smtClean="0"/>
          </a:p>
          <a:p>
            <a:pPr marL="457200" lvl="1" indent="0">
              <a:buNone/>
            </a:pPr>
            <a:endParaRPr lang="en-US" dirty="0" smtClean="0"/>
          </a:p>
          <a:p>
            <a:pPr marL="457200" lvl="1" indent="0">
              <a:buNone/>
            </a:pPr>
            <a:r>
              <a:rPr lang="en-US" sz="2300" b="1" dirty="0" smtClean="0"/>
              <a:t>		</a:t>
            </a:r>
            <a:endParaRPr lang="en-US" sz="2300" dirty="0" smtClean="0"/>
          </a:p>
          <a:p>
            <a:pPr marL="457200" lvl="1" indent="0">
              <a:buNone/>
            </a:pPr>
            <a:endParaRPr lang="en-US" sz="1600" dirty="0" smtClean="0"/>
          </a:p>
          <a:p>
            <a:pPr marL="457200" lvl="1" indent="0">
              <a:buNone/>
            </a:pPr>
            <a:endParaRPr lang="en-US" sz="1600" dirty="0"/>
          </a:p>
          <a:p>
            <a:pPr marL="457200" lvl="1" indent="0">
              <a:buNone/>
            </a:pPr>
            <a:r>
              <a:rPr lang="en-US" sz="1600" dirty="0" smtClean="0"/>
              <a:t>(See also </a:t>
            </a:r>
            <a:r>
              <a:rPr lang="en-US" sz="1600" dirty="0" smtClean="0">
                <a:hlinkClick r:id="rId3"/>
              </a:rPr>
              <a:t>https</a:t>
            </a:r>
            <a:r>
              <a:rPr lang="en-US" sz="1600" dirty="0">
                <a:hlinkClick r:id="rId3"/>
              </a:rPr>
              <a:t>://</a:t>
            </a:r>
            <a:r>
              <a:rPr lang="en-US" sz="1600" dirty="0" smtClean="0">
                <a:hlinkClick r:id="rId3"/>
              </a:rPr>
              <a:t>wiki.creativecommons.org/Best_practices_for_attribution</a:t>
            </a:r>
            <a:r>
              <a:rPr lang="en-US" sz="1600" dirty="0" smtClean="0"/>
              <a:t> and making notices </a:t>
            </a:r>
            <a:r>
              <a:rPr lang="en-US" sz="1600" dirty="0"/>
              <a:t>machine readable: </a:t>
            </a:r>
            <a:r>
              <a:rPr lang="en-US" sz="1600" dirty="0">
                <a:hlinkClick r:id="rId4"/>
              </a:rPr>
              <a:t>https://</a:t>
            </a:r>
            <a:r>
              <a:rPr lang="en-US" sz="1600" dirty="0" smtClean="0">
                <a:hlinkClick r:id="rId4"/>
              </a:rPr>
              <a:t>wiki.creativecommons.org/Marking_Works_Technical</a:t>
            </a:r>
            <a:r>
              <a:rPr lang="en-US" sz="1600" dirty="0" smtClean="0"/>
              <a:t> </a:t>
            </a:r>
          </a:p>
          <a:p>
            <a:pPr marL="457200" lvl="1" indent="0">
              <a:buNone/>
            </a:pPr>
            <a:endParaRPr lang="en-US" sz="1600" dirty="0" smtClean="0"/>
          </a:p>
          <a:p>
            <a:pPr marL="457200" lvl="1" indent="0">
              <a:buNone/>
            </a:pPr>
            <a:endParaRPr lang="en-US" sz="2300" dirty="0"/>
          </a:p>
        </p:txBody>
      </p:sp>
    </p:spTree>
    <p:extLst>
      <p:ext uri="{BB962C8B-B14F-4D97-AF65-F5344CB8AC3E}">
        <p14:creationId xmlns:p14="http://schemas.microsoft.com/office/powerpoint/2010/main" val="22996587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600200"/>
            <a:ext cx="8915400" cy="5257800"/>
          </a:xfrm>
        </p:spPr>
        <p:txBody>
          <a:bodyPr>
            <a:normAutofit fontScale="70000" lnSpcReduction="20000"/>
          </a:bodyPr>
          <a:lstStyle/>
          <a:p>
            <a:pPr marL="0" indent="0">
              <a:buNone/>
            </a:pPr>
            <a:r>
              <a:rPr lang="en-US" sz="2800" dirty="0" smtClean="0"/>
              <a:t>Use of </a:t>
            </a:r>
            <a:r>
              <a:rPr lang="en-US" sz="2800" dirty="0" smtClean="0">
                <a:solidFill>
                  <a:srgbClr val="FF0000"/>
                </a:solidFill>
              </a:rPr>
              <a:t>ANY </a:t>
            </a:r>
            <a:r>
              <a:rPr lang="en-US" sz="2800" dirty="0" smtClean="0"/>
              <a:t>and </a:t>
            </a:r>
            <a:r>
              <a:rPr lang="en-US" sz="2800" dirty="0" smtClean="0">
                <a:solidFill>
                  <a:srgbClr val="FF0000"/>
                </a:solidFill>
              </a:rPr>
              <a:t>ALL</a:t>
            </a:r>
            <a:r>
              <a:rPr lang="en-US" sz="2800" dirty="0" smtClean="0"/>
              <a:t> Creative Commons licensed works </a:t>
            </a:r>
            <a:r>
              <a:rPr lang="en-US" sz="2800" dirty="0" smtClean="0">
                <a:solidFill>
                  <a:srgbClr val="FF0000"/>
                </a:solidFill>
              </a:rPr>
              <a:t>requires attribution</a:t>
            </a:r>
          </a:p>
          <a:p>
            <a:pPr lvl="1"/>
            <a:endParaRPr lang="en-US" dirty="0" smtClean="0"/>
          </a:p>
          <a:p>
            <a:pPr lvl="1"/>
            <a:r>
              <a:rPr lang="en-US" dirty="0" smtClean="0"/>
              <a:t>Credit the author or other parties (as they specify)</a:t>
            </a:r>
          </a:p>
          <a:p>
            <a:pPr lvl="1"/>
            <a:r>
              <a:rPr lang="en-US" dirty="0" smtClean="0"/>
              <a:t>indicate the title &amp; URL of the work (if available)</a:t>
            </a:r>
          </a:p>
          <a:p>
            <a:pPr lvl="1"/>
            <a:r>
              <a:rPr lang="en-US" dirty="0" smtClean="0"/>
              <a:t>Indicate the license &amp; URL of the license</a:t>
            </a:r>
          </a:p>
          <a:p>
            <a:pPr lvl="1"/>
            <a:endParaRPr lang="en-US" dirty="0" smtClean="0"/>
          </a:p>
          <a:p>
            <a:pPr marL="457200" lvl="1" indent="0">
              <a:buNone/>
            </a:pPr>
            <a:endParaRPr lang="en-US" dirty="0"/>
          </a:p>
          <a:p>
            <a:pPr marL="457200" lvl="1" indent="0">
              <a:buNone/>
            </a:pPr>
            <a:r>
              <a:rPr lang="en-US" sz="2300" b="1" dirty="0" smtClean="0"/>
              <a:t>		Examples: </a:t>
            </a:r>
          </a:p>
          <a:p>
            <a:pPr marL="457200" lvl="1" indent="0">
              <a:buNone/>
            </a:pPr>
            <a:r>
              <a:rPr lang="en-US" sz="1800" dirty="0" smtClean="0"/>
              <a:t>		© "Copyright </a:t>
            </a:r>
            <a:r>
              <a:rPr lang="en-US" sz="1800" dirty="0"/>
              <a:t>Camp" by Greg </a:t>
            </a:r>
            <a:r>
              <a:rPr lang="en-US" sz="1800" dirty="0" err="1"/>
              <a:t>Grossmeier</a:t>
            </a:r>
            <a:r>
              <a:rPr lang="en-US" sz="1800" dirty="0"/>
              <a:t> from </a:t>
            </a:r>
            <a:r>
              <a:rPr lang="en-US" sz="1800" dirty="0" smtClean="0"/>
              <a:t>						</a:t>
            </a:r>
            <a:r>
              <a:rPr lang="en-US" sz="1800" dirty="0" smtClean="0">
                <a:hlinkClick r:id="rId3"/>
              </a:rPr>
              <a:t>http</a:t>
            </a:r>
            <a:r>
              <a:rPr lang="en-US" sz="1800" dirty="0">
                <a:hlinkClick r:id="rId3"/>
              </a:rPr>
              <a:t>://</a:t>
            </a:r>
            <a:r>
              <a:rPr lang="en-US" sz="1800" dirty="0" smtClean="0">
                <a:hlinkClick r:id="rId3"/>
              </a:rPr>
              <a:t>www.flickr.com/photos/grggrssmr/4846187035</a:t>
            </a:r>
            <a:r>
              <a:rPr lang="en-US" sz="1800" dirty="0" smtClean="0"/>
              <a:t>, </a:t>
            </a:r>
            <a:r>
              <a:rPr lang="en-US" sz="1800" dirty="0"/>
              <a:t>used under a </a:t>
            </a:r>
            <a:r>
              <a:rPr lang="en-US" sz="1800" dirty="0" smtClean="0"/>
              <a:t>Creative Commons 			Attribution-</a:t>
            </a:r>
            <a:r>
              <a:rPr lang="en-US" sz="1800" dirty="0" err="1" smtClean="0"/>
              <a:t>ShareAlike</a:t>
            </a:r>
            <a:r>
              <a:rPr lang="en-US" sz="1800" dirty="0" smtClean="0"/>
              <a:t> </a:t>
            </a:r>
            <a:r>
              <a:rPr lang="en-US" sz="1800" dirty="0"/>
              <a:t>license: </a:t>
            </a:r>
            <a:r>
              <a:rPr lang="en-US" sz="1800" dirty="0">
                <a:hlinkClick r:id="rId4"/>
              </a:rPr>
              <a:t>http://</a:t>
            </a:r>
            <a:r>
              <a:rPr lang="en-US" sz="1800" dirty="0" smtClean="0">
                <a:hlinkClick r:id="rId4"/>
              </a:rPr>
              <a:t>creativecommons.org/licenses/by-sa/3.0</a:t>
            </a:r>
            <a:r>
              <a:rPr lang="en-US" sz="1800" dirty="0" smtClean="0"/>
              <a:t> (Adapted)</a:t>
            </a:r>
          </a:p>
          <a:p>
            <a:pPr marL="457200" lvl="1" indent="0">
              <a:buNone/>
            </a:pPr>
            <a:endParaRPr lang="en-US" sz="2300" dirty="0" smtClean="0"/>
          </a:p>
          <a:p>
            <a:pPr marL="457200" lvl="1" indent="0">
              <a:buNone/>
            </a:pPr>
            <a:r>
              <a:rPr lang="en-US" sz="2300" dirty="0" smtClean="0"/>
              <a:t>                                         </a:t>
            </a:r>
            <a:r>
              <a:rPr lang="en-US" sz="2300" b="1" dirty="0" smtClean="0"/>
              <a:t>OR</a:t>
            </a:r>
          </a:p>
          <a:p>
            <a:pPr marL="457200" lvl="1" indent="0">
              <a:buNone/>
            </a:pPr>
            <a:endParaRPr lang="en-US" sz="2300" dirty="0" smtClean="0"/>
          </a:p>
          <a:p>
            <a:pPr marL="457200" lvl="1" indent="0">
              <a:buNone/>
            </a:pPr>
            <a:r>
              <a:rPr lang="en-US" sz="2300" dirty="0" smtClean="0"/>
              <a:t>Adapted from © </a:t>
            </a:r>
            <a:r>
              <a:rPr lang="en-US" sz="2300" dirty="0" smtClean="0">
                <a:hlinkClick r:id="rId3"/>
              </a:rPr>
              <a:t>Copyright Camp</a:t>
            </a:r>
            <a:r>
              <a:rPr lang="en-US" sz="2300" dirty="0" smtClean="0"/>
              <a:t> </a:t>
            </a:r>
            <a:r>
              <a:rPr lang="en-US" sz="2300" dirty="0"/>
              <a:t>by Greg </a:t>
            </a:r>
            <a:r>
              <a:rPr lang="en-US" sz="2300" dirty="0" err="1" smtClean="0"/>
              <a:t>Grossmeier</a:t>
            </a:r>
            <a:r>
              <a:rPr lang="en-US" sz="2300" dirty="0" smtClean="0"/>
              <a:t> </a:t>
            </a:r>
            <a:r>
              <a:rPr lang="en-US" sz="2300" dirty="0" smtClean="0">
                <a:hlinkClick r:id="rId4"/>
              </a:rPr>
              <a:t>CC BY-SA</a:t>
            </a:r>
            <a:endParaRPr lang="en-US" sz="2300" dirty="0" smtClean="0"/>
          </a:p>
          <a:p>
            <a:pPr marL="457200" lvl="1" indent="0">
              <a:buNone/>
            </a:pPr>
            <a:endParaRPr lang="en-US" sz="2300" dirty="0"/>
          </a:p>
          <a:p>
            <a:pPr marL="457200" lvl="1" indent="0">
              <a:buNone/>
            </a:pPr>
            <a:endParaRPr lang="en-US" sz="1600" dirty="0" smtClean="0"/>
          </a:p>
          <a:p>
            <a:pPr marL="457200" lvl="1" indent="0">
              <a:buNone/>
            </a:pPr>
            <a:endParaRPr lang="en-US" sz="1600" dirty="0"/>
          </a:p>
          <a:p>
            <a:pPr marL="457200" lvl="1" indent="0">
              <a:buNone/>
            </a:pPr>
            <a:endParaRPr lang="en-US" sz="1600" dirty="0" smtClean="0"/>
          </a:p>
          <a:p>
            <a:pPr marL="457200" lvl="1" indent="0">
              <a:buNone/>
            </a:pPr>
            <a:endParaRPr lang="en-US" sz="1600" dirty="0"/>
          </a:p>
          <a:p>
            <a:pPr marL="457200" lvl="1" indent="0">
              <a:buNone/>
            </a:pPr>
            <a:r>
              <a:rPr lang="en-US" sz="1600" dirty="0" smtClean="0"/>
              <a:t>(See also </a:t>
            </a:r>
            <a:r>
              <a:rPr lang="en-US" sz="1600" dirty="0" smtClean="0">
                <a:hlinkClick r:id="rId5"/>
              </a:rPr>
              <a:t>https</a:t>
            </a:r>
            <a:r>
              <a:rPr lang="en-US" sz="1600" dirty="0">
                <a:hlinkClick r:id="rId5"/>
              </a:rPr>
              <a:t>://</a:t>
            </a:r>
            <a:r>
              <a:rPr lang="en-US" sz="1600" dirty="0" smtClean="0">
                <a:hlinkClick r:id="rId5"/>
              </a:rPr>
              <a:t>wiki.creativecommons.org/Best_practices_for_attribution</a:t>
            </a:r>
            <a:r>
              <a:rPr lang="en-US" sz="1600" dirty="0" smtClean="0"/>
              <a:t> and making notices </a:t>
            </a:r>
            <a:r>
              <a:rPr lang="en-US" sz="1600" dirty="0"/>
              <a:t>machine readable: </a:t>
            </a:r>
            <a:r>
              <a:rPr lang="en-US" sz="1600" dirty="0">
                <a:hlinkClick r:id="rId6"/>
              </a:rPr>
              <a:t>https://</a:t>
            </a:r>
            <a:r>
              <a:rPr lang="en-US" sz="1600" dirty="0" smtClean="0">
                <a:hlinkClick r:id="rId6"/>
              </a:rPr>
              <a:t>wiki.creativecommons.org/Marking_Works_Technical</a:t>
            </a:r>
            <a:r>
              <a:rPr lang="en-US" sz="1600" dirty="0" smtClean="0"/>
              <a:t> </a:t>
            </a:r>
          </a:p>
          <a:p>
            <a:pPr marL="457200" lvl="1" indent="0">
              <a:buNone/>
            </a:pPr>
            <a:endParaRPr lang="en-US" sz="2300" dirty="0"/>
          </a:p>
        </p:txBody>
      </p:sp>
      <p:sp>
        <p:nvSpPr>
          <p:cNvPr id="5" name="Rectangle 4"/>
          <p:cNvSpPr/>
          <p:nvPr/>
        </p:nvSpPr>
        <p:spPr>
          <a:xfrm>
            <a:off x="381000" y="3352800"/>
            <a:ext cx="8382000" cy="2362200"/>
          </a:xfrm>
          <a:prstGeom prst="rect">
            <a:avLst/>
          </a:prstGeom>
          <a:noFill/>
          <a:ln w="2222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6473" y="3753427"/>
            <a:ext cx="1354818" cy="1191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a:spLocks noGrp="1"/>
          </p:cNvSpPr>
          <p:nvPr>
            <p:ph type="title"/>
          </p:nvPr>
        </p:nvSpPr>
        <p:spPr>
          <a:xfrm>
            <a:off x="152400" y="274638"/>
            <a:ext cx="8915400" cy="1143000"/>
          </a:xfrm>
        </p:spPr>
        <p:txBody>
          <a:bodyPr>
            <a:normAutofit fontScale="90000"/>
          </a:bodyPr>
          <a:lstStyle/>
          <a:p>
            <a:r>
              <a:rPr lang="en-US" dirty="0" smtClean="0"/>
              <a:t>How to attribute </a:t>
            </a:r>
            <a:r>
              <a:rPr lang="en-US" dirty="0" smtClean="0">
                <a:solidFill>
                  <a:srgbClr val="FF0000"/>
                </a:solidFill>
              </a:rPr>
              <a:t>openly licensed </a:t>
            </a:r>
            <a:r>
              <a:rPr lang="en-US" dirty="0" smtClean="0"/>
              <a:t>works</a:t>
            </a:r>
            <a:endParaRPr lang="en-US" dirty="0"/>
          </a:p>
        </p:txBody>
      </p:sp>
    </p:spTree>
    <p:extLst>
      <p:ext uri="{BB962C8B-B14F-4D97-AF65-F5344CB8AC3E}">
        <p14:creationId xmlns:p14="http://schemas.microsoft.com/office/powerpoint/2010/main" val="35549746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1024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1129145"/>
            <a:ext cx="6711972" cy="5358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66255" y="6577952"/>
            <a:ext cx="5912514" cy="276999"/>
          </a:xfrm>
          <a:prstGeom prst="rect">
            <a:avLst/>
          </a:prstGeom>
          <a:noFill/>
        </p:spPr>
        <p:txBody>
          <a:bodyPr wrap="square" rtlCol="0">
            <a:spAutoFit/>
          </a:bodyPr>
          <a:lstStyle/>
          <a:p>
            <a:r>
              <a:rPr lang="en-US" sz="1200" dirty="0" smtClean="0"/>
              <a:t>[Search screen] © Creative Commons </a:t>
            </a:r>
            <a:r>
              <a:rPr lang="en-US" sz="1200" dirty="0" smtClean="0">
                <a:hlinkClick r:id="rId4"/>
              </a:rPr>
              <a:t>http://search.creativecommons.org</a:t>
            </a:r>
            <a:r>
              <a:rPr lang="en-US" sz="1200" dirty="0" smtClean="0"/>
              <a:t>   </a:t>
            </a:r>
            <a:r>
              <a:rPr lang="en-US" sz="1200" dirty="0" smtClean="0">
                <a:hlinkClick r:id="rId5"/>
              </a:rPr>
              <a:t>CC BY </a:t>
            </a:r>
            <a:endParaRPr lang="en-US" sz="1200" dirty="0"/>
          </a:p>
        </p:txBody>
      </p:sp>
    </p:spTree>
    <p:extLst>
      <p:ext uri="{BB962C8B-B14F-4D97-AF65-F5344CB8AC3E}">
        <p14:creationId xmlns:p14="http://schemas.microsoft.com/office/powerpoint/2010/main" val="857164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2400" y="304800"/>
            <a:ext cx="8756384" cy="6260815"/>
          </a:xfrm>
        </p:spPr>
      </p:pic>
      <p:sp>
        <p:nvSpPr>
          <p:cNvPr id="4" name="TextBox 3"/>
          <p:cNvSpPr txBox="1"/>
          <p:nvPr/>
        </p:nvSpPr>
        <p:spPr>
          <a:xfrm>
            <a:off x="6453909" y="6581001"/>
            <a:ext cx="2438400" cy="276999"/>
          </a:xfrm>
          <a:prstGeom prst="rect">
            <a:avLst/>
          </a:prstGeom>
          <a:noFill/>
        </p:spPr>
        <p:txBody>
          <a:bodyPr wrap="square" rtlCol="0">
            <a:spAutoFit/>
          </a:bodyPr>
          <a:lstStyle/>
          <a:p>
            <a:r>
              <a:rPr lang="en-US" sz="1200" dirty="0" smtClean="0"/>
              <a:t>This image is in the public domain.</a:t>
            </a:r>
            <a:endParaRPr lang="en-US" sz="1200" dirty="0"/>
          </a:p>
        </p:txBody>
      </p:sp>
      <p:sp>
        <p:nvSpPr>
          <p:cNvPr id="7" name="Subtitle 2"/>
          <p:cNvSpPr txBox="1">
            <a:spLocks/>
          </p:cNvSpPr>
          <p:nvPr/>
        </p:nvSpPr>
        <p:spPr>
          <a:xfrm>
            <a:off x="171450" y="3048000"/>
            <a:ext cx="8686800" cy="259080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smtClean="0"/>
          </a:p>
          <a:p>
            <a:pPr marL="0" indent="0" algn="ctr">
              <a:buNone/>
            </a:pPr>
            <a:r>
              <a:rPr lang="en-US" sz="4800" dirty="0" smtClean="0"/>
              <a:t>Anita Walz </a:t>
            </a:r>
          </a:p>
          <a:p>
            <a:pPr marL="0" indent="0" algn="ctr">
              <a:buNone/>
            </a:pPr>
            <a:r>
              <a:rPr lang="en-US" sz="2400" dirty="0" smtClean="0"/>
              <a:t>Assessment, Open Education &amp; Online Learning Environments Librarian</a:t>
            </a:r>
          </a:p>
          <a:p>
            <a:pPr marL="0" indent="0" algn="ctr">
              <a:buNone/>
            </a:pPr>
            <a:endParaRPr lang="en-US" sz="2400" dirty="0"/>
          </a:p>
          <a:p>
            <a:pPr marL="0" indent="0" algn="ctr">
              <a:buNone/>
            </a:pPr>
            <a:r>
              <a:rPr lang="en-US" sz="2400" dirty="0" smtClean="0"/>
              <a:t>Virginia Tech Libraries</a:t>
            </a:r>
          </a:p>
          <a:p>
            <a:pPr marL="0" indent="0" algn="ctr">
              <a:buNone/>
            </a:pPr>
            <a:endParaRPr lang="en-US" sz="2400" dirty="0"/>
          </a:p>
          <a:p>
            <a:pPr marL="0" indent="0" algn="ctr">
              <a:buNone/>
            </a:pPr>
            <a:r>
              <a:rPr lang="en-US" sz="2400" dirty="0" smtClean="0"/>
              <a:t>arwalz@vt.edu</a:t>
            </a:r>
          </a:p>
          <a:p>
            <a:endParaRPr lang="en-US" sz="2400" dirty="0"/>
          </a:p>
        </p:txBody>
      </p:sp>
    </p:spTree>
    <p:extLst>
      <p:ext uri="{BB962C8B-B14F-4D97-AF65-F5344CB8AC3E}">
        <p14:creationId xmlns:p14="http://schemas.microsoft.com/office/powerpoint/2010/main" val="16298904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2" name="TextBox 1"/>
          <p:cNvSpPr txBox="1"/>
          <p:nvPr/>
        </p:nvSpPr>
        <p:spPr>
          <a:xfrm>
            <a:off x="152400" y="6439453"/>
            <a:ext cx="5912514" cy="276999"/>
          </a:xfrm>
          <a:prstGeom prst="rect">
            <a:avLst/>
          </a:prstGeom>
          <a:noFill/>
        </p:spPr>
        <p:txBody>
          <a:bodyPr wrap="square" rtlCol="0">
            <a:spAutoFit/>
          </a:bodyPr>
          <a:lstStyle/>
          <a:p>
            <a:r>
              <a:rPr lang="en-US" sz="1200" dirty="0" smtClean="0"/>
              <a:t>[Search screen] © </a:t>
            </a:r>
            <a:r>
              <a:rPr lang="en-US" sz="1200" dirty="0" err="1" smtClean="0"/>
              <a:t>europeana</a:t>
            </a:r>
            <a:r>
              <a:rPr lang="en-US" sz="1200" dirty="0" smtClean="0"/>
              <a:t> </a:t>
            </a:r>
            <a:r>
              <a:rPr lang="en-US" sz="1200" dirty="0" smtClean="0">
                <a:hlinkClick r:id="rId3"/>
              </a:rPr>
              <a:t>http://europeana.eu</a:t>
            </a:r>
            <a:r>
              <a:rPr lang="en-US" sz="1200" dirty="0" smtClean="0"/>
              <a:t> </a:t>
            </a:r>
            <a:endParaRPr lang="en-US" sz="12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295953"/>
            <a:ext cx="7245286"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72757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2" name="TextBox 1"/>
          <p:cNvSpPr txBox="1"/>
          <p:nvPr/>
        </p:nvSpPr>
        <p:spPr>
          <a:xfrm>
            <a:off x="152400" y="6439453"/>
            <a:ext cx="5912514" cy="276999"/>
          </a:xfrm>
          <a:prstGeom prst="rect">
            <a:avLst/>
          </a:prstGeom>
          <a:noFill/>
        </p:spPr>
        <p:txBody>
          <a:bodyPr wrap="square" rtlCol="0">
            <a:spAutoFit/>
          </a:bodyPr>
          <a:lstStyle/>
          <a:p>
            <a:r>
              <a:rPr lang="en-US" sz="1200" dirty="0" smtClean="0">
                <a:hlinkClick r:id="rId3"/>
              </a:rPr>
              <a:t>https://openclipart.org  </a:t>
            </a:r>
            <a:endParaRPr lang="en-US" sz="1200"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166091"/>
            <a:ext cx="6781800" cy="4681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0" y="3661822"/>
            <a:ext cx="5973431" cy="29484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69538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95400"/>
            <a:ext cx="7924800" cy="5184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248400" y="6479849"/>
            <a:ext cx="2438400" cy="369332"/>
          </a:xfrm>
          <a:prstGeom prst="rect">
            <a:avLst/>
          </a:prstGeom>
          <a:noFill/>
        </p:spPr>
        <p:txBody>
          <a:bodyPr wrap="square" rtlCol="0">
            <a:spAutoFit/>
          </a:bodyPr>
          <a:lstStyle/>
          <a:p>
            <a:r>
              <a:rPr lang="en-US" dirty="0" smtClean="0">
                <a:hlinkClick r:id="rId3"/>
              </a:rPr>
              <a:t>http://www.flickr.com</a:t>
            </a:r>
            <a:r>
              <a:rPr lang="en-US" dirty="0" smtClean="0"/>
              <a:t> </a:t>
            </a:r>
            <a:endParaRPr lang="en-US" dirty="0"/>
          </a:p>
        </p:txBody>
      </p:sp>
    </p:spTree>
    <p:extLst>
      <p:ext uri="{BB962C8B-B14F-4D97-AF65-F5344CB8AC3E}">
        <p14:creationId xmlns:p14="http://schemas.microsoft.com/office/powerpoint/2010/main" val="28057998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2" name="TextBox 1"/>
          <p:cNvSpPr txBox="1"/>
          <p:nvPr/>
        </p:nvSpPr>
        <p:spPr>
          <a:xfrm>
            <a:off x="6248400" y="6479849"/>
            <a:ext cx="2438400" cy="369332"/>
          </a:xfrm>
          <a:prstGeom prst="rect">
            <a:avLst/>
          </a:prstGeom>
          <a:noFill/>
        </p:spPr>
        <p:txBody>
          <a:bodyPr wrap="square" rtlCol="0">
            <a:spAutoFit/>
          </a:bodyPr>
          <a:lstStyle/>
          <a:p>
            <a:r>
              <a:rPr lang="en-US" dirty="0" smtClean="0">
                <a:hlinkClick r:id="rId2"/>
              </a:rPr>
              <a:t>http://www.flickr.com</a:t>
            </a:r>
            <a:r>
              <a:rPr lang="en-US" dirty="0" smtClean="0"/>
              <a:t> </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19199"/>
            <a:ext cx="6687224" cy="4898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94950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2" name="TextBox 1"/>
          <p:cNvSpPr txBox="1"/>
          <p:nvPr/>
        </p:nvSpPr>
        <p:spPr>
          <a:xfrm>
            <a:off x="6248400" y="6479849"/>
            <a:ext cx="2438400" cy="369332"/>
          </a:xfrm>
          <a:prstGeom prst="rect">
            <a:avLst/>
          </a:prstGeom>
          <a:noFill/>
        </p:spPr>
        <p:txBody>
          <a:bodyPr wrap="square" rtlCol="0">
            <a:spAutoFit/>
          </a:bodyPr>
          <a:lstStyle/>
          <a:p>
            <a:r>
              <a:rPr lang="en-US" dirty="0" smtClean="0">
                <a:hlinkClick r:id="rId2"/>
              </a:rPr>
              <a:t>http://www.flickr.com</a:t>
            </a:r>
            <a:r>
              <a:rPr lang="en-US" dirty="0" smtClean="0"/>
              <a:t> </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93800"/>
            <a:ext cx="7839075" cy="508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07808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95400"/>
            <a:ext cx="7086600" cy="4590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2400" y="6477000"/>
            <a:ext cx="4876800" cy="369332"/>
          </a:xfrm>
          <a:prstGeom prst="rect">
            <a:avLst/>
          </a:prstGeom>
          <a:noFill/>
        </p:spPr>
        <p:txBody>
          <a:bodyPr wrap="square" rtlCol="0">
            <a:spAutoFit/>
          </a:bodyPr>
          <a:lstStyle/>
          <a:p>
            <a:r>
              <a:rPr lang="en-US" dirty="0"/>
              <a:t>“</a:t>
            </a:r>
            <a:r>
              <a:rPr lang="en-US" dirty="0">
                <a:hlinkClick r:id="rId4"/>
              </a:rPr>
              <a:t>Concentration</a:t>
            </a:r>
            <a:r>
              <a:rPr lang="en-US" dirty="0"/>
              <a:t>” </a:t>
            </a:r>
            <a:r>
              <a:rPr lang="en-US" dirty="0" smtClean="0"/>
              <a:t>©University of Colorado </a:t>
            </a:r>
            <a:r>
              <a:rPr lang="en-US" dirty="0" smtClean="0">
                <a:hlinkClick r:id="rId5"/>
              </a:rPr>
              <a:t>CC BY</a:t>
            </a:r>
            <a:endParaRPr lang="en-US" dirty="0"/>
          </a:p>
        </p:txBody>
      </p:sp>
    </p:spTree>
    <p:extLst>
      <p:ext uri="{BB962C8B-B14F-4D97-AF65-F5344CB8AC3E}">
        <p14:creationId xmlns:p14="http://schemas.microsoft.com/office/powerpoint/2010/main" val="18634858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2" name="TextBox 1"/>
          <p:cNvSpPr txBox="1"/>
          <p:nvPr/>
        </p:nvSpPr>
        <p:spPr>
          <a:xfrm>
            <a:off x="5867400" y="6477000"/>
            <a:ext cx="3048000" cy="381000"/>
          </a:xfrm>
          <a:prstGeom prst="rect">
            <a:avLst/>
          </a:prstGeom>
          <a:noFill/>
        </p:spPr>
        <p:txBody>
          <a:bodyPr wrap="square" rtlCol="0">
            <a:spAutoFit/>
          </a:bodyPr>
          <a:lstStyle/>
          <a:p>
            <a:r>
              <a:rPr lang="en-US" dirty="0" smtClean="0">
                <a:hlinkClick r:id="rId3"/>
              </a:rPr>
              <a:t>https://soundcloud.com</a:t>
            </a:r>
            <a:r>
              <a:rPr lang="en-US" dirty="0" smtClean="0"/>
              <a:t> </a:t>
            </a:r>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295400"/>
            <a:ext cx="7200185" cy="504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5303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19200"/>
            <a:ext cx="5562600" cy="4746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5800" y="4572000"/>
            <a:ext cx="4438650" cy="2190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181600" y="6349181"/>
            <a:ext cx="2438400" cy="369332"/>
          </a:xfrm>
          <a:prstGeom prst="rect">
            <a:avLst/>
          </a:prstGeom>
          <a:noFill/>
        </p:spPr>
        <p:txBody>
          <a:bodyPr wrap="square" rtlCol="0">
            <a:spAutoFit/>
          </a:bodyPr>
          <a:lstStyle/>
          <a:p>
            <a:r>
              <a:rPr lang="en-US" dirty="0" smtClean="0"/>
              <a:t>         http</a:t>
            </a:r>
            <a:r>
              <a:rPr lang="en-US" dirty="0"/>
              <a:t>://</a:t>
            </a:r>
            <a:r>
              <a:rPr lang="en-US" dirty="0" smtClean="0"/>
              <a:t>ocw.mit.edu </a:t>
            </a:r>
            <a:endParaRPr lang="en-US" dirty="0"/>
          </a:p>
        </p:txBody>
      </p:sp>
      <p:sp>
        <p:nvSpPr>
          <p:cNvPr id="3" name="TextBox 2"/>
          <p:cNvSpPr txBox="1"/>
          <p:nvPr/>
        </p:nvSpPr>
        <p:spPr>
          <a:xfrm>
            <a:off x="228600" y="6324600"/>
            <a:ext cx="4800600" cy="369332"/>
          </a:xfrm>
          <a:prstGeom prst="rect">
            <a:avLst/>
          </a:prstGeom>
          <a:noFill/>
        </p:spPr>
        <p:txBody>
          <a:bodyPr wrap="square" rtlCol="0">
            <a:spAutoFit/>
          </a:bodyPr>
          <a:lstStyle/>
          <a:p>
            <a:r>
              <a:rPr lang="en-US" dirty="0" smtClean="0"/>
              <a:t>“</a:t>
            </a:r>
            <a:r>
              <a:rPr lang="en-US" dirty="0" smtClean="0">
                <a:hlinkClick r:id="rId5"/>
              </a:rPr>
              <a:t>Introduction to Algorithms</a:t>
            </a:r>
            <a:r>
              <a:rPr lang="en-US" dirty="0" smtClean="0"/>
              <a:t>” © MIT </a:t>
            </a:r>
            <a:r>
              <a:rPr lang="en-US" dirty="0" smtClean="0">
                <a:hlinkClick r:id="rId6"/>
              </a:rPr>
              <a:t>CC BY-NC-SA</a:t>
            </a:r>
            <a:endParaRPr lang="en-US" dirty="0"/>
          </a:p>
        </p:txBody>
      </p:sp>
    </p:spTree>
    <p:extLst>
      <p:ext uri="{BB962C8B-B14F-4D97-AF65-F5344CB8AC3E}">
        <p14:creationId xmlns:p14="http://schemas.microsoft.com/office/powerpoint/2010/main" val="28589759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219200"/>
            <a:ext cx="6705600" cy="4542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54035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185" y="1371600"/>
            <a:ext cx="3306122" cy="1742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5400" y="3608439"/>
            <a:ext cx="3764404" cy="280109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600200"/>
            <a:ext cx="4800600" cy="367404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381000" y="5410200"/>
            <a:ext cx="4572000" cy="369332"/>
          </a:xfrm>
          <a:prstGeom prst="rect">
            <a:avLst/>
          </a:prstGeom>
          <a:noFill/>
        </p:spPr>
        <p:txBody>
          <a:bodyPr wrap="square" rtlCol="0">
            <a:spAutoFit/>
          </a:bodyPr>
          <a:lstStyle/>
          <a:p>
            <a:r>
              <a:rPr lang="en-US" dirty="0" smtClean="0">
                <a:hlinkClick r:id="rId6"/>
              </a:rPr>
              <a:t>http://openstaxcollege.org</a:t>
            </a:r>
            <a:r>
              <a:rPr lang="en-US" dirty="0" smtClean="0"/>
              <a:t> </a:t>
            </a:r>
            <a:endParaRPr lang="en-US" dirty="0"/>
          </a:p>
        </p:txBody>
      </p:sp>
    </p:spTree>
    <p:extLst>
      <p:ext uri="{BB962C8B-B14F-4D97-AF65-F5344CB8AC3E}">
        <p14:creationId xmlns:p14="http://schemas.microsoft.com/office/powerpoint/2010/main" val="4696091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 </a:t>
            </a:r>
            <a:r>
              <a:rPr lang="en-US" dirty="0" smtClean="0">
                <a:solidFill>
                  <a:srgbClr val="FF0000"/>
                </a:solidFill>
              </a:rPr>
              <a:t>invitation</a:t>
            </a:r>
            <a:r>
              <a:rPr lang="en-US" dirty="0" smtClean="0"/>
              <a:t> to learn about:</a:t>
            </a:r>
            <a:endParaRPr lang="en-US" dirty="0"/>
          </a:p>
        </p:txBody>
      </p:sp>
      <p:sp>
        <p:nvSpPr>
          <p:cNvPr id="3" name="Content Placeholder 2"/>
          <p:cNvSpPr>
            <a:spLocks noGrp="1"/>
          </p:cNvSpPr>
          <p:nvPr>
            <p:ph idx="1"/>
          </p:nvPr>
        </p:nvSpPr>
        <p:spPr/>
        <p:txBody>
          <a:bodyPr>
            <a:normAutofit/>
          </a:bodyPr>
          <a:lstStyle/>
          <a:p>
            <a:pPr marL="514350" indent="-514350">
              <a:buFont typeface="Arial" panose="020B0604020202020204" pitchFamily="34" charset="0"/>
              <a:buAutoNum type="arabicPeriod"/>
            </a:pPr>
            <a:endParaRPr lang="en-US" dirty="0" smtClean="0"/>
          </a:p>
          <a:p>
            <a:pPr marL="514350" indent="-514350">
              <a:buFont typeface="Arial" panose="020B0604020202020204" pitchFamily="34" charset="0"/>
              <a:buAutoNum type="arabicPeriod"/>
            </a:pPr>
            <a:r>
              <a:rPr lang="en-US" dirty="0" smtClean="0">
                <a:solidFill>
                  <a:srgbClr val="FF0000"/>
                </a:solidFill>
              </a:rPr>
              <a:t>Copyright</a:t>
            </a:r>
            <a:r>
              <a:rPr lang="en-US" dirty="0" smtClean="0"/>
              <a:t> basics</a:t>
            </a:r>
            <a:endParaRPr lang="en-US" dirty="0"/>
          </a:p>
          <a:p>
            <a:pPr marL="514350" indent="-514350">
              <a:buAutoNum type="arabicPeriod"/>
            </a:pPr>
            <a:r>
              <a:rPr lang="en-US" dirty="0" smtClean="0"/>
              <a:t>What’s does </a:t>
            </a:r>
            <a:r>
              <a:rPr lang="en-US" dirty="0" smtClean="0">
                <a:solidFill>
                  <a:srgbClr val="FF0000"/>
                </a:solidFill>
              </a:rPr>
              <a:t>openly-licensed</a:t>
            </a:r>
            <a:r>
              <a:rPr lang="en-US" dirty="0" smtClean="0"/>
              <a:t> mean?</a:t>
            </a:r>
          </a:p>
          <a:p>
            <a:pPr marL="514350" indent="-514350">
              <a:buAutoNum type="arabicPeriod"/>
            </a:pPr>
            <a:r>
              <a:rPr lang="en-US" dirty="0" smtClean="0">
                <a:solidFill>
                  <a:srgbClr val="FF0000"/>
                </a:solidFill>
              </a:rPr>
              <a:t>Citing</a:t>
            </a:r>
            <a:r>
              <a:rPr lang="en-US" dirty="0" smtClean="0"/>
              <a:t> others’ work (aka “attribution”)</a:t>
            </a:r>
          </a:p>
          <a:p>
            <a:pPr marL="514350" indent="-514350">
              <a:buAutoNum type="arabicPeriod"/>
            </a:pPr>
            <a:r>
              <a:rPr lang="en-US" dirty="0" smtClean="0">
                <a:solidFill>
                  <a:srgbClr val="FF0000"/>
                </a:solidFill>
              </a:rPr>
              <a:t>Finding</a:t>
            </a:r>
            <a:r>
              <a:rPr lang="en-US" dirty="0" smtClean="0"/>
              <a:t> openly-licensed works</a:t>
            </a:r>
          </a:p>
          <a:p>
            <a:pPr marL="0" indent="0">
              <a:buNone/>
            </a:pP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485412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553200" y="6352983"/>
            <a:ext cx="2438400" cy="461665"/>
          </a:xfrm>
          <a:prstGeom prst="rect">
            <a:avLst/>
          </a:prstGeom>
          <a:noFill/>
        </p:spPr>
        <p:txBody>
          <a:bodyPr wrap="square" rtlCol="0">
            <a:spAutoFit/>
          </a:bodyPr>
          <a:lstStyle/>
          <a:p>
            <a:r>
              <a:rPr lang="en-US" sz="1200" dirty="0"/>
              <a:t>© Screenshot from “</a:t>
            </a:r>
            <a:r>
              <a:rPr lang="en-US" sz="1200" dirty="0">
                <a:hlinkClick r:id="rId3"/>
              </a:rPr>
              <a:t>Get Creative</a:t>
            </a:r>
            <a:r>
              <a:rPr lang="en-US" sz="1200" dirty="0"/>
              <a:t>” Creative Commons </a:t>
            </a:r>
            <a:r>
              <a:rPr lang="en-US" sz="1200" dirty="0">
                <a:hlinkClick r:id="rId4"/>
              </a:rPr>
              <a:t>CC BY-NC-SA</a:t>
            </a:r>
            <a:endParaRPr lang="en-US" sz="1200" dirty="0"/>
          </a:p>
        </p:txBody>
      </p:sp>
    </p:spTree>
    <p:extLst>
      <p:ext uri="{BB962C8B-B14F-4D97-AF65-F5344CB8AC3E}">
        <p14:creationId xmlns:p14="http://schemas.microsoft.com/office/powerpoint/2010/main" val="15646322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426" y="1152831"/>
            <a:ext cx="5117858" cy="4576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97426" y="5729594"/>
            <a:ext cx="3810000" cy="338554"/>
          </a:xfrm>
          <a:prstGeom prst="rect">
            <a:avLst/>
          </a:prstGeom>
          <a:noFill/>
        </p:spPr>
        <p:txBody>
          <a:bodyPr wrap="square" rtlCol="0">
            <a:spAutoFit/>
          </a:bodyPr>
          <a:lstStyle/>
          <a:p>
            <a:r>
              <a:rPr lang="en-US" sz="1600" dirty="0" smtClean="0">
                <a:hlinkClick r:id="rId4"/>
              </a:rPr>
              <a:t>http://www.merlot.org</a:t>
            </a:r>
            <a:r>
              <a:rPr lang="en-US" sz="1600" dirty="0" smtClean="0"/>
              <a:t> </a:t>
            </a:r>
            <a:endParaRPr lang="en-US" sz="1600" dirty="0"/>
          </a:p>
        </p:txBody>
      </p:sp>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454178"/>
            <a:ext cx="3992606" cy="349882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83194" y="3125793"/>
            <a:ext cx="3678392" cy="36544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TextBox 9"/>
          <p:cNvSpPr txBox="1"/>
          <p:nvPr/>
        </p:nvSpPr>
        <p:spPr>
          <a:xfrm>
            <a:off x="4267200" y="3864078"/>
            <a:ext cx="3153277" cy="338554"/>
          </a:xfrm>
          <a:prstGeom prst="rect">
            <a:avLst/>
          </a:prstGeom>
          <a:noFill/>
        </p:spPr>
        <p:txBody>
          <a:bodyPr wrap="square" rtlCol="0">
            <a:spAutoFit/>
          </a:bodyPr>
          <a:lstStyle/>
          <a:p>
            <a:r>
              <a:rPr lang="en-US" sz="1600" dirty="0" smtClean="0">
                <a:hlinkClick r:id="rId7"/>
              </a:rPr>
              <a:t>http://www.oercommons.org</a:t>
            </a:r>
            <a:r>
              <a:rPr lang="en-US" sz="1600" dirty="0" smtClean="0"/>
              <a:t> </a:t>
            </a:r>
            <a:endParaRPr lang="en-US" sz="1600" dirty="0"/>
          </a:p>
        </p:txBody>
      </p:sp>
      <p:sp>
        <p:nvSpPr>
          <p:cNvPr id="6" name="TextBox 5"/>
          <p:cNvSpPr txBox="1"/>
          <p:nvPr/>
        </p:nvSpPr>
        <p:spPr>
          <a:xfrm>
            <a:off x="6878792" y="4948083"/>
            <a:ext cx="2265208" cy="338554"/>
          </a:xfrm>
          <a:prstGeom prst="rect">
            <a:avLst/>
          </a:prstGeom>
          <a:noFill/>
        </p:spPr>
        <p:txBody>
          <a:bodyPr wrap="square" rtlCol="0">
            <a:spAutoFit/>
          </a:bodyPr>
          <a:lstStyle/>
          <a:p>
            <a:r>
              <a:rPr lang="en-US" sz="1600" dirty="0">
                <a:hlinkClick r:id="rId8"/>
              </a:rPr>
              <a:t>http://</a:t>
            </a:r>
            <a:r>
              <a:rPr lang="en-US" sz="1600" dirty="0" smtClean="0">
                <a:hlinkClick r:id="rId8"/>
              </a:rPr>
              <a:t>www.jorum.ac.uk</a:t>
            </a:r>
            <a:r>
              <a:rPr lang="en-US" sz="1600" dirty="0" smtClean="0"/>
              <a:t> </a:t>
            </a:r>
            <a:endParaRPr lang="en-US" sz="1600" dirty="0"/>
          </a:p>
        </p:txBody>
      </p:sp>
    </p:spTree>
    <p:extLst>
      <p:ext uri="{BB962C8B-B14F-4D97-AF65-F5344CB8AC3E}">
        <p14:creationId xmlns:p14="http://schemas.microsoft.com/office/powerpoint/2010/main" val="27104223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3" name="Content Placeholder 2"/>
          <p:cNvSpPr>
            <a:spLocks noGrp="1"/>
          </p:cNvSpPr>
          <p:nvPr>
            <p:ph idx="1"/>
          </p:nvPr>
        </p:nvSpPr>
        <p:spPr/>
        <p:txBody>
          <a:bodyPr/>
          <a:lstStyle/>
          <a:p>
            <a:pPr marL="0" indent="0">
              <a:buNone/>
            </a:pPr>
            <a:r>
              <a:rPr lang="en-US" dirty="0" smtClean="0"/>
              <a:t>Google </a:t>
            </a:r>
            <a:r>
              <a:rPr lang="en-US" dirty="0"/>
              <a:t>Advanced Search </a:t>
            </a:r>
            <a:endParaRPr lang="en-US" dirty="0" smtClean="0"/>
          </a:p>
          <a:p>
            <a:pPr marL="0" indent="0">
              <a:buNone/>
            </a:pPr>
            <a:r>
              <a:rPr lang="en-US" sz="1600" dirty="0" smtClean="0">
                <a:hlinkClick r:id="rId3"/>
              </a:rPr>
              <a:t>https</a:t>
            </a:r>
            <a:r>
              <a:rPr lang="en-US" sz="1600" dirty="0">
                <a:hlinkClick r:id="rId3"/>
              </a:rPr>
              <a:t>://</a:t>
            </a:r>
            <a:r>
              <a:rPr lang="en-US" sz="1600" dirty="0" smtClean="0">
                <a:hlinkClick r:id="rId3"/>
              </a:rPr>
              <a:t>www.google.com/advanced_search</a:t>
            </a:r>
            <a:r>
              <a:rPr lang="en-US" sz="1600" dirty="0" smtClean="0"/>
              <a:t>  (scroll down to “usage rights”)</a:t>
            </a:r>
          </a:p>
          <a:p>
            <a:pPr marL="0" indent="0">
              <a:buNone/>
            </a:pPr>
            <a:r>
              <a:rPr lang="en-US" sz="1600" dirty="0" smtClean="0">
                <a:hlinkClick r:id="rId4"/>
              </a:rPr>
              <a:t>https://www.google.com/advanced_image_search</a:t>
            </a:r>
            <a:r>
              <a:rPr lang="en-US" sz="1600" dirty="0" smtClean="0"/>
              <a:t> (scroll down to “usage rights”)</a:t>
            </a:r>
          </a:p>
          <a:p>
            <a:pPr marL="0" indent="0">
              <a:buNone/>
            </a:pPr>
            <a:endParaRPr lang="en-US" sz="1600" dirty="0" smtClean="0"/>
          </a:p>
          <a:p>
            <a:pPr marL="0" indent="0">
              <a:buNone/>
            </a:pPr>
            <a:r>
              <a:rPr lang="en-US" sz="1600" dirty="0" smtClean="0"/>
              <a:t> </a:t>
            </a:r>
            <a:endParaRPr lang="en-US" sz="1600" dirty="0"/>
          </a:p>
        </p:txBody>
      </p:sp>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2971800"/>
            <a:ext cx="6219825"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52400" y="6333220"/>
            <a:ext cx="6781800" cy="338554"/>
          </a:xfrm>
          <a:prstGeom prst="rect">
            <a:avLst/>
          </a:prstGeom>
          <a:noFill/>
        </p:spPr>
        <p:txBody>
          <a:bodyPr wrap="square" rtlCol="0">
            <a:spAutoFit/>
          </a:bodyPr>
          <a:lstStyle/>
          <a:p>
            <a:r>
              <a:rPr lang="en-US" sz="1600" dirty="0" smtClean="0"/>
              <a:t>More info:  </a:t>
            </a:r>
            <a:r>
              <a:rPr lang="en-US" sz="1600" dirty="0" smtClean="0">
                <a:hlinkClick r:id="rId6"/>
              </a:rPr>
              <a:t>https</a:t>
            </a:r>
            <a:r>
              <a:rPr lang="en-US" sz="1600" dirty="0">
                <a:hlinkClick r:id="rId6"/>
              </a:rPr>
              <a:t>://support.google.com/websearch/answer/29508?hl</a:t>
            </a:r>
            <a:r>
              <a:rPr lang="en-US" sz="1600" dirty="0"/>
              <a:t>=</a:t>
            </a:r>
          </a:p>
        </p:txBody>
      </p:sp>
    </p:spTree>
    <p:extLst>
      <p:ext uri="{BB962C8B-B14F-4D97-AF65-F5344CB8AC3E}">
        <p14:creationId xmlns:p14="http://schemas.microsoft.com/office/powerpoint/2010/main" val="7401080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pPr marL="0" indent="0">
              <a:buNone/>
            </a:pPr>
            <a:r>
              <a:rPr lang="en-US" sz="1600" dirty="0" smtClean="0"/>
              <a:t>Search by type:</a:t>
            </a:r>
          </a:p>
          <a:p>
            <a:pPr marL="0" indent="0">
              <a:buNone/>
            </a:pPr>
            <a:endParaRPr lang="en-US" sz="1600" dirty="0" smtClean="0"/>
          </a:p>
          <a:p>
            <a:pPr marL="0" indent="0">
              <a:buNone/>
            </a:pPr>
            <a:r>
              <a:rPr lang="en-US" sz="1600" b="1" dirty="0" smtClean="0"/>
              <a:t>Images OR media OR music OR video</a:t>
            </a:r>
            <a:r>
              <a:rPr lang="en-US" sz="1600" dirty="0" smtClean="0"/>
              <a:t> (find </a:t>
            </a:r>
            <a:r>
              <a:rPr lang="en-US" sz="1600" dirty="0" err="1" smtClean="0"/>
              <a:t>CCMixter</a:t>
            </a:r>
            <a:r>
              <a:rPr lang="en-US" sz="1600" dirty="0" smtClean="0"/>
              <a:t>, </a:t>
            </a:r>
            <a:r>
              <a:rPr lang="en-US" sz="1600" dirty="0" err="1" smtClean="0"/>
              <a:t>SoundCloud</a:t>
            </a:r>
            <a:r>
              <a:rPr lang="en-US" sz="1600" dirty="0" smtClean="0"/>
              <a:t>, Flickr &amp; YouTube here!)</a:t>
            </a:r>
            <a:endParaRPr lang="en-US" sz="1600" b="1" dirty="0" smtClean="0"/>
          </a:p>
          <a:p>
            <a:pPr marL="0" indent="0">
              <a:buNone/>
            </a:pPr>
            <a:r>
              <a:rPr lang="en-US" sz="1600" dirty="0"/>
              <a:t>Creative </a:t>
            </a:r>
            <a:r>
              <a:rPr lang="en-US" sz="1600" dirty="0" smtClean="0"/>
              <a:t>Commons Search </a:t>
            </a:r>
            <a:r>
              <a:rPr lang="en-US" sz="1600" dirty="0" smtClean="0">
                <a:hlinkClick r:id="rId3"/>
              </a:rPr>
              <a:t>http</a:t>
            </a:r>
            <a:r>
              <a:rPr lang="en-US" sz="1600" dirty="0">
                <a:hlinkClick r:id="rId3"/>
              </a:rPr>
              <a:t>://</a:t>
            </a:r>
            <a:r>
              <a:rPr lang="en-US" sz="1600" dirty="0" smtClean="0">
                <a:hlinkClick r:id="rId3"/>
              </a:rPr>
              <a:t>search.creativecommons.org</a:t>
            </a:r>
            <a:endParaRPr lang="en-US" sz="1600" dirty="0" smtClean="0"/>
          </a:p>
          <a:p>
            <a:pPr marL="0" indent="0">
              <a:buNone/>
            </a:pPr>
            <a:endParaRPr lang="en-US" sz="1600" dirty="0"/>
          </a:p>
          <a:p>
            <a:pPr marL="0" indent="0">
              <a:buNone/>
            </a:pPr>
            <a:r>
              <a:rPr lang="en-US" sz="1600" b="1" dirty="0"/>
              <a:t>Syllabus </a:t>
            </a:r>
          </a:p>
          <a:p>
            <a:pPr marL="0" indent="0">
              <a:buNone/>
            </a:pPr>
            <a:r>
              <a:rPr lang="en-US" sz="1600" dirty="0"/>
              <a:t>-  Saylor Foundation </a:t>
            </a:r>
            <a:r>
              <a:rPr lang="en-US" sz="1600" dirty="0">
                <a:hlinkClick r:id="rId4"/>
              </a:rPr>
              <a:t>http://www.saylor.org/courses</a:t>
            </a:r>
            <a:endParaRPr lang="en-US" sz="1600" dirty="0"/>
          </a:p>
          <a:p>
            <a:pPr marL="0" indent="0">
              <a:buNone/>
            </a:pPr>
            <a:r>
              <a:rPr lang="en-US" sz="1600" dirty="0"/>
              <a:t>- Advanced Google search (filter by rights) </a:t>
            </a:r>
            <a:r>
              <a:rPr lang="en-US" sz="1600" dirty="0">
                <a:hlinkClick r:id="rId5"/>
              </a:rPr>
              <a:t>https://www.google.com/advanced_search</a:t>
            </a:r>
            <a:r>
              <a:rPr lang="en-US" sz="1600" dirty="0"/>
              <a:t> </a:t>
            </a:r>
          </a:p>
          <a:p>
            <a:pPr marL="0" indent="0">
              <a:buNone/>
            </a:pPr>
            <a:r>
              <a:rPr lang="en-US" sz="1600" dirty="0"/>
              <a:t>- MIT </a:t>
            </a:r>
            <a:r>
              <a:rPr lang="en-US" sz="1600" dirty="0" err="1"/>
              <a:t>OpenCourseWare</a:t>
            </a:r>
            <a:r>
              <a:rPr lang="en-US" sz="1600" dirty="0"/>
              <a:t> </a:t>
            </a:r>
            <a:r>
              <a:rPr lang="en-US" sz="1600" dirty="0">
                <a:hlinkClick r:id="rId6"/>
              </a:rPr>
              <a:t>http://ocw.mit.edu</a:t>
            </a:r>
            <a:endParaRPr lang="en-US" sz="1600" dirty="0"/>
          </a:p>
          <a:p>
            <a:pPr marL="0" indent="0">
              <a:buNone/>
            </a:pPr>
            <a:endParaRPr lang="en-US" sz="1600" dirty="0"/>
          </a:p>
          <a:p>
            <a:pPr marL="0" indent="0">
              <a:buNone/>
            </a:pPr>
            <a:r>
              <a:rPr lang="en-US" sz="1600" b="1" dirty="0"/>
              <a:t>Simulations</a:t>
            </a:r>
          </a:p>
          <a:p>
            <a:pPr marL="0" indent="0">
              <a:buNone/>
            </a:pPr>
            <a:r>
              <a:rPr lang="en-US" sz="1600" dirty="0"/>
              <a:t>- </a:t>
            </a:r>
            <a:r>
              <a:rPr lang="en-US" sz="1600" dirty="0" err="1"/>
              <a:t>PhET</a:t>
            </a:r>
            <a:r>
              <a:rPr lang="en-US" sz="1600" dirty="0"/>
              <a:t>-Physics, chemistry, biology, earth science (University of Colorado) </a:t>
            </a:r>
            <a:r>
              <a:rPr lang="en-US" sz="1600" dirty="0">
                <a:hlinkClick r:id="rId7"/>
              </a:rPr>
              <a:t>http://phet.colorado.edu</a:t>
            </a:r>
            <a:r>
              <a:rPr lang="en-US" sz="1600" dirty="0"/>
              <a:t> </a:t>
            </a:r>
          </a:p>
          <a:p>
            <a:pPr marL="0" indent="0">
              <a:buNone/>
            </a:pPr>
            <a:endParaRPr lang="en-US" sz="1600" b="1" dirty="0" smtClean="0"/>
          </a:p>
          <a:p>
            <a:pPr marL="0" indent="0">
              <a:buNone/>
            </a:pPr>
            <a:r>
              <a:rPr lang="en-US" sz="1600" b="1" dirty="0" smtClean="0"/>
              <a:t>Short Video</a:t>
            </a:r>
          </a:p>
          <a:p>
            <a:pPr marL="0" indent="0">
              <a:buNone/>
            </a:pPr>
            <a:r>
              <a:rPr lang="en-US" sz="1600" dirty="0" smtClean="0"/>
              <a:t>KHAN </a:t>
            </a:r>
            <a:r>
              <a:rPr lang="en-US" sz="1600" dirty="0"/>
              <a:t>Academy </a:t>
            </a:r>
            <a:r>
              <a:rPr lang="en-US" sz="1600" dirty="0">
                <a:hlinkClick r:id="rId8"/>
              </a:rPr>
              <a:t>http://</a:t>
            </a:r>
            <a:r>
              <a:rPr lang="en-US" sz="1600" dirty="0" smtClean="0">
                <a:hlinkClick r:id="rId8"/>
              </a:rPr>
              <a:t>www.khanacademy.org</a:t>
            </a:r>
            <a:r>
              <a:rPr lang="en-US" sz="1600" dirty="0" smtClean="0"/>
              <a:t> </a:t>
            </a:r>
          </a:p>
          <a:p>
            <a:pPr marL="0" indent="0">
              <a:buNone/>
            </a:pPr>
            <a:r>
              <a:rPr lang="en-US" sz="1600" dirty="0" err="1" smtClean="0"/>
              <a:t>Vimeo</a:t>
            </a:r>
            <a:r>
              <a:rPr lang="en-US" sz="1600" dirty="0" smtClean="0"/>
              <a:t> </a:t>
            </a:r>
            <a:r>
              <a:rPr lang="en-US" sz="1600" dirty="0" smtClean="0">
                <a:hlinkClick r:id="rId9"/>
              </a:rPr>
              <a:t>http://www.vimeo.com</a:t>
            </a:r>
            <a:r>
              <a:rPr lang="en-US" sz="1600" dirty="0" smtClean="0"/>
              <a:t> </a:t>
            </a:r>
          </a:p>
          <a:p>
            <a:pPr marL="0" indent="0">
              <a:buNone/>
            </a:pPr>
            <a:r>
              <a:rPr lang="en-US" sz="1600" dirty="0"/>
              <a:t>TED Talks </a:t>
            </a:r>
            <a:r>
              <a:rPr lang="en-US" sz="1600" dirty="0">
                <a:hlinkClick r:id="rId10"/>
              </a:rPr>
              <a:t>https://</a:t>
            </a:r>
            <a:r>
              <a:rPr lang="en-US" sz="1600" dirty="0" smtClean="0">
                <a:hlinkClick r:id="rId10"/>
              </a:rPr>
              <a:t>www.ted.com/about/our-organization/our-policies-terms/ted-talks-usage-policy</a:t>
            </a:r>
            <a:r>
              <a:rPr lang="en-US" sz="1600" dirty="0" smtClean="0"/>
              <a:t> </a:t>
            </a:r>
          </a:p>
          <a:p>
            <a:pPr marL="0" indent="0">
              <a:buNone/>
            </a:pPr>
            <a:endParaRPr lang="en-US" sz="1600" b="1" dirty="0" smtClean="0"/>
          </a:p>
          <a:p>
            <a:pPr marL="0" indent="0">
              <a:buNone/>
            </a:pPr>
            <a:r>
              <a:rPr lang="en-US" sz="1600" b="1" dirty="0" smtClean="0"/>
              <a:t>Open Textbooks (full text, no cost, online)</a:t>
            </a:r>
          </a:p>
          <a:p>
            <a:pPr marL="0" indent="0">
              <a:buNone/>
            </a:pPr>
            <a:r>
              <a:rPr lang="en-US" sz="1600" dirty="0" smtClean="0"/>
              <a:t>- </a:t>
            </a:r>
            <a:r>
              <a:rPr lang="en-US" sz="1600" dirty="0" err="1" smtClean="0"/>
              <a:t>OpenStaxCollege</a:t>
            </a:r>
            <a:r>
              <a:rPr lang="en-US" sz="1600" dirty="0" smtClean="0"/>
              <a:t> (Rice </a:t>
            </a:r>
            <a:r>
              <a:rPr lang="en-US" sz="1600" dirty="0"/>
              <a:t>University) </a:t>
            </a:r>
            <a:r>
              <a:rPr lang="en-US" sz="1600" dirty="0">
                <a:hlinkClick r:id="rId11"/>
              </a:rPr>
              <a:t>http://</a:t>
            </a:r>
            <a:r>
              <a:rPr lang="en-US" sz="1600" dirty="0" smtClean="0">
                <a:hlinkClick r:id="rId11"/>
              </a:rPr>
              <a:t>openstaxcollege.org/books</a:t>
            </a:r>
            <a:r>
              <a:rPr lang="en-US" sz="1600" dirty="0" smtClean="0"/>
              <a:t> </a:t>
            </a:r>
          </a:p>
          <a:p>
            <a:pPr marL="0" indent="0">
              <a:buNone/>
            </a:pPr>
            <a:r>
              <a:rPr lang="en-US" sz="1600" dirty="0" smtClean="0"/>
              <a:t>- Open Textbook Library </a:t>
            </a:r>
            <a:r>
              <a:rPr lang="en-US" sz="1600" dirty="0"/>
              <a:t>(University of MN) </a:t>
            </a:r>
            <a:r>
              <a:rPr lang="en-US" sz="1600" dirty="0">
                <a:hlinkClick r:id="rId12"/>
              </a:rPr>
              <a:t>http://</a:t>
            </a:r>
            <a:r>
              <a:rPr lang="en-US" sz="1600" dirty="0" smtClean="0">
                <a:hlinkClick r:id="rId12"/>
              </a:rPr>
              <a:t>open.umn.edu/opentextbooks</a:t>
            </a:r>
            <a:r>
              <a:rPr lang="en-US" sz="1600" dirty="0" smtClean="0"/>
              <a:t> </a:t>
            </a:r>
          </a:p>
          <a:p>
            <a:pPr marL="0" indent="0">
              <a:buNone/>
            </a:pPr>
            <a:r>
              <a:rPr lang="en-US" sz="1600" dirty="0" smtClean="0"/>
              <a:t>- MERLOT II (California </a:t>
            </a:r>
            <a:r>
              <a:rPr lang="en-US" sz="1600" dirty="0"/>
              <a:t>State University) </a:t>
            </a:r>
            <a:r>
              <a:rPr lang="en-US" sz="1600" dirty="0">
                <a:hlinkClick r:id="rId13"/>
              </a:rPr>
              <a:t>http://</a:t>
            </a:r>
            <a:r>
              <a:rPr lang="en-US" sz="1600" dirty="0" smtClean="0">
                <a:hlinkClick r:id="rId13"/>
              </a:rPr>
              <a:t>www.merlot.org/merlot/index.htm</a:t>
            </a:r>
            <a:r>
              <a:rPr lang="en-US" sz="1600" dirty="0" smtClean="0"/>
              <a:t> </a:t>
            </a:r>
          </a:p>
          <a:p>
            <a:pPr marL="0" indent="0">
              <a:buNone/>
            </a:pPr>
            <a:r>
              <a:rPr lang="en-US" sz="1600" dirty="0" smtClean="0"/>
              <a:t>	(select Material Type: “Open textbook”)</a:t>
            </a:r>
          </a:p>
          <a:p>
            <a:pPr marL="0" indent="0">
              <a:buNone/>
            </a:pPr>
            <a:endParaRPr lang="en-US" sz="1600" dirty="0" smtClean="0"/>
          </a:p>
          <a:p>
            <a:pPr marL="0" indent="0">
              <a:buNone/>
            </a:pPr>
            <a:r>
              <a:rPr lang="en-US" sz="1600" b="1" dirty="0" smtClean="0"/>
              <a:t>Virginia Tech Library’s Guide to Finding OER  </a:t>
            </a:r>
            <a:r>
              <a:rPr lang="en-US" sz="1600" dirty="0" smtClean="0">
                <a:hlinkClick r:id="rId14"/>
              </a:rPr>
              <a:t>http://guides.lib.vt.edu/oer</a:t>
            </a:r>
            <a:r>
              <a:rPr lang="en-US" sz="1600" dirty="0" smtClean="0"/>
              <a:t> </a:t>
            </a:r>
            <a:endParaRPr lang="en-US" sz="1600" dirty="0"/>
          </a:p>
          <a:p>
            <a:pPr marL="0" indent="0">
              <a:buNone/>
            </a:pPr>
            <a:endParaRPr lang="en-US" sz="1600" dirty="0" smtClean="0"/>
          </a:p>
        </p:txBody>
      </p:sp>
      <p:pic>
        <p:nvPicPr>
          <p:cNvPr id="7172" name="Picture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10400" y="1447800"/>
            <a:ext cx="1736481"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75659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09600"/>
            <a:ext cx="8229600" cy="1143000"/>
          </a:xfrm>
        </p:spPr>
        <p:txBody>
          <a:bodyPr>
            <a:normAutofit fontScale="90000"/>
          </a:bodyPr>
          <a:lstStyle/>
          <a:p>
            <a:pPr algn="l"/>
            <a:r>
              <a:rPr lang="en-US" sz="3600" dirty="0" smtClean="0">
                <a:solidFill>
                  <a:srgbClr val="FF0000"/>
                </a:solidFill>
              </a:rPr>
              <a:t/>
            </a:r>
            <a:br>
              <a:rPr lang="en-US" sz="3600" dirty="0" smtClean="0">
                <a:solidFill>
                  <a:srgbClr val="FF0000"/>
                </a:solidFill>
              </a:rPr>
            </a:br>
            <a:r>
              <a:rPr lang="en-US" sz="3600" dirty="0">
                <a:solidFill>
                  <a:srgbClr val="FF0000"/>
                </a:solidFill>
              </a:rPr>
              <a:t/>
            </a:r>
            <a:br>
              <a:rPr lang="en-US" sz="3600" dirty="0">
                <a:solidFill>
                  <a:srgbClr val="FF0000"/>
                </a:solidFill>
              </a:rPr>
            </a:br>
            <a:r>
              <a:rPr lang="en-US" sz="3600" dirty="0" smtClean="0">
                <a:solidFill>
                  <a:srgbClr val="FF0000"/>
                </a:solidFill>
              </a:rPr>
              <a:t/>
            </a:r>
            <a:br>
              <a:rPr lang="en-US" sz="3600" dirty="0" smtClean="0">
                <a:solidFill>
                  <a:srgbClr val="FF0000"/>
                </a:solidFill>
              </a:rPr>
            </a:br>
            <a:r>
              <a:rPr lang="en-US" sz="3600" dirty="0">
                <a:solidFill>
                  <a:srgbClr val="FF0000"/>
                </a:solidFill>
              </a:rPr>
              <a:t/>
            </a:r>
            <a:br>
              <a:rPr lang="en-US" sz="3600" dirty="0">
                <a:solidFill>
                  <a:srgbClr val="FF0000"/>
                </a:solidFill>
              </a:rPr>
            </a:br>
            <a:r>
              <a:rPr lang="en-US" sz="3600" dirty="0" smtClean="0"/>
              <a:t>. . . an alternative way for </a:t>
            </a:r>
            <a:r>
              <a:rPr lang="en-US" sz="3600" dirty="0" smtClean="0">
                <a:solidFill>
                  <a:srgbClr val="FF0000"/>
                </a:solidFill>
              </a:rPr>
              <a:t>authors to share</a:t>
            </a:r>
            <a:r>
              <a:rPr lang="en-US" sz="3600" dirty="0" smtClean="0"/>
              <a:t> and for </a:t>
            </a:r>
            <a:r>
              <a:rPr lang="en-US" sz="3600" dirty="0" smtClean="0">
                <a:solidFill>
                  <a:srgbClr val="FF0000"/>
                </a:solidFill>
              </a:rPr>
              <a:t>users to save time &amp; money</a:t>
            </a:r>
            <a:br>
              <a:rPr lang="en-US" sz="3600" dirty="0" smtClean="0">
                <a:solidFill>
                  <a:srgbClr val="FF0000"/>
                </a:solidFill>
              </a:rPr>
            </a:br>
            <a:r>
              <a:rPr lang="en-US" sz="3600" dirty="0" smtClean="0">
                <a:solidFill>
                  <a:srgbClr val="FF0000"/>
                </a:solidFill>
              </a:rPr>
              <a:t/>
            </a:r>
            <a:br>
              <a:rPr lang="en-US" sz="3600" dirty="0" smtClean="0">
                <a:solidFill>
                  <a:srgbClr val="FF0000"/>
                </a:solidFill>
              </a:rPr>
            </a:br>
            <a:r>
              <a:rPr lang="en-US" sz="3600" dirty="0">
                <a:solidFill>
                  <a:srgbClr val="FF0000"/>
                </a:solidFill>
              </a:rPr>
              <a:t/>
            </a:r>
            <a:br>
              <a:rPr lang="en-US" sz="3600" dirty="0">
                <a:solidFill>
                  <a:srgbClr val="FF0000"/>
                </a:solidFill>
              </a:rPr>
            </a:br>
            <a:r>
              <a:rPr lang="en-US" sz="3600" dirty="0" smtClean="0">
                <a:solidFill>
                  <a:srgbClr val="FF0000"/>
                </a:solidFill>
              </a:rPr>
              <a:t/>
            </a:r>
            <a:br>
              <a:rPr lang="en-US" sz="3600" dirty="0" smtClean="0">
                <a:solidFill>
                  <a:srgbClr val="FF0000"/>
                </a:solidFill>
              </a:rPr>
            </a:br>
            <a:endParaRPr lang="en-US" dirty="0"/>
          </a:p>
        </p:txBody>
      </p:sp>
      <p:graphicFrame>
        <p:nvGraphicFramePr>
          <p:cNvPr id="6" name="Diagram 5"/>
          <p:cNvGraphicFramePr/>
          <p:nvPr>
            <p:extLst>
              <p:ext uri="{D42A27DB-BD31-4B8C-83A1-F6EECF244321}">
                <p14:modId xmlns:p14="http://schemas.microsoft.com/office/powerpoint/2010/main" val="2926550780"/>
              </p:ext>
            </p:extLst>
          </p:nvPr>
        </p:nvGraphicFramePr>
        <p:xfrm>
          <a:off x="990600" y="1981200"/>
          <a:ext cx="7239000" cy="452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3657600"/>
            <a:ext cx="1085850"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 y="46101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85443" y="6134101"/>
            <a:ext cx="2438400" cy="461665"/>
          </a:xfrm>
          <a:prstGeom prst="rect">
            <a:avLst/>
          </a:prstGeom>
          <a:noFill/>
        </p:spPr>
        <p:txBody>
          <a:bodyPr wrap="square" rtlCol="0">
            <a:spAutoFit/>
          </a:bodyPr>
          <a:lstStyle/>
          <a:p>
            <a:r>
              <a:rPr lang="en-US" sz="1200" dirty="0" smtClean="0"/>
              <a:t>© Screenshot from “</a:t>
            </a:r>
            <a:r>
              <a:rPr lang="en-US" sz="1200" dirty="0" smtClean="0">
                <a:hlinkClick r:id="rId10"/>
              </a:rPr>
              <a:t>Get Creative</a:t>
            </a:r>
            <a:r>
              <a:rPr lang="en-US" sz="1200" dirty="0" smtClean="0"/>
              <a:t>” Creative Commons </a:t>
            </a:r>
            <a:r>
              <a:rPr lang="en-US" sz="1200" dirty="0" smtClean="0">
                <a:hlinkClick r:id="rId11"/>
              </a:rPr>
              <a:t>CC BY-NC-SA</a:t>
            </a:r>
            <a:endParaRPr lang="en-US" sz="1200" dirty="0"/>
          </a:p>
        </p:txBody>
      </p:sp>
    </p:spTree>
    <p:extLst>
      <p:ext uri="{BB962C8B-B14F-4D97-AF65-F5344CB8AC3E}">
        <p14:creationId xmlns:p14="http://schemas.microsoft.com/office/powerpoint/2010/main" val="16839914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How</a:t>
            </a:r>
            <a:r>
              <a:rPr lang="en-US" dirty="0" smtClean="0"/>
              <a:t> and </a:t>
            </a:r>
            <a:r>
              <a:rPr lang="en-US" dirty="0" smtClean="0">
                <a:solidFill>
                  <a:srgbClr val="FF0000"/>
                </a:solidFill>
              </a:rPr>
              <a:t>why</a:t>
            </a:r>
            <a:r>
              <a:rPr lang="en-US" dirty="0" smtClean="0"/>
              <a:t> to openly license?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977084"/>
            <a:ext cx="3962400" cy="266099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941" y="1477225"/>
            <a:ext cx="2638614" cy="35623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219200"/>
            <a:ext cx="2274950" cy="3352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Oval 3"/>
          <p:cNvSpPr/>
          <p:nvPr/>
        </p:nvSpPr>
        <p:spPr>
          <a:xfrm>
            <a:off x="3429000" y="1600200"/>
            <a:ext cx="5334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66800" y="6159617"/>
            <a:ext cx="800655" cy="6033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326626" y="4707418"/>
            <a:ext cx="3861011" cy="1200329"/>
          </a:xfrm>
          <a:prstGeom prst="rect">
            <a:avLst/>
          </a:prstGeom>
          <a:noFill/>
        </p:spPr>
        <p:txBody>
          <a:bodyPr wrap="square" rtlCol="0">
            <a:spAutoFit/>
          </a:bodyPr>
          <a:lstStyle/>
          <a:p>
            <a:r>
              <a:rPr lang="en-US" dirty="0" smtClean="0"/>
              <a:t>Marking your work with a </a:t>
            </a:r>
            <a:r>
              <a:rPr lang="en-US" dirty="0"/>
              <a:t>CC </a:t>
            </a:r>
            <a:r>
              <a:rPr lang="en-US" dirty="0" smtClean="0"/>
              <a:t>license</a:t>
            </a:r>
          </a:p>
          <a:p>
            <a:r>
              <a:rPr lang="en-US" dirty="0">
                <a:solidFill>
                  <a:schemeClr val="tx2"/>
                </a:solidFill>
                <a:hlinkClick r:id="rId5"/>
              </a:rPr>
              <a:t>https://wiki.creativecommons.org/Marking_your_work_with_a_CC_license</a:t>
            </a:r>
            <a:endParaRPr lang="en-US" dirty="0">
              <a:solidFill>
                <a:schemeClr val="tx2"/>
              </a:solidFill>
            </a:endParaRPr>
          </a:p>
          <a:p>
            <a:endParaRPr lang="en-US" dirty="0"/>
          </a:p>
        </p:txBody>
      </p:sp>
    </p:spTree>
    <p:extLst>
      <p:ext uri="{BB962C8B-B14F-4D97-AF65-F5344CB8AC3E}">
        <p14:creationId xmlns:p14="http://schemas.microsoft.com/office/powerpoint/2010/main" val="36781773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Sharing</a:t>
            </a:r>
            <a:r>
              <a:rPr lang="en-US" dirty="0" smtClean="0"/>
              <a:t> so your work can be found</a:t>
            </a:r>
            <a:endParaRPr lang="en-US" dirty="0"/>
          </a:p>
        </p:txBody>
      </p:sp>
      <p:sp>
        <p:nvSpPr>
          <p:cNvPr id="3" name="Content Placeholder 2"/>
          <p:cNvSpPr>
            <a:spLocks noGrp="1"/>
          </p:cNvSpPr>
          <p:nvPr>
            <p:ph idx="1"/>
          </p:nvPr>
        </p:nvSpPr>
        <p:spPr/>
        <p:txBody>
          <a:bodyPr>
            <a:normAutofit lnSpcReduction="10000"/>
          </a:bodyPr>
          <a:lstStyle/>
          <a:p>
            <a:r>
              <a:rPr lang="en-US" dirty="0" smtClean="0"/>
              <a:t>Local:  </a:t>
            </a:r>
            <a:r>
              <a:rPr lang="en-US" dirty="0" err="1" smtClean="0"/>
              <a:t>VTechWorks</a:t>
            </a:r>
            <a:endParaRPr lang="en-US" dirty="0" smtClean="0"/>
          </a:p>
          <a:p>
            <a:pPr marL="0" indent="0">
              <a:buNone/>
            </a:pPr>
            <a:r>
              <a:rPr lang="en-US" sz="2200" dirty="0" smtClean="0">
                <a:hlinkClick r:id="rId2"/>
              </a:rPr>
              <a:t>http</a:t>
            </a:r>
            <a:r>
              <a:rPr lang="en-US" sz="2200" dirty="0">
                <a:hlinkClick r:id="rId2"/>
              </a:rPr>
              <a:t>://</a:t>
            </a:r>
            <a:r>
              <a:rPr lang="en-US" sz="2200" dirty="0" smtClean="0">
                <a:hlinkClick r:id="rId2"/>
              </a:rPr>
              <a:t>vtechworks.lib.vt.edu/register</a:t>
            </a:r>
            <a:r>
              <a:rPr lang="en-US" sz="2200" dirty="0" smtClean="0"/>
              <a:t> </a:t>
            </a:r>
          </a:p>
          <a:p>
            <a:pPr marL="0" indent="0">
              <a:buNone/>
            </a:pPr>
            <a:endParaRPr lang="en-US" dirty="0" smtClean="0"/>
          </a:p>
          <a:p>
            <a:r>
              <a:rPr lang="en-US" dirty="0" smtClean="0"/>
              <a:t>MERLOT  or  OER Commons</a:t>
            </a:r>
          </a:p>
          <a:p>
            <a:pPr marL="0" indent="0">
              <a:buNone/>
            </a:pPr>
            <a:r>
              <a:rPr lang="en-US" sz="2000" dirty="0" smtClean="0">
                <a:hlinkClick r:id="rId3"/>
              </a:rPr>
              <a:t>http://www.merlot.com</a:t>
            </a:r>
            <a:r>
              <a:rPr lang="en-US" sz="2000" dirty="0" smtClean="0"/>
              <a:t>  </a:t>
            </a:r>
            <a:r>
              <a:rPr lang="en-US" sz="2000" dirty="0" smtClean="0">
                <a:hlinkClick r:id="rId4"/>
              </a:rPr>
              <a:t>http://www.oercommons.org</a:t>
            </a:r>
            <a:r>
              <a:rPr lang="en-US" sz="2000" dirty="0" smtClean="0"/>
              <a:t> </a:t>
            </a:r>
          </a:p>
          <a:p>
            <a:endParaRPr lang="en-US" dirty="0" smtClean="0"/>
          </a:p>
          <a:p>
            <a:r>
              <a:rPr lang="en-US" dirty="0" smtClean="0"/>
              <a:t>Your discipline’s sharing networks</a:t>
            </a:r>
          </a:p>
          <a:p>
            <a:endParaRPr lang="en-US" dirty="0"/>
          </a:p>
          <a:p>
            <a:r>
              <a:rPr lang="en-US" dirty="0" smtClean="0">
                <a:solidFill>
                  <a:srgbClr val="FF0000"/>
                </a:solidFill>
              </a:rPr>
              <a:t>How do you already share?</a:t>
            </a:r>
          </a:p>
          <a:p>
            <a:endParaRPr lang="en-US" dirty="0"/>
          </a:p>
        </p:txBody>
      </p:sp>
    </p:spTree>
    <p:extLst>
      <p:ext uri="{BB962C8B-B14F-4D97-AF65-F5344CB8AC3E}">
        <p14:creationId xmlns:p14="http://schemas.microsoft.com/office/powerpoint/2010/main" val="39904219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a:t>
            </a:r>
            <a:r>
              <a:rPr lang="en-US" dirty="0" smtClean="0">
                <a:solidFill>
                  <a:srgbClr val="FF0000"/>
                </a:solidFill>
              </a:rPr>
              <a:t>you</a:t>
            </a:r>
            <a:r>
              <a:rPr lang="en-US" dirty="0" smtClean="0"/>
              <a:t> . . . </a:t>
            </a:r>
            <a:endParaRPr lang="en-US" dirty="0"/>
          </a:p>
        </p:txBody>
      </p:sp>
      <p:sp>
        <p:nvSpPr>
          <p:cNvPr id="3" name="Content Placeholder 2"/>
          <p:cNvSpPr>
            <a:spLocks noGrp="1"/>
          </p:cNvSpPr>
          <p:nvPr>
            <p:ph idx="1"/>
          </p:nvPr>
        </p:nvSpPr>
        <p:spPr/>
        <p:txBody>
          <a:bodyPr/>
          <a:lstStyle/>
          <a:p>
            <a:r>
              <a:rPr lang="en-US" sz="4000" dirty="0" smtClean="0"/>
              <a:t>Look for?</a:t>
            </a:r>
          </a:p>
          <a:p>
            <a:r>
              <a:rPr lang="en-US" sz="4000" dirty="0" smtClean="0"/>
              <a:t>Create, use &amp; share?</a:t>
            </a:r>
          </a:p>
          <a:p>
            <a:pPr marL="0" indent="0">
              <a:buNone/>
            </a:pPr>
            <a:endParaRPr lang="en-US" dirty="0"/>
          </a:p>
          <a:p>
            <a:pPr marL="0" indent="0">
              <a:buNone/>
            </a:pPr>
            <a:endParaRPr lang="en-US" dirty="0" smtClean="0"/>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2971800"/>
            <a:ext cx="3804134" cy="3458944"/>
          </a:xfrm>
          <a:prstGeom prst="rect">
            <a:avLst/>
          </a:prstGeom>
          <a:solidFill>
            <a:schemeClr val="accent1">
              <a:alpha val="20000"/>
            </a:schemeClr>
          </a:solidFill>
          <a:ln>
            <a:noFill/>
          </a:ln>
        </p:spPr>
      </p:pic>
    </p:spTree>
    <p:extLst>
      <p:ext uri="{BB962C8B-B14F-4D97-AF65-F5344CB8AC3E}">
        <p14:creationId xmlns:p14="http://schemas.microsoft.com/office/powerpoint/2010/main" val="31716661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(and Questions?)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47799"/>
            <a:ext cx="7467600" cy="4900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7200" y="6348214"/>
            <a:ext cx="89535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7630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it be copyrighted?</a:t>
            </a:r>
            <a:endParaRPr lang="en-US" dirty="0"/>
          </a:p>
        </p:txBody>
      </p:sp>
      <p:sp>
        <p:nvSpPr>
          <p:cNvPr id="3" name="Content Placeholder 2"/>
          <p:cNvSpPr>
            <a:spLocks noGrp="1"/>
          </p:cNvSpPr>
          <p:nvPr>
            <p:ph idx="1"/>
          </p:nvPr>
        </p:nvSpPr>
        <p:spPr>
          <a:xfrm>
            <a:off x="76200" y="1752599"/>
            <a:ext cx="4419600" cy="4297362"/>
          </a:xfrm>
        </p:spPr>
        <p:txBody>
          <a:bodyPr>
            <a:normAutofit fontScale="62500" lnSpcReduction="20000"/>
          </a:bodyPr>
          <a:lstStyle/>
          <a:p>
            <a:pPr marL="0" indent="0" algn="ctr">
              <a:buNone/>
            </a:pPr>
            <a:r>
              <a:rPr lang="en-US" sz="5700" b="1" dirty="0" smtClean="0">
                <a:solidFill>
                  <a:srgbClr val="FF0000"/>
                </a:solidFill>
              </a:rPr>
              <a:t>Yes</a:t>
            </a:r>
          </a:p>
          <a:p>
            <a:pPr marL="0" indent="0">
              <a:buNone/>
            </a:pPr>
            <a:endParaRPr lang="en-US" dirty="0" smtClean="0"/>
          </a:p>
          <a:p>
            <a:r>
              <a:rPr lang="en-US" dirty="0"/>
              <a:t>L</a:t>
            </a:r>
            <a:r>
              <a:rPr lang="en-US" dirty="0" smtClean="0"/>
              <a:t>iterary works, musical, and dramatic works </a:t>
            </a:r>
          </a:p>
          <a:p>
            <a:r>
              <a:rPr lang="en-US" dirty="0" err="1" smtClean="0"/>
              <a:t>Choreographical</a:t>
            </a:r>
            <a:r>
              <a:rPr lang="en-US" dirty="0" smtClean="0"/>
              <a:t>  &amp; pantomime &amp; works</a:t>
            </a:r>
          </a:p>
          <a:p>
            <a:r>
              <a:rPr lang="en-US" dirty="0" err="1"/>
              <a:t>P</a:t>
            </a:r>
            <a:r>
              <a:rPr lang="en-US" dirty="0" err="1" smtClean="0"/>
              <a:t>ictoral</a:t>
            </a:r>
            <a:r>
              <a:rPr lang="en-US" dirty="0"/>
              <a:t>, graphic and sculptural </a:t>
            </a:r>
            <a:r>
              <a:rPr lang="en-US" dirty="0" smtClean="0"/>
              <a:t>works</a:t>
            </a:r>
          </a:p>
          <a:p>
            <a:r>
              <a:rPr lang="en-US" dirty="0" smtClean="0"/>
              <a:t>Sound </a:t>
            </a:r>
            <a:r>
              <a:rPr lang="en-US" dirty="0"/>
              <a:t>recordings </a:t>
            </a:r>
            <a:endParaRPr lang="en-US" dirty="0" smtClean="0"/>
          </a:p>
          <a:p>
            <a:r>
              <a:rPr lang="en-US" dirty="0"/>
              <a:t>M</a:t>
            </a:r>
            <a:r>
              <a:rPr lang="en-US" dirty="0" smtClean="0"/>
              <a:t>otion </a:t>
            </a:r>
            <a:r>
              <a:rPr lang="en-US" dirty="0"/>
              <a:t>pictures and other audiovisual </a:t>
            </a:r>
            <a:r>
              <a:rPr lang="en-US" dirty="0" smtClean="0"/>
              <a:t>works</a:t>
            </a:r>
          </a:p>
          <a:p>
            <a:r>
              <a:rPr lang="en-US" dirty="0" smtClean="0"/>
              <a:t>Computer programs</a:t>
            </a:r>
          </a:p>
          <a:p>
            <a:r>
              <a:rPr lang="en-US" dirty="0"/>
              <a:t>A</a:t>
            </a:r>
            <a:r>
              <a:rPr lang="en-US" dirty="0" smtClean="0"/>
              <a:t>rchitectural works</a:t>
            </a:r>
            <a:endParaRPr lang="en-US" dirty="0"/>
          </a:p>
        </p:txBody>
      </p:sp>
      <p:sp>
        <p:nvSpPr>
          <p:cNvPr id="4" name="Content Placeholder 2"/>
          <p:cNvSpPr txBox="1">
            <a:spLocks/>
          </p:cNvSpPr>
          <p:nvPr/>
        </p:nvSpPr>
        <p:spPr>
          <a:xfrm>
            <a:off x="4267200" y="1708725"/>
            <a:ext cx="4495800" cy="44497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600" dirty="0" smtClean="0">
                <a:solidFill>
                  <a:srgbClr val="FF0000"/>
                </a:solidFill>
              </a:rPr>
              <a:t>     </a:t>
            </a:r>
            <a:r>
              <a:rPr lang="en-US" sz="3600" b="1" dirty="0" smtClean="0">
                <a:solidFill>
                  <a:srgbClr val="FF0000"/>
                </a:solidFill>
              </a:rPr>
              <a:t>No</a:t>
            </a:r>
          </a:p>
          <a:p>
            <a:pPr marL="0" indent="0">
              <a:buFont typeface="Arial" panose="020B0604020202020204" pitchFamily="34" charset="0"/>
              <a:buNone/>
            </a:pPr>
            <a:endParaRPr lang="en-US" sz="2200" dirty="0" smtClean="0"/>
          </a:p>
          <a:p>
            <a:r>
              <a:rPr lang="en-US" sz="2200" dirty="0" smtClean="0"/>
              <a:t>Ideas, procedures, and methods</a:t>
            </a:r>
          </a:p>
          <a:p>
            <a:r>
              <a:rPr lang="en-US" sz="2200" dirty="0" smtClean="0"/>
              <a:t>Titles, names, slogans</a:t>
            </a:r>
            <a:r>
              <a:rPr lang="en-US" sz="1200" dirty="0" smtClean="0"/>
              <a:t> (may be trademarked)</a:t>
            </a:r>
          </a:p>
          <a:p>
            <a:r>
              <a:rPr lang="en-US" sz="2200" dirty="0" smtClean="0"/>
              <a:t>Facts, news, and research data</a:t>
            </a:r>
          </a:p>
          <a:p>
            <a:r>
              <a:rPr lang="en-US" sz="2200" dirty="0" smtClean="0"/>
              <a:t>Works in the </a:t>
            </a:r>
            <a:r>
              <a:rPr lang="en-US" sz="2200" dirty="0">
                <a:solidFill>
                  <a:srgbClr val="FF0000"/>
                </a:solidFill>
              </a:rPr>
              <a:t>public </a:t>
            </a:r>
            <a:r>
              <a:rPr lang="en-US" sz="2200" dirty="0" smtClean="0">
                <a:solidFill>
                  <a:srgbClr val="FF0000"/>
                </a:solidFill>
              </a:rPr>
              <a:t>domain</a:t>
            </a:r>
            <a:r>
              <a:rPr lang="en-US" sz="1100" dirty="0">
                <a:solidFill>
                  <a:srgbClr val="FF0000"/>
                </a:solidFill>
                <a:hlinkClick r:id="rId3"/>
              </a:rPr>
              <a:t> http://librarycopyright.net/resources/digitalslider</a:t>
            </a:r>
            <a:endParaRPr lang="en-US" sz="1100" dirty="0" smtClean="0">
              <a:solidFill>
                <a:srgbClr val="FF0000"/>
              </a:solidFill>
            </a:endParaRPr>
          </a:p>
          <a:p>
            <a:r>
              <a:rPr lang="en-US" sz="2200" dirty="0" smtClean="0"/>
              <a:t>Unrecorded, unwritten, </a:t>
            </a:r>
            <a:r>
              <a:rPr lang="en-US" sz="2200" dirty="0" err="1" smtClean="0"/>
              <a:t>un“fixed</a:t>
            </a:r>
            <a:r>
              <a:rPr lang="en-US" sz="2200" dirty="0" smtClean="0"/>
              <a:t>” works</a:t>
            </a:r>
          </a:p>
          <a:p>
            <a:endParaRPr lang="en-US" sz="2200" dirty="0"/>
          </a:p>
        </p:txBody>
      </p:sp>
    </p:spTree>
    <p:extLst>
      <p:ext uri="{BB962C8B-B14F-4D97-AF65-F5344CB8AC3E}">
        <p14:creationId xmlns:p14="http://schemas.microsoft.com/office/powerpoint/2010/main" val="3209308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Basics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Copyright holder’s </a:t>
            </a:r>
            <a:r>
              <a:rPr lang="en-US" dirty="0" smtClean="0">
                <a:solidFill>
                  <a:srgbClr val="FF0000"/>
                </a:solidFill>
              </a:rPr>
              <a:t>exclusive</a:t>
            </a:r>
            <a:r>
              <a:rPr lang="en-US" dirty="0" smtClean="0"/>
              <a:t> rights (life + 70 years)</a:t>
            </a:r>
          </a:p>
          <a:p>
            <a:pPr marL="0" indent="0">
              <a:buNone/>
            </a:pPr>
            <a:endParaRPr lang="en-US" dirty="0" smtClean="0"/>
          </a:p>
          <a:p>
            <a:r>
              <a:rPr lang="en-US" dirty="0" smtClean="0"/>
              <a:t>Reproduce </a:t>
            </a:r>
          </a:p>
          <a:p>
            <a:r>
              <a:rPr lang="en-US" dirty="0" smtClean="0"/>
              <a:t>Distribute</a:t>
            </a:r>
          </a:p>
          <a:p>
            <a:r>
              <a:rPr lang="en-US" dirty="0" smtClean="0"/>
              <a:t>Publically perform </a:t>
            </a:r>
          </a:p>
          <a:p>
            <a:r>
              <a:rPr lang="en-US" dirty="0" smtClean="0"/>
              <a:t>Publically display . . . </a:t>
            </a:r>
            <a:r>
              <a:rPr lang="en-US" dirty="0"/>
              <a:t>t</a:t>
            </a:r>
            <a:r>
              <a:rPr lang="en-US" dirty="0" smtClean="0"/>
              <a:t>he work </a:t>
            </a:r>
          </a:p>
          <a:p>
            <a:r>
              <a:rPr lang="en-US" dirty="0" smtClean="0"/>
              <a:t>Publically perform sound recordings by means of a digital audio transmission</a:t>
            </a:r>
          </a:p>
          <a:p>
            <a:r>
              <a:rPr lang="en-US" dirty="0"/>
              <a:t>Create </a:t>
            </a:r>
            <a:r>
              <a:rPr lang="en-US" dirty="0" smtClean="0"/>
              <a:t>derivative works</a:t>
            </a:r>
            <a:endParaRPr lang="en-US" dirty="0"/>
          </a:p>
          <a:p>
            <a:pPr marL="0" indent="0">
              <a:buNone/>
            </a:pPr>
            <a:endParaRPr lang="en-US"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133600"/>
            <a:ext cx="712676"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172200" y="3612959"/>
            <a:ext cx="23622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spTree>
    <p:extLst>
      <p:ext uri="{BB962C8B-B14F-4D97-AF65-F5344CB8AC3E}">
        <p14:creationId xmlns:p14="http://schemas.microsoft.com/office/powerpoint/2010/main" val="2718309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Exemptions</a:t>
            </a:r>
            <a:endParaRPr lang="en-US" dirty="0"/>
          </a:p>
        </p:txBody>
      </p:sp>
      <p:sp>
        <p:nvSpPr>
          <p:cNvPr id="5" name="Content Placeholder 4"/>
          <p:cNvSpPr>
            <a:spLocks noGrp="1"/>
          </p:cNvSpPr>
          <p:nvPr>
            <p:ph idx="1"/>
          </p:nvPr>
        </p:nvSpPr>
        <p:spPr>
          <a:xfrm>
            <a:off x="0" y="1828800"/>
            <a:ext cx="9144000" cy="4648200"/>
          </a:xfrm>
        </p:spPr>
        <p:txBody>
          <a:bodyPr>
            <a:normAutofit/>
          </a:bodyPr>
          <a:lstStyle/>
          <a:p>
            <a:r>
              <a:rPr lang="en-US" sz="2400" dirty="0" smtClean="0"/>
              <a:t>Section 107: </a:t>
            </a:r>
            <a:r>
              <a:rPr lang="en-US" sz="2700" dirty="0" smtClean="0">
                <a:solidFill>
                  <a:srgbClr val="FF0000"/>
                </a:solidFill>
              </a:rPr>
              <a:t>Fair use</a:t>
            </a:r>
          </a:p>
          <a:p>
            <a:r>
              <a:rPr lang="en-US" sz="1700" dirty="0" smtClean="0"/>
              <a:t>Section 108: Library copying</a:t>
            </a:r>
          </a:p>
          <a:p>
            <a:r>
              <a:rPr lang="en-US" sz="1700" dirty="0" smtClean="0"/>
              <a:t>Section 109(a): First sale doctrine</a:t>
            </a:r>
          </a:p>
          <a:p>
            <a:r>
              <a:rPr lang="en-US" sz="1700" dirty="0" smtClean="0"/>
              <a:t>Section 109(c): Exemption for public displays</a:t>
            </a:r>
          </a:p>
          <a:p>
            <a:r>
              <a:rPr lang="en-US" sz="2400" dirty="0" smtClean="0"/>
              <a:t>Section 110(1): </a:t>
            </a:r>
            <a:r>
              <a:rPr lang="en-US" sz="2700" dirty="0" smtClean="0">
                <a:solidFill>
                  <a:srgbClr val="FF0000"/>
                </a:solidFill>
              </a:rPr>
              <a:t>Displays/performances in face to face teaching</a:t>
            </a:r>
          </a:p>
          <a:p>
            <a:r>
              <a:rPr lang="en-US" sz="2400" dirty="0" smtClean="0"/>
              <a:t>Section 110(2): </a:t>
            </a:r>
            <a:r>
              <a:rPr lang="en-US" sz="2700" dirty="0" smtClean="0">
                <a:solidFill>
                  <a:srgbClr val="FF0000"/>
                </a:solidFill>
              </a:rPr>
              <a:t>Displays/performances in distance learning</a:t>
            </a:r>
          </a:p>
          <a:p>
            <a:r>
              <a:rPr lang="en-US" sz="1700" dirty="0" smtClean="0"/>
              <a:t>Section 117: Computer software</a:t>
            </a:r>
          </a:p>
          <a:p>
            <a:r>
              <a:rPr lang="en-US" sz="1700" dirty="0" smtClean="0"/>
              <a:t>Section 120: Architectural works</a:t>
            </a:r>
          </a:p>
          <a:p>
            <a:r>
              <a:rPr lang="en-US" sz="1700" dirty="0" smtClean="0"/>
              <a:t>Section 121: Special formats for persons who are blind or have other disabilities</a:t>
            </a:r>
            <a:endParaRPr lang="en-US" sz="1700" dirty="0"/>
          </a:p>
        </p:txBody>
      </p:sp>
      <p:sp>
        <p:nvSpPr>
          <p:cNvPr id="3" name="TextBox 2"/>
          <p:cNvSpPr txBox="1"/>
          <p:nvPr/>
        </p:nvSpPr>
        <p:spPr>
          <a:xfrm>
            <a:off x="152400" y="1371600"/>
            <a:ext cx="3886200" cy="523220"/>
          </a:xfrm>
          <a:prstGeom prst="rect">
            <a:avLst/>
          </a:prstGeom>
          <a:noFill/>
        </p:spPr>
        <p:txBody>
          <a:bodyPr wrap="square" rtlCol="0">
            <a:spAutoFit/>
          </a:bodyPr>
          <a:lstStyle/>
          <a:p>
            <a:r>
              <a:rPr lang="en-US" sz="2800" dirty="0" smtClean="0"/>
              <a:t>Chapter 17 of U.S. Code</a:t>
            </a:r>
            <a:endParaRPr lang="en-US" sz="2800" dirty="0"/>
          </a:p>
        </p:txBody>
      </p:sp>
      <p:sp>
        <p:nvSpPr>
          <p:cNvPr id="4" name="TextBox 3"/>
          <p:cNvSpPr txBox="1"/>
          <p:nvPr/>
        </p:nvSpPr>
        <p:spPr>
          <a:xfrm>
            <a:off x="4567382" y="1524000"/>
            <a:ext cx="4267200" cy="861774"/>
          </a:xfrm>
          <a:prstGeom prst="rect">
            <a:avLst/>
          </a:prstGeom>
          <a:noFill/>
          <a:ln>
            <a:solidFill>
              <a:schemeClr val="tx1"/>
            </a:solidFill>
          </a:ln>
        </p:spPr>
        <p:txBody>
          <a:bodyPr wrap="square" rtlCol="0">
            <a:spAutoFit/>
          </a:bodyPr>
          <a:lstStyle/>
          <a:p>
            <a:r>
              <a:rPr lang="en-US" sz="2000" dirty="0" smtClean="0"/>
              <a:t>Also valuable (but not an exemption): </a:t>
            </a:r>
            <a:r>
              <a:rPr lang="en-US" sz="1500" b="1" dirty="0" smtClean="0">
                <a:solidFill>
                  <a:srgbClr val="FF0000"/>
                </a:solidFill>
              </a:rPr>
              <a:t>Documentation</a:t>
            </a:r>
            <a:r>
              <a:rPr lang="en-US" sz="1500" dirty="0" smtClean="0">
                <a:solidFill>
                  <a:srgbClr val="FF0000"/>
                </a:solidFill>
              </a:rPr>
              <a:t> </a:t>
            </a:r>
            <a:r>
              <a:rPr lang="en-US" sz="1500" dirty="0" smtClean="0"/>
              <a:t>of how you arrived at the exemption you used – </a:t>
            </a:r>
            <a:r>
              <a:rPr lang="en-US" sz="1500" dirty="0" smtClean="0">
                <a:solidFill>
                  <a:srgbClr val="FF0000"/>
                </a:solidFill>
              </a:rPr>
              <a:t>that you acted “in good faith”</a:t>
            </a:r>
          </a:p>
        </p:txBody>
      </p:sp>
      <p:sp>
        <p:nvSpPr>
          <p:cNvPr id="6" name="TextBox 5"/>
          <p:cNvSpPr txBox="1"/>
          <p:nvPr/>
        </p:nvSpPr>
        <p:spPr>
          <a:xfrm>
            <a:off x="152400" y="5486400"/>
            <a:ext cx="3886200" cy="784830"/>
          </a:xfrm>
          <a:prstGeom prst="rect">
            <a:avLst/>
          </a:prstGeom>
          <a:noFill/>
        </p:spPr>
        <p:txBody>
          <a:bodyPr wrap="square" rtlCol="0">
            <a:spAutoFit/>
          </a:bodyPr>
          <a:lstStyle/>
          <a:p>
            <a:r>
              <a:rPr lang="en-US" sz="2800" dirty="0" smtClean="0"/>
              <a:t>Case Law</a:t>
            </a:r>
          </a:p>
          <a:p>
            <a:pPr marL="457200" indent="-457200">
              <a:buFont typeface="Arial" panose="020B0604020202020204" pitchFamily="34" charset="0"/>
              <a:buChar char="•"/>
            </a:pPr>
            <a:r>
              <a:rPr lang="en-US" sz="1700" dirty="0" smtClean="0">
                <a:solidFill>
                  <a:srgbClr val="FF0000"/>
                </a:solidFill>
              </a:rPr>
              <a:t>Transformative</a:t>
            </a:r>
            <a:r>
              <a:rPr lang="en-US" sz="1700" dirty="0" smtClean="0"/>
              <a:t> use</a:t>
            </a:r>
            <a:endParaRPr lang="en-US" sz="1700" dirty="0"/>
          </a:p>
        </p:txBody>
      </p:sp>
    </p:spTree>
    <p:extLst>
      <p:ext uri="{BB962C8B-B14F-4D97-AF65-F5344CB8AC3E}">
        <p14:creationId xmlns:p14="http://schemas.microsoft.com/office/powerpoint/2010/main" val="20671950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15400" cy="1143000"/>
          </a:xfrm>
        </p:spPr>
        <p:txBody>
          <a:bodyPr>
            <a:normAutofit/>
          </a:bodyPr>
          <a:lstStyle/>
          <a:p>
            <a:r>
              <a:rPr lang="en-US" dirty="0" smtClean="0"/>
              <a:t>You </a:t>
            </a:r>
            <a:r>
              <a:rPr lang="en-US" dirty="0" smtClean="0">
                <a:solidFill>
                  <a:srgbClr val="FF0000"/>
                </a:solidFill>
              </a:rPr>
              <a:t>may </a:t>
            </a:r>
            <a:r>
              <a:rPr lang="en-US" dirty="0">
                <a:solidFill>
                  <a:srgbClr val="FF0000"/>
                </a:solidFill>
              </a:rPr>
              <a:t>want to </a:t>
            </a:r>
            <a:r>
              <a:rPr lang="en-US" dirty="0"/>
              <a:t>(legally) </a:t>
            </a:r>
            <a:r>
              <a:rPr lang="en-US" dirty="0">
                <a:solidFill>
                  <a:srgbClr val="FF0000"/>
                </a:solidFill>
              </a:rPr>
              <a:t>…</a:t>
            </a:r>
          </a:p>
        </p:txBody>
      </p:sp>
      <p:sp>
        <p:nvSpPr>
          <p:cNvPr id="6" name="Content Placeholder 2"/>
          <p:cNvSpPr>
            <a:spLocks noGrp="1"/>
          </p:cNvSpPr>
          <p:nvPr>
            <p:ph idx="1"/>
          </p:nvPr>
        </p:nvSpPr>
        <p:spPr/>
        <p:txBody>
          <a:bodyPr>
            <a:normAutofit lnSpcReduction="10000"/>
          </a:bodyPr>
          <a:lstStyle/>
          <a:p>
            <a:r>
              <a:rPr lang="en-US" dirty="0" smtClean="0"/>
              <a:t>Reproduce</a:t>
            </a:r>
            <a:endParaRPr lang="en-US" dirty="0" smtClean="0">
              <a:solidFill>
                <a:srgbClr val="FF0000"/>
              </a:solidFill>
            </a:endParaRPr>
          </a:p>
          <a:p>
            <a:r>
              <a:rPr lang="en-US" dirty="0" smtClean="0"/>
              <a:t>Distribute</a:t>
            </a:r>
            <a:r>
              <a:rPr lang="en-US" b="1" dirty="0" smtClean="0"/>
              <a:t> </a:t>
            </a:r>
          </a:p>
          <a:p>
            <a:r>
              <a:rPr lang="en-US" dirty="0" smtClean="0"/>
              <a:t>Publically perform</a:t>
            </a:r>
          </a:p>
          <a:p>
            <a:r>
              <a:rPr lang="en-US" dirty="0" smtClean="0"/>
              <a:t>Publically display</a:t>
            </a:r>
          </a:p>
          <a:p>
            <a:r>
              <a:rPr lang="en-US" dirty="0" smtClean="0"/>
              <a:t>Publically perform by means of a digital audio transmission, and/or</a:t>
            </a:r>
          </a:p>
          <a:p>
            <a:r>
              <a:rPr lang="en-US" dirty="0"/>
              <a:t>Create </a:t>
            </a:r>
            <a:r>
              <a:rPr lang="en-US" dirty="0" smtClean="0"/>
              <a:t>derivations of . . . </a:t>
            </a:r>
          </a:p>
          <a:p>
            <a:pPr marL="0" indent="0">
              <a:buNone/>
            </a:pPr>
            <a:r>
              <a:rPr lang="en-US" dirty="0"/>
              <a:t>	</a:t>
            </a:r>
            <a:r>
              <a:rPr lang="en-US" sz="2600" dirty="0" smtClean="0">
                <a:solidFill>
                  <a:srgbClr val="FF0000"/>
                </a:solidFill>
              </a:rPr>
              <a:t>. . . </a:t>
            </a:r>
            <a:r>
              <a:rPr lang="en-US" sz="2600" dirty="0">
                <a:solidFill>
                  <a:srgbClr val="FF0000"/>
                </a:solidFill>
              </a:rPr>
              <a:t>w</a:t>
            </a:r>
            <a:r>
              <a:rPr lang="en-US" sz="2600" dirty="0" smtClean="0">
                <a:solidFill>
                  <a:srgbClr val="FF0000"/>
                </a:solidFill>
              </a:rPr>
              <a:t>orks for which </a:t>
            </a:r>
            <a:r>
              <a:rPr lang="en-US" sz="2600" u="sng" dirty="0" smtClean="0">
                <a:solidFill>
                  <a:srgbClr val="FF0000"/>
                </a:solidFill>
              </a:rPr>
              <a:t>someone else</a:t>
            </a:r>
            <a:r>
              <a:rPr lang="en-US" sz="2600" dirty="0" smtClean="0">
                <a:solidFill>
                  <a:srgbClr val="FF0000"/>
                </a:solidFill>
              </a:rPr>
              <a:t> owns copyright</a:t>
            </a:r>
            <a:endParaRPr lang="en-US" sz="2600" dirty="0">
              <a:solidFill>
                <a:srgbClr val="FF0000"/>
              </a:solidFill>
            </a:endParaRPr>
          </a:p>
          <a:p>
            <a:endParaRPr lang="en-US"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5802" y="14478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135802" y="2946663"/>
            <a:ext cx="24384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spTree>
    <p:extLst>
      <p:ext uri="{BB962C8B-B14F-4D97-AF65-F5344CB8AC3E}">
        <p14:creationId xmlns:p14="http://schemas.microsoft.com/office/powerpoint/2010/main" val="4036999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4</a:t>
            </a:r>
            <a:r>
              <a:rPr lang="en-US" dirty="0" smtClean="0"/>
              <a:t> Ways to (legally) respond:</a:t>
            </a:r>
            <a:endParaRPr lang="en-US" dirty="0"/>
          </a:p>
        </p:txBody>
      </p:sp>
      <p:sp>
        <p:nvSpPr>
          <p:cNvPr id="3" name="Content Placeholder 2"/>
          <p:cNvSpPr>
            <a:spLocks noGrp="1"/>
          </p:cNvSpPr>
          <p:nvPr>
            <p:ph idx="1"/>
          </p:nvPr>
        </p:nvSpPr>
        <p:spPr>
          <a:xfrm>
            <a:off x="304800" y="1600200"/>
            <a:ext cx="8610600" cy="4525963"/>
          </a:xfrm>
        </p:spPr>
        <p:txBody>
          <a:bodyPr>
            <a:normAutofit fontScale="92500" lnSpcReduction="10000"/>
          </a:bodyPr>
          <a:lstStyle/>
          <a:p>
            <a:pPr marL="0" indent="0">
              <a:buNone/>
            </a:pPr>
            <a:r>
              <a:rPr lang="en-US" dirty="0" smtClean="0"/>
              <a:t>1) Obtain permission/license rights</a:t>
            </a:r>
          </a:p>
          <a:p>
            <a:pPr marL="0" indent="0">
              <a:buNone/>
            </a:pPr>
            <a:endParaRPr lang="en-US" dirty="0"/>
          </a:p>
          <a:p>
            <a:pPr marL="0" indent="0">
              <a:buNone/>
            </a:pPr>
            <a:r>
              <a:rPr lang="en-US" dirty="0" smtClean="0"/>
              <a:t>2) Identify </a:t>
            </a:r>
            <a:r>
              <a:rPr lang="en-US" dirty="0"/>
              <a:t>an </a:t>
            </a:r>
            <a:r>
              <a:rPr lang="en-US" dirty="0" smtClean="0"/>
              <a:t>exempt or fair </a:t>
            </a:r>
            <a:r>
              <a:rPr lang="en-US" dirty="0"/>
              <a:t>use </a:t>
            </a:r>
            <a:r>
              <a:rPr lang="en-US" dirty="0" smtClean="0"/>
              <a:t>in U.S</a:t>
            </a:r>
            <a:r>
              <a:rPr lang="en-US" dirty="0"/>
              <a:t>. Copyright </a:t>
            </a:r>
            <a:r>
              <a:rPr lang="en-US" dirty="0" smtClean="0"/>
              <a:t>law</a:t>
            </a:r>
          </a:p>
          <a:p>
            <a:pPr marL="514350" indent="-514350">
              <a:buAutoNum type="arabicParenR"/>
            </a:pPr>
            <a:endParaRPr lang="en-US" dirty="0" smtClean="0"/>
          </a:p>
          <a:p>
            <a:pPr marL="0" indent="0">
              <a:buNone/>
            </a:pPr>
            <a:r>
              <a:rPr lang="en-US" dirty="0" smtClean="0"/>
              <a:t>3) Link to a website, library website, library reserves &amp; </a:t>
            </a:r>
            <a:r>
              <a:rPr lang="en-US" dirty="0" err="1" smtClean="0"/>
              <a:t>eReserves</a:t>
            </a:r>
            <a:endParaRPr lang="en-US" dirty="0" smtClean="0"/>
          </a:p>
          <a:p>
            <a:pPr marL="0" indent="0">
              <a:buNone/>
            </a:pPr>
            <a:endParaRPr lang="en-US" dirty="0" smtClean="0">
              <a:solidFill>
                <a:srgbClr val="FF0000"/>
              </a:solidFill>
            </a:endParaRPr>
          </a:p>
          <a:p>
            <a:pPr marL="0" indent="0">
              <a:buNone/>
            </a:pPr>
            <a:r>
              <a:rPr lang="en-US" dirty="0"/>
              <a:t>4</a:t>
            </a:r>
            <a:r>
              <a:rPr lang="en-US" dirty="0" smtClean="0"/>
              <a:t>)  </a:t>
            </a:r>
            <a:r>
              <a:rPr lang="en-US" dirty="0" smtClean="0">
                <a:solidFill>
                  <a:srgbClr val="FF0000"/>
                </a:solidFill>
              </a:rPr>
              <a:t>Use </a:t>
            </a:r>
            <a:r>
              <a:rPr lang="en-US" dirty="0">
                <a:solidFill>
                  <a:srgbClr val="FF0000"/>
                </a:solidFill>
              </a:rPr>
              <a:t>openly licensed </a:t>
            </a:r>
            <a:r>
              <a:rPr lang="en-US" dirty="0" smtClean="0">
                <a:solidFill>
                  <a:srgbClr val="FF0000"/>
                </a:solidFill>
              </a:rPr>
              <a:t>materials or </a:t>
            </a:r>
            <a:r>
              <a:rPr lang="en-US" dirty="0"/>
              <a:t>materials from the public domain</a:t>
            </a:r>
          </a:p>
          <a:p>
            <a:pPr marL="0" indent="0">
              <a:buNone/>
            </a:pPr>
            <a:endParaRPr lang="en-US" dirty="0" smtClean="0">
              <a:solidFill>
                <a:srgbClr val="FF0000"/>
              </a:solidFill>
            </a:endParaRPr>
          </a:p>
          <a:p>
            <a:pPr marL="514350" indent="-514350">
              <a:buAutoNum type="arabicParenR"/>
            </a:pPr>
            <a:endParaRPr lang="en-US" dirty="0">
              <a:solidFill>
                <a:srgbClr val="FF0000"/>
              </a:solidFill>
            </a:endParaRPr>
          </a:p>
          <a:p>
            <a:pPr marL="0" indent="0">
              <a:buNone/>
            </a:pPr>
            <a:endParaRPr lang="en-US" dirty="0"/>
          </a:p>
        </p:txBody>
      </p:sp>
    </p:spTree>
    <p:extLst>
      <p:ext uri="{BB962C8B-B14F-4D97-AF65-F5344CB8AC3E}">
        <p14:creationId xmlns:p14="http://schemas.microsoft.com/office/powerpoint/2010/main" val="3724762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hlinkClick r:id="rId3"/>
            </a:endParaRPr>
          </a:p>
          <a:p>
            <a:pPr marL="0" indent="0">
              <a:buNone/>
            </a:pPr>
            <a:endParaRPr lang="en-US" dirty="0">
              <a:hlinkClick r:id="rId3"/>
            </a:endParaRPr>
          </a:p>
          <a:p>
            <a:pPr marL="0" indent="0">
              <a:buNone/>
            </a:pPr>
            <a:endParaRPr lang="en-US" dirty="0"/>
          </a:p>
          <a:p>
            <a:pPr marL="0" indent="0">
              <a:buNone/>
            </a:pPr>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2691888"/>
            <a:ext cx="4505325" cy="32861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4419598" y="5958348"/>
            <a:ext cx="4505325" cy="584775"/>
          </a:xfrm>
          <a:prstGeom prst="rect">
            <a:avLst/>
          </a:prstGeom>
          <a:noFill/>
        </p:spPr>
        <p:txBody>
          <a:bodyPr wrap="square" rtlCol="0">
            <a:spAutoFit/>
          </a:bodyPr>
          <a:lstStyle/>
          <a:p>
            <a:r>
              <a:rPr lang="en-US" sz="1600" dirty="0"/>
              <a:t>© Creative Commons </a:t>
            </a:r>
            <a:r>
              <a:rPr lang="en-US" sz="1600" dirty="0">
                <a:hlinkClick r:id="rId5"/>
              </a:rPr>
              <a:t>CC BY-NC-SA</a:t>
            </a:r>
            <a:endParaRPr lang="en-US" sz="1600" dirty="0"/>
          </a:p>
          <a:p>
            <a:r>
              <a:rPr lang="en-US" sz="1600" dirty="0">
                <a:hlinkClick r:id="rId6"/>
              </a:rPr>
              <a:t>http://</a:t>
            </a:r>
            <a:r>
              <a:rPr lang="en-US" sz="1600" dirty="0" smtClean="0">
                <a:hlinkClick r:id="rId6"/>
              </a:rPr>
              <a:t>mirrors.creativecommons.org/getcreative</a:t>
            </a:r>
            <a:r>
              <a:rPr lang="en-US" sz="1600" dirty="0"/>
              <a:t> </a:t>
            </a:r>
            <a:r>
              <a:rPr lang="en-US" sz="1600" dirty="0" smtClean="0"/>
              <a:t> </a:t>
            </a:r>
          </a:p>
        </p:txBody>
      </p:sp>
      <p:pic>
        <p:nvPicPr>
          <p:cNvPr id="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7800" y="1371600"/>
            <a:ext cx="1600200" cy="4385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a:spLocks noGrp="1"/>
          </p:cNvSpPr>
          <p:nvPr>
            <p:ph type="title"/>
          </p:nvPr>
        </p:nvSpPr>
        <p:spPr>
          <a:xfrm>
            <a:off x="457200" y="274638"/>
            <a:ext cx="8229600" cy="1143000"/>
          </a:xfrm>
        </p:spPr>
        <p:txBody>
          <a:bodyPr>
            <a:normAutofit/>
          </a:bodyPr>
          <a:lstStyle/>
          <a:p>
            <a:r>
              <a:rPr lang="en-US" dirty="0" smtClean="0">
                <a:solidFill>
                  <a:srgbClr val="FF0000"/>
                </a:solidFill>
              </a:rPr>
              <a:t>Creative Commons </a:t>
            </a:r>
            <a:r>
              <a:rPr lang="en-US" dirty="0" smtClean="0"/>
              <a:t>Licenses</a:t>
            </a:r>
            <a:endParaRPr lang="en-US" dirty="0"/>
          </a:p>
        </p:txBody>
      </p:sp>
    </p:spTree>
    <p:extLst>
      <p:ext uri="{BB962C8B-B14F-4D97-AF65-F5344CB8AC3E}">
        <p14:creationId xmlns:p14="http://schemas.microsoft.com/office/powerpoint/2010/main" val="7320231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1384</TotalTime>
  <Words>2563</Words>
  <Application>Microsoft Office PowerPoint</Application>
  <PresentationFormat>On-screen Show (4:3)</PresentationFormat>
  <Paragraphs>368</Paragraphs>
  <Slides>37</Slides>
  <Notes>27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PowerPoint Presentation</vt:lpstr>
      <vt:lpstr>PowerPoint Presentation</vt:lpstr>
      <vt:lpstr>An invitation to learn about:</vt:lpstr>
      <vt:lpstr>Can it be copyrighted?</vt:lpstr>
      <vt:lpstr>Copyright Basics</vt:lpstr>
      <vt:lpstr>Copyright Exemptions</vt:lpstr>
      <vt:lpstr>You may want to (legally) …</vt:lpstr>
      <vt:lpstr>4 Ways to (legally) respond:</vt:lpstr>
      <vt:lpstr>Creative Commons Licenses</vt:lpstr>
      <vt:lpstr>6 Creative Commons Licenses</vt:lpstr>
      <vt:lpstr>6 Creative Commons Licenses</vt:lpstr>
      <vt:lpstr>6 Creative Commons Licenses</vt:lpstr>
      <vt:lpstr>6 Creative Commons Licenses</vt:lpstr>
      <vt:lpstr>6 Creative Commons Licenses</vt:lpstr>
      <vt:lpstr>6 Creative Commons Licenses</vt:lpstr>
      <vt:lpstr>6 Creative Commons Licenses</vt:lpstr>
      <vt:lpstr>How to attribute openly licensed works</vt:lpstr>
      <vt:lpstr>How to attribute openly 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    . . . an alternative way for authors to share and for users to save time &amp; money    </vt:lpstr>
      <vt:lpstr>How and why to openly license?</vt:lpstr>
      <vt:lpstr>Sharing so your work can be found</vt:lpstr>
      <vt:lpstr>What will you . . . </vt:lpstr>
      <vt:lpstr>Thank you! (and Questions?)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Anita Walz</dc:creator>
  <cp:lastModifiedBy>Anita Walz</cp:lastModifiedBy>
  <cp:revision>21</cp:revision>
  <cp:lastPrinted>2014-10-20T20:29:28Z</cp:lastPrinted>
  <dcterms:created xsi:type="dcterms:W3CDTF">2014-10-09T18:32:41Z</dcterms:created>
  <dcterms:modified xsi:type="dcterms:W3CDTF">2014-10-21T17:03:15Z</dcterms:modified>
</cp:coreProperties>
</file>