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y="6858000" cx="12192000"/>
  <p:notesSz cx="6858000" cy="9144000"/>
  <p:embeddedFontLst>
    <p:embeddedFont>
      <p:font typeface="Garamond"/>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42" roundtripDataSignature="AMtx7mhCV6vZ98p31GzDpvJoTD2UhBkac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Walz, Anita"/>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122A22F-B08C-4A0C-80CD-3E6529AFC214}">
  <a:tblStyle styleId="{B122A22F-B08C-4A0C-80CD-3E6529AFC214}"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E6E6"/>
          </a:solidFill>
        </a:fill>
      </a:tcStyle>
    </a:wholeTbl>
    <a:band1H>
      <a:tcTxStyle b="off" i="off"/>
      <a:tcStyle>
        <a:fill>
          <a:solidFill>
            <a:srgbClr val="E6CACA"/>
          </a:solidFill>
        </a:fill>
      </a:tcStyle>
    </a:band1H>
    <a:band2H>
      <a:tcTxStyle b="off" i="off"/>
    </a:band2H>
    <a:band1V>
      <a:tcTxStyle b="off" i="off"/>
      <a:tcStyle>
        <a:fill>
          <a:solidFill>
            <a:srgbClr val="E6CACA"/>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Garamond-italic.fntdata"/><Relationship Id="rId20" Type="http://schemas.openxmlformats.org/officeDocument/2006/relationships/slide" Target="slides/slide13.xml"/><Relationship Id="rId42" Type="http://customschemas.google.com/relationships/presentationmetadata" Target="metadata"/><Relationship Id="rId41" Type="http://schemas.openxmlformats.org/officeDocument/2006/relationships/font" Target="fonts/Garamond-boldItalic.fnt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slide" Target="slides/slide30.xml"/><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Garamond-bold.fntdata"/><Relationship Id="rId16" Type="http://schemas.openxmlformats.org/officeDocument/2006/relationships/slide" Target="slides/slide9.xml"/><Relationship Id="rId38" Type="http://schemas.openxmlformats.org/officeDocument/2006/relationships/font" Target="fonts/Garamond-regular.fntdata"/><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1-04-30T15:50:27.954">
    <p:pos x="10" y="10"/>
    <p:text/>
    <p:extLst>
      <p:ext uri="{C676402C-5697-4E1C-873F-D02D1690AC5C}">
        <p15:threadingInfo timeZoneBias="0"/>
      </p:ext>
      <p:ext uri="http://customooxmlschemas.google.com/">
        <go:slidesCustomData xmlns:go="http://customooxmlschemas.google.com/" commentPostId="AAAAMiJdtjg"/>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9" name="Google Shape;169;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endParaRPr/>
          </a:p>
        </p:txBody>
      </p:sp>
      <p:sp>
        <p:nvSpPr>
          <p:cNvPr id="177" name="Google Shape;17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8" name="Google Shape;188;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p1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6" name="Google Shape;19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5" name="Google Shape;205;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1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6" name="Google Shape;23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2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endParaRPr/>
          </a:p>
        </p:txBody>
      </p:sp>
      <p:sp>
        <p:nvSpPr>
          <p:cNvPr id="254" name="Google Shape;254;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102" name="Google Shape;102;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2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2" name="Google Shape;262;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2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2" name="Google Shape;292;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2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3" name="Google Shape;313;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2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4" name="Google Shape;324;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2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2" name="Google Shape;332;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2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0" name="Google Shape;340;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p2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9" name="Google Shape;349;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p2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7" name="Google Shape;357;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 name="Google Shape;364;p2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latin typeface="Times New Roman"/>
                <a:ea typeface="Times New Roman"/>
                <a:cs typeface="Times New Roman"/>
                <a:sym typeface="Times New Roman"/>
              </a:rPr>
              <a:t>Focus on the Recommended Alternative: </a:t>
            </a:r>
            <a:r>
              <a:rPr b="1" lang="en-US" sz="1200">
                <a:latin typeface="Times New Roman"/>
                <a:ea typeface="Times New Roman"/>
                <a:cs typeface="Times New Roman"/>
                <a:sym typeface="Times New Roman"/>
              </a:rPr>
              <a:t>Alt #3 Exhibitors begin showing content beyond just movies by leveraging existing digital screens.</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Resolves issue? </a:t>
            </a:r>
            <a:r>
              <a:rPr lang="en-US" sz="1200">
                <a:latin typeface="Times New Roman"/>
                <a:ea typeface="Times New Roman"/>
                <a:cs typeface="Times New Roman"/>
                <a:sym typeface="Times New Roman"/>
              </a:rPr>
              <a:t>Highest likelihood. This alternative combats two key causes of the situation: (1) it reduces the reliance on the powerful studios for content (where studios capture the economic rents) and (2) potentially adds new paying customers under a more lucrative box office revenue model. The alternative does not reverse the overall trend in declining movie attendance (remains unaffected: not increasing, not cannibalizing), but brings </a:t>
            </a:r>
            <a:r>
              <a:rPr lang="en-US" sz="1200" u="sng">
                <a:latin typeface="Times New Roman"/>
                <a:ea typeface="Times New Roman"/>
                <a:cs typeface="Times New Roman"/>
                <a:sym typeface="Times New Roman"/>
              </a:rPr>
              <a:t>new</a:t>
            </a:r>
            <a:r>
              <a:rPr lang="en-US" sz="1200">
                <a:latin typeface="Times New Roman"/>
                <a:ea typeface="Times New Roman"/>
                <a:cs typeface="Times New Roman"/>
                <a:sym typeface="Times New Roman"/>
              </a:rPr>
              <a:t> viewers to the theaters. </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Resolves key aspects of the situation?</a:t>
            </a:r>
            <a:r>
              <a:rPr lang="en-US" sz="1200">
                <a:latin typeface="Times New Roman"/>
                <a:ea typeface="Times New Roman"/>
                <a:cs typeface="Times New Roman"/>
                <a:sym typeface="Times New Roman"/>
              </a:rPr>
              <a:t> (note – the key aspects of the situation vary with every case, they are uncovered with the analysis tools)</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Studio Power</a:t>
            </a:r>
            <a:r>
              <a:rPr lang="en-US" sz="1200">
                <a:latin typeface="Times New Roman"/>
                <a:ea typeface="Times New Roman"/>
                <a:cs typeface="Times New Roman"/>
                <a:sym typeface="Times New Roman"/>
              </a:rPr>
              <a:t>. Studios are powerful currently take the majority of box office receipts; little margin for exhibitors. Alternative content would decrease the exhibitors reliance on the studios, which over the long-term could increase exhibitor negotiating power. On the downside: studios may seek to disintermediate exhibitors, going direct to viewers through DVD, etc. </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Attendance trend</a:t>
            </a:r>
            <a:r>
              <a:rPr lang="en-US" sz="1200">
                <a:latin typeface="Times New Roman"/>
                <a:ea typeface="Times New Roman"/>
                <a:cs typeface="Times New Roman"/>
                <a:sym typeface="Times New Roman"/>
              </a:rPr>
              <a:t>. Current attendance trend is flat to negative. The alternative would add new box office admissions. The plan would call for focused attention on content and viewing times that would not cannibalize existing customers. </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Substitutes</a:t>
            </a:r>
            <a:r>
              <a:rPr lang="en-US" sz="1200">
                <a:latin typeface="Times New Roman"/>
                <a:ea typeface="Times New Roman"/>
                <a:cs typeface="Times New Roman"/>
                <a:sym typeface="Times New Roman"/>
              </a:rPr>
              <a:t>. Home theaters are viable locations for sports and “event” viewing. But the maximum social size is limited. The alternative would serve to create “events” similar to movie premiers out of more common sports contents and other entertainment showings. The theater would serve as a place for people with similar interests to create a “community” viewing experience to share the event in a social manner. A theater full of fans cheering for the local team at an away game is more socially enjoyable than watching it at home.</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Negative Experience</a:t>
            </a:r>
            <a:r>
              <a:rPr lang="en-US" sz="1200">
                <a:latin typeface="Times New Roman"/>
                <a:ea typeface="Times New Roman"/>
                <a:cs typeface="Times New Roman"/>
                <a:sym typeface="Times New Roman"/>
              </a:rPr>
              <a:t>. People like to watch movies in a quiet location with no interruptions. The social aspects of the theater detract from the viewing experience. But for some content, such as sports, conversations and cheering are not interruptions, they are expected; they are parts of the experience. </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Economic Viability</a:t>
            </a:r>
            <a:r>
              <a:rPr lang="en-US" sz="1200">
                <a:latin typeface="Times New Roman"/>
                <a:ea typeface="Times New Roman"/>
                <a:cs typeface="Times New Roman"/>
                <a:sym typeface="Times New Roman"/>
              </a:rPr>
              <a:t> Studios currently capture most box office revenues. Ticket prices are standardized across all movies: tickets to the hottest, highest rated movie on screen 1 costs the same $8 as the critically panned dud showing on screen 24. In both cases, most of the revenues go back to the studio and distributor. Alternative content allows exhibitor to introduce a new pricing model based on the nature of the event. People expect to pay more to experience the Super Bowl than a first round playoff game. Pricing can reflect these difference. In the best case, pricing produces a higher margin box office model. In the work case, pricing is breakeven. Even breakeven is additional revenues and will lead to higher high-margin concession sales.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Arial"/>
              <a:ea typeface="Arial"/>
              <a:cs typeface="Arial"/>
              <a:sym typeface="Arial"/>
            </a:endParaRPr>
          </a:p>
        </p:txBody>
      </p:sp>
      <p:sp>
        <p:nvSpPr>
          <p:cNvPr id="365" name="Google Shape;365;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p3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200">
                <a:latin typeface="Times New Roman"/>
                <a:ea typeface="Times New Roman"/>
                <a:cs typeface="Times New Roman"/>
                <a:sym typeface="Times New Roman"/>
              </a:rPr>
              <a:t>Focus on the Recommended Alternative: </a:t>
            </a:r>
            <a:r>
              <a:rPr b="1" lang="en-US" sz="1200">
                <a:latin typeface="Times New Roman"/>
                <a:ea typeface="Times New Roman"/>
                <a:cs typeface="Times New Roman"/>
                <a:sym typeface="Times New Roman"/>
              </a:rPr>
              <a:t>Alt #3 Exhibitors begin showing content beyond just movies by leveraging existing digital screens.</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Resolves issue? </a:t>
            </a:r>
            <a:r>
              <a:rPr lang="en-US" sz="1200">
                <a:latin typeface="Times New Roman"/>
                <a:ea typeface="Times New Roman"/>
                <a:cs typeface="Times New Roman"/>
                <a:sym typeface="Times New Roman"/>
              </a:rPr>
              <a:t>Highest likelihood. This alternative combats two key causes of the situation: (1) it reduces the reliance on the powerful studios for content (where studios capture the economic rents) and (2) potentially adds new paying customers under a more lucrative box office revenue model. The alternative does not reverse the overall trend in declining movie attendance (remains unaffected: not increasing, not cannibalizing), but brings </a:t>
            </a:r>
            <a:r>
              <a:rPr lang="en-US" sz="1200" u="sng">
                <a:latin typeface="Times New Roman"/>
                <a:ea typeface="Times New Roman"/>
                <a:cs typeface="Times New Roman"/>
                <a:sym typeface="Times New Roman"/>
              </a:rPr>
              <a:t>new</a:t>
            </a:r>
            <a:r>
              <a:rPr lang="en-US" sz="1200">
                <a:latin typeface="Times New Roman"/>
                <a:ea typeface="Times New Roman"/>
                <a:cs typeface="Times New Roman"/>
                <a:sym typeface="Times New Roman"/>
              </a:rPr>
              <a:t> viewers to the theaters. </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Resolves key aspects of the situation?</a:t>
            </a:r>
            <a:r>
              <a:rPr lang="en-US" sz="1200">
                <a:latin typeface="Times New Roman"/>
                <a:ea typeface="Times New Roman"/>
                <a:cs typeface="Times New Roman"/>
                <a:sym typeface="Times New Roman"/>
              </a:rPr>
              <a:t> (note – the key aspects of the situation vary with every case, they are uncovered with the analysis tools)</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Studio Power</a:t>
            </a:r>
            <a:r>
              <a:rPr lang="en-US" sz="1200">
                <a:latin typeface="Times New Roman"/>
                <a:ea typeface="Times New Roman"/>
                <a:cs typeface="Times New Roman"/>
                <a:sym typeface="Times New Roman"/>
              </a:rPr>
              <a:t>. Studios are powerful currently take the majority of box office receipts; little margin for exhibitors. Alternative content would decrease the exhibitors reliance on the studios, which over the long-term could increase exhibitor negotiating power. On the downside: studios may seek to disintermediate exhibitors, going direct to viewers through DVD, etc. </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Attendance trend</a:t>
            </a:r>
            <a:r>
              <a:rPr lang="en-US" sz="1200">
                <a:latin typeface="Times New Roman"/>
                <a:ea typeface="Times New Roman"/>
                <a:cs typeface="Times New Roman"/>
                <a:sym typeface="Times New Roman"/>
              </a:rPr>
              <a:t>. Current attendance trend is flat to negative. The alternative would add new box office admissions. The plan would call for focused attention on content and viewing times that would not cannibalize existing customers. </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Substitutes</a:t>
            </a:r>
            <a:r>
              <a:rPr lang="en-US" sz="1200">
                <a:latin typeface="Times New Roman"/>
                <a:ea typeface="Times New Roman"/>
                <a:cs typeface="Times New Roman"/>
                <a:sym typeface="Times New Roman"/>
              </a:rPr>
              <a:t>. Home theaters are viable locations for sports and “event” viewing. But the maximum social size is limited. The alternative would serve to create “events” similar to movie premiers out of more common sports contents and other entertainment showings. The theater would serve as a place for people with similar interests to create a “community” viewing experience to share the event in a social manner. A theater full of fans cheering for the local team at an away game is more socially enjoyable than watching it at home.</a:t>
            </a:r>
            <a:endParaRPr/>
          </a:p>
          <a:p>
            <a:pPr indent="-241653" lvl="0" marL="241653" rtl="0" algn="l">
              <a:lnSpc>
                <a:spcPct val="100000"/>
              </a:lnSpc>
              <a:spcBef>
                <a:spcPts val="0"/>
              </a:spcBef>
              <a:spcAft>
                <a:spcPts val="0"/>
              </a:spcAft>
              <a:buClr>
                <a:schemeClr val="dk1"/>
              </a:buClr>
              <a:buSzPts val="1200"/>
              <a:buFont typeface="Times New Roman"/>
              <a:buAutoNum type="arabicPeriod"/>
            </a:pPr>
            <a:r>
              <a:rPr b="1" lang="en-US" sz="1200">
                <a:latin typeface="Times New Roman"/>
                <a:ea typeface="Times New Roman"/>
                <a:cs typeface="Times New Roman"/>
                <a:sym typeface="Times New Roman"/>
              </a:rPr>
              <a:t>Negative Experience</a:t>
            </a:r>
            <a:r>
              <a:rPr lang="en-US" sz="1200">
                <a:latin typeface="Times New Roman"/>
                <a:ea typeface="Times New Roman"/>
                <a:cs typeface="Times New Roman"/>
                <a:sym typeface="Times New Roman"/>
              </a:rPr>
              <a:t>. People like to watch movies in a quiet location with no interruptions. The social aspects of the theater detract from the viewing experience. But for some content, such as sports, conversations and cheering are not interruptions, they are expected; they are parts of the experience. </a:t>
            </a:r>
            <a:endParaRPr/>
          </a:p>
          <a:p>
            <a:pPr indent="0" lvl="0" marL="0" rtl="0" algn="l">
              <a:lnSpc>
                <a:spcPct val="100000"/>
              </a:lnSpc>
              <a:spcBef>
                <a:spcPts val="0"/>
              </a:spcBef>
              <a:spcAft>
                <a:spcPts val="0"/>
              </a:spcAft>
              <a:buSzPts val="1400"/>
              <a:buNone/>
            </a:pPr>
            <a:r>
              <a:rPr b="1" lang="en-US" sz="1200">
                <a:latin typeface="Times New Roman"/>
                <a:ea typeface="Times New Roman"/>
                <a:cs typeface="Times New Roman"/>
                <a:sym typeface="Times New Roman"/>
              </a:rPr>
              <a:t>Economic Viability</a:t>
            </a:r>
            <a:r>
              <a:rPr lang="en-US" sz="1200">
                <a:latin typeface="Times New Roman"/>
                <a:ea typeface="Times New Roman"/>
                <a:cs typeface="Times New Roman"/>
                <a:sym typeface="Times New Roman"/>
              </a:rPr>
              <a:t> Studios currently capture most box office revenues. Ticket prices are standardized across all movies: tickets to the hottest, highest rated movie on screen 1 costs the same $8 as the critically panned dud showing on screen 24. In both cases, most of the revenues go back to the studio and distributor. Alternative content allows exhibitor to introduce a new pricing model based on the nature of the event. People expect to pay more to experience the Super Bowl than a first round playoff game. Pricing can reflect these difference. In the best case, pricing produces a higher margin box office model. In the work case, pricing is breakeven. Even breakeven is additional revenues and will lead to higher high-margin concession sales.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Arial"/>
              <a:ea typeface="Arial"/>
              <a:cs typeface="Arial"/>
              <a:sym typeface="Arial"/>
            </a:endParaRPr>
          </a:p>
        </p:txBody>
      </p:sp>
      <p:sp>
        <p:nvSpPr>
          <p:cNvPr id="375" name="Google Shape;375;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p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Mission of Walmart – Help People Save Money, Live Better</a:t>
            </a:r>
            <a:endParaRPr/>
          </a:p>
        </p:txBody>
      </p:sp>
      <p:sp>
        <p:nvSpPr>
          <p:cNvPr id="110" name="Google Shape;11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3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4" name="Google Shape;38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p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8" name="Google Shape;11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endParaRPr/>
          </a:p>
        </p:txBody>
      </p:sp>
      <p:sp>
        <p:nvSpPr>
          <p:cNvPr id="126" name="Google Shape;12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2" name="Google Shape;14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Google Shape;149;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8" name="Google Shape;15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35"/>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 name="Google Shape;19;p35"/>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20" name="Google Shape;20;p35"/>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35"/>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0"/>
              </a:spcBef>
              <a:spcAft>
                <a:spcPts val="0"/>
              </a:spcAft>
              <a:buSzPts val="2000"/>
              <a:buNone/>
              <a:defRPr sz="2000">
                <a:solidFill>
                  <a:schemeClr val="dk1"/>
                </a:solidFill>
              </a:defRPr>
            </a:lvl1pPr>
            <a:lvl2pPr indent="-228600" lvl="1" marL="914400" algn="l">
              <a:lnSpc>
                <a:spcPct val="100000"/>
              </a:lnSpc>
              <a:spcBef>
                <a:spcPts val="1600"/>
              </a:spcBef>
              <a:spcAft>
                <a:spcPts val="0"/>
              </a:spcAft>
              <a:buSzPts val="1800"/>
              <a:buNone/>
              <a:defRPr sz="1800">
                <a:solidFill>
                  <a:srgbClr val="888888"/>
                </a:solidFill>
              </a:defRPr>
            </a:lvl2pPr>
            <a:lvl3pPr indent="-228600" lvl="2" marL="1371600" algn="l">
              <a:lnSpc>
                <a:spcPct val="100000"/>
              </a:lnSpc>
              <a:spcBef>
                <a:spcPts val="1200"/>
              </a:spcBef>
              <a:spcAft>
                <a:spcPts val="0"/>
              </a:spcAft>
              <a:buSzPts val="1600"/>
              <a:buNone/>
              <a:defRPr sz="1600">
                <a:solidFill>
                  <a:srgbClr val="888888"/>
                </a:solidFill>
              </a:defRPr>
            </a:lvl3pPr>
            <a:lvl4pPr indent="-228600" lvl="3" marL="1828800" algn="l">
              <a:lnSpc>
                <a:spcPct val="100000"/>
              </a:lnSpc>
              <a:spcBef>
                <a:spcPts val="1000"/>
              </a:spcBef>
              <a:spcAft>
                <a:spcPts val="0"/>
              </a:spcAft>
              <a:buSzPts val="1400"/>
              <a:buNone/>
              <a:defRPr sz="1400">
                <a:solidFill>
                  <a:srgbClr val="888888"/>
                </a:solidFill>
              </a:defRPr>
            </a:lvl4pPr>
            <a:lvl5pPr indent="-228600" lvl="4" marL="2286000" algn="l">
              <a:lnSpc>
                <a:spcPct val="100000"/>
              </a:lnSpc>
              <a:spcBef>
                <a:spcPts val="800"/>
              </a:spcBef>
              <a:spcAft>
                <a:spcPts val="0"/>
              </a:spcAft>
              <a:buSzPts val="1400"/>
              <a:buNone/>
              <a:defRPr sz="1400">
                <a:solidFill>
                  <a:srgbClr val="888888"/>
                </a:solidFill>
              </a:defRPr>
            </a:lvl5pPr>
            <a:lvl6pPr indent="-228600" lvl="5" marL="2743200" algn="l">
              <a:lnSpc>
                <a:spcPct val="100000"/>
              </a:lnSpc>
              <a:spcBef>
                <a:spcPts val="600"/>
              </a:spcBef>
              <a:spcAft>
                <a:spcPts val="0"/>
              </a:spcAft>
              <a:buSzPts val="1400"/>
              <a:buNone/>
              <a:defRPr sz="1400">
                <a:solidFill>
                  <a:srgbClr val="888888"/>
                </a:solidFill>
              </a:defRPr>
            </a:lvl6pPr>
            <a:lvl7pPr indent="-228600" lvl="6" marL="3200400" algn="l">
              <a:lnSpc>
                <a:spcPct val="100000"/>
              </a:lnSpc>
              <a:spcBef>
                <a:spcPts val="600"/>
              </a:spcBef>
              <a:spcAft>
                <a:spcPts val="0"/>
              </a:spcAft>
              <a:buSzPts val="1400"/>
              <a:buNone/>
              <a:defRPr sz="1400">
                <a:solidFill>
                  <a:srgbClr val="888888"/>
                </a:solidFill>
              </a:defRPr>
            </a:lvl7pPr>
            <a:lvl8pPr indent="-228600" lvl="7" marL="3657600" algn="l">
              <a:lnSpc>
                <a:spcPct val="100000"/>
              </a:lnSpc>
              <a:spcBef>
                <a:spcPts val="600"/>
              </a:spcBef>
              <a:spcAft>
                <a:spcPts val="0"/>
              </a:spcAft>
              <a:buSzPts val="1400"/>
              <a:buNone/>
              <a:defRPr sz="1400">
                <a:solidFill>
                  <a:srgbClr val="888888"/>
                </a:solidFill>
              </a:defRPr>
            </a:lvl8pPr>
            <a:lvl9pPr indent="-228600" lvl="8" marL="4114800" algn="l">
              <a:lnSpc>
                <a:spcPct val="100000"/>
              </a:lnSpc>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4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44"/>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74" name="Google Shape;74;p4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4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45"/>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9" name="Google Shape;79;p45"/>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45"/>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45"/>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82" name="Google Shape;82;p45"/>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45"/>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45"/>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3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25" name="Google Shape;25;p3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3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3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7"/>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31" name="Google Shape;31;p37"/>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32" name="Google Shape;32;p37"/>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33" name="Google Shape;33;p37"/>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34" name="Google Shape;34;p3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3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38"/>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 name="Google Shape;39;p38"/>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40" name="Google Shape;40;p38"/>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38"/>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800"/>
              <a:buNone/>
              <a:defRPr sz="1800">
                <a:solidFill>
                  <a:schemeClr val="dk1"/>
                </a:solidFill>
              </a:defRPr>
            </a:lvl1pPr>
            <a:lvl2pPr lvl="1" algn="ctr">
              <a:lnSpc>
                <a:spcPct val="100000"/>
              </a:lnSpc>
              <a:spcBef>
                <a:spcPts val="1600"/>
              </a:spcBef>
              <a:spcAft>
                <a:spcPts val="0"/>
              </a:spcAft>
              <a:buSzPts val="2800"/>
              <a:buNone/>
              <a:defRPr sz="2800"/>
            </a:lvl2pPr>
            <a:lvl3pPr lvl="2" algn="ctr">
              <a:lnSpc>
                <a:spcPct val="100000"/>
              </a:lnSpc>
              <a:spcBef>
                <a:spcPts val="1200"/>
              </a:spcBef>
              <a:spcAft>
                <a:spcPts val="0"/>
              </a:spcAft>
              <a:buSzPts val="2400"/>
              <a:buNone/>
              <a:defRPr sz="2400"/>
            </a:lvl3pPr>
            <a:lvl4pPr lvl="3" algn="ctr">
              <a:lnSpc>
                <a:spcPct val="100000"/>
              </a:lnSpc>
              <a:spcBef>
                <a:spcPts val="1000"/>
              </a:spcBef>
              <a:spcAft>
                <a:spcPts val="0"/>
              </a:spcAft>
              <a:buSzPts val="2000"/>
              <a:buNone/>
              <a:defRPr sz="2000"/>
            </a:lvl4pPr>
            <a:lvl5pPr lvl="4" algn="ctr">
              <a:lnSpc>
                <a:spcPct val="100000"/>
              </a:lnSpc>
              <a:spcBef>
                <a:spcPts val="800"/>
              </a:spcBef>
              <a:spcAft>
                <a:spcPts val="0"/>
              </a:spcAft>
              <a:buSzPts val="2000"/>
              <a:buNone/>
              <a:defRPr sz="2000"/>
            </a:lvl5pPr>
            <a:lvl6pPr lvl="5" algn="ctr">
              <a:lnSpc>
                <a:spcPct val="100000"/>
              </a:lnSpc>
              <a:spcBef>
                <a:spcPts val="600"/>
              </a:spcBef>
              <a:spcAft>
                <a:spcPts val="0"/>
              </a:spcAft>
              <a:buSzPts val="2000"/>
              <a:buNone/>
              <a:defRPr sz="2000"/>
            </a:lvl6pPr>
            <a:lvl7pPr lvl="6" algn="ctr">
              <a:lnSpc>
                <a:spcPct val="100000"/>
              </a:lnSpc>
              <a:spcBef>
                <a:spcPts val="600"/>
              </a:spcBef>
              <a:spcAft>
                <a:spcPts val="0"/>
              </a:spcAft>
              <a:buSzPts val="2000"/>
              <a:buNone/>
              <a:defRPr sz="2000"/>
            </a:lvl7pPr>
            <a:lvl8pPr lvl="7" algn="ctr">
              <a:lnSpc>
                <a:spcPct val="100000"/>
              </a:lnSpc>
              <a:spcBef>
                <a:spcPts val="600"/>
              </a:spcBef>
              <a:spcAft>
                <a:spcPts val="0"/>
              </a:spcAft>
              <a:buSzPts val="2000"/>
              <a:buNone/>
              <a:defRPr sz="2000"/>
            </a:lvl8pPr>
            <a:lvl9pPr lvl="8" algn="ctr">
              <a:lnSpc>
                <a:spcPct val="100000"/>
              </a:lnSpc>
              <a:spcBef>
                <a:spcPts val="600"/>
              </a:spcBef>
              <a:spcAft>
                <a:spcPts val="0"/>
              </a:spcAft>
              <a:buSzPts val="2000"/>
              <a:buNone/>
              <a:defRPr sz="2000"/>
            </a:lvl9pPr>
          </a:lstStyle>
          <a:p/>
        </p:txBody>
      </p:sp>
      <p:pic>
        <p:nvPicPr>
          <p:cNvPr descr="Closeup of test tubes" id="42" name="Google Shape;42;p38"/>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3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39"/>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46" name="Google Shape;46;p39"/>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47" name="Google Shape;47;p3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3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3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4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4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4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4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4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4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4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42"/>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 name="Google Shape;61;p42"/>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42"/>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2"/>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id="64" name="Google Shape;64;p42"/>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lnSpc>
                <a:spcPct val="100000"/>
              </a:lnSpc>
              <a:spcBef>
                <a:spcPts val="2200"/>
              </a:spcBef>
              <a:spcAft>
                <a:spcPts val="0"/>
              </a:spcAft>
              <a:buSzPts val="2200"/>
              <a:buChar char="•"/>
              <a:defRPr sz="22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43"/>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 name="Google Shape;67;p43"/>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43"/>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43"/>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43"/>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lnSpc>
                <a:spcPct val="100000"/>
              </a:lnSpc>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lnSpc>
                <a:spcPct val="100000"/>
              </a:lnSpc>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4"/>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1" name="Google Shape;11;p3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2" name="Google Shape;12;p34"/>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3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lnSpc>
                <a:spcPct val="100000"/>
              </a:lnSpc>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lnSpc>
                <a:spcPct val="100000"/>
              </a:lnSpc>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lnSpc>
                <a:spcPct val="100000"/>
              </a:lnSpc>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100000"/>
              </a:lnSpc>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3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3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6" name="Google Shape;16;p3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hyperlink" Target="http://hdl.handle.net/10919/102735" TargetMode="External"/><Relationship Id="rId7"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comments" Target="../comments/comment1.xml"/><Relationship Id="rId4"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hdl.handle.net/10919/102735"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hdl.handle.net/10919/10273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hdl.handle.net/10919/102735"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hdl.handle.net/10919/10273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hyperlink" Target="http://hdl.handle.net/10919/102735"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hdl.handle.net/10919/102735"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hdl.handle.net/10919/102735"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hdl.handle.net/10919/102735"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hdl.handle.net/10919/102735"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hdl.handle.net/10919/102735"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hdl.handle.net/10919/102735"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hdl.handle.net/10919/102735"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inside.6q.io/190-examples-of-company-values/" TargetMode="External"/><Relationship Id="rId4"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430606"/>
            <a:ext cx="6790007" cy="45004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2: Introduction to Case Analysis: Assessing Organizational Performance</a:t>
            </a:r>
            <a:endParaRPr/>
          </a:p>
          <a:p>
            <a:pPr indent="0" lvl="0" marL="0" rtl="0" algn="ctr">
              <a:lnSpc>
                <a:spcPct val="100000"/>
              </a:lnSpc>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a:p>
            <a:pPr indent="0" lvl="0" marL="0" rtl="0" algn="l">
              <a:lnSpc>
                <a:spcPct val="100000"/>
              </a:lnSpc>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b="0" i="0" sz="1400" u="none" cap="none" strike="noStrike">
              <a:solidFill>
                <a:srgbClr val="000000"/>
              </a:solidFill>
              <a:latin typeface="Arial"/>
              <a:ea typeface="Arial"/>
              <a:cs typeface="Arial"/>
              <a:sym typeface="Arial"/>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
              <a:buFont typeface="Arial"/>
              <a:buNone/>
            </a:pPr>
            <a:r>
              <a:rPr b="1" i="0" lang="en-US" sz="800" u="none" cap="none" strike="noStrike">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b="0" i="0" sz="1400" u="none" cap="none" strike="noStrike">
              <a:solidFill>
                <a:srgbClr val="000000"/>
              </a:solidFill>
              <a:latin typeface="Arial"/>
              <a:ea typeface="Arial"/>
              <a:cs typeface="Arial"/>
              <a:sym typeface="Arial"/>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Garamond"/>
                <a:ea typeface="Garamond"/>
                <a:cs typeface="Garamond"/>
                <a:sym typeface="Garamond"/>
              </a:rPr>
              <a:t>Photo by </a:t>
            </a:r>
            <a:r>
              <a:rPr b="0" i="0" lang="en-US" sz="1800" u="sng" cap="none" strike="noStrike">
                <a:solidFill>
                  <a:schemeClr val="lt1"/>
                </a:solidFill>
                <a:latin typeface="Garamond"/>
                <a:ea typeface="Garamond"/>
                <a:cs typeface="Garamond"/>
                <a:sym typeface="Garamond"/>
                <a:hlinkClick r:id="rId4">
                  <a:extLst>
                    <a:ext uri="{A12FA001-AC4F-418D-AE19-62706E023703}">
                      <ahyp:hlinkClr val="tx"/>
                    </a:ext>
                  </a:extLst>
                </a:hlinkClick>
              </a:rPr>
              <a:t>Jon Sailer</a:t>
            </a:r>
            <a:r>
              <a:rPr b="0" i="0" lang="en-US" sz="1800" u="none" cap="none" strike="noStrike">
                <a:solidFill>
                  <a:schemeClr val="lt1"/>
                </a:solidFill>
                <a:latin typeface="Garamond"/>
                <a:ea typeface="Garamond"/>
                <a:cs typeface="Garamond"/>
                <a:sym typeface="Garamond"/>
              </a:rPr>
              <a:t> on </a:t>
            </a:r>
            <a:r>
              <a:rPr b="0" i="0" lang="en-US" sz="1800" u="sng" cap="none" strike="noStrike">
                <a:solidFill>
                  <a:schemeClr val="lt1"/>
                </a:solidFill>
                <a:latin typeface="Garamond"/>
                <a:ea typeface="Garamond"/>
                <a:cs typeface="Garamond"/>
                <a:sym typeface="Garamond"/>
                <a:hlinkClick r:id="rId5">
                  <a:extLst>
                    <a:ext uri="{A12FA001-AC4F-418D-AE19-62706E023703}">
                      <ahyp:hlinkClr val="tx"/>
                    </a:ext>
                  </a:extLst>
                </a:hlinkClick>
              </a:rPr>
              <a:t>Unsplash</a:t>
            </a:r>
            <a:endParaRPr b="0" i="0" sz="1800" u="none" cap="none" strike="noStrike">
              <a:solidFill>
                <a:schemeClr val="lt1"/>
              </a:solidFill>
              <a:latin typeface="Garamond"/>
              <a:ea typeface="Garamond"/>
              <a:cs typeface="Garamond"/>
              <a:sym typeface="Garamond"/>
            </a:endParaRPr>
          </a:p>
        </p:txBody>
      </p:sp>
      <p:sp>
        <p:nvSpPr>
          <p:cNvPr id="97" name="Google Shape;97;p1"/>
          <p:cNvSpPr txBox="1"/>
          <p:nvPr/>
        </p:nvSpPr>
        <p:spPr>
          <a:xfrm>
            <a:off x="9114575" y="6167075"/>
            <a:ext cx="30000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FFFFFF"/>
                </a:solidFill>
                <a:uFill>
                  <a:noFill/>
                </a:uFill>
                <a:latin typeface="Arial"/>
                <a:ea typeface="Arial"/>
                <a:cs typeface="Arial"/>
                <a:sym typeface="Arial"/>
                <a:hlinkClick r:id="rId6">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pic>
        <p:nvPicPr>
          <p:cNvPr descr="Unless otherwise noted, this slide deck is (c) Virginia Polytechnic Institute and State University. It is released under a  Creative Commons Attribution NonCommercial ShareAlike 3.0 license (CC BY NC-SA 3.0)" id="98" name="Google Shape;98;p1"/>
          <p:cNvPicPr preferRelativeResize="0"/>
          <p:nvPr/>
        </p:nvPicPr>
        <p:blipFill rotWithShape="1">
          <a:blip r:embed="rId7">
            <a:alphaModFix/>
          </a:blip>
          <a:srcRect b="0" l="0" r="0" t="0"/>
          <a:stretch/>
        </p:blipFill>
        <p:spPr>
          <a:xfrm>
            <a:off x="140275" y="5295290"/>
            <a:ext cx="520900" cy="2245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Financial Analysis of the Industry</a:t>
            </a:r>
            <a:endParaRPr/>
          </a:p>
        </p:txBody>
      </p:sp>
      <p:sp>
        <p:nvSpPr>
          <p:cNvPr id="172" name="Google Shape;172;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200"/>
              <a:buNone/>
            </a:pPr>
            <a:r>
              <a:rPr lang="en-US" sz="3200">
                <a:latin typeface="Garamond"/>
                <a:ea typeface="Garamond"/>
                <a:cs typeface="Garamond"/>
                <a:sym typeface="Garamond"/>
              </a:rPr>
              <a:t>Review the industry average financials for the given industry. </a:t>
            </a:r>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3200"/>
              <a:buNone/>
            </a:pPr>
            <a:r>
              <a:rPr lang="en-US" sz="3200">
                <a:latin typeface="Garamond"/>
                <a:ea typeface="Garamond"/>
                <a:cs typeface="Garamond"/>
                <a:sym typeface="Garamond"/>
              </a:rPr>
              <a:t>What do you think are important industry averages that we need to pay attention to?</a:t>
            </a:r>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173" name="Google Shape;173;p11"/>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Example: The Movie Exhibitors Industry</a:t>
            </a:r>
            <a:endParaRPr/>
          </a:p>
        </p:txBody>
      </p:sp>
      <p:pic>
        <p:nvPicPr>
          <p:cNvPr descr="Cinemark Theatres logo " id="180" name="Google Shape;180;p12"/>
          <p:cNvPicPr preferRelativeResize="0"/>
          <p:nvPr>
            <p:ph idx="1" type="body"/>
          </p:nvPr>
        </p:nvPicPr>
        <p:blipFill rotWithShape="1">
          <a:blip r:embed="rId3">
            <a:alphaModFix/>
          </a:blip>
          <a:srcRect b="0" l="0" r="0" t="0"/>
          <a:stretch/>
        </p:blipFill>
        <p:spPr>
          <a:xfrm>
            <a:off x="2681039" y="1470505"/>
            <a:ext cx="6829921" cy="1901112"/>
          </a:xfrm>
          <a:prstGeom prst="rect">
            <a:avLst/>
          </a:prstGeom>
          <a:noFill/>
          <a:ln>
            <a:noFill/>
          </a:ln>
        </p:spPr>
      </p:pic>
      <p:pic>
        <p:nvPicPr>
          <p:cNvPr descr="AMC Theatres logo" id="181" name="Google Shape;181;p12"/>
          <p:cNvPicPr preferRelativeResize="0"/>
          <p:nvPr/>
        </p:nvPicPr>
        <p:blipFill rotWithShape="1">
          <a:blip r:embed="rId4">
            <a:alphaModFix/>
          </a:blip>
          <a:srcRect b="0" l="0" r="0" t="0"/>
          <a:stretch/>
        </p:blipFill>
        <p:spPr>
          <a:xfrm>
            <a:off x="1066800" y="3561521"/>
            <a:ext cx="2657297" cy="2657297"/>
          </a:xfrm>
          <a:prstGeom prst="rect">
            <a:avLst/>
          </a:prstGeom>
          <a:noFill/>
          <a:ln>
            <a:noFill/>
          </a:ln>
        </p:spPr>
      </p:pic>
      <p:pic>
        <p:nvPicPr>
          <p:cNvPr descr="Regal Entertainment Group logo" id="182" name="Google Shape;182;p12"/>
          <p:cNvPicPr preferRelativeResize="0"/>
          <p:nvPr/>
        </p:nvPicPr>
        <p:blipFill rotWithShape="1">
          <a:blip r:embed="rId5">
            <a:alphaModFix/>
          </a:blip>
          <a:srcRect b="0" l="0" r="0" t="0"/>
          <a:stretch/>
        </p:blipFill>
        <p:spPr>
          <a:xfrm>
            <a:off x="6095999" y="3426014"/>
            <a:ext cx="4286250" cy="2857500"/>
          </a:xfrm>
          <a:prstGeom prst="rect">
            <a:avLst/>
          </a:prstGeom>
          <a:noFill/>
          <a:ln>
            <a:noFill/>
          </a:ln>
        </p:spPr>
      </p:pic>
      <p:sp>
        <p:nvSpPr>
          <p:cNvPr id="183" name="Google Shape;183;p12"/>
          <p:cNvSpPr txBox="1"/>
          <p:nvPr/>
        </p:nvSpPr>
        <p:spPr>
          <a:xfrm>
            <a:off x="2681039" y="6069280"/>
            <a:ext cx="7420300"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Trademarks are property of their respective owners and are not subject to the Creative Commons license on this overall slide deck.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br>
              <a:rPr b="0" i="0" lang="en-US" sz="2000" u="none" cap="none" strike="noStrike">
                <a:solidFill>
                  <a:schemeClr val="dk1"/>
                </a:solidFill>
                <a:latin typeface="Garamond"/>
                <a:ea typeface="Garamond"/>
                <a:cs typeface="Garamond"/>
                <a:sym typeface="Garamond"/>
              </a:rPr>
            </a:br>
            <a:endParaRPr b="0" i="0" sz="2000" u="none" cap="none" strike="noStrike">
              <a:solidFill>
                <a:schemeClr val="dk1"/>
              </a:solidFill>
              <a:latin typeface="Garamond"/>
              <a:ea typeface="Garamond"/>
              <a:cs typeface="Garamond"/>
              <a:sym typeface="Garamond"/>
            </a:endParaRPr>
          </a:p>
        </p:txBody>
      </p:sp>
      <p:sp>
        <p:nvSpPr>
          <p:cNvPr id="184" name="Google Shape;184;p12"/>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6">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822"/>
                                        <p:tgtEl>
                                          <p:spTgt spid="1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Team Chat: What are some industry metrics that matter?</a:t>
            </a:r>
            <a:endParaRPr/>
          </a:p>
        </p:txBody>
      </p:sp>
      <p:sp>
        <p:nvSpPr>
          <p:cNvPr id="191" name="Google Shape;191;p1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What is the trend overall for the Industry for each of the following?  Discuss how you know… </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Short Term Solvency?</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Long Term Solvency? </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Total Debt Ratio</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Asset Management &amp; Turnover</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Inventory Turnover Profitability </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Market Value</a:t>
            </a:r>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192" name="Google Shape;192;p13"/>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Important Questions to Ask</a:t>
            </a:r>
            <a:endParaRPr/>
          </a:p>
        </p:txBody>
      </p:sp>
      <p:sp>
        <p:nvSpPr>
          <p:cNvPr id="199" name="Google Shape;199;p14"/>
          <p:cNvSpPr txBox="1"/>
          <p:nvPr>
            <p:ph idx="1" type="body"/>
          </p:nvPr>
        </p:nvSpPr>
        <p:spPr>
          <a:xfrm>
            <a:off x="1066800" y="1714500"/>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1) Do the companies have a lot of short-term debt? </a:t>
            </a:r>
            <a:endParaRPr/>
          </a:p>
          <a:p>
            <a:pPr indent="-274318" lvl="1" marL="594360" rtl="0" algn="l">
              <a:lnSpc>
                <a:spcPct val="100000"/>
              </a:lnSpc>
              <a:spcBef>
                <a:spcPts val="1600"/>
              </a:spcBef>
              <a:spcAft>
                <a:spcPts val="0"/>
              </a:spcAft>
              <a:buSzPts val="2800"/>
              <a:buChar char="•"/>
            </a:pPr>
            <a:r>
              <a:rPr lang="en-US" sz="2800">
                <a:latin typeface="Garamond"/>
                <a:ea typeface="Garamond"/>
                <a:cs typeface="Garamond"/>
                <a:sym typeface="Garamond"/>
              </a:rPr>
              <a:t>How do the Current and Quick Ratios Look?</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n overview of industry averages per year. There are five columns (from left to right) labeled 2013, 2014, 2015, 2016, and % Change from '13-'16. There are three rows labeled (from top to bottom) current ratio, quick ratio, and days' inventory. In 2013, the current ratio was 0.7, the quick ratio was 0.5, and the days' inventory was 4.2. In 2014, the current ratio was 0.6, the quick ratio was 0.5, and the days' inventory was 4.6. In 2015, the current ratio was 0.6, the quick ratio was 0.5, and the days' inventory was 4.5. In 2016, the current ratio was 0.9, the quick ratio was 0.7, and the days' inventory was 4.7. For the % Change '13-'16, the current ratio was 28.6%, the quick ratio was 40.0%, and the days' inventory was 11.9%." id="200" name="Google Shape;200;p14"/>
          <p:cNvGraphicFramePr/>
          <p:nvPr/>
        </p:nvGraphicFramePr>
        <p:xfrm>
          <a:off x="1757916" y="3228392"/>
          <a:ext cx="3000000" cy="3000000"/>
        </p:xfrm>
        <a:graphic>
          <a:graphicData uri="http://schemas.openxmlformats.org/drawingml/2006/table">
            <a:tbl>
              <a:tblPr>
                <a:noFill/>
                <a:tableStyleId>{B122A22F-B08C-4A0C-80CD-3E6529AFC214}</a:tableStyleId>
              </a:tblPr>
              <a:tblGrid>
                <a:gridCol w="3504475"/>
                <a:gridCol w="871200"/>
                <a:gridCol w="871200"/>
                <a:gridCol w="1001525"/>
                <a:gridCol w="838200"/>
                <a:gridCol w="1143000"/>
              </a:tblGrid>
              <a:tr h="5388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7030A0"/>
                          </a:solidFill>
                          <a:latin typeface="Calibri"/>
                          <a:ea typeface="Calibri"/>
                          <a:cs typeface="Calibri"/>
                          <a:sym typeface="Calibri"/>
                        </a:rPr>
                        <a:t>Industry Average</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763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 Change </a:t>
                      </a:r>
                      <a:r>
                        <a:rPr b="1" lang="en-US" sz="2000">
                          <a:solidFill>
                            <a:srgbClr val="000000"/>
                          </a:solidFill>
                          <a:latin typeface="Calibri"/>
                          <a:ea typeface="Calibri"/>
                          <a:cs typeface="Calibri"/>
                          <a:sym typeface="Calibri"/>
                        </a:rPr>
                        <a:t>Year 0 to </a:t>
                      </a:r>
                      <a:r>
                        <a:rPr b="1" i="0" lang="en-US" sz="2000" u="none" cap="none" strike="noStrike">
                          <a:solidFill>
                            <a:srgbClr val="000000"/>
                          </a:solidFill>
                          <a:latin typeface="Calibri"/>
                          <a:ea typeface="Calibri"/>
                          <a:cs typeface="Calibri"/>
                          <a:sym typeface="Calibri"/>
                        </a:rPr>
                        <a:t> </a:t>
                      </a:r>
                      <a:r>
                        <a:rPr b="1" lang="en-US" sz="2000">
                          <a:solidFill>
                            <a:srgbClr val="000000"/>
                          </a:solidFill>
                          <a:latin typeface="Calibri"/>
                          <a:ea typeface="Calibri"/>
                          <a:cs typeface="Calibri"/>
                          <a:sym typeface="Calibri"/>
                        </a:rPr>
                        <a:t>Year3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388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Current Ratio </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28.6%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901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Quick Ratio</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40.0%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901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Days' Inventory</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11.9%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901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901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201" name="Google Shape;201;p14"/>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Important Questions to Ask Cont.</a:t>
            </a:r>
            <a:endParaRPr/>
          </a:p>
        </p:txBody>
      </p:sp>
      <p:sp>
        <p:nvSpPr>
          <p:cNvPr id="208" name="Google Shape;208;p15"/>
          <p:cNvSpPr txBox="1"/>
          <p:nvPr>
            <p:ph idx="1" type="body"/>
          </p:nvPr>
        </p:nvSpPr>
        <p:spPr>
          <a:xfrm>
            <a:off x="1066800" y="1714500"/>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lang="en-US" sz="2400">
                <a:latin typeface="Garamond"/>
                <a:ea typeface="Garamond"/>
                <a:cs typeface="Garamond"/>
                <a:sym typeface="Garamond"/>
              </a:rPr>
              <a:t>2) What about the industry’s total debt?</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Total Debt Ratio = Total Liabilities/Total Assets</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n overview of industry averages per year. There are four columns labeled (from left to right) 2013, 2014, 2015, 2016, and % Change '13-'16. There are five rows (labeled from top to bottom) total assets ($M), total liabilities (M), debt to assets, debt to equity, and total equity/total assets. In 2013, the total assets were 2,522.0, the total liabilities were 2,103.3, the debt to assets was 83.4%, the debt to equity was 502%, the total equity/total assets was 16.6%. In 2014, the total assets were 2,275.1, the total liabilities were 1,877.0, the debt to assets was 82.5%, the debt to equity was 471%, and the total equity/total assets was 17.5%. In 2015, the total assets were 2,932.5, the total liabilities were 2,571.8, the debt to assets was 87.7%, the debt to equity was 713%, and the total equity/total assets was 12.3%. In 2016, the total assets were 1,941.8, the total liabilities were 1,347.6, the debt to assets was 69.4%, the debt to equity was 227%, and the total equity/total assets was 30.6%. For the % Change '13-'16, the total assets were -23.0%, the total liabilities were -35.9%, the debt to assets was -16.8%, the debt to equity was -54.9%, and the total equity/total assets was 84.3%" id="209" name="Google Shape;209;p15"/>
          <p:cNvGraphicFramePr/>
          <p:nvPr/>
        </p:nvGraphicFramePr>
        <p:xfrm>
          <a:off x="1577163" y="2697126"/>
          <a:ext cx="3000000" cy="3000000"/>
        </p:xfrm>
        <a:graphic>
          <a:graphicData uri="http://schemas.openxmlformats.org/drawingml/2006/table">
            <a:tbl>
              <a:tblPr>
                <a:noFill/>
                <a:tableStyleId>{B122A22F-B08C-4A0C-80CD-3E6529AFC214}</a:tableStyleId>
              </a:tblPr>
              <a:tblGrid>
                <a:gridCol w="3276600"/>
                <a:gridCol w="1066800"/>
                <a:gridCol w="1066800"/>
                <a:gridCol w="914400"/>
                <a:gridCol w="1052950"/>
                <a:gridCol w="1360125"/>
              </a:tblGrid>
              <a:tr h="6235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 </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7030A0"/>
                          </a:solidFill>
                          <a:latin typeface="Calibri"/>
                          <a:ea typeface="Calibri"/>
                          <a:cs typeface="Calibri"/>
                          <a:sym typeface="Calibri"/>
                        </a:rPr>
                        <a:t>Industry Average</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19775">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 </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 Change           </a:t>
                      </a:r>
                      <a:r>
                        <a:rPr b="1" lang="en-US" sz="2000">
                          <a:solidFill>
                            <a:srgbClr val="000000"/>
                          </a:solidFill>
                          <a:latin typeface="Calibri"/>
                          <a:ea typeface="Calibri"/>
                          <a:cs typeface="Calibri"/>
                          <a:sym typeface="Calibri"/>
                        </a:rPr>
                        <a:t>Year 0 to</a:t>
                      </a:r>
                      <a:endParaRPr b="1" sz="2000">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b="1" sz="2000">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6235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Total Assets ($M)</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2,522.0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2,275.1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2,932.5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1,941.8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-23.0%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357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Total Liabilities (M)</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2,103.3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1,877.0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2,571.8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1,347.6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-35.9%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357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357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Debt to Assets</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83.4%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82.5%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87.7%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69.4%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-16.8%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35750">
                <a:tc>
                  <a:txBody>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Debt to Equity</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502%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471%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713%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227%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-54.9%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335750">
                <a:tc>
                  <a:txBody>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Total Equity/ Total Assets</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16.6%</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17.5%</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12.3%</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30.6%</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84.3%</a:t>
                      </a:r>
                      <a:endParaRPr b="1"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210" name="Google Shape;210;p15"/>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World’s Best Cities?</a:t>
            </a:r>
            <a:endParaRPr/>
          </a:p>
        </p:txBody>
      </p:sp>
      <p:sp>
        <p:nvSpPr>
          <p:cNvPr id="217" name="Google Shape;217;p16"/>
          <p:cNvSpPr txBox="1"/>
          <p:nvPr/>
        </p:nvSpPr>
        <p:spPr>
          <a:xfrm>
            <a:off x="2931367" y="1647640"/>
            <a:ext cx="6329266" cy="80021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sng" cap="none" strike="noStrike">
                <a:solidFill>
                  <a:schemeClr val="dk1"/>
                </a:solidFill>
                <a:latin typeface="Garamond"/>
                <a:ea typeface="Garamond"/>
                <a:cs typeface="Garamond"/>
                <a:sym typeface="Garamond"/>
              </a:rPr>
              <a:t>The world's most livable cities 2019</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8" name="Google Shape;218;p16"/>
          <p:cNvSpPr txBox="1"/>
          <p:nvPr>
            <p:ph idx="1" type="body"/>
          </p:nvPr>
        </p:nvSpPr>
        <p:spPr>
          <a:xfrm>
            <a:off x="1844350" y="2386304"/>
            <a:ext cx="4251650" cy="354796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1. Vienna, Austria		</a:t>
            </a:r>
            <a:endParaRPr/>
          </a:p>
          <a:p>
            <a:pPr indent="0" lvl="0" marL="0" rtl="0" algn="l">
              <a:lnSpc>
                <a:spcPct val="100000"/>
              </a:lnSpc>
              <a:spcBef>
                <a:spcPts val="2200"/>
              </a:spcBef>
              <a:spcAft>
                <a:spcPts val="0"/>
              </a:spcAft>
              <a:buSzPts val="2800"/>
              <a:buNone/>
            </a:pPr>
            <a:r>
              <a:rPr lang="en-US" sz="2800">
                <a:latin typeface="Garamond"/>
                <a:ea typeface="Garamond"/>
                <a:cs typeface="Garamond"/>
                <a:sym typeface="Garamond"/>
              </a:rPr>
              <a:t>2. Melbourne, Australia</a:t>
            </a:r>
            <a:endParaRPr/>
          </a:p>
          <a:p>
            <a:pPr indent="0" lvl="0" marL="0" rtl="0" algn="l">
              <a:lnSpc>
                <a:spcPct val="100000"/>
              </a:lnSpc>
              <a:spcBef>
                <a:spcPts val="2200"/>
              </a:spcBef>
              <a:spcAft>
                <a:spcPts val="0"/>
              </a:spcAft>
              <a:buSzPts val="2800"/>
              <a:buNone/>
            </a:pPr>
            <a:r>
              <a:rPr lang="en-US" sz="2800">
                <a:latin typeface="Garamond"/>
                <a:ea typeface="Garamond"/>
                <a:cs typeface="Garamond"/>
                <a:sym typeface="Garamond"/>
              </a:rPr>
              <a:t>3. Sydney, Australia</a:t>
            </a:r>
            <a:endParaRPr/>
          </a:p>
          <a:p>
            <a:pPr indent="0" lvl="0" marL="0" rtl="0" algn="l">
              <a:lnSpc>
                <a:spcPct val="100000"/>
              </a:lnSpc>
              <a:spcBef>
                <a:spcPts val="2200"/>
              </a:spcBef>
              <a:spcAft>
                <a:spcPts val="0"/>
              </a:spcAft>
              <a:buSzPts val="2800"/>
              <a:buNone/>
            </a:pPr>
            <a:r>
              <a:rPr lang="en-US" sz="2800">
                <a:latin typeface="Garamond"/>
                <a:ea typeface="Garamond"/>
                <a:cs typeface="Garamond"/>
                <a:sym typeface="Garamond"/>
              </a:rPr>
              <a:t>4. Osaka, Japan</a:t>
            </a:r>
            <a:endParaRPr/>
          </a:p>
          <a:p>
            <a:pPr indent="0" lvl="0" marL="0" rtl="0" algn="l">
              <a:lnSpc>
                <a:spcPct val="100000"/>
              </a:lnSpc>
              <a:spcBef>
                <a:spcPts val="2200"/>
              </a:spcBef>
              <a:spcAft>
                <a:spcPts val="0"/>
              </a:spcAft>
              <a:buSzPts val="2800"/>
              <a:buNone/>
            </a:pPr>
            <a:r>
              <a:rPr lang="en-US" sz="2800">
                <a:latin typeface="Garamond"/>
                <a:ea typeface="Garamond"/>
                <a:cs typeface="Garamond"/>
                <a:sym typeface="Garamond"/>
              </a:rPr>
              <a:t>5. Calgary, Canada</a:t>
            </a:r>
            <a:endParaRPr/>
          </a:p>
        </p:txBody>
      </p:sp>
      <p:sp>
        <p:nvSpPr>
          <p:cNvPr id="219" name="Google Shape;219;p16"/>
          <p:cNvSpPr txBox="1"/>
          <p:nvPr/>
        </p:nvSpPr>
        <p:spPr>
          <a:xfrm>
            <a:off x="7153470" y="2386304"/>
            <a:ext cx="4251650" cy="35479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800"/>
              <a:buFont typeface="Arial"/>
              <a:buNone/>
            </a:pPr>
            <a:r>
              <a:rPr b="0" i="0" lang="en-US" sz="2800" u="none" cap="none" strike="noStrike">
                <a:solidFill>
                  <a:schemeClr val="dk1"/>
                </a:solidFill>
                <a:latin typeface="Garamond"/>
                <a:ea typeface="Garamond"/>
                <a:cs typeface="Garamond"/>
                <a:sym typeface="Garamond"/>
              </a:rPr>
              <a:t>6. Vancouver, Canada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800"/>
              <a:buFont typeface="Arial"/>
              <a:buNone/>
            </a:pPr>
            <a:r>
              <a:rPr b="0" i="0" lang="en-US" sz="2800" u="none" cap="none" strike="noStrike">
                <a:solidFill>
                  <a:schemeClr val="dk1"/>
                </a:solidFill>
                <a:latin typeface="Garamond"/>
                <a:ea typeface="Garamond"/>
                <a:cs typeface="Garamond"/>
                <a:sym typeface="Garamond"/>
              </a:rPr>
              <a:t>7. Toronto, Canada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800"/>
              <a:buFont typeface="Arial"/>
              <a:buNone/>
            </a:pPr>
            <a:r>
              <a:rPr b="0" i="0" lang="en-US" sz="2800" u="none" cap="none" strike="noStrike">
                <a:solidFill>
                  <a:schemeClr val="dk1"/>
                </a:solidFill>
                <a:latin typeface="Garamond"/>
                <a:ea typeface="Garamond"/>
                <a:cs typeface="Garamond"/>
                <a:sym typeface="Garamond"/>
              </a:rPr>
              <a:t>7. Tokyo, Japan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800"/>
              <a:buFont typeface="Arial"/>
              <a:buNone/>
            </a:pPr>
            <a:r>
              <a:rPr b="0" i="0" lang="en-US" sz="2800" u="none" cap="none" strike="noStrike">
                <a:solidFill>
                  <a:schemeClr val="dk1"/>
                </a:solidFill>
                <a:latin typeface="Garamond"/>
                <a:ea typeface="Garamond"/>
                <a:cs typeface="Garamond"/>
                <a:sym typeface="Garamond"/>
              </a:rPr>
              <a:t>9. Copenhagen, Denmark</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800"/>
              <a:buFont typeface="Arial"/>
              <a:buNone/>
            </a:pPr>
            <a:r>
              <a:rPr b="0" i="0" lang="en-US" sz="2800" u="none" cap="none" strike="noStrike">
                <a:solidFill>
                  <a:schemeClr val="dk1"/>
                </a:solidFill>
                <a:latin typeface="Garamond"/>
                <a:ea typeface="Garamond"/>
                <a:cs typeface="Garamond"/>
                <a:sym typeface="Garamond"/>
              </a:rPr>
              <a:t>10. Adelaide, Australia</a:t>
            </a:r>
            <a:endParaRPr b="0" i="0" sz="1400" u="none" cap="none" strike="noStrike">
              <a:solidFill>
                <a:srgbClr val="000000"/>
              </a:solidFill>
              <a:latin typeface="Arial"/>
              <a:ea typeface="Arial"/>
              <a:cs typeface="Arial"/>
              <a:sym typeface="Arial"/>
            </a:endParaRPr>
          </a:p>
        </p:txBody>
      </p:sp>
      <p:sp>
        <p:nvSpPr>
          <p:cNvPr id="220" name="Google Shape;220;p16"/>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
        <p:nvSpPr>
          <p:cNvPr id="221" name="Google Shape;221;p16"/>
          <p:cNvSpPr txBox="1"/>
          <p:nvPr/>
        </p:nvSpPr>
        <p:spPr>
          <a:xfrm>
            <a:off x="205484" y="6454001"/>
            <a:ext cx="8763856"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600" u="none" cap="none" strike="noStrike">
                <a:solidFill>
                  <a:srgbClr val="000000"/>
                </a:solidFill>
                <a:latin typeface="Arial"/>
                <a:ea typeface="Arial"/>
                <a:cs typeface="Arial"/>
                <a:sym typeface="Arial"/>
              </a:rPr>
              <a:t>Source: Economist Intelligence Unit as reported by CNN</a:t>
            </a:r>
            <a:endParaRPr/>
          </a:p>
          <a:p>
            <a:pPr indent="0" lvl="0" marL="0" marR="0" rtl="0" algn="l">
              <a:lnSpc>
                <a:spcPct val="100000"/>
              </a:lnSpc>
              <a:spcBef>
                <a:spcPts val="0"/>
              </a:spcBef>
              <a:spcAft>
                <a:spcPts val="0"/>
              </a:spcAft>
              <a:buNone/>
            </a:pPr>
            <a:r>
              <a:rPr b="0" i="0" lang="en-US" sz="600" u="none" cap="none" strike="noStrike">
                <a:solidFill>
                  <a:srgbClr val="000000"/>
                </a:solidFill>
                <a:latin typeface="Arial"/>
                <a:ea typeface="Arial"/>
                <a:cs typeface="Arial"/>
                <a:sym typeface="Arial"/>
              </a:rPr>
              <a:t>https://www.cnn.com/travel/article/worlds-most-livable-cities-2019-trnd/index.html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World’s Worst Cities?</a:t>
            </a:r>
            <a:endParaRPr/>
          </a:p>
        </p:txBody>
      </p:sp>
      <p:sp>
        <p:nvSpPr>
          <p:cNvPr id="228" name="Google Shape;228;p17"/>
          <p:cNvSpPr txBox="1"/>
          <p:nvPr/>
        </p:nvSpPr>
        <p:spPr>
          <a:xfrm>
            <a:off x="2931367" y="1647640"/>
            <a:ext cx="6329266" cy="123110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sng" cap="none" strike="noStrike">
                <a:solidFill>
                  <a:schemeClr val="dk1"/>
                </a:solidFill>
                <a:latin typeface="Garamond"/>
                <a:ea typeface="Garamond"/>
                <a:cs typeface="Garamond"/>
                <a:sym typeface="Garamond"/>
              </a:rPr>
              <a:t>The world's least livable cities 2019</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1" i="0" sz="2800" u="sng"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 name="Google Shape;229;p17"/>
          <p:cNvSpPr txBox="1"/>
          <p:nvPr>
            <p:ph idx="1" type="body"/>
          </p:nvPr>
        </p:nvSpPr>
        <p:spPr>
          <a:xfrm>
            <a:off x="1844350" y="2386303"/>
            <a:ext cx="4251650" cy="354796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lang="en-US" sz="2400">
                <a:latin typeface="Garamond"/>
                <a:ea typeface="Garamond"/>
                <a:cs typeface="Garamond"/>
                <a:sym typeface="Garamond"/>
              </a:rPr>
              <a:t>1. Damascus, Syria</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2. Lagos, Nigeria</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3. Dhaka, Bangladesh</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4. Tripoli, Libya</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5. Karachi, Pakistan</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6. Port Moresby, Papua New Guinea</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p:txBody>
      </p:sp>
      <p:sp>
        <p:nvSpPr>
          <p:cNvPr id="230" name="Google Shape;230;p17"/>
          <p:cNvSpPr txBox="1"/>
          <p:nvPr/>
        </p:nvSpPr>
        <p:spPr>
          <a:xfrm>
            <a:off x="7153470" y="2386304"/>
            <a:ext cx="4251650" cy="35479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Arial"/>
              <a:buNone/>
            </a:pPr>
            <a:r>
              <a:rPr b="0" i="0" lang="en-US" sz="2400" u="none" cap="none" strike="noStrike">
                <a:solidFill>
                  <a:schemeClr val="dk1"/>
                </a:solidFill>
                <a:latin typeface="Garamond"/>
                <a:ea typeface="Garamond"/>
                <a:cs typeface="Garamond"/>
                <a:sym typeface="Garamond"/>
              </a:rPr>
              <a:t>7. Harare, Zimbabwe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400"/>
              <a:buFont typeface="Arial"/>
              <a:buNone/>
            </a:pPr>
            <a:r>
              <a:rPr b="0" i="0" lang="en-US" sz="2400" u="none" cap="none" strike="noStrike">
                <a:solidFill>
                  <a:schemeClr val="dk1"/>
                </a:solidFill>
                <a:latin typeface="Garamond"/>
                <a:ea typeface="Garamond"/>
                <a:cs typeface="Garamond"/>
                <a:sym typeface="Garamond"/>
              </a:rPr>
              <a:t>8. Douala, Cameroon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400"/>
              <a:buFont typeface="Arial"/>
              <a:buNone/>
            </a:pPr>
            <a:r>
              <a:rPr b="0" i="0" lang="en-US" sz="2400" u="none" cap="none" strike="noStrike">
                <a:solidFill>
                  <a:schemeClr val="dk1"/>
                </a:solidFill>
                <a:latin typeface="Garamond"/>
                <a:ea typeface="Garamond"/>
                <a:cs typeface="Garamond"/>
                <a:sym typeface="Garamond"/>
              </a:rPr>
              <a:t>9. Algiers, Algeria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200"/>
              </a:spcBef>
              <a:spcAft>
                <a:spcPts val="0"/>
              </a:spcAft>
              <a:buClr>
                <a:schemeClr val="dk1"/>
              </a:buClr>
              <a:buSzPts val="2400"/>
              <a:buFont typeface="Arial"/>
              <a:buNone/>
            </a:pPr>
            <a:r>
              <a:rPr b="0" i="0" lang="en-US" sz="2400" u="none" cap="none" strike="noStrike">
                <a:solidFill>
                  <a:schemeClr val="dk1"/>
                </a:solidFill>
                <a:latin typeface="Garamond"/>
                <a:ea typeface="Garamond"/>
                <a:cs typeface="Garamond"/>
                <a:sym typeface="Garamond"/>
              </a:rPr>
              <a:t>10. Caracas, Venezuela</a:t>
            </a:r>
            <a:endParaRPr b="0" i="0" sz="1400" u="none" cap="none" strike="noStrike">
              <a:solidFill>
                <a:srgbClr val="000000"/>
              </a:solidFill>
              <a:latin typeface="Arial"/>
              <a:ea typeface="Arial"/>
              <a:cs typeface="Arial"/>
              <a:sym typeface="Arial"/>
            </a:endParaRPr>
          </a:p>
        </p:txBody>
      </p:sp>
      <p:sp>
        <p:nvSpPr>
          <p:cNvPr id="231" name="Google Shape;231;p17"/>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
        <p:nvSpPr>
          <p:cNvPr id="232" name="Google Shape;232;p17"/>
          <p:cNvSpPr txBox="1"/>
          <p:nvPr/>
        </p:nvSpPr>
        <p:spPr>
          <a:xfrm>
            <a:off x="205484" y="6454001"/>
            <a:ext cx="8763856"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600" u="none" cap="none" strike="noStrike">
                <a:solidFill>
                  <a:srgbClr val="000000"/>
                </a:solidFill>
                <a:latin typeface="Arial"/>
                <a:ea typeface="Arial"/>
                <a:cs typeface="Arial"/>
                <a:sym typeface="Arial"/>
              </a:rPr>
              <a:t>Source: Economist Intelligence Unit as reported by CNN</a:t>
            </a:r>
            <a:endParaRPr/>
          </a:p>
          <a:p>
            <a:pPr indent="0" lvl="0" marL="0" marR="0" rtl="0" algn="l">
              <a:lnSpc>
                <a:spcPct val="100000"/>
              </a:lnSpc>
              <a:spcBef>
                <a:spcPts val="0"/>
              </a:spcBef>
              <a:spcAft>
                <a:spcPts val="0"/>
              </a:spcAft>
              <a:buNone/>
            </a:pPr>
            <a:r>
              <a:rPr b="0" i="0" lang="en-US" sz="600" u="none" cap="none" strike="noStrike">
                <a:solidFill>
                  <a:srgbClr val="000000"/>
                </a:solidFill>
                <a:latin typeface="Arial"/>
                <a:ea typeface="Arial"/>
                <a:cs typeface="Arial"/>
                <a:sym typeface="Arial"/>
              </a:rPr>
              <a:t>https://www.cnn.com/travel/article/worlds-most-livable-cities-2019-trnd/index.html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Important Questions to Ask Cont.</a:t>
            </a:r>
            <a:endParaRPr/>
          </a:p>
        </p:txBody>
      </p:sp>
      <p:sp>
        <p:nvSpPr>
          <p:cNvPr id="239" name="Google Shape;239;p18"/>
          <p:cNvSpPr txBox="1"/>
          <p:nvPr>
            <p:ph idx="1" type="body"/>
          </p:nvPr>
        </p:nvSpPr>
        <p:spPr>
          <a:xfrm>
            <a:off x="1066800" y="1714500"/>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lang="en-US" sz="2400">
                <a:latin typeface="Garamond"/>
                <a:ea typeface="Garamond"/>
                <a:cs typeface="Garamond"/>
                <a:sym typeface="Garamond"/>
              </a:rPr>
              <a:t>5) Is this a highly profitable industry?</a:t>
            </a:r>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n overview of industry averages per year. There are four columns labeled (from left to right) 2013, 2014, 2015, 2016, and % Change '13-'16. There are two rows labeled (from top to bottom) profit margin and return on assets that are considered profitability ratios. In 2013, the profit margin was 10%, and the return on assets was 1.8. In 2014, the profit margin was 2%, and the return on assets was 2.0. In 2015, the profit margin was 2%, and the return on assets was 1.6. In 2016, the profit margin was 2%, and the return on assets was 1.7. For the % Change between '13-'16, the profit margin was -47.0%, and the return on assets was -5.6%." id="240" name="Google Shape;240;p18"/>
          <p:cNvGraphicFramePr/>
          <p:nvPr/>
        </p:nvGraphicFramePr>
        <p:xfrm>
          <a:off x="1678171" y="2159002"/>
          <a:ext cx="3000000" cy="3000000"/>
        </p:xfrm>
        <a:graphic>
          <a:graphicData uri="http://schemas.openxmlformats.org/drawingml/2006/table">
            <a:tbl>
              <a:tblPr>
                <a:noFill/>
                <a:tableStyleId>{B122A22F-B08C-4A0C-80CD-3E6529AFC214}</a:tableStyleId>
              </a:tblPr>
              <a:tblGrid>
                <a:gridCol w="3546750"/>
                <a:gridCol w="919600"/>
                <a:gridCol w="919600"/>
                <a:gridCol w="919600"/>
                <a:gridCol w="919600"/>
                <a:gridCol w="1309250"/>
              </a:tblGrid>
              <a:tr h="8783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5">
                  <a:txBody>
                    <a:bodyPr/>
                    <a:lstStyle/>
                    <a:p>
                      <a:pPr indent="0" lvl="0" marL="0" marR="0" rtl="0" algn="ctr">
                        <a:lnSpc>
                          <a:spcPct val="100000"/>
                        </a:lnSpc>
                        <a:spcBef>
                          <a:spcPts val="0"/>
                        </a:spcBef>
                        <a:spcAft>
                          <a:spcPts val="0"/>
                        </a:spcAft>
                        <a:buClr>
                          <a:srgbClr val="000000"/>
                        </a:buClr>
                        <a:buSzPts val="2000"/>
                        <a:buFont typeface="Arial"/>
                        <a:buNone/>
                      </a:pPr>
                      <a:r>
                        <a:rPr b="1" lang="en-US" sz="2000" u="none" cap="none" strike="noStrike">
                          <a:solidFill>
                            <a:srgbClr val="7030A0"/>
                          </a:solidFill>
                          <a:latin typeface="Arial"/>
                          <a:ea typeface="Arial"/>
                          <a:cs typeface="Arial"/>
                          <a:sym typeface="Arial"/>
                        </a:rPr>
                        <a:t>Industry Average</a:t>
                      </a:r>
                      <a:endParaRPr b="1" i="0" sz="2000" u="none" cap="none" strike="noStrike">
                        <a:solidFill>
                          <a:srgbClr val="7030A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hMerge="1"/>
                <a:tc hMerge="1"/>
                <a:tc hMerge="1"/>
              </a:tr>
              <a:tr h="4504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878375">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 Change           </a:t>
                      </a:r>
                      <a:r>
                        <a:rPr b="1" lang="en-US" sz="2000">
                          <a:solidFill>
                            <a:srgbClr val="000000"/>
                          </a:solidFill>
                          <a:latin typeface="Calibri"/>
                          <a:ea typeface="Calibri"/>
                          <a:cs typeface="Calibri"/>
                          <a:sym typeface="Calibri"/>
                        </a:rPr>
                        <a:t>Year 0 to</a:t>
                      </a:r>
                      <a:endParaRPr b="1" sz="2000">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b="1" sz="2000">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729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729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latin typeface="Arial"/>
                          <a:ea typeface="Arial"/>
                          <a:cs typeface="Arial"/>
                          <a:sym typeface="Arial"/>
                        </a:rPr>
                        <a:t>Profitability Ratios</a:t>
                      </a:r>
                      <a:endParaRPr b="1" i="0" sz="2000" u="sng"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729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Profit Margin</a:t>
                      </a:r>
                      <a:endParaRPr b="1"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10%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-47.0%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729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Return on Assets</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1.8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2.0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1.6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1.7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Calibri"/>
                          <a:ea typeface="Calibri"/>
                          <a:cs typeface="Calibri"/>
                          <a:sym typeface="Calibri"/>
                        </a:rPr>
                        <a:t>-5.6%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729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Times New Roman"/>
                        <a:ea typeface="Times New Roman"/>
                        <a:cs typeface="Times New Roman"/>
                        <a:sym typeface="Times New Roman"/>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241" name="Google Shape;241;p18"/>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Important Questions to Ask Cont.</a:t>
            </a:r>
            <a:endParaRPr/>
          </a:p>
        </p:txBody>
      </p:sp>
      <p:sp>
        <p:nvSpPr>
          <p:cNvPr id="248" name="Google Shape;248;p19"/>
          <p:cNvSpPr txBox="1"/>
          <p:nvPr>
            <p:ph idx="1" type="body"/>
          </p:nvPr>
        </p:nvSpPr>
        <p:spPr>
          <a:xfrm>
            <a:off x="1066800" y="1714500"/>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7) How has attendance changed over the last few years?</a:t>
            </a:r>
            <a:endParaRPr/>
          </a:p>
          <a:p>
            <a:pPr indent="0" lvl="0" marL="0" rtl="0" algn="l">
              <a:lnSpc>
                <a:spcPct val="100000"/>
              </a:lnSpc>
              <a:spcBef>
                <a:spcPts val="2200"/>
              </a:spcBef>
              <a:spcAft>
                <a:spcPts val="0"/>
              </a:spcAft>
              <a:buSzPts val="2400"/>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n overview of industry averages per year. There are five columns labeled (from left to right) 2013, 2014, 2015, 2016, and % Change from '09 to '12. There are four rows of attendance ratios labeled (from top to bottom) attendance, price per ticket, concessions per ticket, and profit per ticket ($). In 2013, attendance was 72,686, price per ticket was 8.51, concessions per ticket was 3.34, and profit per ticket ($) was 0.23. In 2014, attendance was 69,769, the price per ticket was 9.06, the concessions per ticket was 3.53, and the profit per ticket was 0.33. In 2015, attendance was 68,625, the price per ticket was 9.16, the concessions per ticket was 3.79, the profit per ticket was 0.28. In 2016, attendance was 71,404, the price per ticket was 9.46, the concessions per ticket was 4.02, and the profit per ticket was 1.20. For the % change fron '09-'12, attendance was -1.8%, price per ticket was 11.2%, concessions per ticket was 20.4%, and profit per ticket was 421.7%." id="249" name="Google Shape;249;p19"/>
          <p:cNvGraphicFramePr/>
          <p:nvPr/>
        </p:nvGraphicFramePr>
        <p:xfrm>
          <a:off x="1515140" y="2201306"/>
          <a:ext cx="3000000" cy="3000000"/>
        </p:xfrm>
        <a:graphic>
          <a:graphicData uri="http://schemas.openxmlformats.org/drawingml/2006/table">
            <a:tbl>
              <a:tblPr>
                <a:noFill/>
                <a:tableStyleId>{B122A22F-B08C-4A0C-80CD-3E6529AFC214}</a:tableStyleId>
              </a:tblPr>
              <a:tblGrid>
                <a:gridCol w="3439575"/>
                <a:gridCol w="855075"/>
                <a:gridCol w="855075"/>
                <a:gridCol w="855075"/>
                <a:gridCol w="855075"/>
                <a:gridCol w="1217375"/>
              </a:tblGrid>
              <a:tr h="9797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5">
                  <a:txBody>
                    <a:bodyPr/>
                    <a:lstStyle/>
                    <a:p>
                      <a:pPr indent="0" lvl="0" marL="0" marR="0" rtl="0" algn="ctr">
                        <a:lnSpc>
                          <a:spcPct val="100000"/>
                        </a:lnSpc>
                        <a:spcBef>
                          <a:spcPts val="0"/>
                        </a:spcBef>
                        <a:spcAft>
                          <a:spcPts val="0"/>
                        </a:spcAft>
                        <a:buClr>
                          <a:srgbClr val="000000"/>
                        </a:buClr>
                        <a:buSzPts val="2000"/>
                        <a:buFont typeface="Arial"/>
                        <a:buNone/>
                      </a:pPr>
                      <a:r>
                        <a:rPr b="1" lang="en-US" sz="2000" u="none" cap="none" strike="noStrike">
                          <a:solidFill>
                            <a:srgbClr val="7030A0"/>
                          </a:solidFill>
                          <a:latin typeface="Arial"/>
                          <a:ea typeface="Arial"/>
                          <a:cs typeface="Arial"/>
                          <a:sym typeface="Arial"/>
                        </a:rPr>
                        <a:t>Industry Average</a:t>
                      </a:r>
                      <a:endParaRPr b="1" i="0" sz="2000" u="none" cap="none" strike="noStrike">
                        <a:solidFill>
                          <a:srgbClr val="7030A0"/>
                        </a:solidFill>
                        <a:latin typeface="Arial"/>
                        <a:ea typeface="Arial"/>
                        <a:cs typeface="Arial"/>
                        <a:sym typeface="Arial"/>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hMerge="1"/>
                <a:tc hMerge="1"/>
                <a:tc hMerge="1"/>
              </a:tr>
              <a:tr h="502425">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 Change           </a:t>
                      </a:r>
                      <a:r>
                        <a:rPr b="1" lang="en-US" sz="2000">
                          <a:solidFill>
                            <a:srgbClr val="000000"/>
                          </a:solidFill>
                          <a:latin typeface="Calibri"/>
                          <a:ea typeface="Calibri"/>
                          <a:cs typeface="Calibri"/>
                          <a:sym typeface="Calibri"/>
                        </a:rPr>
                        <a:t>Year -3 to</a:t>
                      </a:r>
                      <a:endParaRPr b="1" sz="2000">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1" lang="en-US" sz="2000">
                          <a:solidFill>
                            <a:srgbClr val="000000"/>
                          </a:solidFill>
                          <a:latin typeface="Calibri"/>
                          <a:ea typeface="Calibri"/>
                          <a:cs typeface="Calibri"/>
                          <a:sym typeface="Calibri"/>
                        </a:rPr>
                        <a:t>Year 0</a:t>
                      </a:r>
                      <a:endParaRPr b="1" sz="2000">
                        <a:solidFill>
                          <a:srgbClr val="000000"/>
                        </a:solidFill>
                        <a:latin typeface="Calibri"/>
                        <a:ea typeface="Calibri"/>
                        <a:cs typeface="Calibri"/>
                        <a:sym typeface="Calibri"/>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752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latin typeface="Arial"/>
                          <a:ea typeface="Arial"/>
                          <a:cs typeface="Arial"/>
                          <a:sym typeface="Arial"/>
                        </a:rPr>
                        <a:t>Attendance Ratios</a:t>
                      </a:r>
                      <a:endParaRPr b="1" i="0" sz="2000" u="sng"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275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t>Attendance</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72,686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69,769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68,625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71,404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27550">
                <a:tc>
                  <a:txBody>
                    <a:bodyPr/>
                    <a:lstStyle/>
                    <a:p>
                      <a:pPr indent="0" lvl="0" marL="0" marR="0" rtl="0" algn="l">
                        <a:lnSpc>
                          <a:spcPct val="100000"/>
                        </a:lnSpc>
                        <a:spcBef>
                          <a:spcPts val="0"/>
                        </a:spcBef>
                        <a:spcAft>
                          <a:spcPts val="0"/>
                        </a:spcAft>
                        <a:buClr>
                          <a:srgbClr val="000000"/>
                        </a:buClr>
                        <a:buSzPts val="2000"/>
                        <a:buFont typeface="Arial"/>
                        <a:buNone/>
                      </a:pPr>
                      <a:r>
                        <a:rPr b="0" lang="en-US" sz="2000" u="none" cap="none" strike="noStrike">
                          <a:latin typeface="Arial"/>
                          <a:ea typeface="Arial"/>
                          <a:cs typeface="Arial"/>
                          <a:sym typeface="Arial"/>
                        </a:rPr>
                        <a:t>Price per ticket</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8.51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9.06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9.16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9.46</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11.2%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275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Concessions per ticket</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3.34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3.53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3.79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4.02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20.4%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5275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Arial"/>
                          <a:ea typeface="Arial"/>
                          <a:cs typeface="Arial"/>
                          <a:sym typeface="Arial"/>
                        </a:rPr>
                        <a:t>Profit per ticket ($)</a:t>
                      </a:r>
                      <a:endParaRPr b="0" i="0" sz="2000" u="none" cap="none" strike="noStrike">
                        <a:solidFill>
                          <a:srgbClr val="000000"/>
                        </a:solidFill>
                        <a:latin typeface="Arial"/>
                        <a:ea typeface="Arial"/>
                        <a:cs typeface="Arial"/>
                        <a:sym typeface="Arial"/>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0.23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0.33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0.28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1.20</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Calibri"/>
                          <a:ea typeface="Calibri"/>
                          <a:cs typeface="Calibri"/>
                          <a:sym typeface="Calibri"/>
                        </a:rPr>
                        <a:t>421.7%</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250" name="Google Shape;250;p19"/>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What is the trend overall for the Industry? </a:t>
            </a:r>
            <a:br>
              <a:rPr b="1" lang="en-US" sz="4000">
                <a:latin typeface="Times New Roman"/>
                <a:ea typeface="Times New Roman"/>
                <a:cs typeface="Times New Roman"/>
                <a:sym typeface="Times New Roman"/>
              </a:rPr>
            </a:br>
            <a:r>
              <a:rPr b="1" lang="en-US" sz="4000">
                <a:latin typeface="Times New Roman"/>
                <a:ea typeface="Times New Roman"/>
                <a:cs typeface="Times New Roman"/>
                <a:sym typeface="Times New Roman"/>
              </a:rPr>
              <a:t>Look at Industry Averages (Tab 1 in Excel Sheet)</a:t>
            </a:r>
            <a:endParaRPr/>
          </a:p>
        </p:txBody>
      </p:sp>
      <p:sp>
        <p:nvSpPr>
          <p:cNvPr id="257" name="Google Shape;257;p20"/>
          <p:cNvSpPr txBox="1"/>
          <p:nvPr>
            <p:ph idx="1" type="body"/>
          </p:nvPr>
        </p:nvSpPr>
        <p:spPr>
          <a:xfrm>
            <a:off x="1066800" y="1546549"/>
            <a:ext cx="10058400" cy="1513892"/>
          </a:xfrm>
          <a:prstGeom prst="rect">
            <a:avLst/>
          </a:prstGeom>
          <a:noFill/>
          <a:ln>
            <a:noFill/>
          </a:ln>
        </p:spPr>
        <p:txBody>
          <a:bodyPr anchorCtr="0" anchor="t" bIns="45700" lIns="91425" spcFirstLastPara="1" rIns="91425" wrap="square" tIns="45700">
            <a:noAutofit/>
          </a:bodyPr>
          <a:lstStyle/>
          <a:p>
            <a:pPr indent="-347472" lvl="0" marL="347472" rtl="0" algn="l">
              <a:lnSpc>
                <a:spcPct val="100000"/>
              </a:lnSpc>
              <a:spcBef>
                <a:spcPts val="0"/>
              </a:spcBef>
              <a:spcAft>
                <a:spcPts val="0"/>
              </a:spcAft>
              <a:buClr>
                <a:srgbClr val="000000"/>
              </a:buClr>
              <a:buSzPts val="2500"/>
              <a:buChar char="•"/>
            </a:pPr>
            <a:r>
              <a:rPr lang="en-US" sz="2000">
                <a:solidFill>
                  <a:srgbClr val="000000"/>
                </a:solidFill>
                <a:latin typeface="Garamond"/>
                <a:ea typeface="Garamond"/>
                <a:cs typeface="Garamond"/>
                <a:sym typeface="Garamond"/>
              </a:rPr>
              <a:t>Short Term Solvency – </a:t>
            </a:r>
            <a:r>
              <a:rPr lang="en-US" sz="2000" u="sng">
                <a:latin typeface="Garamond"/>
                <a:ea typeface="Garamond"/>
                <a:cs typeface="Garamond"/>
                <a:sym typeface="Garamond"/>
              </a:rPr>
              <a:t>Ok, but not good</a:t>
            </a:r>
            <a:endParaRPr/>
          </a:p>
          <a:p>
            <a:pPr indent="-342900" lvl="0" marL="8001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Increasing (improving)</a:t>
            </a:r>
            <a:endParaRPr sz="2000">
              <a:latin typeface="Garamond"/>
              <a:ea typeface="Garamond"/>
              <a:cs typeface="Garamond"/>
              <a:sym typeface="Garamond"/>
            </a:endParaRPr>
          </a:p>
          <a:p>
            <a:pPr indent="-457200" lvl="0" marL="512064" rtl="0" algn="l">
              <a:lnSpc>
                <a:spcPct val="100000"/>
              </a:lnSpc>
              <a:spcBef>
                <a:spcPts val="600"/>
              </a:spcBef>
              <a:spcAft>
                <a:spcPts val="0"/>
              </a:spcAft>
              <a:buSzPts val="2000"/>
              <a:buChar char="•"/>
            </a:pPr>
            <a:r>
              <a:rPr lang="en-US" sz="2000">
                <a:solidFill>
                  <a:srgbClr val="000000"/>
                </a:solidFill>
                <a:latin typeface="Garamond"/>
                <a:ea typeface="Garamond"/>
                <a:cs typeface="Garamond"/>
                <a:sym typeface="Garamond"/>
              </a:rPr>
              <a:t>Long Term Solvency – </a:t>
            </a:r>
            <a:r>
              <a:rPr lang="en-US" sz="2000" u="sng">
                <a:latin typeface="Garamond"/>
                <a:ea typeface="Garamond"/>
                <a:cs typeface="Garamond"/>
                <a:sym typeface="Garamond"/>
              </a:rPr>
              <a:t>Highly leveraged</a:t>
            </a:r>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Total Debt Ratio – hovering in the 90s – debt too high</a:t>
            </a:r>
            <a:endParaRPr sz="2000">
              <a:latin typeface="Garamond"/>
              <a:ea typeface="Garamond"/>
              <a:cs typeface="Garamond"/>
              <a:sym typeface="Garamond"/>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Times Interest Earned &amp; Cash Coverage – improving?</a:t>
            </a:r>
            <a:endParaRPr sz="2000">
              <a:latin typeface="Garamond"/>
              <a:ea typeface="Garamond"/>
              <a:cs typeface="Garamond"/>
              <a:sym typeface="Garamond"/>
            </a:endParaRPr>
          </a:p>
          <a:p>
            <a:pPr indent="-457200" lvl="0" marL="512064" rtl="0" algn="l">
              <a:lnSpc>
                <a:spcPct val="100000"/>
              </a:lnSpc>
              <a:spcBef>
                <a:spcPts val="600"/>
              </a:spcBef>
              <a:spcAft>
                <a:spcPts val="0"/>
              </a:spcAft>
              <a:buSzPts val="2000"/>
              <a:buChar char="•"/>
            </a:pPr>
            <a:r>
              <a:rPr lang="en-US" sz="2000">
                <a:solidFill>
                  <a:srgbClr val="000000"/>
                </a:solidFill>
                <a:latin typeface="Garamond"/>
                <a:ea typeface="Garamond"/>
                <a:cs typeface="Garamond"/>
                <a:sym typeface="Garamond"/>
              </a:rPr>
              <a:t>Asset Management &amp; Turnover – </a:t>
            </a:r>
            <a:r>
              <a:rPr lang="en-US" sz="2000" u="sng">
                <a:latin typeface="Garamond"/>
                <a:ea typeface="Garamond"/>
                <a:cs typeface="Garamond"/>
                <a:sym typeface="Garamond"/>
              </a:rPr>
              <a:t>declining efficiency</a:t>
            </a:r>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Inventory Turnover decreasing (less efficient)</a:t>
            </a:r>
            <a:endParaRPr sz="2000">
              <a:latin typeface="Garamond"/>
              <a:ea typeface="Garamond"/>
              <a:cs typeface="Garamond"/>
              <a:sym typeface="Garamond"/>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Receivables Turnover decreasing (less efficient)</a:t>
            </a:r>
            <a:endParaRPr sz="2000">
              <a:latin typeface="Garamond"/>
              <a:ea typeface="Garamond"/>
              <a:cs typeface="Garamond"/>
              <a:sym typeface="Garamond"/>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Total Asset Turnover decreasing (less efficient)</a:t>
            </a:r>
            <a:endParaRPr sz="2000">
              <a:latin typeface="Garamond"/>
              <a:ea typeface="Garamond"/>
              <a:cs typeface="Garamond"/>
              <a:sym typeface="Garamond"/>
            </a:endParaRPr>
          </a:p>
          <a:p>
            <a:pPr indent="-457200" lvl="0" marL="512064" rtl="0" algn="l">
              <a:lnSpc>
                <a:spcPct val="100000"/>
              </a:lnSpc>
              <a:spcBef>
                <a:spcPts val="600"/>
              </a:spcBef>
              <a:spcAft>
                <a:spcPts val="0"/>
              </a:spcAft>
              <a:buSzPts val="2000"/>
              <a:buChar char="•"/>
            </a:pPr>
            <a:r>
              <a:rPr lang="en-US" sz="2000">
                <a:solidFill>
                  <a:srgbClr val="000000"/>
                </a:solidFill>
                <a:latin typeface="Garamond"/>
                <a:ea typeface="Garamond"/>
                <a:cs typeface="Garamond"/>
                <a:sym typeface="Garamond"/>
              </a:rPr>
              <a:t>Profitability – </a:t>
            </a:r>
            <a:r>
              <a:rPr lang="en-US" sz="2000" u="sng">
                <a:latin typeface="Garamond"/>
                <a:ea typeface="Garamond"/>
                <a:cs typeface="Garamond"/>
                <a:sym typeface="Garamond"/>
              </a:rPr>
              <a:t>Is Year 0 an anomaly?</a:t>
            </a:r>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Profit margin – low, but increased in Year 4</a:t>
            </a:r>
            <a:endParaRPr sz="2000">
              <a:latin typeface="Garamond"/>
              <a:ea typeface="Garamond"/>
              <a:cs typeface="Garamond"/>
              <a:sym typeface="Garamond"/>
            </a:endParaRPr>
          </a:p>
          <a:p>
            <a:pPr indent="-457200" lvl="0" marL="914400" rtl="0" algn="l">
              <a:lnSpc>
                <a:spcPct val="100000"/>
              </a:lnSpc>
              <a:spcBef>
                <a:spcPts val="528"/>
              </a:spcBef>
              <a:spcAft>
                <a:spcPts val="0"/>
              </a:spcAft>
              <a:buSzPts val="2000"/>
              <a:buFont typeface="Noto Sans Symbols"/>
              <a:buChar char="▪"/>
            </a:pPr>
            <a:r>
              <a:rPr lang="en-US" sz="2000">
                <a:solidFill>
                  <a:srgbClr val="000000"/>
                </a:solidFill>
                <a:latin typeface="Garamond"/>
                <a:ea typeface="Garamond"/>
                <a:cs typeface="Garamond"/>
                <a:sym typeface="Garamond"/>
              </a:rPr>
              <a:t>Return on Assets – low, but increased in Year 4</a:t>
            </a:r>
            <a:endParaRPr/>
          </a:p>
          <a:p>
            <a:pPr indent="0" lvl="0" marL="457200" rtl="0" algn="l">
              <a:lnSpc>
                <a:spcPct val="100000"/>
              </a:lnSpc>
              <a:spcBef>
                <a:spcPts val="528"/>
              </a:spcBef>
              <a:spcAft>
                <a:spcPts val="0"/>
              </a:spcAft>
              <a:buSzPts val="2200"/>
              <a:buNone/>
            </a:pPr>
            <a:r>
              <a:rPr b="1" i="1" lang="en-US">
                <a:latin typeface="Garamond"/>
                <a:ea typeface="Garamond"/>
                <a:cs typeface="Garamond"/>
                <a:sym typeface="Garamond"/>
              </a:rPr>
              <a:t>Implication: Current business model is not effective, not growing and not producing profits</a:t>
            </a:r>
            <a:endParaRPr/>
          </a:p>
          <a:p>
            <a:pPr indent="0" lvl="0" marL="0" rtl="0" algn="l">
              <a:lnSpc>
                <a:spcPct val="100000"/>
              </a:lnSpc>
              <a:spcBef>
                <a:spcPts val="2200"/>
              </a:spcBef>
              <a:spcAft>
                <a:spcPts val="0"/>
              </a:spcAft>
              <a:buSzPts val="2000"/>
              <a:buNone/>
            </a:pPr>
            <a:r>
              <a:t/>
            </a:r>
            <a:endParaRPr sz="2000">
              <a:latin typeface="Garamond"/>
              <a:ea typeface="Garamond"/>
              <a:cs typeface="Garamond"/>
              <a:sym typeface="Garamond"/>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258" name="Google Shape;258;p20"/>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Learning Objectives</a:t>
            </a:r>
            <a:endParaRPr/>
          </a:p>
        </p:txBody>
      </p:sp>
      <p:sp>
        <p:nvSpPr>
          <p:cNvPr id="105" name="Google Shape;105;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a:bodyPr>
          <a:lstStyle/>
          <a:p>
            <a:pPr indent="-274320" lvl="0" marL="274320" rtl="0" algn="l">
              <a:lnSpc>
                <a:spcPct val="100000"/>
              </a:lnSpc>
              <a:spcBef>
                <a:spcPts val="0"/>
              </a:spcBef>
              <a:spcAft>
                <a:spcPts val="0"/>
              </a:spcAft>
              <a:buSzPct val="100000"/>
              <a:buChar char="•"/>
            </a:pPr>
            <a:r>
              <a:rPr lang="en-US">
                <a:latin typeface="Garamond"/>
                <a:ea typeface="Garamond"/>
                <a:cs typeface="Garamond"/>
                <a:sym typeface="Garamond"/>
              </a:rPr>
              <a:t>Understand a firm’s Mission, Vision, and Values</a:t>
            </a:r>
            <a:endParaRPr/>
          </a:p>
          <a:p>
            <a:pPr indent="-274320" lvl="0" marL="274320" rtl="0" algn="l">
              <a:lnSpc>
                <a:spcPct val="100000"/>
              </a:lnSpc>
              <a:spcBef>
                <a:spcPts val="2200"/>
              </a:spcBef>
              <a:spcAft>
                <a:spcPts val="0"/>
              </a:spcAft>
              <a:buSzPct val="100000"/>
              <a:buChar char="•"/>
            </a:pPr>
            <a:r>
              <a:rPr lang="en-US">
                <a:latin typeface="Garamond"/>
                <a:ea typeface="Garamond"/>
                <a:cs typeface="Garamond"/>
                <a:sym typeface="Garamond"/>
              </a:rPr>
              <a:t>Review Financial Statements of firms:  Income statements, balance sheets, cash flow statements. </a:t>
            </a:r>
            <a:endParaRPr/>
          </a:p>
          <a:p>
            <a:pPr indent="-274320" lvl="0" marL="274320" rtl="0" algn="l">
              <a:lnSpc>
                <a:spcPct val="100000"/>
              </a:lnSpc>
              <a:spcBef>
                <a:spcPts val="2200"/>
              </a:spcBef>
              <a:spcAft>
                <a:spcPts val="0"/>
              </a:spcAft>
              <a:buSzPct val="100000"/>
              <a:buChar char="•"/>
            </a:pPr>
            <a:r>
              <a:rPr lang="en-US">
                <a:latin typeface="Garamond"/>
                <a:ea typeface="Garamond"/>
                <a:cs typeface="Garamond"/>
                <a:sym typeface="Garamond"/>
              </a:rPr>
              <a:t>Be able to take financial “data” and turn it into meaningful “information.” Trends, comparisons to benchmarks, competitors</a:t>
            </a:r>
            <a:endParaRPr/>
          </a:p>
          <a:p>
            <a:pPr indent="-274320" lvl="0" marL="274320" rtl="0" algn="l">
              <a:lnSpc>
                <a:spcPct val="100000"/>
              </a:lnSpc>
              <a:spcBef>
                <a:spcPts val="2200"/>
              </a:spcBef>
              <a:spcAft>
                <a:spcPts val="0"/>
              </a:spcAft>
              <a:buSzPct val="100000"/>
              <a:buChar char="•"/>
            </a:pPr>
            <a:r>
              <a:rPr lang="en-US">
                <a:latin typeface="Garamond"/>
                <a:ea typeface="Garamond"/>
                <a:cs typeface="Garamond"/>
                <a:sym typeface="Garamond"/>
              </a:rPr>
              <a:t>Be able to link the context of the firm situation to financial performance. </a:t>
            </a:r>
            <a:endParaRPr/>
          </a:p>
          <a:p>
            <a:pPr indent="-274318" lvl="1" marL="594360" rtl="0" algn="l">
              <a:lnSpc>
                <a:spcPct val="100000"/>
              </a:lnSpc>
              <a:spcBef>
                <a:spcPts val="1600"/>
              </a:spcBef>
              <a:spcAft>
                <a:spcPts val="0"/>
              </a:spcAft>
              <a:buSzPct val="100000"/>
              <a:buChar char="•"/>
            </a:pPr>
            <a:r>
              <a:rPr lang="en-US">
                <a:latin typeface="Garamond"/>
                <a:ea typeface="Garamond"/>
                <a:cs typeface="Garamond"/>
                <a:sym typeface="Garamond"/>
              </a:rPr>
              <a:t>Will an alternative fix the problem?</a:t>
            </a:r>
            <a:endParaRPr/>
          </a:p>
          <a:p>
            <a:pPr indent="-274320" lvl="0" marL="274320" rtl="0" algn="l">
              <a:lnSpc>
                <a:spcPct val="100000"/>
              </a:lnSpc>
              <a:spcBef>
                <a:spcPts val="2200"/>
              </a:spcBef>
              <a:spcAft>
                <a:spcPts val="0"/>
              </a:spcAft>
              <a:buSzPct val="100000"/>
              <a:buChar char="•"/>
            </a:pPr>
            <a:r>
              <a:rPr lang="en-US">
                <a:latin typeface="Garamond"/>
                <a:ea typeface="Garamond"/>
                <a:cs typeface="Garamond"/>
                <a:sym typeface="Garamond"/>
              </a:rPr>
              <a:t>Be able to link financial analysis to the strategy formulation process: symptoms, key issues, alternatives, criteria, evaluation and recommendations.</a:t>
            </a:r>
            <a:endParaRPr/>
          </a:p>
          <a:p>
            <a:pPr indent="-274320" lvl="0" marL="274320" rtl="0" algn="l">
              <a:lnSpc>
                <a:spcPct val="100000"/>
              </a:lnSpc>
              <a:spcBef>
                <a:spcPts val="2200"/>
              </a:spcBef>
              <a:spcAft>
                <a:spcPts val="0"/>
              </a:spcAft>
              <a:buSzPct val="100000"/>
              <a:buChar char="•"/>
            </a:pPr>
            <a:r>
              <a:rPr lang="en-US">
                <a:latin typeface="Garamond"/>
                <a:ea typeface="Garamond"/>
                <a:cs typeface="Garamond"/>
                <a:sym typeface="Garamond"/>
              </a:rPr>
              <a:t>Understand the important concepts from Chapter 2</a:t>
            </a:r>
            <a:endParaRPr/>
          </a:p>
        </p:txBody>
      </p:sp>
      <p:sp>
        <p:nvSpPr>
          <p:cNvPr id="106" name="Google Shape;106;p2"/>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1"/>
          <p:cNvSpPr txBox="1"/>
          <p:nvPr>
            <p:ph type="title"/>
          </p:nvPr>
        </p:nvSpPr>
        <p:spPr>
          <a:xfrm>
            <a:off x="1066800" y="233044"/>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Ratio Analysis: Know</a:t>
            </a:r>
            <a:endParaRPr/>
          </a:p>
        </p:txBody>
      </p:sp>
      <p:sp>
        <p:nvSpPr>
          <p:cNvPr id="265" name="Google Shape;265;p21"/>
          <p:cNvSpPr txBox="1"/>
          <p:nvPr/>
        </p:nvSpPr>
        <p:spPr>
          <a:xfrm>
            <a:off x="1938528" y="1572768"/>
            <a:ext cx="3602736"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Ratio</a:t>
            </a:r>
            <a:r>
              <a:rPr b="1" i="0" lang="en-US" sz="2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p:txBody>
      </p:sp>
      <p:sp>
        <p:nvSpPr>
          <p:cNvPr id="266" name="Google Shape;266;p21"/>
          <p:cNvSpPr txBox="1"/>
          <p:nvPr/>
        </p:nvSpPr>
        <p:spPr>
          <a:xfrm>
            <a:off x="5071872" y="1572768"/>
            <a:ext cx="3602736"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Formula</a:t>
            </a:r>
            <a:endParaRPr b="0" i="0" sz="1400" u="none" cap="none" strike="noStrike">
              <a:solidFill>
                <a:srgbClr val="000000"/>
              </a:solidFill>
              <a:latin typeface="Arial"/>
              <a:ea typeface="Arial"/>
              <a:cs typeface="Arial"/>
              <a:sym typeface="Arial"/>
            </a:endParaRPr>
          </a:p>
        </p:txBody>
      </p:sp>
      <p:sp>
        <p:nvSpPr>
          <p:cNvPr id="267" name="Google Shape;267;p21"/>
          <p:cNvSpPr txBox="1"/>
          <p:nvPr/>
        </p:nvSpPr>
        <p:spPr>
          <a:xfrm>
            <a:off x="8674608" y="1572768"/>
            <a:ext cx="3602736"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Purpose</a:t>
            </a:r>
            <a:endParaRPr b="0" i="0" sz="1400" u="none" cap="none" strike="noStrike">
              <a:solidFill>
                <a:srgbClr val="000000"/>
              </a:solidFill>
              <a:latin typeface="Arial"/>
              <a:ea typeface="Arial"/>
              <a:cs typeface="Arial"/>
              <a:sym typeface="Arial"/>
            </a:endParaRPr>
          </a:p>
        </p:txBody>
      </p:sp>
      <p:sp>
        <p:nvSpPr>
          <p:cNvPr id="268" name="Google Shape;268;p21"/>
          <p:cNvSpPr txBox="1"/>
          <p:nvPr/>
        </p:nvSpPr>
        <p:spPr>
          <a:xfrm>
            <a:off x="1066800" y="1972878"/>
            <a:ext cx="3395472" cy="411266"/>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Profitability Ratios</a:t>
            </a:r>
            <a:endParaRPr b="1" i="0" sz="2000" u="none" cap="none" strike="noStrike">
              <a:solidFill>
                <a:schemeClr val="dk1"/>
              </a:solidFill>
              <a:latin typeface="Garamond"/>
              <a:ea typeface="Garamond"/>
              <a:cs typeface="Garamond"/>
              <a:sym typeface="Garamond"/>
            </a:endParaRPr>
          </a:p>
        </p:txBody>
      </p:sp>
      <p:sp>
        <p:nvSpPr>
          <p:cNvPr id="269" name="Google Shape;269;p21"/>
          <p:cNvSpPr txBox="1"/>
          <p:nvPr/>
        </p:nvSpPr>
        <p:spPr>
          <a:xfrm>
            <a:off x="1066800" y="2417774"/>
            <a:ext cx="2609088" cy="96205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Gross Margin</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GM=Net Sales-COGS</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70" name="Google Shape;270;p21"/>
          <p:cNvSpPr txBox="1"/>
          <p:nvPr/>
        </p:nvSpPr>
        <p:spPr>
          <a:xfrm>
            <a:off x="4517138" y="2430765"/>
            <a:ext cx="33710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Gross Profit/Total Revenue</a:t>
            </a:r>
            <a:endParaRPr b="0" i="0" sz="1400" u="none" cap="none" strike="noStrike">
              <a:solidFill>
                <a:srgbClr val="000000"/>
              </a:solidFill>
              <a:latin typeface="Arial"/>
              <a:ea typeface="Arial"/>
              <a:cs typeface="Arial"/>
              <a:sym typeface="Arial"/>
            </a:endParaRPr>
          </a:p>
        </p:txBody>
      </p:sp>
      <p:sp>
        <p:nvSpPr>
          <p:cNvPr id="271" name="Google Shape;271;p21"/>
          <p:cNvSpPr txBox="1"/>
          <p:nvPr/>
        </p:nvSpPr>
        <p:spPr>
          <a:xfrm>
            <a:off x="8400290" y="2039646"/>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Proportion of revenue related to direct costs (COGS, sales commissions, etc.)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72" name="Google Shape;272;p21"/>
          <p:cNvSpPr txBox="1"/>
          <p:nvPr/>
        </p:nvSpPr>
        <p:spPr>
          <a:xfrm>
            <a:off x="1066800" y="3235972"/>
            <a:ext cx="2353056" cy="379399"/>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Net Profit Margin</a:t>
            </a:r>
            <a:endParaRPr b="0" i="0" sz="1400" u="none" cap="none" strike="noStrike">
              <a:solidFill>
                <a:srgbClr val="000000"/>
              </a:solidFill>
              <a:latin typeface="Arial"/>
              <a:ea typeface="Arial"/>
              <a:cs typeface="Arial"/>
              <a:sym typeface="Arial"/>
            </a:endParaRPr>
          </a:p>
        </p:txBody>
      </p:sp>
      <p:sp>
        <p:nvSpPr>
          <p:cNvPr id="273" name="Google Shape;273;p21"/>
          <p:cNvSpPr txBox="1"/>
          <p:nvPr/>
        </p:nvSpPr>
        <p:spPr>
          <a:xfrm>
            <a:off x="4517138" y="3236227"/>
            <a:ext cx="3627120" cy="379399"/>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Net Profit /Net Revenue</a:t>
            </a:r>
            <a:endParaRPr b="0" i="0" sz="2000" u="none" cap="none" strike="noStrike">
              <a:solidFill>
                <a:schemeClr val="dk1"/>
              </a:solidFill>
              <a:latin typeface="Garamond"/>
              <a:ea typeface="Garamond"/>
              <a:cs typeface="Garamond"/>
              <a:sym typeface="Garamond"/>
            </a:endParaRPr>
          </a:p>
        </p:txBody>
      </p:sp>
      <p:sp>
        <p:nvSpPr>
          <p:cNvPr id="274" name="Google Shape;274;p21"/>
          <p:cNvSpPr txBox="1"/>
          <p:nvPr/>
        </p:nvSpPr>
        <p:spPr>
          <a:xfrm>
            <a:off x="8400290" y="3074623"/>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Profit earned per dollar of revenue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75" name="Google Shape;275;p21"/>
          <p:cNvSpPr txBox="1"/>
          <p:nvPr/>
        </p:nvSpPr>
        <p:spPr>
          <a:xfrm>
            <a:off x="1066800" y="3722476"/>
            <a:ext cx="2353056" cy="74058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Return on Equity (ROE)</a:t>
            </a:r>
            <a:endParaRPr b="0" i="0" sz="2000" u="none" cap="none" strike="noStrike">
              <a:solidFill>
                <a:schemeClr val="dk1"/>
              </a:solidFill>
              <a:latin typeface="Garamond"/>
              <a:ea typeface="Garamond"/>
              <a:cs typeface="Garamond"/>
              <a:sym typeface="Garamond"/>
            </a:endParaRPr>
          </a:p>
        </p:txBody>
      </p:sp>
      <p:sp>
        <p:nvSpPr>
          <p:cNvPr id="276" name="Google Shape;276;p21"/>
          <p:cNvSpPr txBox="1"/>
          <p:nvPr/>
        </p:nvSpPr>
        <p:spPr>
          <a:xfrm>
            <a:off x="4517138" y="3758217"/>
            <a:ext cx="39745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Net Profit (or Income)/ Shareholder Equity</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77" name="Google Shape;277;p21"/>
          <p:cNvSpPr txBox="1"/>
          <p:nvPr/>
        </p:nvSpPr>
        <p:spPr>
          <a:xfrm>
            <a:off x="8400290" y="3736342"/>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Profitability in relation to stockholders’ equity; i.e. How well you use equity financing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78" name="Google Shape;278;p21"/>
          <p:cNvSpPr txBox="1"/>
          <p:nvPr/>
        </p:nvSpPr>
        <p:spPr>
          <a:xfrm>
            <a:off x="1066800" y="4540780"/>
            <a:ext cx="2353056"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Return on Assets (ROA)</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79" name="Google Shape;279;p21"/>
          <p:cNvSpPr txBox="1"/>
          <p:nvPr/>
        </p:nvSpPr>
        <p:spPr>
          <a:xfrm>
            <a:off x="4517138" y="4628276"/>
            <a:ext cx="41269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Return on Assets (ROA)</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Net Profit (or Income)/Total Assets</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80" name="Google Shape;280;p21"/>
          <p:cNvSpPr txBox="1"/>
          <p:nvPr/>
        </p:nvSpPr>
        <p:spPr>
          <a:xfrm>
            <a:off x="8369810" y="4698637"/>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Efficiency in using assets to generate profit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81" name="Google Shape;281;p21"/>
          <p:cNvSpPr txBox="1"/>
          <p:nvPr/>
        </p:nvSpPr>
        <p:spPr>
          <a:xfrm>
            <a:off x="1066800" y="5303795"/>
            <a:ext cx="2353056"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Efficiency Ratios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82" name="Google Shape;282;p21"/>
          <p:cNvSpPr txBox="1"/>
          <p:nvPr/>
        </p:nvSpPr>
        <p:spPr>
          <a:xfrm>
            <a:off x="1066800" y="5725390"/>
            <a:ext cx="2481072"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Garamond"/>
                <a:ea typeface="Garamond"/>
                <a:cs typeface="Garamond"/>
                <a:sym typeface="Garamond"/>
              </a:rPr>
              <a:t>Inventory Turnover</a:t>
            </a:r>
            <a:endParaRPr b="0" i="0" sz="1800" u="none" cap="none" strike="noStrike">
              <a:solidFill>
                <a:schemeClr val="dk1"/>
              </a:solidFill>
              <a:latin typeface="Arial"/>
              <a:ea typeface="Arial"/>
              <a:cs typeface="Arial"/>
              <a:sym typeface="Arial"/>
            </a:endParaRPr>
          </a:p>
        </p:txBody>
      </p:sp>
      <p:sp>
        <p:nvSpPr>
          <p:cNvPr id="283" name="Google Shape;283;p21"/>
          <p:cNvSpPr txBox="1"/>
          <p:nvPr/>
        </p:nvSpPr>
        <p:spPr>
          <a:xfrm>
            <a:off x="4517138" y="5710566"/>
            <a:ext cx="41269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COGS /Average Inventory</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84" name="Google Shape;284;p21"/>
          <p:cNvSpPr txBox="1"/>
          <p:nvPr/>
        </p:nvSpPr>
        <p:spPr>
          <a:xfrm>
            <a:off x="8369810" y="5725390"/>
            <a:ext cx="4620766" cy="379399"/>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Efficiency of inventory management</a:t>
            </a:r>
            <a:endParaRPr b="0" i="0" sz="2000" u="none" cap="none" strike="noStrike">
              <a:solidFill>
                <a:schemeClr val="dk1"/>
              </a:solidFill>
              <a:latin typeface="Garamond"/>
              <a:ea typeface="Garamond"/>
              <a:cs typeface="Garamond"/>
              <a:sym typeface="Garamond"/>
            </a:endParaRPr>
          </a:p>
        </p:txBody>
      </p:sp>
      <p:sp>
        <p:nvSpPr>
          <p:cNvPr id="285" name="Google Shape;285;p21"/>
          <p:cNvSpPr txBox="1"/>
          <p:nvPr/>
        </p:nvSpPr>
        <p:spPr>
          <a:xfrm>
            <a:off x="1066800" y="6134143"/>
            <a:ext cx="2481072"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Garamond"/>
                <a:ea typeface="Garamond"/>
                <a:cs typeface="Garamond"/>
                <a:sym typeface="Garamond"/>
              </a:rPr>
              <a:t>Accounts Receivable    Turnover</a:t>
            </a:r>
            <a:endParaRPr b="0" i="0" sz="1800" u="none" cap="none" strike="noStrike">
              <a:solidFill>
                <a:schemeClr val="dk1"/>
              </a:solidFill>
              <a:latin typeface="Arial"/>
              <a:ea typeface="Arial"/>
              <a:cs typeface="Arial"/>
              <a:sym typeface="Arial"/>
            </a:endParaRPr>
          </a:p>
        </p:txBody>
      </p:sp>
      <p:sp>
        <p:nvSpPr>
          <p:cNvPr id="286" name="Google Shape;286;p21"/>
          <p:cNvSpPr txBox="1"/>
          <p:nvPr/>
        </p:nvSpPr>
        <p:spPr>
          <a:xfrm>
            <a:off x="4486656" y="6257902"/>
            <a:ext cx="41269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Net Credit Sales/ Average Acct Rec.</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87" name="Google Shape;287;p21"/>
          <p:cNvSpPr txBox="1"/>
          <p:nvPr/>
        </p:nvSpPr>
        <p:spPr>
          <a:xfrm>
            <a:off x="8369810" y="6257902"/>
            <a:ext cx="4620766" cy="74058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Efficiency of AR management</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288" name="Google Shape;288;p21"/>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2"/>
          <p:cNvSpPr txBox="1"/>
          <p:nvPr>
            <p:ph type="title"/>
          </p:nvPr>
        </p:nvSpPr>
        <p:spPr>
          <a:xfrm>
            <a:off x="1066800" y="233044"/>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Ratio Analysis: Know (Cont.)</a:t>
            </a:r>
            <a:endParaRPr/>
          </a:p>
        </p:txBody>
      </p:sp>
      <p:sp>
        <p:nvSpPr>
          <p:cNvPr id="295" name="Google Shape;295;p22"/>
          <p:cNvSpPr txBox="1"/>
          <p:nvPr/>
        </p:nvSpPr>
        <p:spPr>
          <a:xfrm>
            <a:off x="1938528" y="1572768"/>
            <a:ext cx="3602736"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Ratio</a:t>
            </a:r>
            <a:r>
              <a:rPr b="1" i="0" lang="en-US" sz="2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p:txBody>
      </p:sp>
      <p:sp>
        <p:nvSpPr>
          <p:cNvPr id="296" name="Google Shape;296;p22"/>
          <p:cNvSpPr txBox="1"/>
          <p:nvPr/>
        </p:nvSpPr>
        <p:spPr>
          <a:xfrm>
            <a:off x="5071872" y="1572768"/>
            <a:ext cx="3602736"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Formula</a:t>
            </a:r>
            <a:endParaRPr b="0" i="0" sz="1400" u="none" cap="none" strike="noStrike">
              <a:solidFill>
                <a:srgbClr val="000000"/>
              </a:solidFill>
              <a:latin typeface="Arial"/>
              <a:ea typeface="Arial"/>
              <a:cs typeface="Arial"/>
              <a:sym typeface="Arial"/>
            </a:endParaRPr>
          </a:p>
        </p:txBody>
      </p:sp>
      <p:sp>
        <p:nvSpPr>
          <p:cNvPr id="297" name="Google Shape;297;p22"/>
          <p:cNvSpPr txBox="1"/>
          <p:nvPr/>
        </p:nvSpPr>
        <p:spPr>
          <a:xfrm>
            <a:off x="8674608" y="1572768"/>
            <a:ext cx="3602736"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Purpose</a:t>
            </a:r>
            <a:endParaRPr b="0" i="0" sz="1400" u="none" cap="none" strike="noStrike">
              <a:solidFill>
                <a:srgbClr val="000000"/>
              </a:solidFill>
              <a:latin typeface="Arial"/>
              <a:ea typeface="Arial"/>
              <a:cs typeface="Arial"/>
              <a:sym typeface="Arial"/>
            </a:endParaRPr>
          </a:p>
        </p:txBody>
      </p:sp>
      <p:sp>
        <p:nvSpPr>
          <p:cNvPr id="298" name="Google Shape;298;p22"/>
          <p:cNvSpPr txBox="1"/>
          <p:nvPr/>
        </p:nvSpPr>
        <p:spPr>
          <a:xfrm>
            <a:off x="1066800" y="1972878"/>
            <a:ext cx="3395472" cy="74058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Leverage Ratios</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p:txBody>
      </p:sp>
      <p:sp>
        <p:nvSpPr>
          <p:cNvPr id="299" name="Google Shape;299;p22"/>
          <p:cNvSpPr txBox="1"/>
          <p:nvPr/>
        </p:nvSpPr>
        <p:spPr>
          <a:xfrm>
            <a:off x="1066800" y="2417774"/>
            <a:ext cx="2609088" cy="408253"/>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Debt Ratio</a:t>
            </a:r>
            <a:endParaRPr b="0" i="0" sz="1800" u="none" cap="none" strike="noStrike">
              <a:solidFill>
                <a:schemeClr val="dk1"/>
              </a:solidFill>
              <a:latin typeface="Arial"/>
              <a:ea typeface="Arial"/>
              <a:cs typeface="Arial"/>
              <a:sym typeface="Arial"/>
            </a:endParaRPr>
          </a:p>
        </p:txBody>
      </p:sp>
      <p:sp>
        <p:nvSpPr>
          <p:cNvPr id="300" name="Google Shape;300;p22"/>
          <p:cNvSpPr txBox="1"/>
          <p:nvPr/>
        </p:nvSpPr>
        <p:spPr>
          <a:xfrm>
            <a:off x="4517138" y="2430765"/>
            <a:ext cx="3371088"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Total Liabilities/Total Assets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1" name="Google Shape;301;p22"/>
          <p:cNvSpPr txBox="1"/>
          <p:nvPr/>
        </p:nvSpPr>
        <p:spPr>
          <a:xfrm>
            <a:off x="8400290" y="2039646"/>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Proportion of assets financed through debt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2" name="Google Shape;302;p22"/>
          <p:cNvSpPr txBox="1"/>
          <p:nvPr/>
        </p:nvSpPr>
        <p:spPr>
          <a:xfrm>
            <a:off x="1066800" y="3235972"/>
            <a:ext cx="2353056" cy="74058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Liquidity Ratio</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3" name="Google Shape;303;p22"/>
          <p:cNvSpPr txBox="1"/>
          <p:nvPr/>
        </p:nvSpPr>
        <p:spPr>
          <a:xfrm>
            <a:off x="1066800" y="3722476"/>
            <a:ext cx="2353056" cy="411266"/>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Current Ratio</a:t>
            </a:r>
            <a:endParaRPr b="0" i="0" sz="2000" u="none" cap="none" strike="noStrike">
              <a:solidFill>
                <a:schemeClr val="dk1"/>
              </a:solidFill>
              <a:latin typeface="Garamond"/>
              <a:ea typeface="Garamond"/>
              <a:cs typeface="Garamond"/>
              <a:sym typeface="Garamond"/>
            </a:endParaRPr>
          </a:p>
        </p:txBody>
      </p:sp>
      <p:sp>
        <p:nvSpPr>
          <p:cNvPr id="304" name="Google Shape;304;p22"/>
          <p:cNvSpPr txBox="1"/>
          <p:nvPr/>
        </p:nvSpPr>
        <p:spPr>
          <a:xfrm>
            <a:off x="4517138" y="3758217"/>
            <a:ext cx="39745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Current Assets/ Current Liabilities</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5" name="Google Shape;305;p22"/>
          <p:cNvSpPr txBox="1"/>
          <p:nvPr/>
        </p:nvSpPr>
        <p:spPr>
          <a:xfrm>
            <a:off x="8400290" y="3736342"/>
            <a:ext cx="3371088" cy="16312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Ability to pay short term debts with short term assets like cash &amp; inventory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6" name="Google Shape;306;p22"/>
          <p:cNvSpPr txBox="1"/>
          <p:nvPr/>
        </p:nvSpPr>
        <p:spPr>
          <a:xfrm>
            <a:off x="1066800" y="4540780"/>
            <a:ext cx="2609088" cy="74058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Market Capitalization</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7" name="Google Shape;307;p22"/>
          <p:cNvSpPr txBox="1"/>
          <p:nvPr/>
        </p:nvSpPr>
        <p:spPr>
          <a:xfrm>
            <a:off x="4517138" y="4628276"/>
            <a:ext cx="4126992" cy="106990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Outstanding shares X share price</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7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8" name="Google Shape;308;p22"/>
          <p:cNvSpPr txBox="1"/>
          <p:nvPr/>
        </p:nvSpPr>
        <p:spPr>
          <a:xfrm>
            <a:off x="8369810" y="4698637"/>
            <a:ext cx="3371088"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Market value of the firm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p:txBody>
      </p:sp>
      <p:sp>
        <p:nvSpPr>
          <p:cNvPr id="309" name="Google Shape;309;p22"/>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So… How are our 3 Companies Doing?</a:t>
            </a:r>
            <a:endParaRPr/>
          </a:p>
        </p:txBody>
      </p:sp>
      <p:pic>
        <p:nvPicPr>
          <p:cNvPr descr="Cinemark Theatres logo " id="316" name="Google Shape;316;p23"/>
          <p:cNvPicPr preferRelativeResize="0"/>
          <p:nvPr>
            <p:ph idx="1" type="body"/>
          </p:nvPr>
        </p:nvPicPr>
        <p:blipFill rotWithShape="1">
          <a:blip r:embed="rId3">
            <a:alphaModFix/>
          </a:blip>
          <a:srcRect b="0" l="0" r="0" t="0"/>
          <a:stretch/>
        </p:blipFill>
        <p:spPr>
          <a:xfrm>
            <a:off x="2681039" y="1470505"/>
            <a:ext cx="6829921" cy="1901112"/>
          </a:xfrm>
          <a:prstGeom prst="rect">
            <a:avLst/>
          </a:prstGeom>
          <a:noFill/>
          <a:ln>
            <a:noFill/>
          </a:ln>
        </p:spPr>
      </p:pic>
      <p:pic>
        <p:nvPicPr>
          <p:cNvPr descr="AMC Theatres logo" id="317" name="Google Shape;317;p23"/>
          <p:cNvPicPr preferRelativeResize="0"/>
          <p:nvPr/>
        </p:nvPicPr>
        <p:blipFill rotWithShape="1">
          <a:blip r:embed="rId4">
            <a:alphaModFix/>
          </a:blip>
          <a:srcRect b="0" l="0" r="0" t="0"/>
          <a:stretch/>
        </p:blipFill>
        <p:spPr>
          <a:xfrm>
            <a:off x="1066800" y="3561521"/>
            <a:ext cx="2657297" cy="2657297"/>
          </a:xfrm>
          <a:prstGeom prst="rect">
            <a:avLst/>
          </a:prstGeom>
          <a:noFill/>
          <a:ln>
            <a:noFill/>
          </a:ln>
        </p:spPr>
      </p:pic>
      <p:pic>
        <p:nvPicPr>
          <p:cNvPr descr="Regal Entertainment Group logo" id="318" name="Google Shape;318;p23"/>
          <p:cNvPicPr preferRelativeResize="0"/>
          <p:nvPr/>
        </p:nvPicPr>
        <p:blipFill rotWithShape="1">
          <a:blip r:embed="rId5">
            <a:alphaModFix/>
          </a:blip>
          <a:srcRect b="0" l="0" r="0" t="0"/>
          <a:stretch/>
        </p:blipFill>
        <p:spPr>
          <a:xfrm>
            <a:off x="6095999" y="3426014"/>
            <a:ext cx="4286250" cy="2857500"/>
          </a:xfrm>
          <a:prstGeom prst="rect">
            <a:avLst/>
          </a:prstGeom>
          <a:noFill/>
          <a:ln>
            <a:noFill/>
          </a:ln>
        </p:spPr>
      </p:pic>
      <p:sp>
        <p:nvSpPr>
          <p:cNvPr id="319" name="Google Shape;319;p23"/>
          <p:cNvSpPr txBox="1"/>
          <p:nvPr/>
        </p:nvSpPr>
        <p:spPr>
          <a:xfrm>
            <a:off x="2681039" y="6069280"/>
            <a:ext cx="7420300"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Trademarks are property of their respective owners and are not subject to the Creative Commons license on this overall slide deck.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br>
              <a:rPr b="0" i="0" lang="en-US" sz="2000" u="none" cap="none" strike="noStrike">
                <a:solidFill>
                  <a:schemeClr val="dk1"/>
                </a:solidFill>
                <a:latin typeface="Garamond"/>
                <a:ea typeface="Garamond"/>
                <a:cs typeface="Garamond"/>
                <a:sym typeface="Garamond"/>
              </a:rPr>
            </a:br>
            <a:endParaRPr b="0" i="0" sz="2000" u="none" cap="none" strike="noStrike">
              <a:solidFill>
                <a:schemeClr val="dk1"/>
              </a:solidFill>
              <a:latin typeface="Garamond"/>
              <a:ea typeface="Garamond"/>
              <a:cs typeface="Garamond"/>
              <a:sym typeface="Garamond"/>
            </a:endParaRPr>
          </a:p>
        </p:txBody>
      </p:sp>
      <p:sp>
        <p:nvSpPr>
          <p:cNvPr id="320" name="Google Shape;320;p23"/>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6">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822"/>
                                        <p:tgtEl>
                                          <p:spTgt spid="3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Font typeface="Times New Roman"/>
              <a:buNone/>
            </a:pPr>
            <a:r>
              <a:rPr b="1" lang="en-US" sz="2800">
                <a:latin typeface="Times New Roman"/>
                <a:ea typeface="Times New Roman"/>
                <a:cs typeface="Times New Roman"/>
                <a:sym typeface="Times New Roman"/>
              </a:rPr>
              <a:t>Team Chat</a:t>
            </a:r>
            <a:br>
              <a:rPr b="1" lang="en-US" sz="2800">
                <a:latin typeface="Times New Roman"/>
                <a:ea typeface="Times New Roman"/>
                <a:cs typeface="Times New Roman"/>
                <a:sym typeface="Times New Roman"/>
              </a:rPr>
            </a:br>
            <a:r>
              <a:rPr b="1" lang="en-US" sz="2800">
                <a:latin typeface="Times New Roman"/>
                <a:ea typeface="Times New Roman"/>
                <a:cs typeface="Times New Roman"/>
                <a:sym typeface="Times New Roman"/>
              </a:rPr>
              <a:t>4. How is your firm doing? Firm Name:________</a:t>
            </a:r>
            <a:br>
              <a:rPr b="1" lang="en-US" sz="2800">
                <a:latin typeface="Times New Roman"/>
                <a:ea typeface="Times New Roman"/>
                <a:cs typeface="Times New Roman"/>
                <a:sym typeface="Times New Roman"/>
              </a:rPr>
            </a:br>
            <a:r>
              <a:rPr b="1" lang="en-US" sz="2800">
                <a:latin typeface="Times New Roman"/>
                <a:ea typeface="Times New Roman"/>
                <a:cs typeface="Times New Roman"/>
                <a:sym typeface="Times New Roman"/>
              </a:rPr>
              <a:t>Compare with Industry Averages on the Following Ratios</a:t>
            </a:r>
            <a:endParaRPr/>
          </a:p>
        </p:txBody>
      </p:sp>
      <p:sp>
        <p:nvSpPr>
          <p:cNvPr id="327" name="Google Shape;327;p24"/>
          <p:cNvSpPr txBox="1"/>
          <p:nvPr>
            <p:ph idx="1" type="body"/>
          </p:nvPr>
        </p:nvSpPr>
        <p:spPr>
          <a:xfrm>
            <a:off x="1066800" y="1546549"/>
            <a:ext cx="10058400" cy="1513892"/>
          </a:xfrm>
          <a:prstGeom prst="rect">
            <a:avLst/>
          </a:prstGeom>
          <a:noFill/>
          <a:ln>
            <a:noFill/>
          </a:ln>
        </p:spPr>
        <p:txBody>
          <a:bodyPr anchorCtr="0" anchor="t" bIns="45700" lIns="91425" spcFirstLastPara="1" rIns="91425" wrap="square" tIns="45700">
            <a:noAutofit/>
          </a:bodyPr>
          <a:lstStyle/>
          <a:p>
            <a:pPr indent="-347472" lvl="0" marL="347472" rtl="0" algn="l">
              <a:lnSpc>
                <a:spcPct val="100000"/>
              </a:lnSpc>
              <a:spcBef>
                <a:spcPts val="0"/>
              </a:spcBef>
              <a:spcAft>
                <a:spcPts val="0"/>
              </a:spcAft>
              <a:buClr>
                <a:srgbClr val="000000"/>
              </a:buClr>
              <a:buSzPts val="2600"/>
              <a:buChar char="•"/>
            </a:pPr>
            <a:r>
              <a:rPr lang="en-US" sz="2800">
                <a:solidFill>
                  <a:srgbClr val="000000"/>
                </a:solidFill>
                <a:latin typeface="Garamond"/>
                <a:ea typeface="Garamond"/>
                <a:cs typeface="Garamond"/>
                <a:sym typeface="Garamond"/>
              </a:rPr>
              <a:t>Short Term Solvency:</a:t>
            </a:r>
            <a:endParaRPr sz="2800">
              <a:latin typeface="Garamond"/>
              <a:ea typeface="Garamond"/>
              <a:cs typeface="Garamond"/>
              <a:sym typeface="Garamond"/>
            </a:endParaRPr>
          </a:p>
          <a:p>
            <a:pPr indent="-347472" lvl="0" marL="347472" rtl="0" algn="l">
              <a:lnSpc>
                <a:spcPct val="100000"/>
              </a:lnSpc>
              <a:spcBef>
                <a:spcPts val="720"/>
              </a:spcBef>
              <a:spcAft>
                <a:spcPts val="0"/>
              </a:spcAft>
              <a:buSzPts val="2800"/>
              <a:buChar char="•"/>
            </a:pPr>
            <a:r>
              <a:rPr lang="en-US" sz="2800">
                <a:solidFill>
                  <a:srgbClr val="000000"/>
                </a:solidFill>
                <a:latin typeface="Garamond"/>
                <a:ea typeface="Garamond"/>
                <a:cs typeface="Garamond"/>
                <a:sym typeface="Garamond"/>
              </a:rPr>
              <a:t>Long Term Solvency:</a:t>
            </a:r>
            <a:endParaRPr sz="2800">
              <a:latin typeface="Garamond"/>
              <a:ea typeface="Garamond"/>
              <a:cs typeface="Garamond"/>
              <a:sym typeface="Garamond"/>
            </a:endParaRPr>
          </a:p>
          <a:p>
            <a:pPr indent="-342900" lvl="0" marL="800100" rtl="0" algn="l">
              <a:lnSpc>
                <a:spcPct val="100000"/>
              </a:lnSpc>
              <a:spcBef>
                <a:spcPts val="624"/>
              </a:spcBef>
              <a:spcAft>
                <a:spcPts val="0"/>
              </a:spcAft>
              <a:buSzPts val="2800"/>
              <a:buFont typeface="Noto Sans Symbols"/>
              <a:buChar char="▪"/>
            </a:pPr>
            <a:r>
              <a:rPr lang="en-US" sz="2800">
                <a:solidFill>
                  <a:srgbClr val="000000"/>
                </a:solidFill>
                <a:latin typeface="Garamond"/>
                <a:ea typeface="Garamond"/>
                <a:cs typeface="Garamond"/>
                <a:sym typeface="Garamond"/>
              </a:rPr>
              <a:t>Total Debt Ratio</a:t>
            </a:r>
            <a:endParaRPr sz="2800">
              <a:latin typeface="Garamond"/>
              <a:ea typeface="Garamond"/>
              <a:cs typeface="Garamond"/>
              <a:sym typeface="Garamond"/>
            </a:endParaRPr>
          </a:p>
          <a:p>
            <a:pPr indent="-342900" lvl="0" marL="800100" rtl="0" algn="l">
              <a:lnSpc>
                <a:spcPct val="100000"/>
              </a:lnSpc>
              <a:spcBef>
                <a:spcPts val="624"/>
              </a:spcBef>
              <a:spcAft>
                <a:spcPts val="0"/>
              </a:spcAft>
              <a:buSzPts val="2800"/>
              <a:buFont typeface="Noto Sans Symbols"/>
              <a:buChar char="▪"/>
            </a:pPr>
            <a:r>
              <a:rPr lang="en-US" sz="2800">
                <a:solidFill>
                  <a:srgbClr val="000000"/>
                </a:solidFill>
                <a:latin typeface="Garamond"/>
                <a:ea typeface="Garamond"/>
                <a:cs typeface="Garamond"/>
                <a:sym typeface="Garamond"/>
              </a:rPr>
              <a:t>Times Interest Earned</a:t>
            </a:r>
            <a:endParaRPr sz="2800">
              <a:latin typeface="Garamond"/>
              <a:ea typeface="Garamond"/>
              <a:cs typeface="Garamond"/>
              <a:sym typeface="Garamond"/>
            </a:endParaRPr>
          </a:p>
          <a:p>
            <a:pPr indent="-457200" lvl="0" marL="512064" rtl="0" algn="l">
              <a:lnSpc>
                <a:spcPct val="100000"/>
              </a:lnSpc>
              <a:spcBef>
                <a:spcPts val="624"/>
              </a:spcBef>
              <a:spcAft>
                <a:spcPts val="0"/>
              </a:spcAft>
              <a:buSzPts val="2800"/>
              <a:buChar char="•"/>
            </a:pPr>
            <a:r>
              <a:rPr lang="en-US" sz="2800">
                <a:solidFill>
                  <a:srgbClr val="000000"/>
                </a:solidFill>
                <a:latin typeface="Garamond"/>
                <a:ea typeface="Garamond"/>
                <a:cs typeface="Garamond"/>
                <a:sym typeface="Garamond"/>
              </a:rPr>
              <a:t>Profitability:</a:t>
            </a:r>
            <a:endParaRPr sz="2800">
              <a:latin typeface="Garamond"/>
              <a:ea typeface="Garamond"/>
              <a:cs typeface="Garamond"/>
              <a:sym typeface="Garamond"/>
            </a:endParaRPr>
          </a:p>
          <a:p>
            <a:pPr indent="-457200" lvl="0" marL="914400" rtl="0" algn="l">
              <a:lnSpc>
                <a:spcPct val="100000"/>
              </a:lnSpc>
              <a:spcBef>
                <a:spcPts val="624"/>
              </a:spcBef>
              <a:spcAft>
                <a:spcPts val="0"/>
              </a:spcAft>
              <a:buSzPts val="2800"/>
              <a:buFont typeface="Noto Sans Symbols"/>
              <a:buChar char="▪"/>
            </a:pPr>
            <a:r>
              <a:rPr lang="en-US" sz="2800">
                <a:solidFill>
                  <a:srgbClr val="000000"/>
                </a:solidFill>
                <a:latin typeface="Garamond"/>
                <a:ea typeface="Garamond"/>
                <a:cs typeface="Garamond"/>
                <a:sym typeface="Garamond"/>
              </a:rPr>
              <a:t>Profit Margin </a:t>
            </a:r>
            <a:endParaRPr sz="2800">
              <a:latin typeface="Garamond"/>
              <a:ea typeface="Garamond"/>
              <a:cs typeface="Garamond"/>
              <a:sym typeface="Garamond"/>
            </a:endParaRPr>
          </a:p>
          <a:p>
            <a:pPr indent="-457200" lvl="0" marL="914400" rtl="0" algn="l">
              <a:lnSpc>
                <a:spcPct val="100000"/>
              </a:lnSpc>
              <a:spcBef>
                <a:spcPts val="624"/>
              </a:spcBef>
              <a:spcAft>
                <a:spcPts val="0"/>
              </a:spcAft>
              <a:buSzPts val="2800"/>
              <a:buFont typeface="Noto Sans Symbols"/>
              <a:buChar char="▪"/>
            </a:pPr>
            <a:r>
              <a:rPr lang="en-US" sz="2800">
                <a:solidFill>
                  <a:srgbClr val="000000"/>
                </a:solidFill>
                <a:latin typeface="Garamond"/>
                <a:ea typeface="Garamond"/>
                <a:cs typeface="Garamond"/>
                <a:sym typeface="Garamond"/>
              </a:rPr>
              <a:t>Return on Assets</a:t>
            </a:r>
            <a:endParaRPr sz="2800">
              <a:latin typeface="Garamond"/>
              <a:ea typeface="Garamond"/>
              <a:cs typeface="Garamond"/>
              <a:sym typeface="Garamond"/>
            </a:endParaRPr>
          </a:p>
          <a:p>
            <a:pPr indent="-457200" lvl="0" marL="512064" rtl="0" algn="l">
              <a:lnSpc>
                <a:spcPct val="100000"/>
              </a:lnSpc>
              <a:spcBef>
                <a:spcPts val="624"/>
              </a:spcBef>
              <a:spcAft>
                <a:spcPts val="0"/>
              </a:spcAft>
              <a:buSzPts val="2800"/>
              <a:buChar char="•"/>
            </a:pPr>
            <a:r>
              <a:rPr lang="en-US" sz="2800">
                <a:solidFill>
                  <a:srgbClr val="000000"/>
                </a:solidFill>
                <a:latin typeface="Garamond"/>
                <a:ea typeface="Garamond"/>
                <a:cs typeface="Garamond"/>
                <a:sym typeface="Garamond"/>
              </a:rPr>
              <a:t>Market Value</a:t>
            </a:r>
            <a:endParaRPr sz="2800">
              <a:latin typeface="Garamond"/>
              <a:ea typeface="Garamond"/>
              <a:cs typeface="Garamond"/>
              <a:sym typeface="Garamond"/>
            </a:endParaRPr>
          </a:p>
          <a:p>
            <a:pPr indent="-457198" lvl="1" marL="832103" rtl="0" algn="l">
              <a:lnSpc>
                <a:spcPct val="100000"/>
              </a:lnSpc>
              <a:spcBef>
                <a:spcPts val="624"/>
              </a:spcBef>
              <a:spcAft>
                <a:spcPts val="0"/>
              </a:spcAft>
              <a:buSzPts val="2800"/>
              <a:buFont typeface="Noto Sans Symbols"/>
              <a:buChar char="▪"/>
            </a:pPr>
            <a:r>
              <a:rPr lang="en-US" sz="2800">
                <a:solidFill>
                  <a:srgbClr val="000000"/>
                </a:solidFill>
                <a:latin typeface="Garamond"/>
                <a:ea typeface="Garamond"/>
                <a:cs typeface="Garamond"/>
                <a:sym typeface="Garamond"/>
              </a:rPr>
              <a:t>Earnings per Share</a:t>
            </a:r>
            <a:r>
              <a:rPr lang="en-US" sz="2800">
                <a:latin typeface="Garamond"/>
                <a:ea typeface="Garamond"/>
                <a:cs typeface="Garamond"/>
                <a:sym typeface="Garamond"/>
              </a:rPr>
              <a:t> </a:t>
            </a:r>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328" name="Google Shape;328;p24"/>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2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Who is in the best debt situation?</a:t>
            </a:r>
            <a:endParaRPr/>
          </a:p>
        </p:txBody>
      </p:sp>
      <p:graphicFrame>
        <p:nvGraphicFramePr>
          <p:cNvPr descr="Four columns labeled (from left to right) AMC, Cinemark, Regal, and Industry Average. AMC, Cinemark, and Regal have two sub-columns labeled (from left to right) 2017 and % Change '14 to '17. Industry Average has two sub-columns labeled 2016 and % Change from '13 to '16. On the left side, there is a row labeled Short Term Solvency with a sub-row labeled Current Ratio underneath it. Further down, there is another row labeled Long Term Solvency with two sub-rows labeled (from top to bottom) Total Debt Ratio and Debt Equity Ratio. In 2017, AMC had a Current Ratio of 1.22, and its current ratio % Change '14 to '17 was 92%. In 2017, AMC had a total debt ratio of 0.79, and their total debt ratio % change '14 to '17 was -19%. In 2017, AMC had a Debt Equity Ratio of 3.77, and AMC's Debt Equity Ratio % Change '14 to '17 was -90%. In 2017, Cinemark had a Current Ratio of 2.50, and its current ratio % Change '14 to '17 was 38%. In 2017, Cinemark had a total debt ratio of 0.72, and their total debt ratio % change '14 to '17 was -1%. In 2017, Cinemark had a Debt Equity Ratio of 2.53, and AMC's Debt Equity Ratio % Change '14 to '17 was -2%. In 2017, Regal had a Current Ratio of 0.67, and its current ratio % Change '14 to '17 was -38%. In 2017, Regal had a total debt ratio of 1.32 and their total debt ratio % change '14 to '17 was 20%. In 2017, Regal had a Debt Equity Ratio of -4.16, and AMC's Debt Equity Ratio % Change '14 to '17 was -64%. In 2016, the industry average had a Current Ratio of .9, and its current ratio % Change '13 to '16 was 28.6%. In 2016, the industry average had a total debt ratio of 0.69, and their total debt ratio % change '13 to '16 was -16.8%. In 2016, the industry average had a Debt Equity Ratio of 2.27, and the industry average's Debt Equity Ratio % Change '13 to '16 was -54.9%. " id="335" name="Google Shape;335;p25"/>
          <p:cNvGraphicFramePr/>
          <p:nvPr/>
        </p:nvGraphicFramePr>
        <p:xfrm>
          <a:off x="1413585" y="1649965"/>
          <a:ext cx="3000000" cy="3000000"/>
        </p:xfrm>
        <a:graphic>
          <a:graphicData uri="http://schemas.openxmlformats.org/drawingml/2006/table">
            <a:tbl>
              <a:tblPr>
                <a:noFill/>
                <a:tableStyleId>{B122A22F-B08C-4A0C-80CD-3E6529AFC214}</a:tableStyleId>
              </a:tblPr>
              <a:tblGrid>
                <a:gridCol w="2318800"/>
                <a:gridCol w="726725"/>
                <a:gridCol w="880025"/>
                <a:gridCol w="217950"/>
                <a:gridCol w="578400"/>
                <a:gridCol w="880025"/>
                <a:gridCol w="217950"/>
                <a:gridCol w="578400"/>
                <a:gridCol w="880025"/>
                <a:gridCol w="217950"/>
                <a:gridCol w="679700"/>
                <a:gridCol w="948725"/>
              </a:tblGrid>
              <a:tr h="5623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A</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B</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a:t>
                      </a:r>
                      <a:r>
                        <a:rPr b="1" lang="en-US" sz="2000">
                          <a:latin typeface="Garamond"/>
                          <a:ea typeface="Garamond"/>
                          <a:cs typeface="Garamond"/>
                          <a:sym typeface="Garamond"/>
                        </a:rPr>
                        <a:t> C</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u="none" cap="none" strike="noStrike">
                          <a:solidFill>
                            <a:schemeClr val="dk1"/>
                          </a:solidFill>
                          <a:latin typeface="Garamond"/>
                          <a:ea typeface="Garamond"/>
                          <a:cs typeface="Garamond"/>
                          <a:sym typeface="Garamond"/>
                        </a:rPr>
                        <a:t>Industry Average</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r>
              <a:tr h="2852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1116475">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Year0</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225">
                <a:tc>
                  <a:txBody>
                    <a:bodyPr/>
                    <a:lstStyle/>
                    <a:p>
                      <a:pPr indent="0" lvl="0" marL="0" marR="0" rtl="0" algn="l">
                        <a:lnSpc>
                          <a:spcPct val="100000"/>
                        </a:lnSpc>
                        <a:spcBef>
                          <a:spcPts val="0"/>
                        </a:spcBef>
                        <a:spcAft>
                          <a:spcPts val="0"/>
                        </a:spcAft>
                        <a:buClr>
                          <a:srgbClr val="000000"/>
                        </a:buClr>
                        <a:buSzPts val="2000"/>
                        <a:buFont typeface="Arial"/>
                        <a:buNone/>
                      </a:pPr>
                      <a:r>
                        <a:rPr b="1" i="0" lang="en-US" sz="2000" u="sng" cap="none" strike="noStrike">
                          <a:solidFill>
                            <a:schemeClr val="dk1"/>
                          </a:solidFill>
                          <a:latin typeface="Garamond"/>
                          <a:ea typeface="Garamond"/>
                          <a:cs typeface="Garamond"/>
                          <a:sym typeface="Garamond"/>
                        </a:rPr>
                        <a:t>Short Term Solvency</a:t>
                      </a:r>
                      <a:endParaRPr sz="1400" u="none" cap="none" strike="noStrike"/>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7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Current Ratio</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1.22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2.50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0.67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28.6%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7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75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2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225">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solidFill>
                            <a:schemeClr val="dk1"/>
                          </a:solidFill>
                          <a:latin typeface="Garamond"/>
                          <a:ea typeface="Garamond"/>
                          <a:cs typeface="Garamond"/>
                          <a:sym typeface="Garamond"/>
                        </a:rPr>
                        <a:t>Long Term Solvency</a:t>
                      </a:r>
                      <a:endParaRPr b="1" i="0" sz="2000" u="sng"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7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Total Debt Ratio</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0.79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0.72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1.32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0.69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-16.8%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857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Debt Equity Ratio</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3.77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2.53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-4.16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-64%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2.27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-54.9%</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336" name="Google Shape;336;p25"/>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6"/>
          <p:cNvSpPr txBox="1"/>
          <p:nvPr>
            <p:ph type="title"/>
          </p:nvPr>
        </p:nvSpPr>
        <p:spPr>
          <a:xfrm>
            <a:off x="1066800" y="-146743"/>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3200"/>
              <a:buFont typeface="Times New Roman"/>
              <a:buNone/>
            </a:pPr>
            <a:r>
              <a:rPr b="1" lang="en-US" sz="3200">
                <a:latin typeface="Times New Roman"/>
                <a:ea typeface="Times New Roman"/>
                <a:cs typeface="Times New Roman"/>
                <a:sym typeface="Times New Roman"/>
              </a:rPr>
              <a:t>Who is the most profitable and has the best returns?</a:t>
            </a:r>
            <a:endParaRPr/>
          </a:p>
        </p:txBody>
      </p:sp>
      <p:sp>
        <p:nvSpPr>
          <p:cNvPr id="343" name="Google Shape;343;p2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134620" lvl="0" marL="274320" rtl="0" algn="l">
              <a:lnSpc>
                <a:spcPct val="100000"/>
              </a:lnSpc>
              <a:spcBef>
                <a:spcPts val="0"/>
              </a:spcBef>
              <a:spcAft>
                <a:spcPts val="0"/>
              </a:spcAft>
              <a:buSzPts val="2200"/>
              <a:buNone/>
            </a:pPr>
            <a:r>
              <a:t/>
            </a:r>
            <a:endParaRPr/>
          </a:p>
        </p:txBody>
      </p:sp>
      <p:graphicFrame>
        <p:nvGraphicFramePr>
          <p:cNvPr descr="Four columns labeled (from left to right) AMC, Cinemark, Regal, and Industry Average. AMC, Cinemark, and Regal have two sub-columns labeled (from left to right) 2017 and % Change '14 to '17. Industry Average has two sub-columns labeled 2016 and % Change from '13 to '16. On the left side, there is a row labeled Profitability Ratios with two sub-rows labeled (from top to bottom) Profit Margin and Return on Assets underneath it. Further down, there is another row labeled Market Value Ratios with three sub-rows labeled (from top to bottom) Earnings Per Share, Price Earnings Ratio, and Market to Book Ratio. In 2017, AMC had a Profit Margin of 0.18, and AMC’s profit margin % Change '14 to '17 is written as &quot;P&quot;. In 2017, AMC had a Return on Assets of 0.14, and AMC's Return on Assets % change '14 to '17 is written as &quot;P&quot;. In 2017, AMC had an Earnings Per Share of 5.99, and AMC's Earnings Per Share % Change '14 to '17 is written as &quot;P&quot;.  In 2017, AMC had a Price Earnings Ratio of 2.45, and AMC's Price Earnings Ratio % Change '14 to '17 is written as &quot;P&quot;. In 2017, AMC had a Market to Book Ratio of 1.61, and AMC's Market to Book Ratio % Change '14 to '17 was -81%. In 2017, Cinemark had a Profit Margin of 0.07, and Cinemark’s profit margin % Change '14 to '17 was 39%. In 2017, Cinemark had a Return on Assets of 0.04, and Cinemark's Return on Assets % change '14 to '17 was 48%. In 2017, Cinemark had an Earnings Per Share of 1.48, and Cinemark's Earnings Per Share % Change '14 to '17 was 69%.  In 2017, Cinemark had a Price Earnings Ratio of 17.67, and Cinemark's Price Earnings Ratio % Change '14 to '17 was 9%. In 2017, Cinemark had a Market to Book Ratio of 2.73, and Cinemark's Market to Book Ratio % Change '14 to '17 was 55%. In 2017, Regal had a Profit Margin of 0.05, and Regal’s profit margin % Change '14 to '17 was 55%. In 2017, Regal had a Return on Assets of 0.07, and Regal's Return on Assets % change '14 to '17 was 81%. In 2017, Regal had an Earnings Per Share of 0.93, and Regal's Earnings Per Share % Change '14 to '17 was 50%. In 2017, Regal had a Price Earnings Ratio of 14.76, and Regal's Price Earnings Ratio % Change '14 to '17 was -37%. In 2017, Regal did not have a value for the market to book ratio due to negative equity. In 2016, the Industry Average for Profit Margin was 0.02, and its profit margin % Change '13 to '16 was -47%. In 2016, The Industry Average for Return on Assets was 1.2, and its Return on Assets % change '13 to '16 was -5.7%." id="344" name="Google Shape;344;p26"/>
          <p:cNvGraphicFramePr/>
          <p:nvPr/>
        </p:nvGraphicFramePr>
        <p:xfrm>
          <a:off x="906624" y="651024"/>
          <a:ext cx="3000000" cy="3000000"/>
        </p:xfrm>
        <a:graphic>
          <a:graphicData uri="http://schemas.openxmlformats.org/drawingml/2006/table">
            <a:tbl>
              <a:tblPr>
                <a:noFill/>
                <a:tableStyleId>{B122A22F-B08C-4A0C-80CD-3E6529AFC214}</a:tableStyleId>
              </a:tblPr>
              <a:tblGrid>
                <a:gridCol w="2774300"/>
                <a:gridCol w="829100"/>
                <a:gridCol w="949700"/>
                <a:gridCol w="316575"/>
                <a:gridCol w="667050"/>
                <a:gridCol w="949700"/>
                <a:gridCol w="316575"/>
                <a:gridCol w="667050"/>
                <a:gridCol w="949700"/>
                <a:gridCol w="316575"/>
                <a:gridCol w="783875"/>
                <a:gridCol w="858650"/>
              </a:tblGrid>
              <a:tr h="4656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1</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2</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u="none" cap="none" strike="noStrike">
                          <a:solidFill>
                            <a:schemeClr val="dk1"/>
                          </a:solidFill>
                          <a:latin typeface="Garamond"/>
                          <a:ea typeface="Garamond"/>
                          <a:cs typeface="Garamond"/>
                          <a:sym typeface="Garamond"/>
                        </a:rPr>
                        <a:t>Industry Average</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r>
              <a:tr h="23620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924575">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Year0</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200">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solidFill>
                            <a:schemeClr val="dk1"/>
                          </a:solidFill>
                          <a:latin typeface="Garamond"/>
                          <a:ea typeface="Garamond"/>
                          <a:cs typeface="Garamond"/>
                          <a:sym typeface="Garamond"/>
                        </a:rPr>
                        <a:t>Profitability Ratios</a:t>
                      </a:r>
                      <a:endParaRPr b="1" i="0" sz="2000" u="sng"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6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Profit Margin</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0.18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0.07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0.05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0.02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6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Return on Assets</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0.14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0.04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0.07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81%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6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200">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200">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solidFill>
                            <a:schemeClr val="dk1"/>
                          </a:solidFill>
                          <a:latin typeface="Garamond"/>
                          <a:ea typeface="Garamond"/>
                          <a:cs typeface="Garamond"/>
                          <a:sym typeface="Garamond"/>
                        </a:rPr>
                        <a:t>Market Value Ratios</a:t>
                      </a:r>
                      <a:endParaRPr b="1" i="0" sz="2000" u="sng"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6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Earnings Per Share</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5.99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1.48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69%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0.93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66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Price Earnings Ratio</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2.45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17.67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14.76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11544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Market to Book Ratio</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1.61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-81%</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2.73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55%</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N/A Negative Equity</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345" name="Google Shape;345;p26"/>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7"/>
          <p:cNvSpPr txBox="1"/>
          <p:nvPr>
            <p:ph type="title"/>
          </p:nvPr>
        </p:nvSpPr>
        <p:spPr>
          <a:xfrm>
            <a:off x="1066800" y="-320869"/>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3200"/>
              <a:buFont typeface="Times New Roman"/>
              <a:buNone/>
            </a:pPr>
            <a:r>
              <a:rPr b="1" lang="en-US" sz="3200">
                <a:latin typeface="Times New Roman"/>
                <a:ea typeface="Times New Roman"/>
                <a:cs typeface="Times New Roman"/>
                <a:sym typeface="Times New Roman"/>
              </a:rPr>
              <a:t>Who is the most profitable and has the best returns?</a:t>
            </a:r>
            <a:endParaRPr/>
          </a:p>
        </p:txBody>
      </p:sp>
      <p:graphicFrame>
        <p:nvGraphicFramePr>
          <p:cNvPr descr="Four columns labeled (from left to right) AMC, Cinemark, Regal, and Industry Average. AMC, Cinemark, and Regal have two sub-columns labeled (from left to right) 2017 and % Change '14 to '17. Industry Average has two sub-columns labeled 2016 and % Change from '13 to '16. On the left side, there is a row labeled Attendance Ratios with three sub-rows labeled (from top to bottom) price/ticket, concessions/ticket, and profit/ticket ($) underneath it. Further down, there is another row labeled Other Items with eight sub-rows labeled (from top to bottom) Admissions (as % of total revenues), concessions (as % of total revenues), film and exhibition costs (as % of admission revenue), concessions costs (as % of concession revenue), costs of Goods Sold (Excl Depreciation; as % of all revenues), Gross Income (as % of revenue), operating income (as % of revenue), and net income (as % of revenue).  &#10; &#10;In 2017, AMC had a price/ticket value of 6.81, and AMC’s price/ticket % Change '14 to '17 was 4%. In 2017, AMC had a concessions/ticket value of 3.90, and AMC’s concessions/ticket % Change '14 to '17 was 22%. In 2017, AMC had a profit/ticket value of 1.91, and AMC’s profit/ticket % Change '14 to '17 is written as “P”.  In 2017, AMC had admissions account for 64% of total revenues, and AMC’s admissions  % Change '14 to '17 was -5%. In 2017, AMC had concessions account for 36% of total revenues, and AMC’s concessions  % Change '14 to '17 was 11%. In 2017, AMC had film and exhibition costs account for 54% of admission revenue, and AMC’s film and exhibition costs  % Change '14 to '17 was -2%. In 2017, AMC had concessions costs account for 12% of concession revenue, and AMC’s concessions costs  % Change '14 to '17 was 15%. In 2017, AMC had Cost of Goods Sold account for 78% of all revenues, and AMC’s Cost of Goods Sold  % Change '14 to '17 was -4%. In 2017, AMC had Gross Income account for 16% of revenue, and AMC’s Gross Income  % Change '14 to '17 was 33%. In 2017, AMC had Operating Income account for 10% of revenue, and AMC’s Operating Income  % Change '14 to '17 was 133%. In 2017, AMC had Net Income account for 18% of revenue, and AMC’s Net Income % Change '14 to '17 is written as “P”.   &#10; &#10;In 2017, Cinemark had a price/ticket value of 9.66, and Cinemark’s price/ticket % Change '14 to '17 was 23%. In 2017, Cinemark had a concessions/ticket value of 4.71, and Cinemark’s concessions/ticket % Change '14 to '17 was 29%. In 2017, Cinemark had a profit/ticket value of 1.03, and Cinemark’s profit/ticket % Change '14 to '17 was 76%.  In 2017, Cinemark had admissions account for 64% of total revenues, and Cinemark’s admissions  % Change '14 to '17 was -2%. In 2017, Cinemark had concessions account for 31% of total revenues, and Cinemark’s concessions  % Change '14 to '17 was 2%. In 2017, Cinemark had film and exhibition costs account for 53% of admission revenue, and Cinemark’s film and exhibition costs  % Change '14 to '17 was -2%. In 2017, Cinemark had concessions costs account for 16% of concession revenue, and Cinemark’s concessions costs  % Change '14 to '17 was 5%. In 2017, Cinemark had Cost of Goods Sold account for 72% of all revenues, and Cinemark’s Cost of Goods Sold  % Change '14 to '17 was -3%. In 2017, Cinemark had Gross Income account for 22% of revenue, and Cinemark’s Gross Income  % Change '14 to '17 was 20%. In 2017, Cinemark had Operating Income account for 16% of revenue, and Cinemark’s Operating Income  % Change '14 to '17 was 22%. In 2017, Cinemark had Net Income account for 7% of revenue, and Cinemark’s Net Income % Change '14 to '17 was 39%.  &#10; &#10;In 2017, Regal had a price/ticket value of 8.90, and Regal’s price/ticket % Change '14 to '17 was 9%. In 2017, Regal had a concessions/ticket value of 3.46, and Regal’s concessions/ticket % Change '14 to '17 was 9%. In 2017, Regal had a profit/ticket value of 0.67, and Regal’s profit/ticket % Change '14 to '17 was 71%.  In 2017, Regal had admissions account for 68% of total revenues, and Regal’s admissions  % Change '14 to '17 was -1%. In 2017, Regal had concessions account for 32% of total revenues, and Regal’s concessions  % Change '14 to '17 was 1%. In 2017, Regal had film and exhibition costs account for 52% of admission revenue, and Regal’s film and exhibition costs  % Change '14 to '17 was -1%. In 2017, Regal had concessions costs account for 14% of concession revenue, and Regal’s concessions costs  % Change '14 to '17 was -5%. In 2017, Regal had Cost of Goods Sold account for 79% of all revenues, and Regal’s Cost of Goods Sold  % Change '14 to '17 was -2%. In 2017, Regal had Gross Income account for 15% of revenue, and Regal’s Gross Income  % Change '14 to '17 was 14%. In 2017, Regal had Operating Income account for 12% of revenue, and Regal’s Operating Income  % Change '14 to '17 was 23%. In 2017, Regal had Net Income account for 5% of revenue, and Regal’s Net Income % Change '14 to '17 was 55%.  &#10; &#10;In 2016, the Industry Average for price/ticket was 8.46, and the Industry Average price/ticket % Change '13 to '16 was 12%. In 2016, the Industry Average for concessions/ticket was 4.02, and the Industry Average concessions/ticket % Change '13 to '16 was 20%. In 2016, the industry average profit/ticket was of 1.20, and the Industry Average profit/ticket % Change '13 to '16 was 73%. In 2016, the Industry Average for admissions accounted for 65% of total revenues, and the Industry Average’s admissions % Change '13 to '16 was -3%. In 2016, the Industry Average for concessions accounted for 47% of total revenues, and the Industry Average’s concessions % Change '13 to '16 was 5%. In 2016, the Industry Average for film and exhibition costs accounted for 53% of admission revenue, and the Industry Average’s film and exhibition costs  % Change '13 to '16 was -2%. In 2016, the Industry Average for concessions costs accounted for 14% of concession revenue, and the Industry Average’s concessions costs % Change '13 to '16 was 5%. In 2016, the Industry Average for Cost of Goods Sold accounted for 76% of all revenues, and the Industry Average’s Cost of Goods Sold  % Change '13 to '16 was -3%. In 2016, the Industry Average for Gross Income accounted for 18% of revenue, and the Industry Average’s Gross Income % Change '13 to '16 was 22%. In 2016, the Industry Average’s Operating Income accounted for 12% of revenue, and the Industry Average’s Operating Income  % Change '13 to '16 was 59%. In 2016, the Industry Average for Net Income accounted for 10% of revenue, and the Industry Average’s Net Income % Change '13 to '16 was 47%.  &#10;" id="352" name="Google Shape;352;p27"/>
          <p:cNvGraphicFramePr/>
          <p:nvPr/>
        </p:nvGraphicFramePr>
        <p:xfrm>
          <a:off x="-231798" y="520371"/>
          <a:ext cx="3000000" cy="3000000"/>
        </p:xfrm>
        <a:graphic>
          <a:graphicData uri="http://schemas.openxmlformats.org/drawingml/2006/table">
            <a:tbl>
              <a:tblPr>
                <a:noFill/>
                <a:tableStyleId>{B122A22F-B08C-4A0C-80CD-3E6529AFC214}</a:tableStyleId>
              </a:tblPr>
              <a:tblGrid>
                <a:gridCol w="2899550"/>
                <a:gridCol w="895925"/>
                <a:gridCol w="1026250"/>
                <a:gridCol w="342075"/>
                <a:gridCol w="720825"/>
                <a:gridCol w="1026250"/>
                <a:gridCol w="342075"/>
                <a:gridCol w="720825"/>
                <a:gridCol w="1026250"/>
                <a:gridCol w="342075"/>
                <a:gridCol w="847050"/>
                <a:gridCol w="1026250"/>
              </a:tblGrid>
              <a:tr h="4311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1</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2</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a:latin typeface="Garamond"/>
                          <a:ea typeface="Garamond"/>
                          <a:cs typeface="Garamond"/>
                          <a:sym typeface="Garamond"/>
                        </a:rPr>
                        <a:t>Company 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c>
                  <a:txBody>
                    <a:bodyPr/>
                    <a:lstStyle/>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gridSpan="2">
                  <a:txBody>
                    <a:bodyPr/>
                    <a:lstStyle/>
                    <a:p>
                      <a:pPr indent="0" lvl="0" marL="0" marR="0" rtl="0" algn="ctr">
                        <a:lnSpc>
                          <a:spcPct val="100000"/>
                        </a:lnSpc>
                        <a:spcBef>
                          <a:spcPts val="0"/>
                        </a:spcBef>
                        <a:spcAft>
                          <a:spcPts val="0"/>
                        </a:spcAft>
                        <a:buClr>
                          <a:srgbClr val="000000"/>
                        </a:buClr>
                        <a:buSzPts val="2000"/>
                        <a:buFont typeface="Arial"/>
                        <a:buNone/>
                      </a:pPr>
                      <a:r>
                        <a:rPr b="1" lang="en-US" sz="2000" u="none" cap="none" strike="noStrike">
                          <a:solidFill>
                            <a:schemeClr val="dk1"/>
                          </a:solidFill>
                          <a:latin typeface="Garamond"/>
                          <a:ea typeface="Garamond"/>
                          <a:cs typeface="Garamond"/>
                          <a:sym typeface="Garamond"/>
                        </a:rPr>
                        <a:t>Industry Average</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hMerge="1"/>
              </a:tr>
              <a:tr h="22112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31175">
                <a:tc>
                  <a:txBody>
                    <a:bodyPr/>
                    <a:lstStyle/>
                    <a:p>
                      <a:pPr indent="0" lvl="0" marL="0" marR="0" rtl="0" algn="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Year1</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Year4</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a:latin typeface="Garamond"/>
                          <a:ea typeface="Garamond"/>
                          <a:cs typeface="Garamond"/>
                          <a:sym typeface="Garamond"/>
                        </a:rPr>
                        <a:t>Year 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 Change </a:t>
                      </a:r>
                      <a:r>
                        <a:rPr lang="en-US" sz="2000">
                          <a:latin typeface="Garamond"/>
                          <a:ea typeface="Garamond"/>
                          <a:cs typeface="Garamond"/>
                          <a:sym typeface="Garamond"/>
                        </a:rPr>
                        <a:t>Year0</a:t>
                      </a:r>
                      <a:r>
                        <a:rPr lang="en-US" sz="2000" u="none" cap="none" strike="noStrike">
                          <a:solidFill>
                            <a:schemeClr val="dk1"/>
                          </a:solidFill>
                          <a:latin typeface="Garamond"/>
                          <a:ea typeface="Garamond"/>
                          <a:cs typeface="Garamond"/>
                          <a:sym typeface="Garamond"/>
                        </a:rPr>
                        <a:t> to </a:t>
                      </a:r>
                      <a:r>
                        <a:rPr lang="en-US" sz="2000">
                          <a:latin typeface="Garamond"/>
                          <a:ea typeface="Garamond"/>
                          <a:cs typeface="Garamond"/>
                          <a:sym typeface="Garamond"/>
                        </a:rPr>
                        <a:t>Year3</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solidFill>
                            <a:schemeClr val="dk1"/>
                          </a:solidFill>
                          <a:latin typeface="Garamond"/>
                          <a:ea typeface="Garamond"/>
                          <a:cs typeface="Garamond"/>
                          <a:sym typeface="Garamond"/>
                        </a:rPr>
                        <a:t>Attendance Ratios</a:t>
                      </a:r>
                      <a:endParaRPr b="1" i="0" sz="2000" u="sng"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Price / ticket</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6.81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9.66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8.90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8.46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Concessions / ticket</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3.90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4.71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3.46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4.02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Profit / ticket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1.91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1.03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76%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0.67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71%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1.20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73%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21125">
                <a:tc>
                  <a:txBody>
                    <a:bodyPr/>
                    <a:lstStyle/>
                    <a:p>
                      <a:pPr indent="0" lvl="0" marL="0" marR="0" rtl="0" algn="l">
                        <a:lnSpc>
                          <a:spcPct val="100000"/>
                        </a:lnSpc>
                        <a:spcBef>
                          <a:spcPts val="0"/>
                        </a:spcBef>
                        <a:spcAft>
                          <a:spcPts val="0"/>
                        </a:spcAft>
                        <a:buClr>
                          <a:srgbClr val="000000"/>
                        </a:buClr>
                        <a:buSzPts val="2000"/>
                        <a:buFont typeface="Arial"/>
                        <a:buNone/>
                      </a:pPr>
                      <a:r>
                        <a:rPr b="1" lang="en-US" sz="2000" u="sng" cap="none" strike="noStrike">
                          <a:solidFill>
                            <a:schemeClr val="dk1"/>
                          </a:solidFill>
                          <a:latin typeface="Garamond"/>
                          <a:ea typeface="Garamond"/>
                          <a:cs typeface="Garamond"/>
                          <a:sym typeface="Garamond"/>
                        </a:rPr>
                        <a:t>Other Items</a:t>
                      </a:r>
                      <a:endParaRPr b="1" i="0" sz="2000" u="sng"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Admissions (as % of total revenues)</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64%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64%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68%</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65%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Concessions (as % of total revenues)</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36%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11%</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31%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32%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47%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422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Film and Exhibition Costs (as % of admission revenue)</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54%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53%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52%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53%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422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Concessions Costs (as % of concession revenue)</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15%</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44222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Cost of Goods Sold (Excl Depreciation; as % of all revenues)</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78%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72%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79%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76%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Gross Income (as % of revenue)</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22%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14%</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Operating Income (as % of revenue)</a:t>
                      </a:r>
                      <a:endParaRPr b="0" i="0" sz="2000" u="none" cap="none" strike="noStrike">
                        <a:solidFill>
                          <a:schemeClr val="dk1"/>
                        </a:solidFill>
                        <a:latin typeface="Garamond"/>
                        <a:ea typeface="Garamond"/>
                        <a:cs typeface="Garamond"/>
                        <a:sym typeface="Garamond"/>
                      </a:endParaRPr>
                    </a:p>
                  </a:txBody>
                  <a:tcPr marT="8975" marB="0" marR="8975" marL="89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133%</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16%</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23%</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12%</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r h="232175">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solidFill>
                            <a:schemeClr val="dk1"/>
                          </a:solidFill>
                          <a:latin typeface="Garamond"/>
                          <a:ea typeface="Garamond"/>
                          <a:cs typeface="Garamond"/>
                          <a:sym typeface="Garamond"/>
                        </a:rPr>
                        <a:t>Net Income (as % of revenue)</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18%</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P</a:t>
                      </a:r>
                      <a:endParaRPr sz="1400" u="none" cap="none" strike="noStrike"/>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39%</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55%</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Garamond"/>
                        <a:ea typeface="Garamond"/>
                        <a:cs typeface="Garamond"/>
                        <a:sym typeface="Garamond"/>
                      </a:endParaRPr>
                    </a:p>
                  </a:txBody>
                  <a:tcPr marT="8975" marB="0" marR="8975" marL="897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10%</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c>
                  <a:txBody>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Garamond"/>
                          <a:ea typeface="Garamond"/>
                          <a:cs typeface="Garamond"/>
                          <a:sym typeface="Garamond"/>
                        </a:rPr>
                        <a:t>47%</a:t>
                      </a:r>
                      <a:endParaRPr sz="1400" u="none" cap="none" strike="noStrike"/>
                    </a:p>
                  </a:txBody>
                  <a:tcPr marT="9525" marB="0" marR="9525" marL="95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CE5F3"/>
                    </a:solidFill>
                  </a:tcPr>
                </a:tc>
              </a:tr>
            </a:tbl>
          </a:graphicData>
        </a:graphic>
      </p:graphicFrame>
      <p:sp>
        <p:nvSpPr>
          <p:cNvPr id="353" name="Google Shape;353;p27"/>
          <p:cNvSpPr txBox="1"/>
          <p:nvPr/>
        </p:nvSpPr>
        <p:spPr>
          <a:xfrm>
            <a:off x="10983600" y="6350100"/>
            <a:ext cx="15000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2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Strategic Shifts</a:t>
            </a:r>
            <a:endParaRPr/>
          </a:p>
        </p:txBody>
      </p:sp>
      <p:sp>
        <p:nvSpPr>
          <p:cNvPr id="360" name="Google Shape;360;p28"/>
          <p:cNvSpPr txBox="1"/>
          <p:nvPr>
            <p:ph idx="1" type="body"/>
          </p:nvPr>
        </p:nvSpPr>
        <p:spPr>
          <a:xfrm>
            <a:off x="1066800" y="1546549"/>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600"/>
              <a:buNone/>
            </a:pPr>
            <a:r>
              <a:rPr lang="en-US" sz="3600">
                <a:latin typeface="Garamond"/>
                <a:ea typeface="Garamond"/>
                <a:cs typeface="Garamond"/>
                <a:sym typeface="Garamond"/>
              </a:rPr>
              <a:t>Now that we have examined the financials for the industry, as well as the individual theater chains, what can these theaters do to be successful?</a:t>
            </a:r>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361" name="Google Shape;361;p28"/>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29"/>
          <p:cNvSpPr txBox="1"/>
          <p:nvPr>
            <p:ph type="title"/>
          </p:nvPr>
        </p:nvSpPr>
        <p:spPr>
          <a:xfrm>
            <a:off x="1066800" y="0"/>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Possible New Strategies?</a:t>
            </a:r>
            <a:endParaRPr/>
          </a:p>
        </p:txBody>
      </p:sp>
      <p:sp>
        <p:nvSpPr>
          <p:cNvPr id="368" name="Google Shape;368;p29"/>
          <p:cNvSpPr txBox="1"/>
          <p:nvPr>
            <p:ph idx="1" type="body"/>
          </p:nvPr>
        </p:nvSpPr>
        <p:spPr>
          <a:xfrm>
            <a:off x="1066800" y="815137"/>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b="1" lang="en-US" sz="2400">
                <a:latin typeface="Garamond"/>
                <a:ea typeface="Garamond"/>
                <a:cs typeface="Garamond"/>
                <a:sym typeface="Garamond"/>
              </a:rPr>
              <a:t>Strategic Issue: </a:t>
            </a:r>
            <a:r>
              <a:rPr lang="en-US" sz="2400">
                <a:latin typeface="Garamond"/>
                <a:ea typeface="Garamond"/>
                <a:cs typeface="Garamond"/>
                <a:sym typeface="Garamond"/>
              </a:rPr>
              <a:t>How to transform movie exhibition into a profitable business?</a:t>
            </a:r>
            <a:endParaRPr/>
          </a:p>
          <a:p>
            <a:pPr indent="0" lvl="0" marL="0" rtl="0" algn="l">
              <a:lnSpc>
                <a:spcPct val="100000"/>
              </a:lnSpc>
              <a:spcBef>
                <a:spcPts val="2200"/>
              </a:spcBef>
              <a:spcAft>
                <a:spcPts val="0"/>
              </a:spcAft>
              <a:buSzPts val="3600"/>
              <a:buNone/>
            </a:pPr>
            <a:r>
              <a:t/>
            </a:r>
            <a:endParaRPr sz="3600">
              <a:latin typeface="Garamond"/>
              <a:ea typeface="Garamond"/>
              <a:cs typeface="Garamond"/>
              <a:sym typeface="Garamond"/>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 table that compares three alternatives for transforming movie exhibition into a profitable business. Four columns labeled (from left to right) Eval. Criteria, Alt #1 Go teen only - PG and PG-13 only movies, Alt #2 Partial VIP - Convert existing digital screens to VIP w/ pricing, better seats &amp; food, and Alt #3 Content beyond movies – Non-movie content via existing digital screens. Each column has seven boxes underneath. Under eval. criteria, the boxes are labeled (from top to bottom), 1. Resolves Issue?, 2. Reduce. Studio Power?, 3. Attendance trend?, 4. Substitutes?, 5. Negative experience.?, 6. Economic viability?, and Ranking. " id="369" name="Google Shape;369;p29"/>
          <p:cNvGraphicFramePr/>
          <p:nvPr/>
        </p:nvGraphicFramePr>
        <p:xfrm>
          <a:off x="771728" y="1300296"/>
          <a:ext cx="3000000" cy="3000000"/>
        </p:xfrm>
        <a:graphic>
          <a:graphicData uri="http://schemas.openxmlformats.org/drawingml/2006/table">
            <a:tbl>
              <a:tblPr bandRow="1" firstRow="1">
                <a:noFill/>
                <a:tableStyleId>{B122A22F-B08C-4A0C-80CD-3E6529AFC214}</a:tableStyleId>
              </a:tblPr>
              <a:tblGrid>
                <a:gridCol w="1899550"/>
                <a:gridCol w="2958950"/>
                <a:gridCol w="3113075"/>
                <a:gridCol w="3061700"/>
              </a:tblGrid>
              <a:tr h="1039775">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Garamond"/>
                          <a:ea typeface="Garamond"/>
                          <a:cs typeface="Garamond"/>
                          <a:sym typeface="Garamond"/>
                        </a:rPr>
                        <a:t>Eval. Criteria</a:t>
                      </a:r>
                      <a:endParaRPr sz="1400" u="none" cap="none" strike="noStrike">
                        <a:solidFill>
                          <a:schemeClr val="lt1"/>
                        </a:solidFill>
                      </a:endParaRPr>
                    </a:p>
                  </a:txBody>
                  <a:tcPr marT="45725" marB="45725" marR="91450" marL="91450" anchor="b">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Garamond"/>
                          <a:ea typeface="Garamond"/>
                          <a:cs typeface="Garamond"/>
                          <a:sym typeface="Garamond"/>
                        </a:rPr>
                        <a:t>Alt #1 Go teen only - </a:t>
                      </a:r>
                      <a:r>
                        <a:rPr b="0" i="1" lang="en-US" sz="1800" u="none" cap="none" strike="noStrike">
                          <a:solidFill>
                            <a:schemeClr val="lt1"/>
                          </a:solidFill>
                          <a:latin typeface="Garamond"/>
                          <a:ea typeface="Garamond"/>
                          <a:cs typeface="Garamond"/>
                          <a:sym typeface="Garamond"/>
                        </a:rPr>
                        <a:t>PG and PG-13 only movies</a:t>
                      </a:r>
                      <a:endParaRPr sz="1400" u="none" cap="none" strike="noStrike">
                        <a:solidFill>
                          <a:schemeClr val="lt1"/>
                        </a:solidFill>
                      </a:endParaRPr>
                    </a:p>
                  </a:txBody>
                  <a:tcPr marT="45725" marB="45725" marR="91450" marL="91450"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Garamond"/>
                          <a:ea typeface="Garamond"/>
                          <a:cs typeface="Garamond"/>
                          <a:sym typeface="Garamond"/>
                        </a:rPr>
                        <a:t>Alt #2 Partial VIP - </a:t>
                      </a:r>
                      <a:endParaRPr sz="1400" u="none" cap="none" strike="noStrike">
                        <a:solidFill>
                          <a:schemeClr val="lt1"/>
                        </a:solidFill>
                      </a:endParaRPr>
                    </a:p>
                    <a:p>
                      <a:pPr indent="0" lvl="0" marL="0" marR="0" rtl="0" algn="ctr">
                        <a:lnSpc>
                          <a:spcPct val="100000"/>
                        </a:lnSpc>
                        <a:spcBef>
                          <a:spcPts val="0"/>
                        </a:spcBef>
                        <a:spcAft>
                          <a:spcPts val="0"/>
                        </a:spcAft>
                        <a:buClr>
                          <a:srgbClr val="000000"/>
                        </a:buClr>
                        <a:buSzPts val="1800"/>
                        <a:buFont typeface="Arial"/>
                        <a:buNone/>
                      </a:pPr>
                      <a:r>
                        <a:rPr b="0" i="1" lang="en-US" sz="1800" u="none" cap="none" strike="noStrike">
                          <a:solidFill>
                            <a:schemeClr val="lt1"/>
                          </a:solidFill>
                          <a:latin typeface="Garamond"/>
                          <a:ea typeface="Garamond"/>
                          <a:cs typeface="Garamond"/>
                          <a:sym typeface="Garamond"/>
                        </a:rPr>
                        <a:t>Convert existing digital screens to VIP w/ pricing, better seats &amp; food</a:t>
                      </a:r>
                      <a:endParaRPr sz="1400" u="none" cap="none" strike="noStrike">
                        <a:solidFill>
                          <a:schemeClr val="lt1"/>
                        </a:solidFill>
                      </a:endParaRPr>
                    </a:p>
                  </a:txBody>
                  <a:tcPr marT="45725" marB="45725" marR="91450" marL="91450"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Garamond"/>
                          <a:ea typeface="Garamond"/>
                          <a:cs typeface="Garamond"/>
                          <a:sym typeface="Garamond"/>
                        </a:rPr>
                        <a:t>Alt #3 Content beyond movies – </a:t>
                      </a:r>
                      <a:r>
                        <a:rPr b="0" i="1" lang="en-US" sz="1800" u="none" cap="none" strike="noStrike">
                          <a:solidFill>
                            <a:schemeClr val="lt1"/>
                          </a:solidFill>
                          <a:latin typeface="Garamond"/>
                          <a:ea typeface="Garamond"/>
                          <a:cs typeface="Garamond"/>
                          <a:sym typeface="Garamond"/>
                        </a:rPr>
                        <a:t>Non-movie content via existing digital screens</a:t>
                      </a:r>
                      <a:endParaRPr b="0" i="1" sz="1800" u="none" cap="none" strike="noStrike">
                        <a:solidFill>
                          <a:schemeClr val="lt1"/>
                        </a:solidFill>
                        <a:latin typeface="Garamond"/>
                        <a:ea typeface="Garamond"/>
                        <a:cs typeface="Garamond"/>
                        <a:sym typeface="Garamond"/>
                      </a:endParaRPr>
                    </a:p>
                  </a:txBody>
                  <a:tcPr marT="45725" marB="45725" marR="91450" marL="91450" anchor="b">
                    <a:lnL cap="flat" cmpd="sng" w="12700">
                      <a:solidFill>
                        <a:schemeClr val="dk1"/>
                      </a:solidFill>
                      <a:prstDash val="solid"/>
                      <a:round/>
                      <a:headEnd len="sm" w="sm" type="none"/>
                      <a:tailEnd len="sm" w="sm" type="none"/>
                    </a:lnL>
                    <a:lnB cap="flat" cmpd="sng" w="12700">
                      <a:solidFill>
                        <a:schemeClr val="dk1"/>
                      </a:solidFill>
                      <a:prstDash val="solid"/>
                      <a:round/>
                      <a:headEnd len="sm" w="sm" type="none"/>
                      <a:tailEnd len="sm" w="sm" type="none"/>
                    </a:lnB>
                    <a:solidFill>
                      <a:srgbClr val="5C0607"/>
                    </a:solidFill>
                  </a:tcPr>
                </a:tc>
              </a:tr>
              <a:tr h="5561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Garamond"/>
                          <a:ea typeface="Garamond"/>
                          <a:cs typeface="Garamond"/>
                          <a:sym typeface="Garamond"/>
                        </a:rPr>
                        <a:t>1. Resolves issue?</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97975">
                <a:tc>
                  <a:txBody>
                    <a:bodyPr/>
                    <a:lstStyle/>
                    <a:p>
                      <a:pPr indent="-173038" lvl="0" marL="173038" marR="0" rtl="0" algn="l">
                        <a:lnSpc>
                          <a:spcPct val="100000"/>
                        </a:lnSpc>
                        <a:spcBef>
                          <a:spcPts val="0"/>
                        </a:spcBef>
                        <a:spcAft>
                          <a:spcPts val="0"/>
                        </a:spcAft>
                        <a:buClr>
                          <a:schemeClr val="dk1"/>
                        </a:buClr>
                        <a:buSzPts val="1800"/>
                        <a:buFont typeface="Garamond"/>
                        <a:buNone/>
                      </a:pPr>
                      <a:r>
                        <a:rPr lang="en-US" sz="1800" u="none" cap="none" strike="noStrike">
                          <a:solidFill>
                            <a:schemeClr val="dk1"/>
                          </a:solidFill>
                          <a:latin typeface="Garamond"/>
                          <a:ea typeface="Garamond"/>
                          <a:cs typeface="Garamond"/>
                          <a:sym typeface="Garamond"/>
                        </a:rPr>
                        <a:t>2. Reduce. Studio power?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rgbClr val="FF0000"/>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97975">
                <a:tc>
                  <a:txBody>
                    <a:bodyPr/>
                    <a:lstStyle/>
                    <a:p>
                      <a:pPr indent="-173038" lvl="0" marL="173038" marR="0" rtl="0" algn="l">
                        <a:lnSpc>
                          <a:spcPct val="100000"/>
                        </a:lnSpc>
                        <a:spcBef>
                          <a:spcPts val="0"/>
                        </a:spcBef>
                        <a:spcAft>
                          <a:spcPts val="0"/>
                        </a:spcAft>
                        <a:buClr>
                          <a:schemeClr val="dk1"/>
                        </a:buClr>
                        <a:buSzPts val="1800"/>
                        <a:buFont typeface="Garamond"/>
                        <a:buNone/>
                      </a:pPr>
                      <a:r>
                        <a:rPr lang="en-US" sz="1800" u="none" cap="none" strike="noStrike">
                          <a:solidFill>
                            <a:schemeClr val="dk1"/>
                          </a:solidFill>
                          <a:latin typeface="Garamond"/>
                          <a:ea typeface="Garamond"/>
                          <a:cs typeface="Garamond"/>
                          <a:sym typeface="Garamond"/>
                        </a:rPr>
                        <a:t>3. Attendance trend?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97975">
                <a:tc>
                  <a:txBody>
                    <a:bodyPr/>
                    <a:lstStyle/>
                    <a:p>
                      <a:pPr indent="-173038" lvl="0" marL="173038" marR="0" rtl="0" algn="l">
                        <a:lnSpc>
                          <a:spcPct val="100000"/>
                        </a:lnSpc>
                        <a:spcBef>
                          <a:spcPts val="0"/>
                        </a:spcBef>
                        <a:spcAft>
                          <a:spcPts val="0"/>
                        </a:spcAft>
                        <a:buClr>
                          <a:schemeClr val="dk1"/>
                        </a:buClr>
                        <a:buSzPts val="1800"/>
                        <a:buFont typeface="Garamond"/>
                        <a:buNone/>
                      </a:pPr>
                      <a:r>
                        <a:rPr lang="en-US" sz="1800" u="none" cap="none" strike="noStrike">
                          <a:solidFill>
                            <a:schemeClr val="dk1"/>
                          </a:solidFill>
                          <a:latin typeface="Garamond"/>
                          <a:ea typeface="Garamond"/>
                          <a:cs typeface="Garamond"/>
                          <a:sym typeface="Garamond"/>
                        </a:rPr>
                        <a:t>4. Substitutes?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56150">
                <a:tc>
                  <a:txBody>
                    <a:bodyPr/>
                    <a:lstStyle/>
                    <a:p>
                      <a:pPr indent="-173038" lvl="0" marL="173038" marR="0" rtl="0" algn="l">
                        <a:lnSpc>
                          <a:spcPct val="100000"/>
                        </a:lnSpc>
                        <a:spcBef>
                          <a:spcPts val="0"/>
                        </a:spcBef>
                        <a:spcAft>
                          <a:spcPts val="0"/>
                        </a:spcAft>
                        <a:buClr>
                          <a:schemeClr val="dk1"/>
                        </a:buClr>
                        <a:buSzPts val="1800"/>
                        <a:buFont typeface="Garamond"/>
                        <a:buNone/>
                      </a:pPr>
                      <a:r>
                        <a:rPr lang="en-US" sz="1800" u="none" cap="none" strike="noStrike">
                          <a:solidFill>
                            <a:schemeClr val="dk1"/>
                          </a:solidFill>
                          <a:latin typeface="Garamond"/>
                          <a:ea typeface="Garamond"/>
                          <a:cs typeface="Garamond"/>
                          <a:sym typeface="Garamond"/>
                        </a:rPr>
                        <a:t>5. Negative</a:t>
                      </a:r>
                      <a:endParaRPr sz="1400" u="none" cap="none" strike="noStrike"/>
                    </a:p>
                    <a:p>
                      <a:pPr indent="-173038" lvl="0" marL="173038" marR="0" rtl="0" algn="l">
                        <a:lnSpc>
                          <a:spcPct val="100000"/>
                        </a:lnSpc>
                        <a:spcBef>
                          <a:spcPts val="0"/>
                        </a:spcBef>
                        <a:spcAft>
                          <a:spcPts val="0"/>
                        </a:spcAft>
                        <a:buClr>
                          <a:schemeClr val="dk1"/>
                        </a:buClr>
                        <a:buSzPts val="1800"/>
                        <a:buFont typeface="Garamond"/>
                        <a:buNone/>
                      </a:pPr>
                      <a:r>
                        <a:rPr lang="en-US" sz="1800" u="none" cap="none" strike="noStrike">
                          <a:solidFill>
                            <a:schemeClr val="dk1"/>
                          </a:solidFill>
                          <a:latin typeface="Garamond"/>
                          <a:ea typeface="Garamond"/>
                          <a:cs typeface="Garamond"/>
                          <a:sym typeface="Garamond"/>
                        </a:rPr>
                        <a:t>experience.?</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561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Garamond"/>
                          <a:ea typeface="Garamond"/>
                          <a:cs typeface="Garamond"/>
                          <a:sym typeface="Garamond"/>
                        </a:rPr>
                        <a:t>6. Economic viability?</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756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Garamond"/>
                          <a:ea typeface="Garamond"/>
                          <a:cs typeface="Garamond"/>
                          <a:sym typeface="Garamond"/>
                        </a:rPr>
                        <a:t>Ranking</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rgbClr val="2C09C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tcPr>
                </a:tc>
              </a:tr>
            </a:tbl>
          </a:graphicData>
        </a:graphic>
      </p:graphicFrame>
      <p:sp>
        <p:nvSpPr>
          <p:cNvPr id="370" name="Google Shape;370;p29"/>
          <p:cNvSpPr/>
          <p:nvPr/>
        </p:nvSpPr>
        <p:spPr>
          <a:xfrm rot="-5400000">
            <a:off x="-989583" y="3904433"/>
            <a:ext cx="2814736"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1" lang="en-US" sz="2000" u="none" cap="none" strike="noStrike">
                <a:solidFill>
                  <a:schemeClr val="dk1"/>
                </a:solidFill>
                <a:latin typeface="Times New Roman"/>
                <a:ea typeface="Times New Roman"/>
                <a:cs typeface="Times New Roman"/>
                <a:sym typeface="Times New Roman"/>
              </a:rPr>
              <a:t>Resolves key aspects of this situation?</a:t>
            </a:r>
            <a:endParaRPr b="0" i="0" sz="2000" u="none" cap="none" strike="noStrike">
              <a:solidFill>
                <a:schemeClr val="dk1"/>
              </a:solidFill>
              <a:latin typeface="Times New Roman"/>
              <a:ea typeface="Times New Roman"/>
              <a:cs typeface="Times New Roman"/>
              <a:sym typeface="Times New Roman"/>
            </a:endParaRPr>
          </a:p>
        </p:txBody>
      </p:sp>
      <p:sp>
        <p:nvSpPr>
          <p:cNvPr id="371" name="Google Shape;371;p29"/>
          <p:cNvSpPr txBox="1"/>
          <p:nvPr/>
        </p:nvSpPr>
        <p:spPr>
          <a:xfrm>
            <a:off x="9960795" y="6599708"/>
            <a:ext cx="2328809" cy="34621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0"/>
          <p:cNvSpPr txBox="1"/>
          <p:nvPr>
            <p:ph type="title"/>
          </p:nvPr>
        </p:nvSpPr>
        <p:spPr>
          <a:xfrm>
            <a:off x="1066800" y="0"/>
            <a:ext cx="10058400" cy="1097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Possible New Strategies? Cont.</a:t>
            </a:r>
            <a:endParaRPr/>
          </a:p>
        </p:txBody>
      </p:sp>
      <p:sp>
        <p:nvSpPr>
          <p:cNvPr id="378" name="Google Shape;378;p30"/>
          <p:cNvSpPr txBox="1"/>
          <p:nvPr>
            <p:ph idx="1" type="body"/>
          </p:nvPr>
        </p:nvSpPr>
        <p:spPr>
          <a:xfrm>
            <a:off x="1066800" y="815137"/>
            <a:ext cx="10058400" cy="151389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b="1" lang="en-US" sz="2400">
                <a:latin typeface="Garamond"/>
                <a:ea typeface="Garamond"/>
                <a:cs typeface="Garamond"/>
                <a:sym typeface="Garamond"/>
              </a:rPr>
              <a:t>Strategic Issue: </a:t>
            </a:r>
            <a:r>
              <a:rPr lang="en-US" sz="2400">
                <a:latin typeface="Garamond"/>
                <a:ea typeface="Garamond"/>
                <a:cs typeface="Garamond"/>
                <a:sym typeface="Garamond"/>
              </a:rPr>
              <a:t>How to transform movie exhibition into a profitable business?</a:t>
            </a:r>
            <a:endParaRPr/>
          </a:p>
          <a:p>
            <a:pPr indent="0" lvl="0" marL="0" rtl="0" algn="l">
              <a:lnSpc>
                <a:spcPct val="100000"/>
              </a:lnSpc>
              <a:spcBef>
                <a:spcPts val="2200"/>
              </a:spcBef>
              <a:spcAft>
                <a:spcPts val="0"/>
              </a:spcAft>
              <a:buSzPts val="3600"/>
              <a:buNone/>
            </a:pPr>
            <a:r>
              <a:t/>
            </a:r>
            <a:endParaRPr sz="3600">
              <a:latin typeface="Garamond"/>
              <a:ea typeface="Garamond"/>
              <a:cs typeface="Garamond"/>
              <a:sym typeface="Garamond"/>
            </a:endParaRPr>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400"/>
              <a:buNone/>
            </a:pPr>
            <a:r>
              <a:t/>
            </a:r>
            <a:endParaRPr sz="2400"/>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graphicFrame>
        <p:nvGraphicFramePr>
          <p:cNvPr descr="A table that compares three alternatives for transforming movie exhibition into a profitable business. Four columns labeled (from left to right) Eval. Criteria, Alt #1 Go teen only - PG and PG-13 only movies, Alt #2 Partial VIP - Convert existing digital screens to VIP w/ pricing, better seats &amp; food, and Alt #3 Content beyond movies – Non-movie content via existing digital screens. Each column has seven boxes underneath. Under eval. criteria, the boxes are labeled (from top to bottom), 1. Resolves Issue?, 2. Reduce. Studio Power?, 3. Attendance trend?, 4. Substitutes?, 5. Negative experience.?, 6. Economic viability?, and Ranking. Applying the eval. criteria to Alt #1, Alt #1 potentially resolves the issue of transforming movie exhibition into a profitable business. It is high risk, and relies on core 12-24 customers (abandons others). There is no change in studio power. The attendance trend is mixed. It avoids substitutes, targets place-to-date 12-24's, and is immune to home theaters. For negative experience, it avoids as the segment is immune to distraction. It is high risk in terms of economic viability. It requires a large ticket price to offset the lost number of other viewers, and there are no investments. Alt. #1 is ranked 3rd due to its risk, the fact that it retains reliance on studios, and because it doubles down on the existing core segment. Applying the eval. criteria to Alt #2, it potentially resolves the issue of transforming the movie exhibition into a profitable business. There is no change in studio power. It potentially changes the attendance trend as it attracts the 25+ group. It is at risk for substitutes as it appeals to the segment most likely to substitute with home theaters. For negative experiences, Alt #2 is labeled as &quot;yes&quot; as it isolates the distractions which provide a better experience in the VIP rooms. In terms of economic viability, there is a minimal upside as there are premium prices for tickets (offsets ads), more food revenues but requires cap. invest in setting and additional labor costs. Alt #2 is ranked 2nd due to the fact that it requires needed investments, captures additional revenues, and doesn’t fix reliance on studios. Applying the eval. criteria to Alt #3, it was found that Alt #3 likely resolves the issue of how to transform movie exhibition into a profitable business as it combats both low margin on box office receipts for films and attracts a new audience. There is a change in studio power as content comes from different providers. It indirectly changes the attendance trend, bringing in new customers. It adds new customers to theatres, but it is still subject to substitutes. It capitalizes on negative experiences because interactions are a plus rather than a distraction for sports. It is economically viable as it has ticket revenues with a higher margin, additional concession sales, and moderate investments. It is ranked the #1 alternative. The new revenues w/ potential profits under a new supplier model and decreased reliance on studios make it the recommended solution." id="379" name="Google Shape;379;p30"/>
          <p:cNvGraphicFramePr/>
          <p:nvPr/>
        </p:nvGraphicFramePr>
        <p:xfrm>
          <a:off x="874166" y="1525638"/>
          <a:ext cx="3000000" cy="3000000"/>
        </p:xfrm>
        <a:graphic>
          <a:graphicData uri="http://schemas.openxmlformats.org/drawingml/2006/table">
            <a:tbl>
              <a:tblPr bandRow="1" firstRow="1">
                <a:noFill/>
                <a:tableStyleId>{B122A22F-B08C-4A0C-80CD-3E6529AFC214}</a:tableStyleId>
              </a:tblPr>
              <a:tblGrid>
                <a:gridCol w="1519375"/>
                <a:gridCol w="3140050"/>
                <a:gridCol w="3241350"/>
                <a:gridCol w="3140050"/>
              </a:tblGrid>
              <a:tr h="694050">
                <a:tc>
                  <a:txBody>
                    <a:bodyPr/>
                    <a:lstStyle/>
                    <a:p>
                      <a:pPr indent="0" lvl="0" marL="0" marR="0" rtl="0" algn="ctr">
                        <a:lnSpc>
                          <a:spcPct val="100000"/>
                        </a:lnSpc>
                        <a:spcBef>
                          <a:spcPts val="0"/>
                        </a:spcBef>
                        <a:spcAft>
                          <a:spcPts val="0"/>
                        </a:spcAft>
                        <a:buClr>
                          <a:srgbClr val="000000"/>
                        </a:buClr>
                        <a:buSzPts val="1400"/>
                        <a:buFont typeface="Arial"/>
                        <a:buNone/>
                      </a:pPr>
                      <a:r>
                        <a:rPr lang="en-US" sz="1400" u="none" cap="none" strike="noStrike">
                          <a:latin typeface="Garamond"/>
                          <a:ea typeface="Garamond"/>
                          <a:cs typeface="Garamond"/>
                          <a:sym typeface="Garamond"/>
                        </a:rPr>
                        <a:t>Eval. Criteria</a:t>
                      </a:r>
                      <a:endParaRPr sz="1400" u="none" cap="none" strike="noStrike"/>
                    </a:p>
                  </a:txBody>
                  <a:tcPr marT="45725" marB="45725" marR="91450" marL="91450" anchor="b">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lang="en-US" sz="1400" u="none" cap="none" strike="noStrike">
                          <a:latin typeface="Garamond"/>
                          <a:ea typeface="Garamond"/>
                          <a:cs typeface="Garamond"/>
                          <a:sym typeface="Garamond"/>
                        </a:rPr>
                        <a:t>Alt #1 Go teen only - </a:t>
                      </a:r>
                      <a:r>
                        <a:rPr b="0" i="1" lang="en-US" sz="1400" u="none" cap="none" strike="noStrike">
                          <a:latin typeface="Garamond"/>
                          <a:ea typeface="Garamond"/>
                          <a:cs typeface="Garamond"/>
                          <a:sym typeface="Garamond"/>
                        </a:rPr>
                        <a:t>PG and PG-13 only movies</a:t>
                      </a:r>
                      <a:endParaRPr sz="1400" u="none" cap="none" strike="noStrike"/>
                    </a:p>
                  </a:txBody>
                  <a:tcPr marT="45725" marB="45725" marR="91450" marL="91450"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lang="en-US" sz="1400" u="none" cap="none" strike="noStrike">
                          <a:latin typeface="Garamond"/>
                          <a:ea typeface="Garamond"/>
                          <a:cs typeface="Garamond"/>
                          <a:sym typeface="Garamond"/>
                        </a:rPr>
                        <a:t>Alt #2 Partial VIP - </a:t>
                      </a:r>
                      <a:endParaRPr sz="1400" u="none" cap="none" strike="noStrike"/>
                    </a:p>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latin typeface="Garamond"/>
                          <a:ea typeface="Garamond"/>
                          <a:cs typeface="Garamond"/>
                          <a:sym typeface="Garamond"/>
                        </a:rPr>
                        <a:t>Convert existing digital screens to VIP w/ pricing, better seats &amp; food</a:t>
                      </a:r>
                      <a:endParaRPr sz="1400" u="none" cap="none" strike="noStrike"/>
                    </a:p>
                  </a:txBody>
                  <a:tcPr marT="45725" marB="45725" marR="91450" marL="91450"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B cap="flat" cmpd="sng" w="12700">
                      <a:solidFill>
                        <a:schemeClr val="dk1"/>
                      </a:solidFill>
                      <a:prstDash val="solid"/>
                      <a:round/>
                      <a:headEnd len="sm" w="sm" type="none"/>
                      <a:tailEnd len="sm" w="sm" type="none"/>
                    </a:lnB>
                    <a:solidFill>
                      <a:srgbClr val="5C0607"/>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lang="en-US" sz="1400" u="none" cap="none" strike="noStrike">
                          <a:latin typeface="Garamond"/>
                          <a:ea typeface="Garamond"/>
                          <a:cs typeface="Garamond"/>
                          <a:sym typeface="Garamond"/>
                        </a:rPr>
                        <a:t>Alt #3 Content beyond movies – </a:t>
                      </a:r>
                      <a:r>
                        <a:rPr b="0" i="1" lang="en-US" sz="1400" u="none" cap="none" strike="noStrike">
                          <a:latin typeface="Garamond"/>
                          <a:ea typeface="Garamond"/>
                          <a:cs typeface="Garamond"/>
                          <a:sym typeface="Garamond"/>
                        </a:rPr>
                        <a:t>Non-movie content via existing digital screens</a:t>
                      </a:r>
                      <a:endParaRPr b="0" i="1" sz="1400" u="none" cap="none" strike="noStrike">
                        <a:latin typeface="Garamond"/>
                        <a:ea typeface="Garamond"/>
                        <a:cs typeface="Garamond"/>
                        <a:sym typeface="Garamond"/>
                      </a:endParaRPr>
                    </a:p>
                  </a:txBody>
                  <a:tcPr marT="45725" marB="45725" marR="91450" marL="91450" anchor="b">
                    <a:lnL cap="flat" cmpd="sng" w="12700">
                      <a:solidFill>
                        <a:schemeClr val="dk1"/>
                      </a:solidFill>
                      <a:prstDash val="solid"/>
                      <a:round/>
                      <a:headEnd len="sm" w="sm" type="none"/>
                      <a:tailEnd len="sm" w="sm" type="none"/>
                    </a:lnL>
                    <a:lnB cap="flat" cmpd="sng" w="12700">
                      <a:solidFill>
                        <a:schemeClr val="dk1"/>
                      </a:solidFill>
                      <a:prstDash val="solid"/>
                      <a:round/>
                      <a:headEnd len="sm" w="sm" type="none"/>
                      <a:tailEnd len="sm" w="sm" type="none"/>
                    </a:lnB>
                    <a:solidFill>
                      <a:srgbClr val="5C0607"/>
                    </a:solidFill>
                  </a:tcPr>
                </a:tc>
              </a:tr>
              <a:tr h="6705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chemeClr val="dk1"/>
                          </a:solidFill>
                          <a:latin typeface="Garamond"/>
                          <a:ea typeface="Garamond"/>
                          <a:cs typeface="Garamond"/>
                          <a:sym typeface="Garamond"/>
                        </a:rPr>
                        <a:t>1. Resolves issue?</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3  Potentially. </a:t>
                      </a:r>
                      <a:r>
                        <a:rPr lang="en-US" sz="1400" u="none" cap="none" strike="noStrike">
                          <a:solidFill>
                            <a:schemeClr val="dk1"/>
                          </a:solidFill>
                          <a:latin typeface="Garamond"/>
                          <a:ea typeface="Garamond"/>
                          <a:cs typeface="Garamond"/>
                          <a:sym typeface="Garamond"/>
                        </a:rPr>
                        <a:t>High risk; reliance on core 12-24 customers  (abandons others).</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3  Potentially. </a:t>
                      </a:r>
                      <a:r>
                        <a:rPr lang="en-US" sz="1400" u="none" cap="none" strike="noStrike">
                          <a:solidFill>
                            <a:schemeClr val="dk1"/>
                          </a:solidFill>
                          <a:latin typeface="Garamond"/>
                          <a:ea typeface="Garamond"/>
                          <a:cs typeface="Garamond"/>
                          <a:sym typeface="Garamond"/>
                        </a:rPr>
                        <a:t>Reverses trend in 25+ customers to view movies in home theaters by enhancing experience.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8  Likely. </a:t>
                      </a:r>
                      <a:r>
                        <a:rPr lang="en-US" sz="1400" u="none" cap="none" strike="noStrike">
                          <a:solidFill>
                            <a:schemeClr val="dk1"/>
                          </a:solidFill>
                          <a:latin typeface="Garamond"/>
                          <a:ea typeface="Garamond"/>
                          <a:cs typeface="Garamond"/>
                          <a:sym typeface="Garamond"/>
                        </a:rPr>
                        <a:t>Combats both low margin on box office receipts for films and attracts new audience. </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04275">
                <a:tc>
                  <a:txBody>
                    <a:bodyPr/>
                    <a:lstStyle/>
                    <a:p>
                      <a:pPr indent="-173038" lvl="0" marL="173038" marR="0" rtl="0" algn="l">
                        <a:lnSpc>
                          <a:spcPct val="100000"/>
                        </a:lnSpc>
                        <a:spcBef>
                          <a:spcPts val="0"/>
                        </a:spcBef>
                        <a:spcAft>
                          <a:spcPts val="0"/>
                        </a:spcAft>
                        <a:buClr>
                          <a:schemeClr val="dk1"/>
                        </a:buClr>
                        <a:buSzPts val="1400"/>
                        <a:buFont typeface="Garamond"/>
                        <a:buNone/>
                      </a:pPr>
                      <a:r>
                        <a:rPr lang="en-US" sz="1400" u="none" cap="none" strike="noStrike">
                          <a:solidFill>
                            <a:schemeClr val="dk1"/>
                          </a:solidFill>
                          <a:latin typeface="Garamond"/>
                          <a:ea typeface="Garamond"/>
                          <a:cs typeface="Garamond"/>
                          <a:sym typeface="Garamond"/>
                        </a:rPr>
                        <a:t>2. Studio power?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5  No change.</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5  No change.</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9  Yes.</a:t>
                      </a:r>
                      <a:r>
                        <a:rPr lang="en-US" sz="1400" u="none" cap="none" strike="noStrike">
                          <a:solidFill>
                            <a:schemeClr val="dk1"/>
                          </a:solidFill>
                          <a:latin typeface="Garamond"/>
                          <a:ea typeface="Garamond"/>
                          <a:cs typeface="Garamond"/>
                          <a:sym typeface="Garamond"/>
                        </a:rPr>
                        <a:t> Content from different providers.</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80475">
                <a:tc>
                  <a:txBody>
                    <a:bodyPr/>
                    <a:lstStyle/>
                    <a:p>
                      <a:pPr indent="-173038" lvl="0" marL="173038" marR="0" rtl="0" algn="l">
                        <a:lnSpc>
                          <a:spcPct val="100000"/>
                        </a:lnSpc>
                        <a:spcBef>
                          <a:spcPts val="0"/>
                        </a:spcBef>
                        <a:spcAft>
                          <a:spcPts val="0"/>
                        </a:spcAft>
                        <a:buClr>
                          <a:schemeClr val="dk1"/>
                        </a:buClr>
                        <a:buSzPts val="1400"/>
                        <a:buFont typeface="Garamond"/>
                        <a:buNone/>
                      </a:pPr>
                      <a:r>
                        <a:rPr lang="en-US" sz="1400" u="none" cap="none" strike="noStrike">
                          <a:solidFill>
                            <a:schemeClr val="dk1"/>
                          </a:solidFill>
                          <a:latin typeface="Garamond"/>
                          <a:ea typeface="Garamond"/>
                          <a:cs typeface="Garamond"/>
                          <a:sym typeface="Garamond"/>
                        </a:rPr>
                        <a:t>3. Attendance trend?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4  Mixed. </a:t>
                      </a:r>
                      <a:r>
                        <a:rPr lang="en-US" sz="1400" u="none" cap="none" strike="noStrike">
                          <a:solidFill>
                            <a:schemeClr val="dk1"/>
                          </a:solidFill>
                          <a:latin typeface="Garamond"/>
                          <a:ea typeface="Garamond"/>
                          <a:cs typeface="Garamond"/>
                          <a:sym typeface="Garamond"/>
                        </a:rPr>
                        <a:t>Decline for non 12-24; min. future growth in this segment</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6  Potentially. </a:t>
                      </a:r>
                      <a:r>
                        <a:rPr lang="en-US" sz="1400" u="none" cap="none" strike="noStrike">
                          <a:solidFill>
                            <a:schemeClr val="dk1"/>
                          </a:solidFill>
                          <a:latin typeface="Garamond"/>
                          <a:ea typeface="Garamond"/>
                          <a:cs typeface="Garamond"/>
                          <a:sym typeface="Garamond"/>
                        </a:rPr>
                        <a:t>Attracts the 25+ group.</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solidFill>
                          <a:schemeClr val="dk1"/>
                        </a:solidFill>
                        <a:latin typeface="Garamond"/>
                        <a:ea typeface="Garamond"/>
                        <a:cs typeface="Garamond"/>
                        <a:sym typeface="Garamond"/>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7  Indirect. </a:t>
                      </a:r>
                      <a:r>
                        <a:rPr lang="en-US" sz="1400" u="none" cap="none" strike="noStrike">
                          <a:solidFill>
                            <a:schemeClr val="dk1"/>
                          </a:solidFill>
                          <a:latin typeface="Garamond"/>
                          <a:ea typeface="Garamond"/>
                          <a:cs typeface="Garamond"/>
                          <a:sym typeface="Garamond"/>
                        </a:rPr>
                        <a:t>New customers.</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173038" lvl="0" marL="173038" marR="0" rtl="0" algn="l">
                        <a:lnSpc>
                          <a:spcPct val="100000"/>
                        </a:lnSpc>
                        <a:spcBef>
                          <a:spcPts val="0"/>
                        </a:spcBef>
                        <a:spcAft>
                          <a:spcPts val="0"/>
                        </a:spcAft>
                        <a:buClr>
                          <a:schemeClr val="dk1"/>
                        </a:buClr>
                        <a:buSzPts val="1400"/>
                        <a:buFont typeface="Garamond"/>
                        <a:buNone/>
                      </a:pPr>
                      <a:r>
                        <a:rPr lang="en-US" sz="1400" u="none" cap="none" strike="noStrike">
                          <a:solidFill>
                            <a:schemeClr val="dk1"/>
                          </a:solidFill>
                          <a:latin typeface="Garamond"/>
                          <a:ea typeface="Garamond"/>
                          <a:cs typeface="Garamond"/>
                          <a:sym typeface="Garamond"/>
                        </a:rPr>
                        <a:t>4. Substitutes? </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7  Avoids. </a:t>
                      </a:r>
                      <a:r>
                        <a:rPr lang="en-US" sz="1400" u="none" cap="none" strike="noStrike">
                          <a:solidFill>
                            <a:schemeClr val="dk1"/>
                          </a:solidFill>
                          <a:latin typeface="Garamond"/>
                          <a:ea typeface="Garamond"/>
                          <a:cs typeface="Garamond"/>
                          <a:sym typeface="Garamond"/>
                        </a:rPr>
                        <a:t>Targets place-to-date 12-24’s; immune to home theaters</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9  Yes. </a:t>
                      </a:r>
                      <a:r>
                        <a:rPr lang="en-US" sz="1400" u="none" cap="none" strike="noStrike">
                          <a:solidFill>
                            <a:schemeClr val="dk1"/>
                          </a:solidFill>
                          <a:latin typeface="Garamond"/>
                          <a:ea typeface="Garamond"/>
                          <a:cs typeface="Garamond"/>
                          <a:sym typeface="Garamond"/>
                        </a:rPr>
                        <a:t>Appeals to segment most likely to substitute w/home theaters.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5  Partially. </a:t>
                      </a:r>
                      <a:r>
                        <a:rPr lang="en-US" sz="1400" u="none" cap="none" strike="noStrike">
                          <a:solidFill>
                            <a:schemeClr val="dk1"/>
                          </a:solidFill>
                          <a:latin typeface="Garamond"/>
                          <a:ea typeface="Garamond"/>
                          <a:cs typeface="Garamond"/>
                          <a:sym typeface="Garamond"/>
                        </a:rPr>
                        <a:t>Adds new customers to theaters, but subject to substitutes.</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73225">
                <a:tc>
                  <a:txBody>
                    <a:bodyPr/>
                    <a:lstStyle/>
                    <a:p>
                      <a:pPr indent="-173038" lvl="0" marL="173038" marR="0" rtl="0" algn="l">
                        <a:lnSpc>
                          <a:spcPct val="100000"/>
                        </a:lnSpc>
                        <a:spcBef>
                          <a:spcPts val="0"/>
                        </a:spcBef>
                        <a:spcAft>
                          <a:spcPts val="0"/>
                        </a:spcAft>
                        <a:buClr>
                          <a:schemeClr val="dk1"/>
                        </a:buClr>
                        <a:buSzPts val="1400"/>
                        <a:buFont typeface="Garamond"/>
                        <a:buNone/>
                      </a:pPr>
                      <a:r>
                        <a:rPr lang="en-US" sz="1400" u="none" cap="none" strike="noStrike">
                          <a:solidFill>
                            <a:schemeClr val="dk1"/>
                          </a:solidFill>
                          <a:latin typeface="Garamond"/>
                          <a:ea typeface="Garamond"/>
                          <a:cs typeface="Garamond"/>
                          <a:sym typeface="Garamond"/>
                        </a:rPr>
                        <a:t>5. Negative</a:t>
                      </a:r>
                      <a:endParaRPr sz="1400" u="none" cap="none" strike="noStrike"/>
                    </a:p>
                    <a:p>
                      <a:pPr indent="-173038" lvl="0" marL="173038" marR="0" rtl="0" algn="l">
                        <a:lnSpc>
                          <a:spcPct val="100000"/>
                        </a:lnSpc>
                        <a:spcBef>
                          <a:spcPts val="0"/>
                        </a:spcBef>
                        <a:spcAft>
                          <a:spcPts val="0"/>
                        </a:spcAft>
                        <a:buClr>
                          <a:schemeClr val="dk1"/>
                        </a:buClr>
                        <a:buSzPts val="1400"/>
                        <a:buFont typeface="Garamond"/>
                        <a:buNone/>
                      </a:pPr>
                      <a:r>
                        <a:rPr lang="en-US" sz="1400" u="none" cap="none" strike="noStrike">
                          <a:solidFill>
                            <a:schemeClr val="dk1"/>
                          </a:solidFill>
                          <a:latin typeface="Garamond"/>
                          <a:ea typeface="Garamond"/>
                          <a:cs typeface="Garamond"/>
                          <a:sym typeface="Garamond"/>
                        </a:rPr>
                        <a:t>experience.?</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400"/>
                        <a:buFont typeface="Garamond"/>
                        <a:buNone/>
                      </a:pPr>
                      <a:r>
                        <a:rPr b="1" lang="en-US" sz="1400" u="none" cap="none" strike="noStrike">
                          <a:solidFill>
                            <a:schemeClr val="dk1"/>
                          </a:solidFill>
                          <a:latin typeface="Garamond"/>
                          <a:ea typeface="Garamond"/>
                          <a:cs typeface="Garamond"/>
                          <a:sym typeface="Garamond"/>
                        </a:rPr>
                        <a:t>8  Avoids. </a:t>
                      </a:r>
                      <a:r>
                        <a:rPr lang="en-US" sz="1400" u="none" cap="none" strike="noStrike">
                          <a:solidFill>
                            <a:schemeClr val="dk1"/>
                          </a:solidFill>
                          <a:latin typeface="Garamond"/>
                          <a:ea typeface="Garamond"/>
                          <a:cs typeface="Garamond"/>
                          <a:sym typeface="Garamond"/>
                        </a:rPr>
                        <a:t>Segment immune to distraction.</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8  Yes. </a:t>
                      </a:r>
                      <a:r>
                        <a:rPr lang="en-US" sz="1400" u="none" cap="none" strike="noStrike">
                          <a:solidFill>
                            <a:schemeClr val="dk1"/>
                          </a:solidFill>
                          <a:latin typeface="Garamond"/>
                          <a:ea typeface="Garamond"/>
                          <a:cs typeface="Garamond"/>
                          <a:sym typeface="Garamond"/>
                        </a:rPr>
                        <a:t>Isolates the distractions, better theater experience in VIP rooms.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9  Capitalizes on. </a:t>
                      </a:r>
                      <a:r>
                        <a:rPr lang="en-US" sz="1400" u="none" cap="none" strike="noStrike">
                          <a:solidFill>
                            <a:schemeClr val="dk1"/>
                          </a:solidFill>
                          <a:latin typeface="Garamond"/>
                          <a:ea typeface="Garamond"/>
                          <a:cs typeface="Garamond"/>
                          <a:sym typeface="Garamond"/>
                        </a:rPr>
                        <a:t>Interactions a plus rather than a distraction for sports.</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69775">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chemeClr val="dk1"/>
                          </a:solidFill>
                          <a:latin typeface="Garamond"/>
                          <a:ea typeface="Garamond"/>
                          <a:cs typeface="Garamond"/>
                          <a:sym typeface="Garamond"/>
                        </a:rPr>
                        <a:t>6. Economic viability?</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2  High risk. </a:t>
                      </a:r>
                      <a:r>
                        <a:rPr lang="en-US" sz="1400" u="none" cap="none" strike="noStrike">
                          <a:solidFill>
                            <a:schemeClr val="dk1"/>
                          </a:solidFill>
                          <a:latin typeface="Garamond"/>
                          <a:ea typeface="Garamond"/>
                          <a:cs typeface="Garamond"/>
                          <a:sym typeface="Garamond"/>
                        </a:rPr>
                        <a:t>Requires large ticket $ increases to offset lost # of other viewers; no investments.</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2  Minimal upside. </a:t>
                      </a:r>
                      <a:r>
                        <a:rPr lang="en-US" sz="1400" u="none" cap="none" strike="noStrike">
                          <a:solidFill>
                            <a:schemeClr val="dk1"/>
                          </a:solidFill>
                          <a:latin typeface="Garamond"/>
                          <a:ea typeface="Garamond"/>
                          <a:cs typeface="Garamond"/>
                          <a:sym typeface="Garamond"/>
                        </a:rPr>
                        <a:t>Premium prices for tickets (offsets ads); more food revenues but requires cap. invest in seating &amp; additional labor costs</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7  Yes. </a:t>
                      </a:r>
                      <a:r>
                        <a:rPr lang="en-US" sz="1400" u="none" cap="none" strike="noStrike">
                          <a:solidFill>
                            <a:schemeClr val="dk1"/>
                          </a:solidFill>
                          <a:latin typeface="Garamond"/>
                          <a:ea typeface="Garamond"/>
                          <a:cs typeface="Garamond"/>
                          <a:sym typeface="Garamond"/>
                        </a:rPr>
                        <a:t>Increase ticket revenues with higher margin; additional concession sales; moderate investments. </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5180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solidFill>
                            <a:schemeClr val="dk1"/>
                          </a:solidFill>
                          <a:latin typeface="Garamond"/>
                          <a:ea typeface="Garamond"/>
                          <a:cs typeface="Garamond"/>
                          <a:sym typeface="Garamond"/>
                        </a:rPr>
                        <a:t>Ranking</a:t>
                      </a:r>
                      <a:endParaRPr sz="1400" u="none" cap="none" strike="noStrike"/>
                    </a:p>
                  </a:txBody>
                  <a:tcPr marT="45725" marB="45725" marR="91450" marL="91450">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29   3</a:t>
                      </a:r>
                      <a:r>
                        <a:rPr b="1" baseline="30000" lang="en-US" sz="1400" u="none" cap="none" strike="noStrike">
                          <a:solidFill>
                            <a:schemeClr val="dk1"/>
                          </a:solidFill>
                          <a:latin typeface="Garamond"/>
                          <a:ea typeface="Garamond"/>
                          <a:cs typeface="Garamond"/>
                          <a:sym typeface="Garamond"/>
                        </a:rPr>
                        <a:t>rd</a:t>
                      </a:r>
                      <a:r>
                        <a:rPr lang="en-US" sz="1400" u="none" cap="none" strike="noStrike">
                          <a:solidFill>
                            <a:schemeClr val="dk1"/>
                          </a:solidFill>
                          <a:latin typeface="Garamond"/>
                          <a:ea typeface="Garamond"/>
                          <a:cs typeface="Garamond"/>
                          <a:sym typeface="Garamond"/>
                        </a:rPr>
                        <a:t> due to risk; retains reliance on studios, doubles down on existing core segment</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solidFill>
                            <a:schemeClr val="dk1"/>
                          </a:solidFill>
                          <a:latin typeface="Garamond"/>
                          <a:ea typeface="Garamond"/>
                          <a:cs typeface="Garamond"/>
                          <a:sym typeface="Garamond"/>
                        </a:rPr>
                        <a:t>33   2</a:t>
                      </a:r>
                      <a:r>
                        <a:rPr b="1" baseline="30000" lang="en-US" sz="1400" u="none" cap="none" strike="noStrike">
                          <a:solidFill>
                            <a:schemeClr val="dk1"/>
                          </a:solidFill>
                          <a:latin typeface="Garamond"/>
                          <a:ea typeface="Garamond"/>
                          <a:cs typeface="Garamond"/>
                          <a:sym typeface="Garamond"/>
                        </a:rPr>
                        <a:t>nd</a:t>
                      </a:r>
                      <a:r>
                        <a:rPr b="1" lang="en-US" sz="1400" u="none" cap="none" strike="noStrike">
                          <a:solidFill>
                            <a:schemeClr val="dk1"/>
                          </a:solidFill>
                          <a:latin typeface="Garamond"/>
                          <a:ea typeface="Garamond"/>
                          <a:cs typeface="Garamond"/>
                          <a:sym typeface="Garamond"/>
                        </a:rPr>
                        <a:t> </a:t>
                      </a:r>
                      <a:r>
                        <a:rPr lang="en-US" sz="1400" u="none" cap="none" strike="noStrike">
                          <a:solidFill>
                            <a:schemeClr val="dk1"/>
                          </a:solidFill>
                          <a:latin typeface="Garamond"/>
                          <a:ea typeface="Garamond"/>
                          <a:cs typeface="Garamond"/>
                          <a:sym typeface="Garamond"/>
                        </a:rPr>
                        <a:t>due to needed investments, captures additional revenues, doesn’t fix reliance on studios.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rPr b="1" i="1" lang="en-US" sz="1400" u="none" cap="none" strike="noStrike">
                          <a:solidFill>
                            <a:schemeClr val="dk1"/>
                          </a:solidFill>
                          <a:latin typeface="Garamond"/>
                          <a:ea typeface="Garamond"/>
                          <a:cs typeface="Garamond"/>
                          <a:sym typeface="Garamond"/>
                        </a:rPr>
                        <a:t>45   1</a:t>
                      </a:r>
                      <a:r>
                        <a:rPr b="1" baseline="30000" i="1" lang="en-US" sz="1400" u="none" cap="none" strike="noStrike">
                          <a:solidFill>
                            <a:schemeClr val="dk1"/>
                          </a:solidFill>
                          <a:latin typeface="Garamond"/>
                          <a:ea typeface="Garamond"/>
                          <a:cs typeface="Garamond"/>
                          <a:sym typeface="Garamond"/>
                        </a:rPr>
                        <a:t>st</a:t>
                      </a:r>
                      <a:r>
                        <a:rPr b="1" i="1" lang="en-US" sz="1400" u="none" cap="none" strike="noStrike">
                          <a:solidFill>
                            <a:schemeClr val="dk1"/>
                          </a:solidFill>
                          <a:latin typeface="Garamond"/>
                          <a:ea typeface="Garamond"/>
                          <a:cs typeface="Garamond"/>
                          <a:sym typeface="Garamond"/>
                        </a:rPr>
                        <a:t> (recommendation) </a:t>
                      </a:r>
                      <a:r>
                        <a:rPr lang="en-US" sz="1400" u="none" cap="none" strike="noStrike">
                          <a:solidFill>
                            <a:schemeClr val="dk1"/>
                          </a:solidFill>
                          <a:latin typeface="Garamond"/>
                          <a:ea typeface="Garamond"/>
                          <a:cs typeface="Garamond"/>
                          <a:sym typeface="Garamond"/>
                        </a:rPr>
                        <a:t>new revenues w/ potential profits under a new supplier model; decreased reliance on studios</a:t>
                      </a:r>
                      <a:endParaRPr sz="1400" u="none" cap="none" strike="noStrike"/>
                    </a:p>
                  </a:txBody>
                  <a:tcPr marT="45725" marB="45725" marR="91450" marL="91450">
                    <a:lnL cap="flat" cmpd="sng" w="12700">
                      <a:solidFill>
                        <a:schemeClr val="dk1"/>
                      </a:solidFill>
                      <a:prstDash val="solid"/>
                      <a:round/>
                      <a:headEnd len="sm" w="sm" type="none"/>
                      <a:tailEnd len="sm" w="sm" type="none"/>
                    </a:lnL>
                    <a:lnT cap="flat" cmpd="sng" w="12700">
                      <a:solidFill>
                        <a:schemeClr val="dk1"/>
                      </a:solidFill>
                      <a:prstDash val="solid"/>
                      <a:round/>
                      <a:headEnd len="sm" w="sm" type="none"/>
                      <a:tailEnd len="sm" w="sm" type="none"/>
                    </a:lnT>
                  </a:tcPr>
                </a:tc>
              </a:tr>
            </a:tbl>
          </a:graphicData>
        </a:graphic>
      </p:graphicFrame>
      <p:sp>
        <p:nvSpPr>
          <p:cNvPr id="380" name="Google Shape;380;p30"/>
          <p:cNvSpPr/>
          <p:nvPr/>
        </p:nvSpPr>
        <p:spPr>
          <a:xfrm rot="-5400000">
            <a:off x="-1053425" y="3941756"/>
            <a:ext cx="2814736"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1" lang="en-US" sz="2000" u="none" cap="none" strike="noStrike">
                <a:solidFill>
                  <a:schemeClr val="dk1"/>
                </a:solidFill>
                <a:latin typeface="Times New Roman"/>
                <a:ea typeface="Times New Roman"/>
                <a:cs typeface="Times New Roman"/>
                <a:sym typeface="Times New Roman"/>
              </a:rPr>
              <a:t>Resolves key aspects of this situation?</a:t>
            </a:r>
            <a:endParaRPr b="0" i="0" sz="2000" u="none" cap="none" strike="noStrike">
              <a:solidFill>
                <a:schemeClr val="dk1"/>
              </a:solidFill>
              <a:latin typeface="Times New Roman"/>
              <a:ea typeface="Times New Roman"/>
              <a:cs typeface="Times New Roman"/>
              <a:sym typeface="Times New Roman"/>
            </a:endParaRPr>
          </a:p>
        </p:txBody>
      </p:sp>
      <p:sp>
        <p:nvSpPr>
          <p:cNvPr id="381" name="Google Shape;381;p30"/>
          <p:cNvSpPr txBox="1"/>
          <p:nvPr/>
        </p:nvSpPr>
        <p:spPr>
          <a:xfrm>
            <a:off x="9934500" y="67551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Mission of a Business</a:t>
            </a:r>
            <a:endParaRPr/>
          </a:p>
        </p:txBody>
      </p:sp>
      <p:sp>
        <p:nvSpPr>
          <p:cNvPr id="113" name="Google Shape;113;p3"/>
          <p:cNvSpPr txBox="1"/>
          <p:nvPr>
            <p:ph idx="1" type="body"/>
          </p:nvPr>
        </p:nvSpPr>
        <p:spPr>
          <a:xfrm>
            <a:off x="1066800" y="1522675"/>
            <a:ext cx="10058400" cy="6402600"/>
          </a:xfrm>
          <a:prstGeom prst="rect">
            <a:avLst/>
          </a:prstGeom>
          <a:noFill/>
          <a:ln>
            <a:noFill/>
          </a:ln>
        </p:spPr>
        <p:txBody>
          <a:bodyPr anchorCtr="0" anchor="t" bIns="45700" lIns="91425" spcFirstLastPara="1" rIns="91425" wrap="square" tIns="45700">
            <a:normAutofit fontScale="25000" lnSpcReduction="20000"/>
          </a:bodyPr>
          <a:lstStyle/>
          <a:p>
            <a:pPr indent="-255270" lvl="0" marL="274320" rtl="0" algn="l">
              <a:lnSpc>
                <a:spcPct val="100000"/>
              </a:lnSpc>
              <a:spcBef>
                <a:spcPts val="0"/>
              </a:spcBef>
              <a:spcAft>
                <a:spcPts val="0"/>
              </a:spcAft>
              <a:buSzPct val="100000"/>
              <a:buChar char="•"/>
            </a:pPr>
            <a:r>
              <a:rPr lang="en-US" sz="10000">
                <a:latin typeface="Garamond"/>
                <a:ea typeface="Garamond"/>
                <a:cs typeface="Garamond"/>
                <a:sym typeface="Garamond"/>
              </a:rPr>
              <a:t>What’s the purpose of a business???</a:t>
            </a:r>
            <a:endParaRPr sz="1000"/>
          </a:p>
          <a:p>
            <a:pPr indent="-255270" lvl="0" marL="274320" rtl="0" algn="l">
              <a:lnSpc>
                <a:spcPct val="100000"/>
              </a:lnSpc>
              <a:spcBef>
                <a:spcPts val="2200"/>
              </a:spcBef>
              <a:spcAft>
                <a:spcPts val="0"/>
              </a:spcAft>
              <a:buSzPct val="100000"/>
              <a:buChar char="•"/>
            </a:pPr>
            <a:r>
              <a:rPr lang="en-US" sz="10000">
                <a:latin typeface="Garamond"/>
                <a:ea typeface="Garamond"/>
                <a:cs typeface="Garamond"/>
                <a:sym typeface="Garamond"/>
              </a:rPr>
              <a:t>The PURPOSE, why it exists</a:t>
            </a:r>
            <a:endParaRPr sz="1000"/>
          </a:p>
          <a:p>
            <a:pPr indent="-255268" lvl="1" marL="594360" rtl="0" algn="l">
              <a:lnSpc>
                <a:spcPct val="100000"/>
              </a:lnSpc>
              <a:spcBef>
                <a:spcPts val="1600"/>
              </a:spcBef>
              <a:spcAft>
                <a:spcPts val="0"/>
              </a:spcAft>
              <a:buSzPct val="100000"/>
              <a:buChar char="•"/>
            </a:pPr>
            <a:r>
              <a:rPr lang="en-US" sz="10000">
                <a:latin typeface="Garamond"/>
                <a:ea typeface="Garamond"/>
                <a:cs typeface="Garamond"/>
                <a:sym typeface="Garamond"/>
              </a:rPr>
              <a:t>The Coca Cola Company mission: To refresh the world in mind, body and spirit. To inspire moments of optimism and happiness through our brands and actions.</a:t>
            </a:r>
            <a:endParaRPr sz="800"/>
          </a:p>
          <a:p>
            <a:pPr indent="-255268" lvl="1" marL="594360" rtl="0" algn="l">
              <a:lnSpc>
                <a:spcPct val="100000"/>
              </a:lnSpc>
              <a:spcBef>
                <a:spcPts val="1600"/>
              </a:spcBef>
              <a:spcAft>
                <a:spcPts val="0"/>
              </a:spcAft>
              <a:buSzPct val="100000"/>
              <a:buChar char="•"/>
            </a:pPr>
            <a:r>
              <a:rPr lang="en-US" sz="10000">
                <a:latin typeface="Garamond"/>
                <a:ea typeface="Garamond"/>
                <a:cs typeface="Garamond"/>
                <a:sym typeface="Garamond"/>
              </a:rPr>
              <a:t>Nike's mission statement is "To bring inspiration and innovation to every athlete* in the world." </a:t>
            </a:r>
            <a:endParaRPr sz="800"/>
          </a:p>
          <a:p>
            <a:pPr indent="-255268" lvl="1" marL="594360" rtl="0" algn="l">
              <a:lnSpc>
                <a:spcPct val="100000"/>
              </a:lnSpc>
              <a:spcBef>
                <a:spcPts val="1600"/>
              </a:spcBef>
              <a:spcAft>
                <a:spcPts val="0"/>
              </a:spcAft>
              <a:buSzPct val="100000"/>
              <a:buChar char="•"/>
            </a:pPr>
            <a:r>
              <a:rPr lang="en-US" sz="10000">
                <a:latin typeface="Garamond"/>
                <a:ea typeface="Garamond"/>
                <a:cs typeface="Garamond"/>
                <a:sym typeface="Garamond"/>
              </a:rPr>
              <a:t>The Starbucks mission statement is: "Our mission: to inspire and nurture the human spirit – one person, one cup and one neighborhood at a time."</a:t>
            </a:r>
            <a:endParaRPr sz="10000">
              <a:latin typeface="Garamond"/>
              <a:ea typeface="Garamond"/>
              <a:cs typeface="Garamond"/>
              <a:sym typeface="Garamond"/>
            </a:endParaRPr>
          </a:p>
          <a:p>
            <a:pPr indent="-255268" lvl="1" marL="594360" rtl="0" algn="l">
              <a:lnSpc>
                <a:spcPct val="100000"/>
              </a:lnSpc>
              <a:spcBef>
                <a:spcPts val="1600"/>
              </a:spcBef>
              <a:spcAft>
                <a:spcPts val="0"/>
              </a:spcAft>
              <a:buSzPct val="100000"/>
              <a:buFont typeface="Garamond"/>
              <a:buChar char="•"/>
            </a:pPr>
            <a:r>
              <a:rPr lang="en-US" sz="10000">
                <a:latin typeface="Garamond"/>
                <a:ea typeface="Garamond"/>
                <a:cs typeface="Garamond"/>
                <a:sym typeface="Garamond"/>
              </a:rPr>
              <a:t>Cisco’s mission statement is: </a:t>
            </a:r>
            <a:r>
              <a:rPr lang="en-US" sz="10000">
                <a:latin typeface="Garamond"/>
                <a:ea typeface="Garamond"/>
                <a:cs typeface="Garamond"/>
                <a:sym typeface="Garamond"/>
              </a:rPr>
              <a:t>“Cisco is truly dedicated to customer success. Our mission is to shape the future of the internet by creating unprecedented value and opportunity for our customers, partners, shareholders, and employees.”</a:t>
            </a:r>
            <a:endParaRPr sz="10000">
              <a:latin typeface="Garamond"/>
              <a:ea typeface="Garamond"/>
              <a:cs typeface="Garamond"/>
              <a:sym typeface="Garamond"/>
            </a:endParaRPr>
          </a:p>
          <a:p>
            <a:pPr indent="-121920" lvl="0" marL="274320" rtl="0" algn="l">
              <a:lnSpc>
                <a:spcPct val="100000"/>
              </a:lnSpc>
              <a:spcBef>
                <a:spcPts val="2200"/>
              </a:spcBef>
              <a:spcAft>
                <a:spcPts val="0"/>
              </a:spcAft>
              <a:buSzPct val="100000"/>
              <a:buNone/>
            </a:pPr>
            <a:r>
              <a:t/>
            </a:r>
            <a:endParaRPr sz="9600">
              <a:latin typeface="Garamond"/>
              <a:ea typeface="Garamond"/>
              <a:cs typeface="Garamond"/>
              <a:sym typeface="Garamond"/>
            </a:endParaRPr>
          </a:p>
          <a:p>
            <a:pPr indent="-217170" lvl="0" marL="274320" rtl="0" algn="l">
              <a:lnSpc>
                <a:spcPct val="100000"/>
              </a:lnSpc>
              <a:spcBef>
                <a:spcPts val="2200"/>
              </a:spcBef>
              <a:spcAft>
                <a:spcPts val="0"/>
              </a:spcAft>
              <a:buSzPct val="100000"/>
              <a:buNone/>
            </a:pPr>
            <a:r>
              <a:t/>
            </a:r>
            <a:endParaRPr sz="3600">
              <a:latin typeface="Garamond"/>
              <a:ea typeface="Garamond"/>
              <a:cs typeface="Garamond"/>
              <a:sym typeface="Garamond"/>
            </a:endParaRPr>
          </a:p>
          <a:p>
            <a:pPr indent="-239395" lvl="0" marL="274320" rtl="0" algn="l">
              <a:lnSpc>
                <a:spcPct val="100000"/>
              </a:lnSpc>
              <a:spcBef>
                <a:spcPts val="2200"/>
              </a:spcBef>
              <a:spcAft>
                <a:spcPts val="0"/>
              </a:spcAft>
              <a:buSzPct val="100000"/>
              <a:buNone/>
            </a:pPr>
            <a:r>
              <a:t/>
            </a:r>
            <a:endParaRPr/>
          </a:p>
        </p:txBody>
      </p:sp>
      <p:sp>
        <p:nvSpPr>
          <p:cNvPr id="114" name="Google Shape;114;p3"/>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Learning Objectives</a:t>
            </a:r>
            <a:endParaRPr/>
          </a:p>
        </p:txBody>
      </p:sp>
      <p:sp>
        <p:nvSpPr>
          <p:cNvPr id="387" name="Google Shape;387;p31"/>
          <p:cNvSpPr txBox="1"/>
          <p:nvPr>
            <p:ph idx="1" type="body"/>
          </p:nvPr>
        </p:nvSpPr>
        <p:spPr>
          <a:xfrm>
            <a:off x="1066800" y="1544217"/>
            <a:ext cx="4699518" cy="4457700"/>
          </a:xfrm>
          <a:prstGeom prst="rect">
            <a:avLst/>
          </a:prstGeom>
          <a:noFill/>
          <a:ln>
            <a:noFill/>
          </a:ln>
        </p:spPr>
        <p:txBody>
          <a:bodyPr anchorCtr="0" anchor="t" bIns="45700" lIns="91425" spcFirstLastPara="1" rIns="91425" wrap="square" tIns="45700">
            <a:noAutofit/>
          </a:bodyPr>
          <a:lstStyle/>
          <a:p>
            <a:pPr indent="-274320" lvl="0" marL="274320" rtl="0" algn="l">
              <a:lnSpc>
                <a:spcPct val="100000"/>
              </a:lnSpc>
              <a:spcBef>
                <a:spcPts val="0"/>
              </a:spcBef>
              <a:spcAft>
                <a:spcPts val="0"/>
              </a:spcAft>
              <a:buSzPts val="2000"/>
              <a:buChar char="•"/>
            </a:pPr>
            <a:r>
              <a:rPr lang="en-US" sz="2000">
                <a:latin typeface="Garamond"/>
                <a:ea typeface="Garamond"/>
                <a:cs typeface="Garamond"/>
                <a:sym typeface="Garamond"/>
              </a:rPr>
              <a:t>Understand Mission, Vision, Values</a:t>
            </a:r>
            <a:endParaRPr/>
          </a:p>
          <a:p>
            <a:pPr indent="-274320" lvl="0" marL="274320" rtl="0" algn="l">
              <a:lnSpc>
                <a:spcPct val="100000"/>
              </a:lnSpc>
              <a:spcBef>
                <a:spcPts val="2200"/>
              </a:spcBef>
              <a:spcAft>
                <a:spcPts val="0"/>
              </a:spcAft>
              <a:buSzPts val="2000"/>
              <a:buChar char="•"/>
            </a:pPr>
            <a:r>
              <a:rPr lang="en-US" sz="2000">
                <a:latin typeface="Garamond"/>
                <a:ea typeface="Garamond"/>
                <a:cs typeface="Garamond"/>
                <a:sym typeface="Garamond"/>
              </a:rPr>
              <a:t>Review Financial Statements of firms:  Income statements, balance sheets, cash flow statements. Example:</a:t>
            </a:r>
            <a:endParaRPr/>
          </a:p>
          <a:p>
            <a:pPr indent="-274318" lvl="1" marL="594360" rtl="0" algn="l">
              <a:lnSpc>
                <a:spcPct val="100000"/>
              </a:lnSpc>
              <a:spcBef>
                <a:spcPts val="1600"/>
              </a:spcBef>
              <a:spcAft>
                <a:spcPts val="0"/>
              </a:spcAft>
              <a:buSzPts val="2000"/>
              <a:buFont typeface="Noto Sans Symbols"/>
              <a:buChar char="▪"/>
            </a:pPr>
            <a:r>
              <a:rPr lang="en-US">
                <a:latin typeface="Garamond"/>
                <a:ea typeface="Garamond"/>
                <a:cs typeface="Garamond"/>
                <a:sym typeface="Garamond"/>
              </a:rPr>
              <a:t>Overall financial conditions?</a:t>
            </a:r>
            <a:endParaRPr/>
          </a:p>
          <a:p>
            <a:pPr indent="-274318" lvl="1" marL="594360" rtl="0" algn="l">
              <a:lnSpc>
                <a:spcPct val="100000"/>
              </a:lnSpc>
              <a:spcBef>
                <a:spcPts val="1600"/>
              </a:spcBef>
              <a:spcAft>
                <a:spcPts val="0"/>
              </a:spcAft>
              <a:buSzPts val="2000"/>
              <a:buFont typeface="Noto Sans Symbols"/>
              <a:buChar char="▪"/>
            </a:pPr>
            <a:r>
              <a:rPr lang="en-US">
                <a:latin typeface="Garamond"/>
                <a:ea typeface="Garamond"/>
                <a:cs typeface="Garamond"/>
                <a:sym typeface="Garamond"/>
              </a:rPr>
              <a:t>Performance?</a:t>
            </a:r>
            <a:endParaRPr/>
          </a:p>
          <a:p>
            <a:pPr indent="-274318" lvl="1" marL="594360" rtl="0" algn="l">
              <a:lnSpc>
                <a:spcPct val="100000"/>
              </a:lnSpc>
              <a:spcBef>
                <a:spcPts val="1600"/>
              </a:spcBef>
              <a:spcAft>
                <a:spcPts val="0"/>
              </a:spcAft>
              <a:buSzPts val="2000"/>
              <a:buFont typeface="Noto Sans Symbols"/>
              <a:buChar char="▪"/>
            </a:pPr>
            <a:r>
              <a:rPr lang="en-US">
                <a:latin typeface="Garamond"/>
                <a:ea typeface="Garamond"/>
                <a:cs typeface="Garamond"/>
                <a:sym typeface="Garamond"/>
              </a:rPr>
              <a:t>Trends?</a:t>
            </a:r>
            <a:endParaRPr/>
          </a:p>
          <a:p>
            <a:pPr indent="-274320" lvl="0" marL="274320" rtl="0" algn="l">
              <a:lnSpc>
                <a:spcPct val="100000"/>
              </a:lnSpc>
              <a:spcBef>
                <a:spcPts val="2200"/>
              </a:spcBef>
              <a:spcAft>
                <a:spcPts val="0"/>
              </a:spcAft>
              <a:buSzPts val="2000"/>
              <a:buChar char="•"/>
            </a:pPr>
            <a:r>
              <a:rPr lang="en-US" sz="2000">
                <a:latin typeface="Garamond"/>
                <a:ea typeface="Garamond"/>
                <a:cs typeface="Garamond"/>
                <a:sym typeface="Garamond"/>
              </a:rPr>
              <a:t>Be able to take financial “data” and turn it into meaningful “information”. Example:</a:t>
            </a:r>
            <a:endParaRPr/>
          </a:p>
          <a:p>
            <a:pPr indent="-274318" lvl="1" marL="594360" rtl="0" algn="l">
              <a:lnSpc>
                <a:spcPct val="100000"/>
              </a:lnSpc>
              <a:spcBef>
                <a:spcPts val="1600"/>
              </a:spcBef>
              <a:spcAft>
                <a:spcPts val="0"/>
              </a:spcAft>
              <a:buSzPts val="2000"/>
              <a:buFont typeface="Noto Sans Symbols"/>
              <a:buChar char="▪"/>
            </a:pPr>
            <a:r>
              <a:rPr lang="en-US">
                <a:latin typeface="Garamond"/>
                <a:ea typeface="Garamond"/>
                <a:cs typeface="Garamond"/>
                <a:sym typeface="Garamond"/>
              </a:rPr>
              <a:t>What can we afford?</a:t>
            </a:r>
            <a:endParaRPr/>
          </a:p>
          <a:p>
            <a:pPr indent="-274318" lvl="1" marL="594360" rtl="0" algn="l">
              <a:lnSpc>
                <a:spcPct val="100000"/>
              </a:lnSpc>
              <a:spcBef>
                <a:spcPts val="1600"/>
              </a:spcBef>
              <a:spcAft>
                <a:spcPts val="0"/>
              </a:spcAft>
              <a:buSzPts val="2000"/>
              <a:buFont typeface="Noto Sans Symbols"/>
              <a:buChar char="▪"/>
            </a:pPr>
            <a:r>
              <a:rPr lang="en-US">
                <a:latin typeface="Garamond"/>
                <a:ea typeface="Garamond"/>
                <a:cs typeface="Garamond"/>
                <a:sym typeface="Garamond"/>
              </a:rPr>
              <a:t>What alternatives are realistic?</a:t>
            </a:r>
            <a:endParaRPr sz="9600">
              <a:latin typeface="Garamond"/>
              <a:ea typeface="Garamond"/>
              <a:cs typeface="Garamond"/>
              <a:sym typeface="Garamond"/>
            </a:endParaRPr>
          </a:p>
          <a:p>
            <a:pPr indent="-45720" lvl="0" marL="274320" rtl="0" algn="l">
              <a:lnSpc>
                <a:spcPct val="100000"/>
              </a:lnSpc>
              <a:spcBef>
                <a:spcPts val="2200"/>
              </a:spcBef>
              <a:spcAft>
                <a:spcPts val="0"/>
              </a:spcAft>
              <a:buSzPts val="3600"/>
              <a:buNone/>
            </a:pPr>
            <a:r>
              <a:t/>
            </a:r>
            <a:endParaRPr sz="36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sp>
        <p:nvSpPr>
          <p:cNvPr id="388" name="Google Shape;388;p31"/>
          <p:cNvSpPr txBox="1"/>
          <p:nvPr/>
        </p:nvSpPr>
        <p:spPr>
          <a:xfrm>
            <a:off x="6096000" y="1544217"/>
            <a:ext cx="4699518" cy="4457700"/>
          </a:xfrm>
          <a:prstGeom prst="rect">
            <a:avLst/>
          </a:prstGeom>
          <a:noFill/>
          <a:ln>
            <a:noFill/>
          </a:ln>
        </p:spPr>
        <p:txBody>
          <a:bodyPr anchorCtr="0" anchor="t" bIns="45700" lIns="91425" spcFirstLastPara="1" rIns="91425" wrap="square" tIns="45700">
            <a:noAutofit/>
          </a:bodyPr>
          <a:lstStyle/>
          <a:p>
            <a:pPr indent="-274320" lvl="0" marL="274320" marR="0" rtl="0" algn="l">
              <a:lnSpc>
                <a:spcPct val="100000"/>
              </a:lnSpc>
              <a:spcBef>
                <a:spcPts val="0"/>
              </a:spcBef>
              <a:spcAft>
                <a:spcPts val="0"/>
              </a:spcAft>
              <a:buClr>
                <a:schemeClr val="dk1"/>
              </a:buClr>
              <a:buSzPts val="2000"/>
              <a:buFont typeface="Arial"/>
              <a:buChar char="•"/>
            </a:pPr>
            <a:r>
              <a:rPr b="0" i="0" lang="en-US" sz="2000" u="none" cap="none" strike="noStrike">
                <a:solidFill>
                  <a:schemeClr val="dk1"/>
                </a:solidFill>
                <a:latin typeface="Garamond"/>
                <a:ea typeface="Garamond"/>
                <a:cs typeface="Garamond"/>
                <a:sym typeface="Garamond"/>
              </a:rPr>
              <a:t>Be able to link the context of the firm situation to financial performance. Example:</a:t>
            </a:r>
            <a:endParaRPr b="0" i="0" sz="1400" u="none" cap="none" strike="noStrike">
              <a:solidFill>
                <a:srgbClr val="000000"/>
              </a:solidFill>
              <a:latin typeface="Arial"/>
              <a:ea typeface="Arial"/>
              <a:cs typeface="Arial"/>
              <a:sym typeface="Arial"/>
            </a:endParaRPr>
          </a:p>
          <a:p>
            <a:pPr indent="-274318" lvl="1" marL="594360" marR="0" rtl="0" algn="l">
              <a:lnSpc>
                <a:spcPct val="100000"/>
              </a:lnSpc>
              <a:spcBef>
                <a:spcPts val="1600"/>
              </a:spcBef>
              <a:spcAft>
                <a:spcPts val="0"/>
              </a:spcAft>
              <a:buClr>
                <a:schemeClr val="dk1"/>
              </a:buClr>
              <a:buSzPts val="2000"/>
              <a:buFont typeface="Noto Sans Symbols"/>
              <a:buChar char="▪"/>
            </a:pPr>
            <a:r>
              <a:rPr b="0" i="0" lang="en-US" sz="2000" u="none" cap="none" strike="noStrike">
                <a:solidFill>
                  <a:schemeClr val="dk1"/>
                </a:solidFill>
                <a:latin typeface="Garamond"/>
                <a:ea typeface="Garamond"/>
                <a:cs typeface="Garamond"/>
                <a:sym typeface="Garamond"/>
              </a:rPr>
              <a:t>Will an alternative fix the problem?</a:t>
            </a:r>
            <a:endParaRPr b="0" i="0" sz="1400" u="none" cap="none" strike="noStrike">
              <a:solidFill>
                <a:srgbClr val="000000"/>
              </a:solidFill>
              <a:latin typeface="Arial"/>
              <a:ea typeface="Arial"/>
              <a:cs typeface="Arial"/>
              <a:sym typeface="Arial"/>
            </a:endParaRPr>
          </a:p>
          <a:p>
            <a:pPr indent="-274320" lvl="0" marL="274320" marR="0" rtl="0" algn="l">
              <a:lnSpc>
                <a:spcPct val="100000"/>
              </a:lnSpc>
              <a:spcBef>
                <a:spcPts val="2200"/>
              </a:spcBef>
              <a:spcAft>
                <a:spcPts val="0"/>
              </a:spcAft>
              <a:buClr>
                <a:schemeClr val="dk1"/>
              </a:buClr>
              <a:buSzPts val="2000"/>
              <a:buFont typeface="Arial"/>
              <a:buChar char="•"/>
            </a:pPr>
            <a:r>
              <a:rPr b="0" i="0" lang="en-US" sz="2000" u="none" cap="none" strike="noStrike">
                <a:solidFill>
                  <a:schemeClr val="dk1"/>
                </a:solidFill>
                <a:latin typeface="Garamond"/>
                <a:ea typeface="Garamond"/>
                <a:cs typeface="Garamond"/>
                <a:sym typeface="Garamond"/>
              </a:rPr>
              <a:t>Be able to link financial analysis to the strategy formulation process: symptoms, key issues, alternatives, criteria, evaluation and recommendations </a:t>
            </a:r>
            <a:endParaRPr b="0" i="0" sz="1400" u="none" cap="none" strike="noStrike">
              <a:solidFill>
                <a:srgbClr val="000000"/>
              </a:solidFill>
              <a:latin typeface="Arial"/>
              <a:ea typeface="Arial"/>
              <a:cs typeface="Arial"/>
              <a:sym typeface="Arial"/>
            </a:endParaRPr>
          </a:p>
          <a:p>
            <a:pPr indent="-134620" lvl="0" marL="274320" marR="0" rtl="0" algn="l">
              <a:lnSpc>
                <a:spcPct val="100000"/>
              </a:lnSpc>
              <a:spcBef>
                <a:spcPts val="2200"/>
              </a:spcBef>
              <a:spcAft>
                <a:spcPts val="0"/>
              </a:spcAft>
              <a:buClr>
                <a:schemeClr val="dk1"/>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389" name="Google Shape;389;p31"/>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Vision of a Business</a:t>
            </a:r>
            <a:endParaRPr/>
          </a:p>
        </p:txBody>
      </p:sp>
      <p:sp>
        <p:nvSpPr>
          <p:cNvPr id="121" name="Google Shape;121;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290512" lvl="0" marL="274320" rtl="0" algn="l">
              <a:lnSpc>
                <a:spcPct val="100000"/>
              </a:lnSpc>
              <a:spcBef>
                <a:spcPts val="0"/>
              </a:spcBef>
              <a:spcAft>
                <a:spcPts val="0"/>
              </a:spcAft>
              <a:buSzPts val="3400"/>
              <a:buChar char="•"/>
            </a:pPr>
            <a:r>
              <a:rPr lang="en-US" sz="3400">
                <a:latin typeface="Garamond"/>
                <a:ea typeface="Garamond"/>
                <a:cs typeface="Garamond"/>
                <a:sym typeface="Garamond"/>
              </a:rPr>
              <a:t>What it wants to be or become; the Aspiration!</a:t>
            </a:r>
            <a:endParaRPr/>
          </a:p>
          <a:p>
            <a:pPr indent="-290512" lvl="0" marL="274320" rtl="0" algn="l">
              <a:lnSpc>
                <a:spcPct val="100000"/>
              </a:lnSpc>
              <a:spcBef>
                <a:spcPts val="2200"/>
              </a:spcBef>
              <a:spcAft>
                <a:spcPts val="0"/>
              </a:spcAft>
              <a:buSzPts val="3400"/>
              <a:buChar char="•"/>
            </a:pPr>
            <a:r>
              <a:rPr lang="en-US" sz="3400">
                <a:latin typeface="Garamond"/>
                <a:ea typeface="Garamond"/>
                <a:cs typeface="Garamond"/>
                <a:sym typeface="Garamond"/>
              </a:rPr>
              <a:t>Google</a:t>
            </a:r>
            <a:r>
              <a:rPr lang="en-US" sz="3400">
                <a:latin typeface="Garamond"/>
                <a:ea typeface="Garamond"/>
                <a:cs typeface="Garamond"/>
                <a:sym typeface="Garamond"/>
              </a:rPr>
              <a:t>: To provide access to the world’s information in one click</a:t>
            </a:r>
            <a:endParaRPr sz="3400">
              <a:latin typeface="Garamond"/>
              <a:ea typeface="Garamond"/>
              <a:cs typeface="Garamond"/>
              <a:sym typeface="Garamond"/>
            </a:endParaRPr>
          </a:p>
          <a:p>
            <a:pPr indent="-290512" lvl="0" marL="274320" rtl="0" algn="l">
              <a:lnSpc>
                <a:spcPct val="100000"/>
              </a:lnSpc>
              <a:spcBef>
                <a:spcPts val="2200"/>
              </a:spcBef>
              <a:spcAft>
                <a:spcPts val="0"/>
              </a:spcAft>
              <a:buSzPts val="3400"/>
              <a:buChar char="•"/>
            </a:pPr>
            <a:r>
              <a:rPr lang="en-US" sz="3400">
                <a:latin typeface="Garamond"/>
                <a:ea typeface="Garamond"/>
                <a:cs typeface="Garamond"/>
                <a:sym typeface="Garamond"/>
              </a:rPr>
              <a:t> Kraft Heinz Foods: To be the best food company, growing a better world. </a:t>
            </a:r>
            <a:endParaRPr/>
          </a:p>
          <a:p>
            <a:pPr indent="-290512" lvl="0" marL="274320" rtl="0" algn="l">
              <a:lnSpc>
                <a:spcPct val="100000"/>
              </a:lnSpc>
              <a:spcBef>
                <a:spcPts val="2200"/>
              </a:spcBef>
              <a:spcAft>
                <a:spcPts val="0"/>
              </a:spcAft>
              <a:buSzPts val="3400"/>
              <a:buChar char="•"/>
            </a:pPr>
            <a:r>
              <a:rPr lang="en-US" sz="3400">
                <a:latin typeface="Garamond"/>
                <a:ea typeface="Garamond"/>
                <a:cs typeface="Garamond"/>
                <a:sym typeface="Garamond"/>
              </a:rPr>
              <a:t>Proctor and Gamble:</a:t>
            </a:r>
            <a:r>
              <a:rPr lang="en-US" sz="3400">
                <a:latin typeface="Garamond"/>
                <a:ea typeface="Garamond"/>
                <a:cs typeface="Garamond"/>
                <a:sym typeface="Garamond"/>
              </a:rPr>
              <a:t> Be, and be recognized as, the best consumer products and services company in the world. </a:t>
            </a:r>
            <a:endParaRPr sz="3000">
              <a:latin typeface="Garamond"/>
              <a:ea typeface="Garamond"/>
              <a:cs typeface="Garamond"/>
              <a:sym typeface="Garamond"/>
            </a:endParaRPr>
          </a:p>
        </p:txBody>
      </p:sp>
      <p:sp>
        <p:nvSpPr>
          <p:cNvPr id="122" name="Google Shape;122;p4"/>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Values of a Business</a:t>
            </a:r>
            <a:endParaRPr/>
          </a:p>
        </p:txBody>
      </p:sp>
      <p:sp>
        <p:nvSpPr>
          <p:cNvPr id="129" name="Google Shape;129;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62500" lnSpcReduction="20000"/>
          </a:bodyPr>
          <a:lstStyle/>
          <a:p>
            <a:pPr indent="-258127" lvl="0" marL="274320" rtl="0" algn="l">
              <a:lnSpc>
                <a:spcPct val="100000"/>
              </a:lnSpc>
              <a:spcBef>
                <a:spcPts val="0"/>
              </a:spcBef>
              <a:spcAft>
                <a:spcPts val="0"/>
              </a:spcAft>
              <a:buSzPct val="100000"/>
              <a:buChar char="•"/>
            </a:pPr>
            <a:r>
              <a:rPr lang="en-US" sz="3400">
                <a:latin typeface="Garamond"/>
                <a:ea typeface="Garamond"/>
                <a:cs typeface="Garamond"/>
                <a:sym typeface="Garamond"/>
              </a:rPr>
              <a:t>Values</a:t>
            </a:r>
            <a:endParaRPr/>
          </a:p>
          <a:p>
            <a:pPr indent="-258127" lvl="0" marL="274320" rtl="0" algn="l">
              <a:lnSpc>
                <a:spcPct val="100000"/>
              </a:lnSpc>
              <a:spcBef>
                <a:spcPts val="2200"/>
              </a:spcBef>
              <a:spcAft>
                <a:spcPts val="0"/>
              </a:spcAft>
              <a:buSzPct val="100000"/>
              <a:buChar char="•"/>
            </a:pPr>
            <a:r>
              <a:rPr lang="en-US" sz="3400">
                <a:latin typeface="Garamond"/>
                <a:ea typeface="Garamond"/>
                <a:cs typeface="Garamond"/>
                <a:sym typeface="Garamond"/>
              </a:rPr>
              <a:t>Guiding principles of an organization</a:t>
            </a:r>
            <a:endParaRPr/>
          </a:p>
          <a:p>
            <a:pPr indent="-258127" lvl="0" marL="274320" rtl="0" algn="l">
              <a:lnSpc>
                <a:spcPct val="100000"/>
              </a:lnSpc>
              <a:spcBef>
                <a:spcPts val="2200"/>
              </a:spcBef>
              <a:spcAft>
                <a:spcPts val="0"/>
              </a:spcAft>
              <a:buSzPct val="100000"/>
              <a:buChar char="•"/>
            </a:pPr>
            <a:r>
              <a:rPr lang="en-US" sz="3400">
                <a:latin typeface="Garamond"/>
                <a:ea typeface="Garamond"/>
                <a:cs typeface="Garamond"/>
                <a:sym typeface="Garamond"/>
              </a:rPr>
              <a:t>Harley Davidson Motorcycles’</a:t>
            </a:r>
            <a:r>
              <a:rPr lang="en-US" sz="3400">
                <a:latin typeface="Garamond"/>
                <a:ea typeface="Garamond"/>
                <a:cs typeface="Garamond"/>
                <a:sym typeface="Garamond"/>
              </a:rPr>
              <a:t> core values comprise “integrity, be accountable, encourage creativity, inspire teamwork, individuality, and diversity.”</a:t>
            </a:r>
            <a:endParaRPr/>
          </a:p>
          <a:p>
            <a:pPr indent="-258127" lvl="0" marL="274320" rtl="0" algn="l">
              <a:lnSpc>
                <a:spcPct val="100000"/>
              </a:lnSpc>
              <a:spcBef>
                <a:spcPts val="2200"/>
              </a:spcBef>
              <a:spcAft>
                <a:spcPts val="0"/>
              </a:spcAft>
              <a:buSzPct val="100000"/>
              <a:buChar char="•"/>
            </a:pPr>
            <a:r>
              <a:rPr lang="en-US" sz="3400">
                <a:latin typeface="Garamond"/>
                <a:ea typeface="Garamond"/>
                <a:cs typeface="Garamond"/>
                <a:sym typeface="Garamond"/>
              </a:rPr>
              <a:t>Accenture</a:t>
            </a:r>
            <a:br>
              <a:rPr lang="en-US" sz="3400">
                <a:latin typeface="Garamond"/>
                <a:ea typeface="Garamond"/>
                <a:cs typeface="Garamond"/>
                <a:sym typeface="Garamond"/>
              </a:rPr>
            </a:br>
            <a:r>
              <a:rPr lang="en-US" sz="3400">
                <a:latin typeface="Garamond"/>
                <a:ea typeface="Garamond"/>
                <a:cs typeface="Garamond"/>
                <a:sym typeface="Garamond"/>
              </a:rPr>
              <a:t>1. Stewardship</a:t>
            </a:r>
            <a:br>
              <a:rPr lang="en-US" sz="3400">
                <a:latin typeface="Garamond"/>
                <a:ea typeface="Garamond"/>
                <a:cs typeface="Garamond"/>
                <a:sym typeface="Garamond"/>
              </a:rPr>
            </a:br>
            <a:r>
              <a:rPr lang="en-US" sz="3400">
                <a:latin typeface="Garamond"/>
                <a:ea typeface="Garamond"/>
                <a:cs typeface="Garamond"/>
                <a:sym typeface="Garamond"/>
              </a:rPr>
              <a:t>2. The Best People</a:t>
            </a:r>
            <a:br>
              <a:rPr lang="en-US" sz="3400">
                <a:latin typeface="Garamond"/>
                <a:ea typeface="Garamond"/>
                <a:cs typeface="Garamond"/>
                <a:sym typeface="Garamond"/>
              </a:rPr>
            </a:br>
            <a:r>
              <a:rPr lang="en-US" sz="3400">
                <a:latin typeface="Garamond"/>
                <a:ea typeface="Garamond"/>
                <a:cs typeface="Garamond"/>
                <a:sym typeface="Garamond"/>
              </a:rPr>
              <a:t>3. Client Value Creation</a:t>
            </a:r>
            <a:br>
              <a:rPr lang="en-US" sz="3400">
                <a:latin typeface="Garamond"/>
                <a:ea typeface="Garamond"/>
                <a:cs typeface="Garamond"/>
                <a:sym typeface="Garamond"/>
              </a:rPr>
            </a:br>
            <a:r>
              <a:rPr lang="en-US" sz="3400">
                <a:latin typeface="Garamond"/>
                <a:ea typeface="Garamond"/>
                <a:cs typeface="Garamond"/>
                <a:sym typeface="Garamond"/>
              </a:rPr>
              <a:t>4. One Global Network</a:t>
            </a:r>
            <a:br>
              <a:rPr lang="en-US" sz="3400">
                <a:latin typeface="Garamond"/>
                <a:ea typeface="Garamond"/>
                <a:cs typeface="Garamond"/>
                <a:sym typeface="Garamond"/>
              </a:rPr>
            </a:br>
            <a:r>
              <a:rPr lang="en-US" sz="3400">
                <a:latin typeface="Garamond"/>
                <a:ea typeface="Garamond"/>
                <a:cs typeface="Garamond"/>
                <a:sym typeface="Garamond"/>
              </a:rPr>
              <a:t>5. Respect for the Individual</a:t>
            </a:r>
            <a:br>
              <a:rPr lang="en-US" sz="3400">
                <a:latin typeface="Garamond"/>
                <a:ea typeface="Garamond"/>
                <a:cs typeface="Garamond"/>
                <a:sym typeface="Garamond"/>
              </a:rPr>
            </a:br>
            <a:r>
              <a:rPr lang="en-US" sz="3400">
                <a:latin typeface="Garamond"/>
                <a:ea typeface="Garamond"/>
                <a:cs typeface="Garamond"/>
                <a:sym typeface="Garamond"/>
              </a:rPr>
              <a:t>6. Integrity</a:t>
            </a:r>
            <a:endParaRPr/>
          </a:p>
          <a:p>
            <a:pPr indent="-258127" lvl="0" marL="274320" rtl="0" algn="l">
              <a:lnSpc>
                <a:spcPct val="100000"/>
              </a:lnSpc>
              <a:spcBef>
                <a:spcPts val="2200"/>
              </a:spcBef>
              <a:spcAft>
                <a:spcPts val="0"/>
              </a:spcAft>
              <a:buSzPct val="100000"/>
              <a:buChar char="•"/>
            </a:pPr>
            <a:r>
              <a:rPr lang="en-US" sz="3400">
                <a:latin typeface="Garamond"/>
                <a:ea typeface="Garamond"/>
                <a:cs typeface="Garamond"/>
                <a:sym typeface="Garamond"/>
              </a:rPr>
              <a:t>See More </a:t>
            </a:r>
            <a:r>
              <a:rPr lang="en-US" sz="3400" u="sng">
                <a:solidFill>
                  <a:schemeClr val="hlink"/>
                </a:solidFill>
                <a:latin typeface="Garamond"/>
                <a:ea typeface="Garamond"/>
                <a:cs typeface="Garamond"/>
                <a:sym typeface="Garamond"/>
                <a:hlinkClick r:id="rId3"/>
              </a:rPr>
              <a:t>Examples of Company Values</a:t>
            </a:r>
            <a:endParaRPr sz="3000">
              <a:latin typeface="Garamond"/>
              <a:ea typeface="Garamond"/>
              <a:cs typeface="Garamond"/>
              <a:sym typeface="Garamond"/>
            </a:endParaRPr>
          </a:p>
        </p:txBody>
      </p:sp>
      <p:sp>
        <p:nvSpPr>
          <p:cNvPr id="130" name="Google Shape;130;p5"/>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The Importance of Mission, Vision, and Values</a:t>
            </a:r>
            <a:endParaRPr/>
          </a:p>
        </p:txBody>
      </p:sp>
      <p:sp>
        <p:nvSpPr>
          <p:cNvPr id="137" name="Google Shape;137;p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3400"/>
              <a:buChar char="•"/>
            </a:pPr>
            <a:r>
              <a:rPr lang="en-US" sz="3400">
                <a:latin typeface="Garamond"/>
                <a:ea typeface="Garamond"/>
                <a:cs typeface="Garamond"/>
                <a:sym typeface="Garamond"/>
              </a:rPr>
              <a:t>Mission is the reason to get out of bed</a:t>
            </a:r>
            <a:endParaRPr/>
          </a:p>
          <a:p>
            <a:pPr indent="-274320" lvl="0" marL="274320" rtl="0" algn="l">
              <a:lnSpc>
                <a:spcPct val="100000"/>
              </a:lnSpc>
              <a:spcBef>
                <a:spcPts val="2200"/>
              </a:spcBef>
              <a:spcAft>
                <a:spcPts val="0"/>
              </a:spcAft>
              <a:buSzPts val="3400"/>
              <a:buChar char="•"/>
            </a:pPr>
            <a:r>
              <a:rPr lang="en-US" sz="3400">
                <a:latin typeface="Garamond"/>
                <a:ea typeface="Garamond"/>
                <a:cs typeface="Garamond"/>
                <a:sym typeface="Garamond"/>
              </a:rPr>
              <a:t>Vision is the beginning of strategy!</a:t>
            </a:r>
            <a:endParaRPr/>
          </a:p>
          <a:p>
            <a:pPr indent="-274320" lvl="0" marL="274320" rtl="0" algn="l">
              <a:lnSpc>
                <a:spcPct val="100000"/>
              </a:lnSpc>
              <a:spcBef>
                <a:spcPts val="2200"/>
              </a:spcBef>
              <a:spcAft>
                <a:spcPts val="0"/>
              </a:spcAft>
              <a:buSzPts val="3400"/>
              <a:buChar char="•"/>
            </a:pPr>
            <a:r>
              <a:rPr lang="en-US" sz="3400">
                <a:latin typeface="Garamond"/>
                <a:ea typeface="Garamond"/>
                <a:cs typeface="Garamond"/>
                <a:sym typeface="Garamond"/>
              </a:rPr>
              <a:t>Values are the side rails when developing and executing strategies</a:t>
            </a:r>
            <a:endParaRPr/>
          </a:p>
          <a:p>
            <a:pPr indent="-58420" lvl="0" marL="274320" rtl="0" algn="l">
              <a:lnSpc>
                <a:spcPct val="100000"/>
              </a:lnSpc>
              <a:spcBef>
                <a:spcPts val="2200"/>
              </a:spcBef>
              <a:spcAft>
                <a:spcPts val="0"/>
              </a:spcAft>
              <a:buSzPts val="3400"/>
              <a:buNone/>
            </a:pPr>
            <a:r>
              <a:t/>
            </a:r>
            <a:endParaRPr sz="3400">
              <a:latin typeface="Garamond"/>
              <a:ea typeface="Garamond"/>
              <a:cs typeface="Garamond"/>
              <a:sym typeface="Garamond"/>
            </a:endParaRPr>
          </a:p>
          <a:p>
            <a:pPr indent="-58420" lvl="0" marL="274320" rtl="0" algn="l">
              <a:lnSpc>
                <a:spcPct val="100000"/>
              </a:lnSpc>
              <a:spcBef>
                <a:spcPts val="2200"/>
              </a:spcBef>
              <a:spcAft>
                <a:spcPts val="0"/>
              </a:spcAft>
              <a:buSzPts val="3400"/>
              <a:buNone/>
            </a:pPr>
            <a:r>
              <a:t/>
            </a:r>
            <a:endParaRPr sz="34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138" name="Google Shape;138;p6"/>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Foundational Ingredients for Competitive Advantage</a:t>
            </a:r>
            <a:endParaRPr/>
          </a:p>
        </p:txBody>
      </p:sp>
      <p:sp>
        <p:nvSpPr>
          <p:cNvPr id="145" name="Google Shape;145;p7"/>
          <p:cNvSpPr txBox="1"/>
          <p:nvPr>
            <p:ph idx="1" type="body"/>
          </p:nvPr>
        </p:nvSpPr>
        <p:spPr>
          <a:xfrm>
            <a:off x="1066800" y="1444175"/>
            <a:ext cx="10058400" cy="4457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1. Inspiring vision &amp; mission statements</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Backed by ethical values</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Customer-oriented/problem-defining</a:t>
            </a:r>
            <a:endParaRPr/>
          </a:p>
          <a:p>
            <a:pPr indent="-274318" lvl="1" marL="594360" rtl="0" algn="l">
              <a:lnSpc>
                <a:spcPct val="100000"/>
              </a:lnSpc>
              <a:spcBef>
                <a:spcPts val="1600"/>
              </a:spcBef>
              <a:spcAft>
                <a:spcPts val="0"/>
              </a:spcAft>
              <a:buSzPts val="2800"/>
              <a:buFont typeface="Noto Sans Symbols"/>
              <a:buChar char="▪"/>
            </a:pPr>
            <a:r>
              <a:rPr lang="en-US" sz="2800">
                <a:latin typeface="Garamond"/>
                <a:ea typeface="Garamond"/>
                <a:cs typeface="Garamond"/>
                <a:sym typeface="Garamond"/>
              </a:rPr>
              <a:t>Correlated with success</a:t>
            </a:r>
            <a:endParaRPr/>
          </a:p>
          <a:p>
            <a:pPr indent="-274320" lvl="0" marL="274320" rtl="0" algn="l">
              <a:lnSpc>
                <a:spcPct val="100000"/>
              </a:lnSpc>
              <a:spcBef>
                <a:spcPts val="2200"/>
              </a:spcBef>
              <a:spcAft>
                <a:spcPts val="0"/>
              </a:spcAft>
              <a:buSzPts val="2800"/>
              <a:buChar char="•"/>
            </a:pPr>
            <a:r>
              <a:rPr lang="en-US" sz="2800">
                <a:latin typeface="Garamond"/>
                <a:ea typeface="Garamond"/>
                <a:cs typeface="Garamond"/>
                <a:sym typeface="Garamond"/>
              </a:rPr>
              <a:t>Allow for strategic flexibility to change</a:t>
            </a:r>
            <a:endParaRPr/>
          </a:p>
          <a:p>
            <a:pPr indent="-274318" lvl="1" marL="594360" rtl="0" algn="l">
              <a:lnSpc>
                <a:spcPct val="100000"/>
              </a:lnSpc>
              <a:spcBef>
                <a:spcPts val="1600"/>
              </a:spcBef>
              <a:spcAft>
                <a:spcPts val="0"/>
              </a:spcAft>
              <a:buSzPts val="2800"/>
              <a:buFont typeface="Noto Sans Symbols"/>
              <a:buChar char="▪"/>
            </a:pPr>
            <a:r>
              <a:rPr lang="en-US" sz="2800">
                <a:latin typeface="Garamond"/>
                <a:ea typeface="Garamond"/>
                <a:cs typeface="Garamond"/>
                <a:sym typeface="Garamond"/>
              </a:rPr>
              <a:t>To meet changing customer needs</a:t>
            </a:r>
            <a:endParaRPr/>
          </a:p>
          <a:p>
            <a:pPr indent="-274318" lvl="1" marL="594360" rtl="0" algn="l">
              <a:lnSpc>
                <a:spcPct val="100000"/>
              </a:lnSpc>
              <a:spcBef>
                <a:spcPts val="1600"/>
              </a:spcBef>
              <a:spcAft>
                <a:spcPts val="0"/>
              </a:spcAft>
              <a:buSzPts val="2800"/>
              <a:buFont typeface="Noto Sans Symbols"/>
              <a:buChar char="▪"/>
            </a:pPr>
            <a:r>
              <a:rPr lang="en-US" sz="2800">
                <a:latin typeface="Garamond"/>
                <a:ea typeface="Garamond"/>
                <a:cs typeface="Garamond"/>
                <a:sym typeface="Garamond"/>
              </a:rPr>
              <a:t>To exploit external opportunities</a:t>
            </a:r>
            <a:endParaRPr/>
          </a:p>
          <a:p>
            <a:pPr indent="0" lvl="0" marL="0" rtl="0" algn="l">
              <a:lnSpc>
                <a:spcPct val="100000"/>
              </a:lnSpc>
              <a:spcBef>
                <a:spcPts val="2200"/>
              </a:spcBef>
              <a:spcAft>
                <a:spcPts val="0"/>
              </a:spcAft>
              <a:buSzPts val="2800"/>
              <a:buNone/>
            </a:pPr>
            <a:r>
              <a:rPr lang="en-US" sz="2800">
                <a:latin typeface="Garamond"/>
                <a:ea typeface="Garamond"/>
                <a:cs typeface="Garamond"/>
                <a:sym typeface="Garamond"/>
              </a:rPr>
              <a:t>2. An effective strategic management process</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146" name="Google Shape;146;p7"/>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9"/>
          <p:cNvSpPr txBox="1"/>
          <p:nvPr>
            <p:ph type="title"/>
          </p:nvPr>
        </p:nvSpPr>
        <p:spPr>
          <a:xfrm>
            <a:off x="603250" y="1143000"/>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4800"/>
              <a:buFont typeface="Times New Roman"/>
              <a:buNone/>
            </a:pPr>
            <a:r>
              <a:rPr b="1" lang="en-US" sz="4800">
                <a:latin typeface="Times New Roman"/>
                <a:ea typeface="Times New Roman"/>
                <a:cs typeface="Times New Roman"/>
                <a:sym typeface="Times New Roman"/>
              </a:rPr>
              <a:t>Performance Analysis</a:t>
            </a:r>
            <a:endParaRPr/>
          </a:p>
        </p:txBody>
      </p:sp>
      <p:sp>
        <p:nvSpPr>
          <p:cNvPr id="153" name="Google Shape;153;p9"/>
          <p:cNvSpPr txBox="1"/>
          <p:nvPr>
            <p:ph idx="1" type="body"/>
          </p:nvPr>
        </p:nvSpPr>
        <p:spPr>
          <a:xfrm>
            <a:off x="4484784" y="4091238"/>
            <a:ext cx="10972800" cy="45004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Financial Analysis</a:t>
            </a:r>
            <a:endParaRPr/>
          </a:p>
          <a:p>
            <a:pPr indent="0" lvl="0" marL="0" rtl="0" algn="l">
              <a:lnSpc>
                <a:spcPct val="100000"/>
              </a:lnSpc>
              <a:spcBef>
                <a:spcPts val="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0"/>
              </a:spcBef>
              <a:spcAft>
                <a:spcPts val="0"/>
              </a:spcAft>
              <a:buSzPts val="3000"/>
              <a:buNone/>
            </a:pPr>
            <a:r>
              <a:t/>
            </a:r>
            <a:endParaRPr sz="3000">
              <a:latin typeface="Garamond"/>
              <a:ea typeface="Garamond"/>
              <a:cs typeface="Garamond"/>
              <a:sym typeface="Garamond"/>
            </a:endParaRPr>
          </a:p>
        </p:txBody>
      </p:sp>
      <p:sp>
        <p:nvSpPr>
          <p:cNvPr id="154" name="Google Shape;154;p9"/>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Which Company is the Better Performer?</a:t>
            </a:r>
            <a:endParaRPr/>
          </a:p>
        </p:txBody>
      </p:sp>
      <p:sp>
        <p:nvSpPr>
          <p:cNvPr id="161" name="Google Shape;161;p10"/>
          <p:cNvSpPr txBox="1"/>
          <p:nvPr>
            <p:ph idx="1" type="body"/>
          </p:nvPr>
        </p:nvSpPr>
        <p:spPr>
          <a:xfrm>
            <a:off x="1533331" y="1620157"/>
            <a:ext cx="2142931" cy="4457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Revenues</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COGS		</a:t>
            </a:r>
            <a:endParaRPr sz="2400" u="sng">
              <a:latin typeface="Garamond"/>
              <a:ea typeface="Garamond"/>
              <a:cs typeface="Garamond"/>
              <a:sym typeface="Garamond"/>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Gross Profit	</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Wages		     </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Rent, Utilities        </a:t>
            </a:r>
            <a:endParaRPr/>
          </a:p>
          <a:p>
            <a:pPr indent="0" lvl="0" marL="0" rtl="0" algn="l">
              <a:lnSpc>
                <a:spcPct val="100000"/>
              </a:lnSpc>
              <a:spcBef>
                <a:spcPts val="2200"/>
              </a:spcBef>
              <a:spcAft>
                <a:spcPts val="0"/>
              </a:spcAft>
              <a:buSzPts val="2400"/>
              <a:buNone/>
            </a:pPr>
            <a:r>
              <a:rPr lang="en-US" sz="2400">
                <a:latin typeface="Garamond"/>
                <a:ea typeface="Garamond"/>
                <a:cs typeface="Garamond"/>
                <a:sym typeface="Garamond"/>
              </a:rPr>
              <a:t>Profit</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p:txBody>
      </p:sp>
      <p:sp>
        <p:nvSpPr>
          <p:cNvPr id="162" name="Google Shape;162;p10"/>
          <p:cNvSpPr txBox="1"/>
          <p:nvPr/>
        </p:nvSpPr>
        <p:spPr>
          <a:xfrm>
            <a:off x="4898572" y="1316457"/>
            <a:ext cx="1698171" cy="50475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300"/>
              <a:buFont typeface="Arial"/>
              <a:buNone/>
            </a:pPr>
            <a:r>
              <a:rPr b="1" i="0" lang="en-US" sz="2300" u="none" cap="none" strike="noStrike">
                <a:solidFill>
                  <a:schemeClr val="dk1"/>
                </a:solidFill>
                <a:latin typeface="Garamond"/>
                <a:ea typeface="Garamond"/>
                <a:cs typeface="Garamond"/>
                <a:sym typeface="Garamond"/>
              </a:rPr>
              <a:t>Company A</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$100,000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a:t>
            </a:r>
            <a:r>
              <a:rPr b="0" i="0" lang="en-US" sz="2300" u="sng" cap="none" strike="noStrike">
                <a:solidFill>
                  <a:schemeClr val="dk1"/>
                </a:solidFill>
                <a:latin typeface="Garamond"/>
                <a:ea typeface="Garamond"/>
                <a:cs typeface="Garamond"/>
                <a:sym typeface="Garamond"/>
              </a:rPr>
              <a:t>$50,000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sng"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$50,000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$30,000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a:t>
            </a:r>
            <a:r>
              <a:rPr b="0" i="0" lang="en-US" sz="2300" u="sng" cap="none" strike="noStrike">
                <a:solidFill>
                  <a:schemeClr val="dk1"/>
                </a:solidFill>
                <a:latin typeface="Garamond"/>
                <a:ea typeface="Garamond"/>
                <a:cs typeface="Garamond"/>
                <a:sym typeface="Garamond"/>
              </a:rPr>
              <a:t>$10,000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sng"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$10,000</a:t>
            </a:r>
            <a:endParaRPr b="0" i="0" sz="1400" u="none" cap="none" strike="noStrike">
              <a:solidFill>
                <a:srgbClr val="000000"/>
              </a:solidFill>
              <a:latin typeface="Arial"/>
              <a:ea typeface="Arial"/>
              <a:cs typeface="Arial"/>
              <a:sym typeface="Arial"/>
            </a:endParaRPr>
          </a:p>
        </p:txBody>
      </p:sp>
      <p:sp>
        <p:nvSpPr>
          <p:cNvPr id="163" name="Google Shape;163;p10"/>
          <p:cNvSpPr txBox="1"/>
          <p:nvPr/>
        </p:nvSpPr>
        <p:spPr>
          <a:xfrm>
            <a:off x="7819053" y="1316457"/>
            <a:ext cx="1698171" cy="50475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300"/>
              <a:buFont typeface="Arial"/>
              <a:buNone/>
            </a:pPr>
            <a:r>
              <a:rPr b="1" i="0" lang="en-US" sz="2300" u="none" cap="none" strike="noStrike">
                <a:solidFill>
                  <a:schemeClr val="dk1"/>
                </a:solidFill>
                <a:latin typeface="Garamond"/>
                <a:ea typeface="Garamond"/>
                <a:cs typeface="Garamond"/>
                <a:sym typeface="Garamond"/>
              </a:rPr>
              <a:t>Company B</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$200,000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sng" cap="none" strike="noStrike">
                <a:solidFill>
                  <a:schemeClr val="dk1"/>
                </a:solidFill>
                <a:latin typeface="Garamond"/>
                <a:ea typeface="Garamond"/>
                <a:cs typeface="Garamond"/>
                <a:sym typeface="Garamond"/>
              </a:rPr>
              <a:t>$100,000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sng"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$100,000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$55,000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a:t>
            </a:r>
            <a:r>
              <a:rPr b="0" i="0" lang="en-US" sz="2300" u="sng" cap="none" strike="noStrike">
                <a:solidFill>
                  <a:schemeClr val="dk1"/>
                </a:solidFill>
                <a:latin typeface="Garamond"/>
                <a:ea typeface="Garamond"/>
                <a:cs typeface="Garamond"/>
                <a:sym typeface="Garamond"/>
              </a:rPr>
              <a:t>$30,000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sng"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2300"/>
              <a:buFont typeface="Arial"/>
              <a:buNone/>
            </a:pPr>
            <a:r>
              <a:rPr b="0" i="0" lang="en-US" sz="2300" u="none" cap="none" strike="noStrike">
                <a:solidFill>
                  <a:schemeClr val="dk1"/>
                </a:solidFill>
                <a:latin typeface="Garamond"/>
                <a:ea typeface="Garamond"/>
                <a:cs typeface="Garamond"/>
                <a:sym typeface="Garamond"/>
              </a:rPr>
              <a:t>   $15,000</a:t>
            </a:r>
            <a:endParaRPr b="0" i="0" sz="1400" u="none" cap="none" strike="noStrike">
              <a:solidFill>
                <a:srgbClr val="000000"/>
              </a:solidFill>
              <a:latin typeface="Arial"/>
              <a:ea typeface="Arial"/>
              <a:cs typeface="Arial"/>
              <a:sym typeface="Arial"/>
            </a:endParaRPr>
          </a:p>
        </p:txBody>
      </p:sp>
      <p:sp>
        <p:nvSpPr>
          <p:cNvPr id="164" name="Google Shape;164;p10"/>
          <p:cNvSpPr txBox="1"/>
          <p:nvPr/>
        </p:nvSpPr>
        <p:spPr>
          <a:xfrm>
            <a:off x="401216" y="6338500"/>
            <a:ext cx="11028784" cy="116955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	</a:t>
            </a:r>
            <a:r>
              <a:rPr b="1" i="0" lang="en-US" sz="2400" u="none" cap="none" strike="noStrike">
                <a:solidFill>
                  <a:schemeClr val="dk1"/>
                </a:solidFill>
                <a:latin typeface="Arial"/>
                <a:ea typeface="Arial"/>
                <a:cs typeface="Arial"/>
                <a:sym typeface="Arial"/>
              </a:rPr>
              <a:t>   </a:t>
            </a:r>
            <a:r>
              <a:rPr b="1" i="0" lang="en-US" sz="2400" u="none" cap="none" strike="noStrike">
                <a:solidFill>
                  <a:schemeClr val="dk1"/>
                </a:solidFill>
                <a:latin typeface="Garamond"/>
                <a:ea typeface="Garamond"/>
                <a:cs typeface="Garamond"/>
                <a:sym typeface="Garamond"/>
              </a:rPr>
              <a:t>Profit Margin		       10%		         7.5%</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Garamond"/>
              <a:ea typeface="Garamond"/>
              <a:cs typeface="Garamond"/>
              <a:sym typeface="Garamond"/>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5" name="Google Shape;165;p10"/>
          <p:cNvSpPr txBox="1"/>
          <p:nvPr/>
        </p:nvSpPr>
        <p:spPr>
          <a:xfrm>
            <a:off x="9934525" y="6511800"/>
            <a:ext cx="22575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uFill>
                  <a:noFill/>
                </a:uFill>
                <a:latin typeface="Arial"/>
                <a:ea typeface="Arial"/>
                <a:cs typeface="Arial"/>
                <a:sym typeface="Arial"/>
                <a:hlinkClick r:id="rId3">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2021-02-12T14:16:56Z</dcterms:created>
  <dc:creator>Call, Kylie</dc:creator>
</cp:coreProperties>
</file>