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
  </p:notesMasterIdLst>
  <p:sldIdLst>
    <p:sldId id="256" r:id="rId2"/>
  </p:sldIdLst>
  <p:sldSz cx="9144000" cy="6858000" type="screen4x3"/>
  <p:notesSz cx="6858000" cy="9144000"/>
  <p:embeddedFontLst>
    <p:embeddedFont>
      <p:font typeface="Montserrat" pitchFamily="2" charset="77"/>
      <p:regular r:id="rId4"/>
      <p:bold r:id="rId5"/>
      <p:italic r:id="rId6"/>
      <p:boldItalic r:id="rId7"/>
    </p:embeddedFont>
    <p:embeddedFont>
      <p:font typeface="Proxima Nova" panose="02000506030000020004" pitchFamily="2" charset="0"/>
      <p:regular r:id="rId8"/>
      <p:bold r:id="rId9"/>
      <p:italic r:id="rId10"/>
      <p:boldItalic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3"/>
  </p:normalViewPr>
  <p:slideViewPr>
    <p:cSldViewPr snapToGrid="0">
      <p:cViewPr varScale="1">
        <p:scale>
          <a:sx n="100" d="100"/>
          <a:sy n="100" d="100"/>
        </p:scale>
        <p:origin x="1864" y="1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tableStyles" Target="tableStyles.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992767"/>
            <a:ext cx="8520600" cy="27369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3778833"/>
            <a:ext cx="8520600" cy="10569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474833"/>
            <a:ext cx="8520600" cy="26181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4202967"/>
            <a:ext cx="8520600" cy="17343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867800"/>
            <a:ext cx="8520600" cy="11223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536633"/>
            <a:ext cx="3999900" cy="45552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536633"/>
            <a:ext cx="3999900" cy="45552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593367"/>
            <a:ext cx="8520600" cy="7635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740800"/>
            <a:ext cx="2808000" cy="1007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852800"/>
            <a:ext cx="2808000" cy="42393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600200"/>
            <a:ext cx="6367800" cy="54543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67"/>
            <a:ext cx="4572000" cy="6858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644233"/>
            <a:ext cx="4045200" cy="19764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3737433"/>
            <a:ext cx="4045200" cy="16467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965433"/>
            <a:ext cx="3837000" cy="49269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5640767"/>
            <a:ext cx="5998800" cy="8067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6217622"/>
            <a:ext cx="548700" cy="5247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p:nvPr/>
        </p:nvSpPr>
        <p:spPr>
          <a:xfrm>
            <a:off x="2988750" y="73425"/>
            <a:ext cx="2978100" cy="1017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Montserrat"/>
                <a:ea typeface="Montserrat"/>
                <a:cs typeface="Montserrat"/>
                <a:sym typeface="Montserrat"/>
              </a:rPr>
              <a:t>Adult Day Services</a:t>
            </a:r>
            <a:endParaRPr>
              <a:latin typeface="Montserrat"/>
              <a:ea typeface="Montserrat"/>
              <a:cs typeface="Montserrat"/>
              <a:sym typeface="Montserrat"/>
            </a:endParaRPr>
          </a:p>
          <a:p>
            <a:pPr marL="0" lvl="0" indent="0" algn="ctr" rtl="0">
              <a:spcBef>
                <a:spcPts val="0"/>
              </a:spcBef>
              <a:spcAft>
                <a:spcPts val="0"/>
              </a:spcAft>
              <a:buNone/>
            </a:pPr>
            <a:r>
              <a:rPr lang="en" sz="1800" b="1">
                <a:latin typeface="Montserrat"/>
                <a:ea typeface="Montserrat"/>
                <a:cs typeface="Montserrat"/>
                <a:sym typeface="Montserrat"/>
              </a:rPr>
              <a:t>MEMORY MASTERCLASS</a:t>
            </a:r>
            <a:endParaRPr sz="1800" b="1">
              <a:latin typeface="Montserrat"/>
              <a:ea typeface="Montserrat"/>
              <a:cs typeface="Montserrat"/>
              <a:sym typeface="Montserrat"/>
            </a:endParaRPr>
          </a:p>
          <a:p>
            <a:pPr marL="0" lvl="0" indent="0" algn="ctr" rtl="0">
              <a:spcBef>
                <a:spcPts val="0"/>
              </a:spcBef>
              <a:spcAft>
                <a:spcPts val="0"/>
              </a:spcAft>
              <a:buNone/>
            </a:pPr>
            <a:r>
              <a:rPr lang="en" sz="1800" b="1">
                <a:latin typeface="Montserrat"/>
                <a:ea typeface="Montserrat"/>
                <a:cs typeface="Montserrat"/>
                <a:sym typeface="Montserrat"/>
              </a:rPr>
              <a:t>PROMOTIONAL VIDEO</a:t>
            </a:r>
            <a:endParaRPr sz="1800" b="1">
              <a:latin typeface="Montserrat"/>
              <a:ea typeface="Montserrat"/>
              <a:cs typeface="Montserrat"/>
              <a:sym typeface="Montserrat"/>
            </a:endParaRPr>
          </a:p>
        </p:txBody>
      </p:sp>
      <p:sp>
        <p:nvSpPr>
          <p:cNvPr id="55" name="Google Shape;55;p13"/>
          <p:cNvSpPr/>
          <p:nvPr/>
        </p:nvSpPr>
        <p:spPr>
          <a:xfrm>
            <a:off x="89125" y="73425"/>
            <a:ext cx="2771700" cy="6698400"/>
          </a:xfrm>
          <a:prstGeom prst="rect">
            <a:avLst/>
          </a:prstGeom>
          <a:solidFill>
            <a:srgbClr val="9999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6094775" y="73550"/>
            <a:ext cx="2940900" cy="6698400"/>
          </a:xfrm>
          <a:prstGeom prst="rect">
            <a:avLst/>
          </a:prstGeom>
          <a:solidFill>
            <a:srgbClr val="9999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2988750" y="1197950"/>
            <a:ext cx="2978100" cy="5574000"/>
          </a:xfrm>
          <a:prstGeom prst="rect">
            <a:avLst/>
          </a:prstGeom>
          <a:solidFill>
            <a:srgbClr val="9999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999999"/>
              </a:solidFill>
            </a:endParaRPr>
          </a:p>
        </p:txBody>
      </p:sp>
      <p:sp>
        <p:nvSpPr>
          <p:cNvPr id="58" name="Google Shape;58;p13"/>
          <p:cNvSpPr txBox="1"/>
          <p:nvPr/>
        </p:nvSpPr>
        <p:spPr>
          <a:xfrm>
            <a:off x="126550" y="119111"/>
            <a:ext cx="2691900" cy="66147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9" name="Google Shape;59;p13"/>
          <p:cNvSpPr txBox="1"/>
          <p:nvPr/>
        </p:nvSpPr>
        <p:spPr>
          <a:xfrm>
            <a:off x="3019125" y="1228325"/>
            <a:ext cx="2909700" cy="55056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 name="Google Shape;60;p13"/>
          <p:cNvSpPr txBox="1"/>
          <p:nvPr/>
        </p:nvSpPr>
        <p:spPr>
          <a:xfrm>
            <a:off x="6132875" y="111525"/>
            <a:ext cx="2864400" cy="66147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1" name="Google Shape;61;p13"/>
          <p:cNvSpPr/>
          <p:nvPr/>
        </p:nvSpPr>
        <p:spPr>
          <a:xfrm>
            <a:off x="3019125" y="1288575"/>
            <a:ext cx="1208700" cy="326700"/>
          </a:xfrm>
          <a:prstGeom prst="rect">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rgbClr val="FFFFFF"/>
                </a:solidFill>
                <a:latin typeface="Proxima Nova"/>
                <a:ea typeface="Proxima Nova"/>
                <a:cs typeface="Proxima Nova"/>
                <a:sym typeface="Proxima Nova"/>
              </a:rPr>
              <a:t>Abstract</a:t>
            </a:r>
            <a:endParaRPr b="1">
              <a:solidFill>
                <a:srgbClr val="FFFFFF"/>
              </a:solidFill>
              <a:latin typeface="Proxima Nova"/>
              <a:ea typeface="Proxima Nova"/>
              <a:cs typeface="Proxima Nova"/>
              <a:sym typeface="Proxima Nova"/>
            </a:endParaRPr>
          </a:p>
        </p:txBody>
      </p:sp>
      <p:sp>
        <p:nvSpPr>
          <p:cNvPr id="62" name="Google Shape;62;p13"/>
          <p:cNvSpPr/>
          <p:nvPr/>
        </p:nvSpPr>
        <p:spPr>
          <a:xfrm>
            <a:off x="126550" y="172275"/>
            <a:ext cx="1845600" cy="326700"/>
          </a:xfrm>
          <a:prstGeom prst="rect">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rgbClr val="FFFFFF"/>
                </a:solidFill>
                <a:latin typeface="Proxima Nova"/>
                <a:ea typeface="Proxima Nova"/>
                <a:cs typeface="Proxima Nova"/>
                <a:sym typeface="Proxima Nova"/>
              </a:rPr>
              <a:t>General Information</a:t>
            </a:r>
            <a:endParaRPr b="1">
              <a:solidFill>
                <a:srgbClr val="FFFFFF"/>
              </a:solidFill>
              <a:latin typeface="Proxima Nova"/>
              <a:ea typeface="Proxima Nova"/>
              <a:cs typeface="Proxima Nova"/>
              <a:sym typeface="Proxima Nova"/>
            </a:endParaRPr>
          </a:p>
        </p:txBody>
      </p:sp>
      <p:sp>
        <p:nvSpPr>
          <p:cNvPr id="63" name="Google Shape;63;p13"/>
          <p:cNvSpPr txBox="1"/>
          <p:nvPr/>
        </p:nvSpPr>
        <p:spPr>
          <a:xfrm>
            <a:off x="3019125" y="1625888"/>
            <a:ext cx="2661600" cy="18759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900">
                <a:solidFill>
                  <a:schemeClr val="dk1"/>
                </a:solidFill>
                <a:latin typeface="Proxima Nova"/>
                <a:ea typeface="Proxima Nova"/>
                <a:cs typeface="Proxima Nova"/>
                <a:sym typeface="Proxima Nova"/>
              </a:rPr>
              <a:t>This promotional video is a marketing tool developed for Adult Day Services at Virginia Tech. The content focuses on promoting their Memory Masterclass program to potential applicants, specifically adults over 55 years who are experiencing mild cognitive impairment (MCI).  This video will be featured on their recently updated website, and is mainly meant to promote the services of Adult Day Services and increase website traffic and participant recruitment. </a:t>
            </a:r>
            <a:endParaRPr>
              <a:latin typeface="Proxima Nova"/>
              <a:ea typeface="Proxima Nova"/>
              <a:cs typeface="Proxima Nova"/>
              <a:sym typeface="Proxima Nova"/>
            </a:endParaRPr>
          </a:p>
        </p:txBody>
      </p:sp>
      <p:sp>
        <p:nvSpPr>
          <p:cNvPr id="64" name="Google Shape;64;p13"/>
          <p:cNvSpPr/>
          <p:nvPr/>
        </p:nvSpPr>
        <p:spPr>
          <a:xfrm>
            <a:off x="6650250" y="172275"/>
            <a:ext cx="2346900" cy="326700"/>
          </a:xfrm>
          <a:prstGeom prst="rect">
            <a:avLst/>
          </a:prstGeom>
          <a:solidFill>
            <a:srgbClr val="434343"/>
          </a:solid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b="1">
                <a:solidFill>
                  <a:srgbClr val="FFFFFF"/>
                </a:solidFill>
                <a:latin typeface="Proxima Nova"/>
                <a:ea typeface="Proxima Nova"/>
                <a:cs typeface="Proxima Nova"/>
                <a:sym typeface="Proxima Nova"/>
              </a:rPr>
              <a:t>Key Components of Video</a:t>
            </a:r>
            <a:endParaRPr b="1">
              <a:solidFill>
                <a:srgbClr val="FFFFFF"/>
              </a:solidFill>
              <a:latin typeface="Proxima Nova"/>
              <a:ea typeface="Proxima Nova"/>
              <a:cs typeface="Proxima Nova"/>
              <a:sym typeface="Proxima Nova"/>
            </a:endParaRPr>
          </a:p>
        </p:txBody>
      </p:sp>
      <p:sp>
        <p:nvSpPr>
          <p:cNvPr id="65" name="Google Shape;65;p13"/>
          <p:cNvSpPr txBox="1"/>
          <p:nvPr/>
        </p:nvSpPr>
        <p:spPr>
          <a:xfrm>
            <a:off x="157475" y="498975"/>
            <a:ext cx="2536500" cy="13212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b="1">
                <a:latin typeface="Proxima Nova"/>
                <a:ea typeface="Proxima Nova"/>
                <a:cs typeface="Proxima Nova"/>
                <a:sym typeface="Proxima Nova"/>
              </a:rPr>
              <a:t>Group Members: </a:t>
            </a:r>
            <a:r>
              <a:rPr lang="en" sz="1000">
                <a:latin typeface="Proxima Nova"/>
                <a:ea typeface="Proxima Nova"/>
                <a:cs typeface="Proxima Nova"/>
                <a:sym typeface="Proxima Nova"/>
              </a:rPr>
              <a:t>Maddie Kulik, Jose Zurita, Pablo Castillo</a:t>
            </a:r>
            <a:endParaRPr sz="1000">
              <a:latin typeface="Proxima Nova"/>
              <a:ea typeface="Proxima Nova"/>
              <a:cs typeface="Proxima Nova"/>
              <a:sym typeface="Proxima Nova"/>
            </a:endParaRPr>
          </a:p>
          <a:p>
            <a:pPr marL="0" lvl="0" indent="0" algn="l" rtl="0">
              <a:spcBef>
                <a:spcPts val="0"/>
              </a:spcBef>
              <a:spcAft>
                <a:spcPts val="0"/>
              </a:spcAft>
              <a:buNone/>
            </a:pPr>
            <a:endParaRPr sz="200">
              <a:latin typeface="Proxima Nova"/>
              <a:ea typeface="Proxima Nova"/>
              <a:cs typeface="Proxima Nova"/>
              <a:sym typeface="Proxima Nova"/>
            </a:endParaRPr>
          </a:p>
          <a:p>
            <a:pPr marL="0" lvl="0" indent="0" algn="l" rtl="0">
              <a:spcBef>
                <a:spcPts val="0"/>
              </a:spcBef>
              <a:spcAft>
                <a:spcPts val="0"/>
              </a:spcAft>
              <a:buNone/>
            </a:pPr>
            <a:r>
              <a:rPr lang="en" sz="1000" b="1">
                <a:latin typeface="Proxima Nova"/>
                <a:ea typeface="Proxima Nova"/>
                <a:cs typeface="Proxima Nova"/>
                <a:sym typeface="Proxima Nova"/>
              </a:rPr>
              <a:t>Instructor: </a:t>
            </a:r>
            <a:r>
              <a:rPr lang="en" sz="1000">
                <a:latin typeface="Proxima Nova"/>
                <a:ea typeface="Proxima Nova"/>
                <a:cs typeface="Proxima Nova"/>
                <a:sym typeface="Proxima Nova"/>
              </a:rPr>
              <a:t>Dr. Edward Fox</a:t>
            </a:r>
            <a:endParaRPr sz="1000">
              <a:latin typeface="Proxima Nova"/>
              <a:ea typeface="Proxima Nova"/>
              <a:cs typeface="Proxima Nova"/>
              <a:sym typeface="Proxima Nova"/>
            </a:endParaRPr>
          </a:p>
          <a:p>
            <a:pPr marL="0" lvl="0" indent="0" algn="l" rtl="0">
              <a:spcBef>
                <a:spcPts val="0"/>
              </a:spcBef>
              <a:spcAft>
                <a:spcPts val="0"/>
              </a:spcAft>
              <a:buNone/>
            </a:pPr>
            <a:endParaRPr sz="200">
              <a:latin typeface="Proxima Nova"/>
              <a:ea typeface="Proxima Nova"/>
              <a:cs typeface="Proxima Nova"/>
              <a:sym typeface="Proxima Nova"/>
            </a:endParaRPr>
          </a:p>
          <a:p>
            <a:pPr marL="0" lvl="0" indent="0" algn="l" rtl="0">
              <a:spcBef>
                <a:spcPts val="0"/>
              </a:spcBef>
              <a:spcAft>
                <a:spcPts val="0"/>
              </a:spcAft>
              <a:buNone/>
            </a:pPr>
            <a:r>
              <a:rPr lang="en" sz="1000" b="1">
                <a:latin typeface="Proxima Nova"/>
                <a:ea typeface="Proxima Nova"/>
                <a:cs typeface="Proxima Nova"/>
                <a:sym typeface="Proxima Nova"/>
              </a:rPr>
              <a:t>Class: </a:t>
            </a:r>
            <a:r>
              <a:rPr lang="en" sz="1000">
                <a:solidFill>
                  <a:schemeClr val="dk1"/>
                </a:solidFill>
                <a:latin typeface="Proxima Nova"/>
                <a:ea typeface="Proxima Nova"/>
                <a:cs typeface="Proxima Nova"/>
                <a:sym typeface="Proxima Nova"/>
              </a:rPr>
              <a:t>CS 4624 Multimedia, Hypertext, and Information Access</a:t>
            </a:r>
            <a:endParaRPr sz="1000">
              <a:solidFill>
                <a:schemeClr val="dk1"/>
              </a:solidFill>
              <a:latin typeface="Proxima Nova"/>
              <a:ea typeface="Proxima Nova"/>
              <a:cs typeface="Proxima Nova"/>
              <a:sym typeface="Proxima Nova"/>
            </a:endParaRPr>
          </a:p>
          <a:p>
            <a:pPr marL="0" lvl="0" indent="0" algn="l" rtl="0">
              <a:spcBef>
                <a:spcPts val="0"/>
              </a:spcBef>
              <a:spcAft>
                <a:spcPts val="0"/>
              </a:spcAft>
              <a:buNone/>
            </a:pPr>
            <a:endParaRPr sz="200">
              <a:solidFill>
                <a:schemeClr val="dk1"/>
              </a:solidFill>
              <a:latin typeface="Proxima Nova"/>
              <a:ea typeface="Proxima Nova"/>
              <a:cs typeface="Proxima Nova"/>
              <a:sym typeface="Proxima Nova"/>
            </a:endParaRPr>
          </a:p>
          <a:p>
            <a:pPr marL="0" lvl="0" indent="0" algn="l" rtl="0">
              <a:spcBef>
                <a:spcPts val="0"/>
              </a:spcBef>
              <a:spcAft>
                <a:spcPts val="0"/>
              </a:spcAft>
              <a:buNone/>
            </a:pPr>
            <a:r>
              <a:rPr lang="en" sz="1000" b="1">
                <a:solidFill>
                  <a:schemeClr val="dk1"/>
                </a:solidFill>
                <a:latin typeface="Proxima Nova"/>
                <a:ea typeface="Proxima Nova"/>
                <a:cs typeface="Proxima Nova"/>
                <a:sym typeface="Proxima Nova"/>
              </a:rPr>
              <a:t>Client: </a:t>
            </a:r>
            <a:r>
              <a:rPr lang="en" sz="1000">
                <a:solidFill>
                  <a:schemeClr val="dk1"/>
                </a:solidFill>
                <a:latin typeface="Proxima Nova"/>
                <a:ea typeface="Proxima Nova"/>
                <a:cs typeface="Proxima Nova"/>
                <a:sym typeface="Proxima Nova"/>
              </a:rPr>
              <a:t>Adult Day Services, </a:t>
            </a:r>
            <a:endParaRPr sz="1000">
              <a:solidFill>
                <a:schemeClr val="dk1"/>
              </a:solidFill>
              <a:latin typeface="Proxima Nova"/>
              <a:ea typeface="Proxima Nova"/>
              <a:cs typeface="Proxima Nova"/>
              <a:sym typeface="Proxima Nova"/>
            </a:endParaRPr>
          </a:p>
          <a:p>
            <a:pPr marL="0" lvl="0" indent="0" algn="l" rtl="0">
              <a:spcBef>
                <a:spcPts val="0"/>
              </a:spcBef>
              <a:spcAft>
                <a:spcPts val="0"/>
              </a:spcAft>
              <a:buNone/>
            </a:pPr>
            <a:r>
              <a:rPr lang="en" sz="1000">
                <a:solidFill>
                  <a:schemeClr val="dk1"/>
                </a:solidFill>
                <a:latin typeface="Proxima Nova"/>
                <a:ea typeface="Proxima Nova"/>
                <a:cs typeface="Proxima Nova"/>
                <a:sym typeface="Proxima Nova"/>
              </a:rPr>
              <a:t>Sara Amos &amp; Ila Schepisi</a:t>
            </a:r>
            <a:endParaRPr sz="1000">
              <a:solidFill>
                <a:schemeClr val="dk1"/>
              </a:solidFill>
              <a:latin typeface="Proxima Nova"/>
              <a:ea typeface="Proxima Nova"/>
              <a:cs typeface="Proxima Nova"/>
              <a:sym typeface="Proxima Nova"/>
            </a:endParaRPr>
          </a:p>
          <a:p>
            <a:pPr marL="0" lvl="0" indent="0" algn="l" rtl="0">
              <a:spcBef>
                <a:spcPts val="0"/>
              </a:spcBef>
              <a:spcAft>
                <a:spcPts val="0"/>
              </a:spcAft>
              <a:buNone/>
            </a:pPr>
            <a:endParaRPr sz="1000">
              <a:latin typeface="Proxima Nova"/>
              <a:ea typeface="Proxima Nova"/>
              <a:cs typeface="Proxima Nova"/>
              <a:sym typeface="Proxima Nova"/>
            </a:endParaRPr>
          </a:p>
        </p:txBody>
      </p:sp>
      <p:sp>
        <p:nvSpPr>
          <p:cNvPr id="66" name="Google Shape;66;p13"/>
          <p:cNvSpPr/>
          <p:nvPr/>
        </p:nvSpPr>
        <p:spPr>
          <a:xfrm>
            <a:off x="3019125" y="4750496"/>
            <a:ext cx="2095500" cy="326700"/>
          </a:xfrm>
          <a:prstGeom prst="rect">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rgbClr val="FFFFFF"/>
                </a:solidFill>
                <a:latin typeface="Proxima Nova"/>
                <a:ea typeface="Proxima Nova"/>
                <a:cs typeface="Proxima Nova"/>
                <a:sym typeface="Proxima Nova"/>
              </a:rPr>
              <a:t>Design Requirements</a:t>
            </a:r>
            <a:endParaRPr b="1">
              <a:solidFill>
                <a:srgbClr val="FFFFFF"/>
              </a:solidFill>
              <a:latin typeface="Proxima Nova"/>
              <a:ea typeface="Proxima Nova"/>
              <a:cs typeface="Proxima Nova"/>
              <a:sym typeface="Proxima Nova"/>
            </a:endParaRPr>
          </a:p>
        </p:txBody>
      </p:sp>
      <p:sp>
        <p:nvSpPr>
          <p:cNvPr id="67" name="Google Shape;67;p13"/>
          <p:cNvSpPr/>
          <p:nvPr/>
        </p:nvSpPr>
        <p:spPr>
          <a:xfrm>
            <a:off x="3673125" y="3501788"/>
            <a:ext cx="2255700" cy="326700"/>
          </a:xfrm>
          <a:prstGeom prst="rect">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rgbClr val="FFFFFF"/>
                </a:solidFill>
                <a:latin typeface="Proxima Nova"/>
                <a:ea typeface="Proxima Nova"/>
                <a:cs typeface="Proxima Nova"/>
                <a:sym typeface="Proxima Nova"/>
              </a:rPr>
              <a:t>Main Project Objectives</a:t>
            </a:r>
            <a:endParaRPr b="1">
              <a:solidFill>
                <a:srgbClr val="FFFFFF"/>
              </a:solidFill>
              <a:latin typeface="Proxima Nova"/>
              <a:ea typeface="Proxima Nova"/>
              <a:cs typeface="Proxima Nova"/>
              <a:sym typeface="Proxima Nova"/>
            </a:endParaRPr>
          </a:p>
        </p:txBody>
      </p:sp>
      <p:sp>
        <p:nvSpPr>
          <p:cNvPr id="68" name="Google Shape;68;p13"/>
          <p:cNvSpPr txBox="1"/>
          <p:nvPr/>
        </p:nvSpPr>
        <p:spPr>
          <a:xfrm>
            <a:off x="3226050" y="3828500"/>
            <a:ext cx="2691900" cy="801600"/>
          </a:xfrm>
          <a:prstGeom prst="rect">
            <a:avLst/>
          </a:prstGeom>
          <a:solidFill>
            <a:srgbClr val="FFFFFF"/>
          </a:solid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en" sz="900">
                <a:solidFill>
                  <a:schemeClr val="dk1"/>
                </a:solidFill>
                <a:latin typeface="Proxima Nova"/>
                <a:ea typeface="Proxima Nova"/>
                <a:cs typeface="Proxima Nova"/>
                <a:sym typeface="Proxima Nova"/>
              </a:rPr>
              <a:t>The main goal of our project was to create promotional material for the Memory Masterclass program so that ADS can reach individuals diagnosed with MCI earlier in their lifetime. </a:t>
            </a:r>
            <a:endParaRPr sz="900">
              <a:latin typeface="Proxima Nova"/>
              <a:ea typeface="Proxima Nova"/>
              <a:cs typeface="Proxima Nova"/>
              <a:sym typeface="Proxima Nova"/>
            </a:endParaRPr>
          </a:p>
        </p:txBody>
      </p:sp>
      <p:pic>
        <p:nvPicPr>
          <p:cNvPr id="69" name="Google Shape;69;p13"/>
          <p:cNvPicPr preferRelativeResize="0"/>
          <p:nvPr/>
        </p:nvPicPr>
        <p:blipFill rotWithShape="1">
          <a:blip r:embed="rId3">
            <a:alphaModFix/>
          </a:blip>
          <a:srcRect l="39419"/>
          <a:stretch/>
        </p:blipFill>
        <p:spPr>
          <a:xfrm>
            <a:off x="1729851" y="1485063"/>
            <a:ext cx="964125" cy="290230"/>
          </a:xfrm>
          <a:prstGeom prst="rect">
            <a:avLst/>
          </a:prstGeom>
          <a:noFill/>
          <a:ln>
            <a:noFill/>
          </a:ln>
        </p:spPr>
      </p:pic>
      <p:sp>
        <p:nvSpPr>
          <p:cNvPr id="70" name="Google Shape;70;p13"/>
          <p:cNvSpPr txBox="1"/>
          <p:nvPr/>
        </p:nvSpPr>
        <p:spPr>
          <a:xfrm>
            <a:off x="3024413" y="5077200"/>
            <a:ext cx="2864400" cy="15606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900" b="1">
                <a:solidFill>
                  <a:schemeClr val="dk1"/>
                </a:solidFill>
                <a:latin typeface="Proxima Nova"/>
                <a:ea typeface="Proxima Nova"/>
                <a:cs typeface="Proxima Nova"/>
                <a:sym typeface="Proxima Nova"/>
              </a:rPr>
              <a:t>Time Constraints: </a:t>
            </a:r>
            <a:r>
              <a:rPr lang="en" sz="900">
                <a:solidFill>
                  <a:schemeClr val="dk1"/>
                </a:solidFill>
                <a:latin typeface="Proxima Nova"/>
                <a:ea typeface="Proxima Nova"/>
                <a:cs typeface="Proxima Nova"/>
                <a:sym typeface="Proxima Nova"/>
              </a:rPr>
              <a:t>Limit to 4 minutes </a:t>
            </a:r>
            <a:endParaRPr sz="900">
              <a:solidFill>
                <a:schemeClr val="dk1"/>
              </a:solidFill>
              <a:latin typeface="Proxima Nova"/>
              <a:ea typeface="Proxima Nova"/>
              <a:cs typeface="Proxima Nova"/>
              <a:sym typeface="Proxima Nova"/>
            </a:endParaRPr>
          </a:p>
          <a:p>
            <a:pPr marL="228600" lvl="0" indent="-171450" algn="l" rtl="0">
              <a:lnSpc>
                <a:spcPct val="115000"/>
              </a:lnSpc>
              <a:spcBef>
                <a:spcPts val="0"/>
              </a:spcBef>
              <a:spcAft>
                <a:spcPts val="0"/>
              </a:spcAft>
              <a:buClr>
                <a:schemeClr val="dk1"/>
              </a:buClr>
              <a:buSzPts val="900"/>
              <a:buFont typeface="Proxima Nova"/>
              <a:buChar char="●"/>
            </a:pPr>
            <a:r>
              <a:rPr lang="en" sz="900">
                <a:solidFill>
                  <a:schemeClr val="dk1"/>
                </a:solidFill>
                <a:latin typeface="Proxima Nova"/>
                <a:ea typeface="Proxima Nova"/>
                <a:cs typeface="Proxima Nova"/>
                <a:sym typeface="Proxima Nova"/>
              </a:rPr>
              <a:t>Include comprehensive amount of information and plenty of stock footage to display activities </a:t>
            </a:r>
            <a:endParaRPr sz="900">
              <a:solidFill>
                <a:schemeClr val="dk1"/>
              </a:solidFill>
              <a:latin typeface="Proxima Nova"/>
              <a:ea typeface="Proxima Nova"/>
              <a:cs typeface="Proxima Nova"/>
              <a:sym typeface="Proxima Nova"/>
            </a:endParaRPr>
          </a:p>
          <a:p>
            <a:pPr marL="457200" lvl="0" indent="0" algn="l" rtl="0">
              <a:lnSpc>
                <a:spcPct val="115000"/>
              </a:lnSpc>
              <a:spcBef>
                <a:spcPts val="0"/>
              </a:spcBef>
              <a:spcAft>
                <a:spcPts val="0"/>
              </a:spcAft>
              <a:buNone/>
            </a:pPr>
            <a:endParaRPr sz="2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900" b="1">
                <a:solidFill>
                  <a:schemeClr val="dk1"/>
                </a:solidFill>
                <a:latin typeface="Proxima Nova"/>
                <a:ea typeface="Proxima Nova"/>
                <a:cs typeface="Proxima Nova"/>
                <a:sym typeface="Proxima Nova"/>
              </a:rPr>
              <a:t>Aesthetic:</a:t>
            </a:r>
            <a:r>
              <a:rPr lang="en" sz="900">
                <a:solidFill>
                  <a:schemeClr val="dk1"/>
                </a:solidFill>
                <a:latin typeface="Proxima Nova"/>
                <a:ea typeface="Proxima Nova"/>
                <a:cs typeface="Proxima Nova"/>
                <a:sym typeface="Proxima Nova"/>
              </a:rPr>
              <a:t> Homey atmosphere + active lifestyle </a:t>
            </a:r>
            <a:endParaRPr sz="9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2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900" b="1">
                <a:solidFill>
                  <a:schemeClr val="dk1"/>
                </a:solidFill>
                <a:latin typeface="Proxima Nova"/>
                <a:ea typeface="Proxima Nova"/>
                <a:cs typeface="Proxima Nova"/>
                <a:sym typeface="Proxima Nova"/>
              </a:rPr>
              <a:t>Video Content</a:t>
            </a:r>
            <a:endParaRPr sz="900" b="1">
              <a:solidFill>
                <a:schemeClr val="dk1"/>
              </a:solidFill>
              <a:latin typeface="Proxima Nova"/>
              <a:ea typeface="Proxima Nova"/>
              <a:cs typeface="Proxima Nova"/>
              <a:sym typeface="Proxima Nova"/>
            </a:endParaRPr>
          </a:p>
          <a:p>
            <a:pPr marL="228600" lvl="0" indent="-171450" algn="l" rtl="0">
              <a:lnSpc>
                <a:spcPct val="115000"/>
              </a:lnSpc>
              <a:spcBef>
                <a:spcPts val="0"/>
              </a:spcBef>
              <a:spcAft>
                <a:spcPts val="0"/>
              </a:spcAft>
              <a:buClr>
                <a:schemeClr val="dk1"/>
              </a:buClr>
              <a:buSzPts val="900"/>
              <a:buFont typeface="Proxima Nova"/>
              <a:buChar char="●"/>
            </a:pPr>
            <a:r>
              <a:rPr lang="en" sz="900">
                <a:solidFill>
                  <a:schemeClr val="dk1"/>
                </a:solidFill>
                <a:latin typeface="Proxima Nova"/>
                <a:ea typeface="Proxima Nova"/>
                <a:cs typeface="Proxima Nova"/>
                <a:sym typeface="Proxima Nova"/>
              </a:rPr>
              <a:t>MCI info, interviews, &amp; live footage of classes</a:t>
            </a:r>
            <a:endParaRPr sz="9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200" b="1">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r>
              <a:rPr lang="en" sz="900" b="1">
                <a:solidFill>
                  <a:schemeClr val="dk1"/>
                </a:solidFill>
                <a:latin typeface="Proxima Nova"/>
                <a:ea typeface="Proxima Nova"/>
                <a:cs typeface="Proxima Nova"/>
                <a:sym typeface="Proxima Nova"/>
              </a:rPr>
              <a:t>Quality: </a:t>
            </a:r>
            <a:r>
              <a:rPr lang="en" sz="900">
                <a:solidFill>
                  <a:schemeClr val="dk1"/>
                </a:solidFill>
                <a:latin typeface="Proxima Nova"/>
                <a:ea typeface="Proxima Nova"/>
                <a:cs typeface="Proxima Nova"/>
                <a:sym typeface="Proxima Nova"/>
              </a:rPr>
              <a:t>high quality to ensure longevity of video usage</a:t>
            </a:r>
            <a:endParaRPr sz="9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900">
              <a:solidFill>
                <a:schemeClr val="dk1"/>
              </a:solidFill>
              <a:latin typeface="Proxima Nova"/>
              <a:ea typeface="Proxima Nova"/>
              <a:cs typeface="Proxima Nova"/>
              <a:sym typeface="Proxima Nova"/>
            </a:endParaRPr>
          </a:p>
          <a:p>
            <a:pPr marL="457200" lvl="0" indent="0" algn="l" rtl="0">
              <a:lnSpc>
                <a:spcPct val="115000"/>
              </a:lnSpc>
              <a:spcBef>
                <a:spcPts val="0"/>
              </a:spcBef>
              <a:spcAft>
                <a:spcPts val="0"/>
              </a:spcAft>
              <a:buNone/>
            </a:pPr>
            <a:endParaRPr sz="900">
              <a:solidFill>
                <a:schemeClr val="dk1"/>
              </a:solidFill>
              <a:latin typeface="Proxima Nova"/>
              <a:ea typeface="Proxima Nova"/>
              <a:cs typeface="Proxima Nova"/>
              <a:sym typeface="Proxima Nova"/>
            </a:endParaRPr>
          </a:p>
          <a:p>
            <a:pPr marL="0" lvl="0" indent="0" algn="l" rtl="0">
              <a:lnSpc>
                <a:spcPct val="115000"/>
              </a:lnSpc>
              <a:spcBef>
                <a:spcPts val="0"/>
              </a:spcBef>
              <a:spcAft>
                <a:spcPts val="0"/>
              </a:spcAft>
              <a:buNone/>
            </a:pPr>
            <a:endParaRPr sz="900">
              <a:solidFill>
                <a:schemeClr val="dk1"/>
              </a:solidFill>
              <a:latin typeface="Proxima Nova"/>
              <a:ea typeface="Proxima Nova"/>
              <a:cs typeface="Proxima Nova"/>
              <a:sym typeface="Proxima Nova"/>
            </a:endParaRPr>
          </a:p>
        </p:txBody>
      </p:sp>
      <p:sp>
        <p:nvSpPr>
          <p:cNvPr id="71" name="Google Shape;71;p13"/>
          <p:cNvSpPr/>
          <p:nvPr/>
        </p:nvSpPr>
        <p:spPr>
          <a:xfrm>
            <a:off x="126550" y="1904375"/>
            <a:ext cx="2346900" cy="439800"/>
          </a:xfrm>
          <a:prstGeom prst="rect">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rgbClr val="FFFFFF"/>
                </a:solidFill>
                <a:latin typeface="Proxima Nova"/>
                <a:ea typeface="Proxima Nova"/>
                <a:cs typeface="Proxima Nova"/>
                <a:sym typeface="Proxima Nova"/>
              </a:rPr>
              <a:t>Skills/Technology Implemented</a:t>
            </a:r>
            <a:endParaRPr b="1">
              <a:solidFill>
                <a:srgbClr val="FFFFFF"/>
              </a:solidFill>
              <a:latin typeface="Proxima Nova"/>
              <a:ea typeface="Proxima Nova"/>
              <a:cs typeface="Proxima Nova"/>
              <a:sym typeface="Proxima Nova"/>
            </a:endParaRPr>
          </a:p>
        </p:txBody>
      </p:sp>
      <p:sp>
        <p:nvSpPr>
          <p:cNvPr id="72" name="Google Shape;72;p13"/>
          <p:cNvSpPr txBox="1"/>
          <p:nvPr/>
        </p:nvSpPr>
        <p:spPr>
          <a:xfrm>
            <a:off x="6171950" y="498975"/>
            <a:ext cx="2802300" cy="6189600"/>
          </a:xfrm>
          <a:prstGeom prst="rect">
            <a:avLst/>
          </a:prstGeom>
          <a:solidFill>
            <a:srgbClr val="FFFFFF"/>
          </a:solid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en" sz="1000" b="1">
                <a:solidFill>
                  <a:schemeClr val="dk1"/>
                </a:solidFill>
                <a:latin typeface="Proxima Nova"/>
                <a:ea typeface="Proxima Nova"/>
                <a:cs typeface="Proxima Nova"/>
                <a:sym typeface="Proxima Nova"/>
              </a:rPr>
              <a:t>Introduction &amp; Raising Awareness</a:t>
            </a:r>
            <a:endParaRPr sz="1000" b="1">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r>
              <a:rPr lang="en" sz="900">
                <a:solidFill>
                  <a:schemeClr val="dk1"/>
                </a:solidFill>
                <a:latin typeface="Proxima Nova"/>
                <a:ea typeface="Proxima Nova"/>
                <a:cs typeface="Proxima Nova"/>
                <a:sym typeface="Proxima Nova"/>
              </a:rPr>
              <a:t>The main goal of our project was to create promotional material for the Memory Masterclass program so that ADS can reach individuals diagnosed with MCI earlier in their lifetime.</a:t>
            </a:r>
            <a:endParaRPr sz="900">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endParaRPr sz="900">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r>
              <a:rPr lang="en" sz="1000" b="1">
                <a:solidFill>
                  <a:schemeClr val="dk1"/>
                </a:solidFill>
                <a:latin typeface="Proxima Nova"/>
                <a:ea typeface="Proxima Nova"/>
                <a:cs typeface="Proxima Nova"/>
                <a:sym typeface="Proxima Nova"/>
              </a:rPr>
              <a:t>Aesthetic: Homey + Active</a:t>
            </a:r>
            <a:endParaRPr sz="1000" b="1">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r>
              <a:rPr lang="en" sz="900">
                <a:solidFill>
                  <a:srgbClr val="201E21"/>
                </a:solidFill>
                <a:highlight>
                  <a:srgbClr val="FFFFFF"/>
                </a:highlight>
                <a:latin typeface="Proxima Nova"/>
                <a:ea typeface="Proxima Nova"/>
                <a:cs typeface="Proxima Nova"/>
                <a:sym typeface="Proxima Nova"/>
              </a:rPr>
              <a:t>Specifically wanted a “homey” atmosphere + an active lifestyle; Wanted the essence of the video to communicate the quality of life they strive to help the members of their class achieve. </a:t>
            </a:r>
            <a:endParaRPr sz="900" b="1">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endParaRPr sz="900" b="1">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endParaRPr sz="900" b="1">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endParaRPr sz="900" b="1">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endParaRPr sz="900" b="1">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endParaRPr sz="900" b="1">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endParaRPr sz="900" b="1">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endParaRPr sz="900" b="1">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endParaRPr sz="900" b="1">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endParaRPr sz="900" b="1">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r>
              <a:rPr lang="en" sz="900">
                <a:solidFill>
                  <a:schemeClr val="dk1"/>
                </a:solidFill>
                <a:latin typeface="Proxima Nova"/>
                <a:ea typeface="Proxima Nova"/>
                <a:cs typeface="Proxima Nova"/>
                <a:sym typeface="Proxima Nova"/>
              </a:rPr>
              <a:t> </a:t>
            </a:r>
            <a:endParaRPr sz="900">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endParaRPr sz="200" b="1">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r>
              <a:rPr lang="en" sz="1000" b="1">
                <a:solidFill>
                  <a:schemeClr val="dk1"/>
                </a:solidFill>
                <a:latin typeface="Proxima Nova"/>
                <a:ea typeface="Proxima Nova"/>
                <a:cs typeface="Proxima Nova"/>
                <a:sym typeface="Proxima Nova"/>
              </a:rPr>
              <a:t>Why Memory Masterclass?</a:t>
            </a:r>
            <a:endParaRPr sz="1000" b="1">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r>
              <a:rPr lang="en" sz="900">
                <a:solidFill>
                  <a:schemeClr val="dk1"/>
                </a:solidFill>
                <a:latin typeface="Proxima Nova"/>
                <a:ea typeface="Proxima Nova"/>
                <a:cs typeface="Proxima Nova"/>
                <a:sym typeface="Proxima Nova"/>
              </a:rPr>
              <a:t>Content that explains why Memory Masterclass is beneficial to people over 55 years old, specifically highlighting brain health  </a:t>
            </a:r>
            <a:endParaRPr sz="900">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endParaRPr sz="900">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r>
              <a:rPr lang="en" sz="1000" b="1">
                <a:solidFill>
                  <a:schemeClr val="dk1"/>
                </a:solidFill>
                <a:latin typeface="Proxima Nova"/>
                <a:ea typeface="Proxima Nova"/>
                <a:cs typeface="Proxima Nova"/>
                <a:sym typeface="Proxima Nova"/>
              </a:rPr>
              <a:t>Class Curriculum</a:t>
            </a:r>
            <a:endParaRPr sz="1000" b="1">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r>
              <a:rPr lang="en" sz="900">
                <a:solidFill>
                  <a:schemeClr val="dk1"/>
                </a:solidFill>
                <a:latin typeface="Proxima Nova"/>
                <a:ea typeface="Proxima Nova"/>
                <a:cs typeface="Proxima Nova"/>
                <a:sym typeface="Proxima Nova"/>
              </a:rPr>
              <a:t>Combination of interviews from ADS professionals explaining what the class consists of + interviews from past participants + footage of actual classes </a:t>
            </a:r>
            <a:endParaRPr sz="900">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endParaRPr sz="900">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r>
              <a:rPr lang="en" sz="1000" b="1">
                <a:solidFill>
                  <a:schemeClr val="dk1"/>
                </a:solidFill>
                <a:latin typeface="Proxima Nova"/>
                <a:ea typeface="Proxima Nova"/>
                <a:cs typeface="Proxima Nova"/>
                <a:sym typeface="Proxima Nova"/>
              </a:rPr>
              <a:t>Interviews &amp; Testimonials</a:t>
            </a:r>
            <a:endParaRPr sz="1000" b="1">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None/>
            </a:pPr>
            <a:r>
              <a:rPr lang="en" sz="900">
                <a:solidFill>
                  <a:srgbClr val="201E21"/>
                </a:solidFill>
                <a:highlight>
                  <a:srgbClr val="FFFFFF"/>
                </a:highlight>
                <a:latin typeface="Proxima Nova"/>
                <a:ea typeface="Proxima Nova"/>
                <a:cs typeface="Proxima Nova"/>
                <a:sym typeface="Proxima Nova"/>
              </a:rPr>
              <a:t>Actual participants speak about their experiences from Memory Masterclass. This involved recruiting former students who were willing to share their experiences and bringing them into the facilities on filming day. </a:t>
            </a:r>
            <a:endParaRPr sz="900">
              <a:solidFill>
                <a:schemeClr val="dk1"/>
              </a:solidFill>
              <a:latin typeface="Proxima Nova"/>
              <a:ea typeface="Proxima Nova"/>
              <a:cs typeface="Proxima Nova"/>
              <a:sym typeface="Proxima Nova"/>
            </a:endParaRPr>
          </a:p>
          <a:p>
            <a:pPr marL="0" lvl="0" indent="0" algn="r" rtl="0">
              <a:lnSpc>
                <a:spcPct val="115000"/>
              </a:lnSpc>
              <a:spcBef>
                <a:spcPts val="0"/>
              </a:spcBef>
              <a:spcAft>
                <a:spcPts val="0"/>
              </a:spcAft>
              <a:buClr>
                <a:schemeClr val="dk1"/>
              </a:buClr>
              <a:buSzPts val="1100"/>
              <a:buFont typeface="Arial"/>
              <a:buNone/>
            </a:pPr>
            <a:endParaRPr sz="900">
              <a:solidFill>
                <a:schemeClr val="dk1"/>
              </a:solidFill>
              <a:latin typeface="Proxima Nova"/>
              <a:ea typeface="Proxima Nova"/>
              <a:cs typeface="Proxima Nova"/>
              <a:sym typeface="Proxima Nova"/>
            </a:endParaRPr>
          </a:p>
        </p:txBody>
      </p:sp>
      <p:sp>
        <p:nvSpPr>
          <p:cNvPr id="73" name="Google Shape;73;p13"/>
          <p:cNvSpPr txBox="1"/>
          <p:nvPr/>
        </p:nvSpPr>
        <p:spPr>
          <a:xfrm>
            <a:off x="977125" y="2344475"/>
            <a:ext cx="1845600" cy="7224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b="1">
                <a:latin typeface="Proxima Nova"/>
                <a:ea typeface="Proxima Nova"/>
                <a:cs typeface="Proxima Nova"/>
                <a:sym typeface="Proxima Nova"/>
              </a:rPr>
              <a:t>Videography </a:t>
            </a:r>
            <a:endParaRPr sz="1000" b="1">
              <a:latin typeface="Proxima Nova"/>
              <a:ea typeface="Proxima Nova"/>
              <a:cs typeface="Proxima Nova"/>
              <a:sym typeface="Proxima Nova"/>
            </a:endParaRPr>
          </a:p>
          <a:p>
            <a:pPr marL="228600" lvl="0" indent="-171450" algn="l" rtl="0">
              <a:spcBef>
                <a:spcPts val="0"/>
              </a:spcBef>
              <a:spcAft>
                <a:spcPts val="0"/>
              </a:spcAft>
              <a:buSzPts val="900"/>
              <a:buFont typeface="Proxima Nova"/>
              <a:buChar char="●"/>
            </a:pPr>
            <a:r>
              <a:rPr lang="en" sz="900">
                <a:latin typeface="Proxima Nova"/>
                <a:ea typeface="Proxima Nova"/>
                <a:cs typeface="Proxima Nova"/>
                <a:sym typeface="Proxima Nova"/>
              </a:rPr>
              <a:t>Recording footage</a:t>
            </a:r>
            <a:endParaRPr sz="900">
              <a:latin typeface="Proxima Nova"/>
              <a:ea typeface="Proxima Nova"/>
              <a:cs typeface="Proxima Nova"/>
              <a:sym typeface="Proxima Nova"/>
            </a:endParaRPr>
          </a:p>
          <a:p>
            <a:pPr marL="228600" lvl="0" indent="-171450" algn="l" rtl="0">
              <a:spcBef>
                <a:spcPts val="0"/>
              </a:spcBef>
              <a:spcAft>
                <a:spcPts val="0"/>
              </a:spcAft>
              <a:buSzPts val="900"/>
              <a:buFont typeface="Proxima Nova"/>
              <a:buChar char="●"/>
            </a:pPr>
            <a:r>
              <a:rPr lang="en" sz="900">
                <a:latin typeface="Proxima Nova"/>
                <a:ea typeface="Proxima Nova"/>
                <a:cs typeface="Proxima Nova"/>
                <a:sym typeface="Proxima Nova"/>
              </a:rPr>
              <a:t>Cleaning and condensing</a:t>
            </a:r>
            <a:endParaRPr sz="900">
              <a:latin typeface="Proxima Nova"/>
              <a:ea typeface="Proxima Nova"/>
              <a:cs typeface="Proxima Nova"/>
              <a:sym typeface="Proxima Nova"/>
            </a:endParaRPr>
          </a:p>
          <a:p>
            <a:pPr marL="228600" lvl="0" indent="-171450" algn="l" rtl="0">
              <a:spcBef>
                <a:spcPts val="0"/>
              </a:spcBef>
              <a:spcAft>
                <a:spcPts val="0"/>
              </a:spcAft>
              <a:buSzPts val="900"/>
              <a:buFont typeface="Proxima Nova"/>
              <a:buChar char="●"/>
            </a:pPr>
            <a:r>
              <a:rPr lang="en" sz="900">
                <a:latin typeface="Proxima Nova"/>
                <a:ea typeface="Proxima Nova"/>
                <a:cs typeface="Proxima Nova"/>
                <a:sym typeface="Proxima Nova"/>
              </a:rPr>
              <a:t>Managing lighting &amp; sound</a:t>
            </a:r>
            <a:endParaRPr sz="900">
              <a:latin typeface="Proxima Nova"/>
              <a:ea typeface="Proxima Nova"/>
              <a:cs typeface="Proxima Nova"/>
              <a:sym typeface="Proxima Nova"/>
            </a:endParaRPr>
          </a:p>
          <a:p>
            <a:pPr marL="0" lvl="0" indent="0" algn="l" rtl="0">
              <a:spcBef>
                <a:spcPts val="0"/>
              </a:spcBef>
              <a:spcAft>
                <a:spcPts val="0"/>
              </a:spcAft>
              <a:buNone/>
            </a:pPr>
            <a:endParaRPr sz="1000">
              <a:latin typeface="Proxima Nova"/>
              <a:ea typeface="Proxima Nova"/>
              <a:cs typeface="Proxima Nova"/>
              <a:sym typeface="Proxima Nova"/>
            </a:endParaRPr>
          </a:p>
          <a:p>
            <a:pPr marL="0" lvl="0" indent="0" algn="l" rtl="0">
              <a:spcBef>
                <a:spcPts val="0"/>
              </a:spcBef>
              <a:spcAft>
                <a:spcPts val="0"/>
              </a:spcAft>
              <a:buNone/>
            </a:pPr>
            <a:endParaRPr sz="1000">
              <a:latin typeface="Proxima Nova"/>
              <a:ea typeface="Proxima Nova"/>
              <a:cs typeface="Proxima Nova"/>
              <a:sym typeface="Proxima Nova"/>
            </a:endParaRPr>
          </a:p>
          <a:p>
            <a:pPr marL="0" lvl="0" indent="0" algn="l" rtl="0">
              <a:spcBef>
                <a:spcPts val="0"/>
              </a:spcBef>
              <a:spcAft>
                <a:spcPts val="0"/>
              </a:spcAft>
              <a:buNone/>
            </a:pPr>
            <a:endParaRPr sz="1000">
              <a:latin typeface="Proxima Nova"/>
              <a:ea typeface="Proxima Nova"/>
              <a:cs typeface="Proxima Nova"/>
              <a:sym typeface="Proxima Nova"/>
            </a:endParaRPr>
          </a:p>
          <a:p>
            <a:pPr marL="0" lvl="0" indent="0" algn="l" rtl="0">
              <a:spcBef>
                <a:spcPts val="0"/>
              </a:spcBef>
              <a:spcAft>
                <a:spcPts val="0"/>
              </a:spcAft>
              <a:buNone/>
            </a:pPr>
            <a:endParaRPr sz="200">
              <a:latin typeface="Proxima Nova"/>
              <a:ea typeface="Proxima Nova"/>
              <a:cs typeface="Proxima Nova"/>
              <a:sym typeface="Proxima Nova"/>
            </a:endParaRPr>
          </a:p>
          <a:p>
            <a:pPr marL="0" lvl="0" indent="0" algn="l" rtl="0">
              <a:spcBef>
                <a:spcPts val="0"/>
              </a:spcBef>
              <a:spcAft>
                <a:spcPts val="0"/>
              </a:spcAft>
              <a:buNone/>
            </a:pPr>
            <a:endParaRPr sz="200">
              <a:latin typeface="Proxima Nova"/>
              <a:ea typeface="Proxima Nova"/>
              <a:cs typeface="Proxima Nova"/>
              <a:sym typeface="Proxima Nova"/>
            </a:endParaRPr>
          </a:p>
          <a:p>
            <a:pPr marL="0" lvl="0" indent="0" algn="l" rtl="0">
              <a:spcBef>
                <a:spcPts val="0"/>
              </a:spcBef>
              <a:spcAft>
                <a:spcPts val="0"/>
              </a:spcAft>
              <a:buNone/>
            </a:pPr>
            <a:endParaRPr sz="1000">
              <a:latin typeface="Proxima Nova"/>
              <a:ea typeface="Proxima Nova"/>
              <a:cs typeface="Proxima Nova"/>
              <a:sym typeface="Proxima Nova"/>
            </a:endParaRPr>
          </a:p>
        </p:txBody>
      </p:sp>
      <p:sp>
        <p:nvSpPr>
          <p:cNvPr id="74" name="Google Shape;74;p13"/>
          <p:cNvSpPr/>
          <p:nvPr/>
        </p:nvSpPr>
        <p:spPr>
          <a:xfrm>
            <a:off x="126550" y="4912375"/>
            <a:ext cx="2346900" cy="326700"/>
          </a:xfrm>
          <a:prstGeom prst="rect">
            <a:avLst/>
          </a:pr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solidFill>
                  <a:srgbClr val="FFFFFF"/>
                </a:solidFill>
                <a:latin typeface="Proxima Nova"/>
                <a:ea typeface="Proxima Nova"/>
                <a:cs typeface="Proxima Nova"/>
                <a:sym typeface="Proxima Nova"/>
              </a:rPr>
              <a:t>Final Deliverables </a:t>
            </a:r>
            <a:endParaRPr b="1">
              <a:solidFill>
                <a:srgbClr val="FFFFFF"/>
              </a:solidFill>
              <a:latin typeface="Proxima Nova"/>
              <a:ea typeface="Proxima Nova"/>
              <a:cs typeface="Proxima Nova"/>
              <a:sym typeface="Proxima Nova"/>
            </a:endParaRPr>
          </a:p>
        </p:txBody>
      </p:sp>
      <p:pic>
        <p:nvPicPr>
          <p:cNvPr id="75" name="Google Shape;75;p13"/>
          <p:cNvPicPr preferRelativeResize="0"/>
          <p:nvPr/>
        </p:nvPicPr>
        <p:blipFill rotWithShape="1">
          <a:blip r:embed="rId4">
            <a:alphaModFix/>
          </a:blip>
          <a:srcRect l="31408" t="14260" r="31262" b="14545"/>
          <a:stretch/>
        </p:blipFill>
        <p:spPr>
          <a:xfrm>
            <a:off x="239266" y="3197313"/>
            <a:ext cx="721524" cy="722426"/>
          </a:xfrm>
          <a:prstGeom prst="rect">
            <a:avLst/>
          </a:prstGeom>
          <a:noFill/>
          <a:ln>
            <a:noFill/>
          </a:ln>
        </p:spPr>
      </p:pic>
      <p:pic>
        <p:nvPicPr>
          <p:cNvPr id="76" name="Google Shape;76;p13"/>
          <p:cNvPicPr preferRelativeResize="0"/>
          <p:nvPr/>
        </p:nvPicPr>
        <p:blipFill>
          <a:blip r:embed="rId5">
            <a:alphaModFix/>
          </a:blip>
          <a:stretch>
            <a:fillRect/>
          </a:stretch>
        </p:blipFill>
        <p:spPr>
          <a:xfrm>
            <a:off x="233675" y="4050488"/>
            <a:ext cx="721497" cy="721497"/>
          </a:xfrm>
          <a:prstGeom prst="rect">
            <a:avLst/>
          </a:prstGeom>
          <a:noFill/>
          <a:ln>
            <a:noFill/>
          </a:ln>
        </p:spPr>
      </p:pic>
      <p:pic>
        <p:nvPicPr>
          <p:cNvPr id="77" name="Google Shape;77;p13"/>
          <p:cNvPicPr preferRelativeResize="0"/>
          <p:nvPr/>
        </p:nvPicPr>
        <p:blipFill rotWithShape="1">
          <a:blip r:embed="rId6">
            <a:alphaModFix/>
          </a:blip>
          <a:srcRect l="33540" r="28586" b="65846"/>
          <a:stretch/>
        </p:blipFill>
        <p:spPr>
          <a:xfrm>
            <a:off x="203043" y="2445879"/>
            <a:ext cx="721500" cy="650644"/>
          </a:xfrm>
          <a:prstGeom prst="rect">
            <a:avLst/>
          </a:prstGeom>
          <a:noFill/>
          <a:ln>
            <a:noFill/>
          </a:ln>
        </p:spPr>
      </p:pic>
      <p:sp>
        <p:nvSpPr>
          <p:cNvPr id="78" name="Google Shape;78;p13"/>
          <p:cNvSpPr txBox="1"/>
          <p:nvPr/>
        </p:nvSpPr>
        <p:spPr>
          <a:xfrm>
            <a:off x="977125" y="3136588"/>
            <a:ext cx="1845600" cy="7224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b="1">
                <a:latin typeface="Proxima Nova"/>
                <a:ea typeface="Proxima Nova"/>
                <a:cs typeface="Proxima Nova"/>
                <a:sym typeface="Proxima Nova"/>
              </a:rPr>
              <a:t>iMovie Editing</a:t>
            </a:r>
            <a:endParaRPr sz="1000" b="1">
              <a:latin typeface="Proxima Nova"/>
              <a:ea typeface="Proxima Nova"/>
              <a:cs typeface="Proxima Nova"/>
              <a:sym typeface="Proxima Nova"/>
            </a:endParaRPr>
          </a:p>
          <a:p>
            <a:pPr marL="228600" lvl="0" indent="-171450" algn="l" rtl="0">
              <a:spcBef>
                <a:spcPts val="0"/>
              </a:spcBef>
              <a:spcAft>
                <a:spcPts val="0"/>
              </a:spcAft>
              <a:buSzPts val="900"/>
              <a:buFont typeface="Proxima Nova"/>
              <a:buChar char="●"/>
            </a:pPr>
            <a:r>
              <a:rPr lang="en" sz="900">
                <a:latin typeface="Proxima Nova"/>
                <a:ea typeface="Proxima Nova"/>
                <a:cs typeface="Proxima Nova"/>
                <a:sym typeface="Proxima Nova"/>
              </a:rPr>
              <a:t>Enhancing sound quality</a:t>
            </a:r>
            <a:endParaRPr sz="900">
              <a:latin typeface="Proxima Nova"/>
              <a:ea typeface="Proxima Nova"/>
              <a:cs typeface="Proxima Nova"/>
              <a:sym typeface="Proxima Nova"/>
            </a:endParaRPr>
          </a:p>
          <a:p>
            <a:pPr marL="228600" lvl="0" indent="-171450" algn="l" rtl="0">
              <a:spcBef>
                <a:spcPts val="0"/>
              </a:spcBef>
              <a:spcAft>
                <a:spcPts val="0"/>
              </a:spcAft>
              <a:buSzPts val="900"/>
              <a:buFont typeface="Proxima Nova"/>
              <a:buChar char="●"/>
            </a:pPr>
            <a:r>
              <a:rPr lang="en" sz="900">
                <a:latin typeface="Proxima Nova"/>
                <a:ea typeface="Proxima Nova"/>
                <a:cs typeface="Proxima Nova"/>
                <a:sym typeface="Proxima Nova"/>
              </a:rPr>
              <a:t>Cohesively combining clips</a:t>
            </a:r>
            <a:endParaRPr sz="900">
              <a:latin typeface="Proxima Nova"/>
              <a:ea typeface="Proxima Nova"/>
              <a:cs typeface="Proxima Nova"/>
              <a:sym typeface="Proxima Nova"/>
            </a:endParaRPr>
          </a:p>
          <a:p>
            <a:pPr marL="228600" lvl="0" indent="-171450" algn="l" rtl="0">
              <a:spcBef>
                <a:spcPts val="0"/>
              </a:spcBef>
              <a:spcAft>
                <a:spcPts val="0"/>
              </a:spcAft>
              <a:buSzPts val="900"/>
              <a:buFont typeface="Proxima Nova"/>
              <a:buChar char="●"/>
            </a:pPr>
            <a:r>
              <a:rPr lang="en" sz="900">
                <a:latin typeface="Proxima Nova"/>
                <a:ea typeface="Proxima Nova"/>
                <a:cs typeface="Proxima Nova"/>
                <a:sym typeface="Proxima Nova"/>
              </a:rPr>
              <a:t>Adding effects like music &amp; fading</a:t>
            </a:r>
            <a:endParaRPr sz="900">
              <a:latin typeface="Proxima Nova"/>
              <a:ea typeface="Proxima Nova"/>
              <a:cs typeface="Proxima Nova"/>
              <a:sym typeface="Proxima Nova"/>
            </a:endParaRPr>
          </a:p>
          <a:p>
            <a:pPr marL="0" lvl="0" indent="0" algn="l" rtl="0">
              <a:spcBef>
                <a:spcPts val="0"/>
              </a:spcBef>
              <a:spcAft>
                <a:spcPts val="0"/>
              </a:spcAft>
              <a:buNone/>
            </a:pPr>
            <a:endParaRPr sz="1000">
              <a:latin typeface="Proxima Nova"/>
              <a:ea typeface="Proxima Nova"/>
              <a:cs typeface="Proxima Nova"/>
              <a:sym typeface="Proxima Nova"/>
            </a:endParaRPr>
          </a:p>
          <a:p>
            <a:pPr marL="0" lvl="0" indent="0" algn="l" rtl="0">
              <a:spcBef>
                <a:spcPts val="0"/>
              </a:spcBef>
              <a:spcAft>
                <a:spcPts val="0"/>
              </a:spcAft>
              <a:buNone/>
            </a:pPr>
            <a:endParaRPr sz="1000">
              <a:latin typeface="Proxima Nova"/>
              <a:ea typeface="Proxima Nova"/>
              <a:cs typeface="Proxima Nova"/>
              <a:sym typeface="Proxima Nova"/>
            </a:endParaRPr>
          </a:p>
          <a:p>
            <a:pPr marL="0" lvl="0" indent="0" algn="l" rtl="0">
              <a:spcBef>
                <a:spcPts val="0"/>
              </a:spcBef>
              <a:spcAft>
                <a:spcPts val="0"/>
              </a:spcAft>
              <a:buNone/>
            </a:pPr>
            <a:endParaRPr sz="1000">
              <a:latin typeface="Proxima Nova"/>
              <a:ea typeface="Proxima Nova"/>
              <a:cs typeface="Proxima Nova"/>
              <a:sym typeface="Proxima Nova"/>
            </a:endParaRPr>
          </a:p>
          <a:p>
            <a:pPr marL="0" lvl="0" indent="0" algn="l" rtl="0">
              <a:spcBef>
                <a:spcPts val="0"/>
              </a:spcBef>
              <a:spcAft>
                <a:spcPts val="0"/>
              </a:spcAft>
              <a:buNone/>
            </a:pPr>
            <a:endParaRPr sz="200">
              <a:latin typeface="Proxima Nova"/>
              <a:ea typeface="Proxima Nova"/>
              <a:cs typeface="Proxima Nova"/>
              <a:sym typeface="Proxima Nova"/>
            </a:endParaRPr>
          </a:p>
          <a:p>
            <a:pPr marL="0" lvl="0" indent="0" algn="l" rtl="0">
              <a:spcBef>
                <a:spcPts val="0"/>
              </a:spcBef>
              <a:spcAft>
                <a:spcPts val="0"/>
              </a:spcAft>
              <a:buNone/>
            </a:pPr>
            <a:endParaRPr sz="200">
              <a:latin typeface="Proxima Nova"/>
              <a:ea typeface="Proxima Nova"/>
              <a:cs typeface="Proxima Nova"/>
              <a:sym typeface="Proxima Nova"/>
            </a:endParaRPr>
          </a:p>
          <a:p>
            <a:pPr marL="0" lvl="0" indent="0" algn="l" rtl="0">
              <a:spcBef>
                <a:spcPts val="0"/>
              </a:spcBef>
              <a:spcAft>
                <a:spcPts val="0"/>
              </a:spcAft>
              <a:buNone/>
            </a:pPr>
            <a:endParaRPr sz="1000">
              <a:latin typeface="Proxima Nova"/>
              <a:ea typeface="Proxima Nova"/>
              <a:cs typeface="Proxima Nova"/>
              <a:sym typeface="Proxima Nova"/>
            </a:endParaRPr>
          </a:p>
        </p:txBody>
      </p:sp>
      <p:sp>
        <p:nvSpPr>
          <p:cNvPr id="79" name="Google Shape;79;p13"/>
          <p:cNvSpPr txBox="1"/>
          <p:nvPr/>
        </p:nvSpPr>
        <p:spPr>
          <a:xfrm>
            <a:off x="977125" y="3974075"/>
            <a:ext cx="1845600" cy="7224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b="1">
                <a:latin typeface="Proxima Nova"/>
                <a:ea typeface="Proxima Nova"/>
                <a:cs typeface="Proxima Nova"/>
                <a:sym typeface="Proxima Nova"/>
              </a:rPr>
              <a:t>Documentation</a:t>
            </a:r>
            <a:endParaRPr sz="1000" b="1">
              <a:latin typeface="Proxima Nova"/>
              <a:ea typeface="Proxima Nova"/>
              <a:cs typeface="Proxima Nova"/>
              <a:sym typeface="Proxima Nova"/>
            </a:endParaRPr>
          </a:p>
          <a:p>
            <a:pPr marL="228600" lvl="0" indent="-171450" algn="l" rtl="0">
              <a:spcBef>
                <a:spcPts val="0"/>
              </a:spcBef>
              <a:spcAft>
                <a:spcPts val="0"/>
              </a:spcAft>
              <a:buSzPts val="900"/>
              <a:buFont typeface="Proxima Nova"/>
              <a:buChar char="●"/>
            </a:pPr>
            <a:r>
              <a:rPr lang="en" sz="900">
                <a:latin typeface="Proxima Nova"/>
                <a:ea typeface="Proxima Nova"/>
                <a:cs typeface="Proxima Nova"/>
                <a:sym typeface="Proxima Nova"/>
              </a:rPr>
              <a:t>Creating repository for film on google drive</a:t>
            </a:r>
            <a:endParaRPr sz="900">
              <a:latin typeface="Proxima Nova"/>
              <a:ea typeface="Proxima Nova"/>
              <a:cs typeface="Proxima Nova"/>
              <a:sym typeface="Proxima Nova"/>
            </a:endParaRPr>
          </a:p>
          <a:p>
            <a:pPr marL="228600" lvl="0" indent="-171450" algn="l" rtl="0">
              <a:spcBef>
                <a:spcPts val="0"/>
              </a:spcBef>
              <a:spcAft>
                <a:spcPts val="0"/>
              </a:spcAft>
              <a:buSzPts val="900"/>
              <a:buFont typeface="Proxima Nova"/>
              <a:buChar char="●"/>
            </a:pPr>
            <a:r>
              <a:rPr lang="en" sz="900">
                <a:latin typeface="Proxima Nova"/>
                <a:ea typeface="Proxima Nova"/>
                <a:cs typeface="Proxima Nova"/>
                <a:sym typeface="Proxima Nova"/>
              </a:rPr>
              <a:t>Recording progress</a:t>
            </a:r>
            <a:endParaRPr sz="900">
              <a:latin typeface="Proxima Nova"/>
              <a:ea typeface="Proxima Nova"/>
              <a:cs typeface="Proxima Nova"/>
              <a:sym typeface="Proxima Nova"/>
            </a:endParaRPr>
          </a:p>
          <a:p>
            <a:pPr marL="0" lvl="0" indent="0" algn="l" rtl="0">
              <a:spcBef>
                <a:spcPts val="0"/>
              </a:spcBef>
              <a:spcAft>
                <a:spcPts val="0"/>
              </a:spcAft>
              <a:buNone/>
            </a:pPr>
            <a:endParaRPr sz="1000">
              <a:latin typeface="Proxima Nova"/>
              <a:ea typeface="Proxima Nova"/>
              <a:cs typeface="Proxima Nova"/>
              <a:sym typeface="Proxima Nova"/>
            </a:endParaRPr>
          </a:p>
          <a:p>
            <a:pPr marL="0" lvl="0" indent="0" algn="l" rtl="0">
              <a:spcBef>
                <a:spcPts val="0"/>
              </a:spcBef>
              <a:spcAft>
                <a:spcPts val="0"/>
              </a:spcAft>
              <a:buNone/>
            </a:pPr>
            <a:endParaRPr sz="1000">
              <a:latin typeface="Proxima Nova"/>
              <a:ea typeface="Proxima Nova"/>
              <a:cs typeface="Proxima Nova"/>
              <a:sym typeface="Proxima Nova"/>
            </a:endParaRPr>
          </a:p>
          <a:p>
            <a:pPr marL="0" lvl="0" indent="0" algn="l" rtl="0">
              <a:spcBef>
                <a:spcPts val="0"/>
              </a:spcBef>
              <a:spcAft>
                <a:spcPts val="0"/>
              </a:spcAft>
              <a:buNone/>
            </a:pPr>
            <a:endParaRPr sz="1000">
              <a:latin typeface="Proxima Nova"/>
              <a:ea typeface="Proxima Nova"/>
              <a:cs typeface="Proxima Nova"/>
              <a:sym typeface="Proxima Nova"/>
            </a:endParaRPr>
          </a:p>
          <a:p>
            <a:pPr marL="0" lvl="0" indent="0" algn="l" rtl="0">
              <a:spcBef>
                <a:spcPts val="0"/>
              </a:spcBef>
              <a:spcAft>
                <a:spcPts val="0"/>
              </a:spcAft>
              <a:buNone/>
            </a:pPr>
            <a:endParaRPr sz="200">
              <a:latin typeface="Proxima Nova"/>
              <a:ea typeface="Proxima Nova"/>
              <a:cs typeface="Proxima Nova"/>
              <a:sym typeface="Proxima Nova"/>
            </a:endParaRPr>
          </a:p>
          <a:p>
            <a:pPr marL="0" lvl="0" indent="0" algn="l" rtl="0">
              <a:spcBef>
                <a:spcPts val="0"/>
              </a:spcBef>
              <a:spcAft>
                <a:spcPts val="0"/>
              </a:spcAft>
              <a:buNone/>
            </a:pPr>
            <a:endParaRPr sz="200">
              <a:latin typeface="Proxima Nova"/>
              <a:ea typeface="Proxima Nova"/>
              <a:cs typeface="Proxima Nova"/>
              <a:sym typeface="Proxima Nova"/>
            </a:endParaRPr>
          </a:p>
          <a:p>
            <a:pPr marL="0" lvl="0" indent="0" algn="l" rtl="0">
              <a:spcBef>
                <a:spcPts val="0"/>
              </a:spcBef>
              <a:spcAft>
                <a:spcPts val="0"/>
              </a:spcAft>
              <a:buNone/>
            </a:pPr>
            <a:endParaRPr sz="1000">
              <a:latin typeface="Proxima Nova"/>
              <a:ea typeface="Proxima Nova"/>
              <a:cs typeface="Proxima Nova"/>
              <a:sym typeface="Proxima Nova"/>
            </a:endParaRPr>
          </a:p>
        </p:txBody>
      </p:sp>
      <p:sp>
        <p:nvSpPr>
          <p:cNvPr id="80" name="Google Shape;80;p13"/>
          <p:cNvSpPr txBox="1"/>
          <p:nvPr/>
        </p:nvSpPr>
        <p:spPr>
          <a:xfrm>
            <a:off x="157475" y="5239075"/>
            <a:ext cx="2626200" cy="1449600"/>
          </a:xfrm>
          <a:prstGeom prst="rect">
            <a:avLst/>
          </a:prstGeom>
          <a:solidFill>
            <a:srgbClr val="FFFFFF"/>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b="1">
                <a:latin typeface="Proxima Nova"/>
                <a:ea typeface="Proxima Nova"/>
                <a:cs typeface="Proxima Nova"/>
                <a:sym typeface="Proxima Nova"/>
              </a:rPr>
              <a:t>4-minute Video</a:t>
            </a:r>
            <a:endParaRPr sz="1000" b="1">
              <a:latin typeface="Proxima Nova"/>
              <a:ea typeface="Proxima Nova"/>
              <a:cs typeface="Proxima Nova"/>
              <a:sym typeface="Proxima Nova"/>
            </a:endParaRPr>
          </a:p>
          <a:p>
            <a:pPr marL="171450" lvl="0" indent="-171450" algn="l" rtl="0">
              <a:spcBef>
                <a:spcPts val="0"/>
              </a:spcBef>
              <a:spcAft>
                <a:spcPts val="0"/>
              </a:spcAft>
              <a:buSzPts val="900"/>
              <a:buFont typeface="Proxima Nova"/>
              <a:buChar char="●"/>
            </a:pPr>
            <a:r>
              <a:rPr lang="en" sz="900">
                <a:latin typeface="Proxima Nova"/>
                <a:ea typeface="Proxima Nova"/>
                <a:cs typeface="Proxima Nova"/>
                <a:sym typeface="Proxima Nova"/>
              </a:rPr>
              <a:t>Used for AARP presentation</a:t>
            </a:r>
            <a:endParaRPr sz="900">
              <a:latin typeface="Proxima Nova"/>
              <a:ea typeface="Proxima Nova"/>
              <a:cs typeface="Proxima Nova"/>
              <a:sym typeface="Proxima Nova"/>
            </a:endParaRPr>
          </a:p>
          <a:p>
            <a:pPr marL="171450" lvl="0" indent="-171450" algn="l" rtl="0">
              <a:spcBef>
                <a:spcPts val="0"/>
              </a:spcBef>
              <a:spcAft>
                <a:spcPts val="0"/>
              </a:spcAft>
              <a:buSzPts val="900"/>
              <a:buFont typeface="Proxima Nova"/>
              <a:buChar char="●"/>
            </a:pPr>
            <a:r>
              <a:rPr lang="en" sz="900">
                <a:latin typeface="Proxima Nova"/>
                <a:ea typeface="Proxima Nova"/>
                <a:cs typeface="Proxima Nova"/>
                <a:sym typeface="Proxima Nova"/>
              </a:rPr>
              <a:t>Showcased on ADS website</a:t>
            </a:r>
            <a:endParaRPr sz="900">
              <a:latin typeface="Proxima Nova"/>
              <a:ea typeface="Proxima Nova"/>
              <a:cs typeface="Proxima Nova"/>
              <a:sym typeface="Proxima Nova"/>
            </a:endParaRPr>
          </a:p>
          <a:p>
            <a:pPr marL="171450" lvl="0" indent="-171450" algn="l" rtl="0">
              <a:spcBef>
                <a:spcPts val="0"/>
              </a:spcBef>
              <a:spcAft>
                <a:spcPts val="0"/>
              </a:spcAft>
              <a:buSzPts val="900"/>
              <a:buFont typeface="Proxima Nova"/>
              <a:buChar char="●"/>
            </a:pPr>
            <a:r>
              <a:rPr lang="en" sz="900">
                <a:latin typeface="Proxima Nova"/>
                <a:ea typeface="Proxima Nova"/>
                <a:cs typeface="Proxima Nova"/>
                <a:sym typeface="Proxima Nova"/>
              </a:rPr>
              <a:t>Includes key components of Memory Masterclass experience </a:t>
            </a:r>
            <a:endParaRPr sz="900">
              <a:latin typeface="Proxima Nova"/>
              <a:ea typeface="Proxima Nova"/>
              <a:cs typeface="Proxima Nova"/>
              <a:sym typeface="Proxima Nova"/>
            </a:endParaRPr>
          </a:p>
          <a:p>
            <a:pPr marL="0" lvl="0" indent="0" algn="l" rtl="0">
              <a:spcBef>
                <a:spcPts val="0"/>
              </a:spcBef>
              <a:spcAft>
                <a:spcPts val="0"/>
              </a:spcAft>
              <a:buNone/>
            </a:pPr>
            <a:endParaRPr sz="200">
              <a:latin typeface="Proxima Nova"/>
              <a:ea typeface="Proxima Nova"/>
              <a:cs typeface="Proxima Nova"/>
              <a:sym typeface="Proxima Nova"/>
            </a:endParaRPr>
          </a:p>
          <a:p>
            <a:pPr marL="0" lvl="0" indent="0" algn="l" rtl="0">
              <a:spcBef>
                <a:spcPts val="0"/>
              </a:spcBef>
              <a:spcAft>
                <a:spcPts val="0"/>
              </a:spcAft>
              <a:buNone/>
            </a:pPr>
            <a:r>
              <a:rPr lang="en" sz="1000" b="1">
                <a:latin typeface="Proxima Nova"/>
                <a:ea typeface="Proxima Nova"/>
                <a:cs typeface="Proxima Nova"/>
                <a:sym typeface="Proxima Nova"/>
              </a:rPr>
              <a:t>Technical Documentation</a:t>
            </a:r>
            <a:endParaRPr sz="1000">
              <a:solidFill>
                <a:schemeClr val="dk1"/>
              </a:solidFill>
              <a:latin typeface="Proxima Nova"/>
              <a:ea typeface="Proxima Nova"/>
              <a:cs typeface="Proxima Nova"/>
              <a:sym typeface="Proxima Nova"/>
            </a:endParaRPr>
          </a:p>
          <a:p>
            <a:pPr marL="171450" lvl="0" indent="-171450" algn="l" rtl="0">
              <a:spcBef>
                <a:spcPts val="0"/>
              </a:spcBef>
              <a:spcAft>
                <a:spcPts val="0"/>
              </a:spcAft>
              <a:buClr>
                <a:schemeClr val="dk1"/>
              </a:buClr>
              <a:buSzPts val="900"/>
              <a:buFont typeface="Proxima Nova"/>
              <a:buChar char="●"/>
            </a:pPr>
            <a:r>
              <a:rPr lang="en" sz="900">
                <a:solidFill>
                  <a:schemeClr val="dk1"/>
                </a:solidFill>
                <a:latin typeface="Proxima Nova"/>
                <a:ea typeface="Proxima Nova"/>
                <a:cs typeface="Proxima Nova"/>
                <a:sym typeface="Proxima Nova"/>
              </a:rPr>
              <a:t>User Manual</a:t>
            </a:r>
            <a:endParaRPr sz="900">
              <a:solidFill>
                <a:schemeClr val="dk1"/>
              </a:solidFill>
              <a:latin typeface="Proxima Nova"/>
              <a:ea typeface="Proxima Nova"/>
              <a:cs typeface="Proxima Nova"/>
              <a:sym typeface="Proxima Nova"/>
            </a:endParaRPr>
          </a:p>
          <a:p>
            <a:pPr marL="171450" lvl="0" indent="-171450" algn="l" rtl="0">
              <a:spcBef>
                <a:spcPts val="0"/>
              </a:spcBef>
              <a:spcAft>
                <a:spcPts val="0"/>
              </a:spcAft>
              <a:buClr>
                <a:schemeClr val="dk1"/>
              </a:buClr>
              <a:buSzPts val="900"/>
              <a:buFont typeface="Proxima Nova"/>
              <a:buChar char="●"/>
            </a:pPr>
            <a:r>
              <a:rPr lang="en" sz="900">
                <a:solidFill>
                  <a:schemeClr val="dk1"/>
                </a:solidFill>
                <a:latin typeface="Proxima Nova"/>
                <a:ea typeface="Proxima Nova"/>
                <a:cs typeface="Proxima Nova"/>
                <a:sym typeface="Proxima Nova"/>
              </a:rPr>
              <a:t>Developer Manual</a:t>
            </a:r>
            <a:endParaRPr sz="900">
              <a:solidFill>
                <a:schemeClr val="dk1"/>
              </a:solidFill>
              <a:latin typeface="Proxima Nova"/>
              <a:ea typeface="Proxima Nova"/>
              <a:cs typeface="Proxima Nova"/>
              <a:sym typeface="Proxima Nova"/>
            </a:endParaRPr>
          </a:p>
        </p:txBody>
      </p:sp>
      <p:pic>
        <p:nvPicPr>
          <p:cNvPr id="81" name="Google Shape;81;p13"/>
          <p:cNvPicPr preferRelativeResize="0"/>
          <p:nvPr/>
        </p:nvPicPr>
        <p:blipFill rotWithShape="1">
          <a:blip r:embed="rId7">
            <a:alphaModFix/>
          </a:blip>
          <a:srcRect l="17168" t="13133" r="12035" b="13125"/>
          <a:stretch/>
        </p:blipFill>
        <p:spPr>
          <a:xfrm>
            <a:off x="6234278" y="2414000"/>
            <a:ext cx="2661601" cy="1560068"/>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431</Words>
  <Application>Microsoft Macintosh PowerPoint</Application>
  <PresentationFormat>On-screen Show (4:3)</PresentationFormat>
  <Paragraphs>85</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Proxima Nova</vt:lpstr>
      <vt:lpstr>Montserrat</vt:lpstr>
      <vt:lpstr>Simple Light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Maddie Kulik</cp:lastModifiedBy>
  <cp:revision>1</cp:revision>
  <dcterms:modified xsi:type="dcterms:W3CDTF">2019-05-07T15:31:10Z</dcterms:modified>
</cp:coreProperties>
</file>