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PT Sans Narrow"/>
      <p:regular r:id="rId23"/>
      <p:bold r:id="rId24"/>
    </p:embeddedFont>
    <p:embeddedFont>
      <p:font typeface="Open Sans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PTSansNarrow-bold.fntdata"/><Relationship Id="rId23" Type="http://schemas.openxmlformats.org/officeDocument/2006/relationships/font" Target="fonts/PTSansNarrow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penSans-bold.fntdata"/><Relationship Id="rId25" Type="http://schemas.openxmlformats.org/officeDocument/2006/relationships/font" Target="fonts/OpenSans-regular.fntdata"/><Relationship Id="rId28" Type="http://schemas.openxmlformats.org/officeDocument/2006/relationships/font" Target="fonts/OpenSans-boldItalic.fntdata"/><Relationship Id="rId27" Type="http://schemas.openxmlformats.org/officeDocument/2006/relationships/font" Target="fonts/Open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28adba433_0_3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728adba433_0_3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728adba433_0_3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728adba433_0_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728adba433_0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728adba433_0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728adba433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728adba433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728adba433_0_3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728adba433_0_3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76d560e9c1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76d560e9c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76d560e9c1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76d560e9c1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728adba433_0_2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728adba433_0_2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728adba433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728adba433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728adba433_0_2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728adba433_0_2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728adba433_0_2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728adba433_0_2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28adba433_0_2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728adba433_0_2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750870ae1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750870ae1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750870ae1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750870ae1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750870ae1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750870ae1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750870ae10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750870ae1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093789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Vocalization Detection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50" y="193488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Team: Dat Bui, Amr Aboelnaga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Client: Dr. Michael Bowers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Course: CS4624 Multimedia, Hypertext and Information Access Capstone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Instructor: Dr. Edward Fox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Virginia Tech, Blacksburg 24061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4/29/20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AviSoft data</a:t>
            </a:r>
            <a:endParaRPr/>
          </a:p>
        </p:txBody>
      </p:sp>
      <p:sp>
        <p:nvSpPr>
          <p:cNvPr id="129" name="Google Shape;129;p2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30" name="Google Shape;13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" y="1152425"/>
            <a:ext cx="8818870" cy="38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DeepSqueak Output</a:t>
            </a:r>
            <a:endParaRPr/>
          </a:p>
        </p:txBody>
      </p:sp>
      <p:sp>
        <p:nvSpPr>
          <p:cNvPr id="136" name="Google Shape;136;p2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0750" y="1152436"/>
            <a:ext cx="9144002" cy="3153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Progress - Detection</a:t>
            </a:r>
            <a:endParaRPr/>
          </a:p>
        </p:txBody>
      </p:sp>
      <p:sp>
        <p:nvSpPr>
          <p:cNvPr id="143" name="Google Shape;143;p2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Faster R-CNN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State of the art detection model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only want to detect Ultrasonic Vocalizations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Progress - Classifications</a:t>
            </a:r>
            <a:endParaRPr/>
          </a:p>
        </p:txBody>
      </p:sp>
      <p:sp>
        <p:nvSpPr>
          <p:cNvPr id="149" name="Google Shape;149;p2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Wright Classifier Network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Accuracy up to 75% from a baseline of ~30%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Training with Dr. Bowers’ data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augmentation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Roles</a:t>
            </a:r>
            <a:endParaRPr/>
          </a:p>
        </p:txBody>
      </p:sp>
      <p:sp>
        <p:nvSpPr>
          <p:cNvPr id="155" name="Google Shape;155;p2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 Bui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Automation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Learning DeepSqueak MATLAB library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Data matching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Note-taking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Amr Aboelnaga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Development and improvement of Machine Learning model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Graduate Student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Mike Bowers, PhD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Collection and categorization of vocalization data from rats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161" name="Google Shape;161;p2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Improved Classifier Network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Standalone application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Communication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COVID-19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Linear Progression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</a:t>
            </a:r>
            <a:endParaRPr/>
          </a:p>
        </p:txBody>
      </p:sp>
      <p:sp>
        <p:nvSpPr>
          <p:cNvPr id="173" name="Google Shape;173;p2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Client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Dr. Mike Bowers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Graduate Student Correspondent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Amr Aboelnaga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Instructor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Edward Fox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DeepSqueak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100"/>
              <a:t>https://www.researchgate.net/publication/330143833_DeepSqueak_a_deep_learning-based_system_for_detection_and_analysis_of_ultrasonic_vocalizations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Technology used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Timeline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Overview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Phases of Work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Progress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Deliverables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Roles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Future Work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Lessons Learned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Acknowledgements / References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Technology used</a:t>
            </a:r>
            <a:endParaRPr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Github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Kaggle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MATLAB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PyWinAuto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Ghidra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Python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NumPy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Pandas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0050" y="0"/>
            <a:ext cx="4083951" cy="2144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12437" y="2678475"/>
            <a:ext cx="1831562" cy="70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37519" y="2571744"/>
            <a:ext cx="2174900" cy="19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46725" y="1676350"/>
            <a:ext cx="1790799" cy="1790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89" name="Google Shape;89;p1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6985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Char char="●"/>
            </a:pPr>
            <a:r>
              <a:rPr lang="en" sz="2400">
                <a:solidFill>
                  <a:srgbClr val="222222"/>
                </a:solidFill>
                <a:highlight>
                  <a:schemeClr val="lt1"/>
                </a:highlight>
              </a:rPr>
              <a:t>2/3 - Milestone: Receive kaggle data</a:t>
            </a:r>
            <a:endParaRPr sz="240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381000" lvl="0" marL="6985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Char char="●"/>
            </a:pPr>
            <a:r>
              <a:rPr lang="en" sz="2400">
                <a:solidFill>
                  <a:srgbClr val="222222"/>
                </a:solidFill>
                <a:highlight>
                  <a:schemeClr val="lt1"/>
                </a:highlight>
              </a:rPr>
              <a:t>2/17 - Milestone: Process data</a:t>
            </a:r>
            <a:endParaRPr sz="240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381000" lvl="0" marL="6985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Char char="●"/>
            </a:pPr>
            <a:r>
              <a:rPr lang="en" sz="2400">
                <a:solidFill>
                  <a:srgbClr val="222222"/>
                </a:solidFill>
                <a:highlight>
                  <a:schemeClr val="lt1"/>
                </a:highlight>
              </a:rPr>
              <a:t>4/4  - Interim Report</a:t>
            </a:r>
            <a:endParaRPr sz="240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381000" lvl="0" marL="6985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Char char="●"/>
            </a:pPr>
            <a:r>
              <a:rPr lang="en" sz="2400">
                <a:solidFill>
                  <a:srgbClr val="222222"/>
                </a:solidFill>
                <a:highlight>
                  <a:schemeClr val="lt1"/>
                </a:highlight>
              </a:rPr>
              <a:t>4/7 - Milestone: Model refined</a:t>
            </a:r>
            <a:endParaRPr sz="240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381000" lvl="0" marL="6985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Char char="●"/>
            </a:pPr>
            <a:r>
              <a:rPr lang="en" sz="2400">
                <a:solidFill>
                  <a:srgbClr val="222222"/>
                </a:solidFill>
                <a:highlight>
                  <a:schemeClr val="lt1"/>
                </a:highlight>
              </a:rPr>
              <a:t>4/13 - Begin Data Matching</a:t>
            </a:r>
            <a:endParaRPr sz="240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381000" lvl="0" marL="6985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Char char="●"/>
            </a:pPr>
            <a:r>
              <a:rPr lang="en" sz="2400">
                <a:solidFill>
                  <a:srgbClr val="222222"/>
                </a:solidFill>
                <a:highlight>
                  <a:schemeClr val="lt1"/>
                </a:highlight>
              </a:rPr>
              <a:t>4/17 - Milestone: Application is developed and ready to use</a:t>
            </a:r>
            <a:endParaRPr sz="240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381000" lvl="0" marL="6985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Char char="●"/>
            </a:pPr>
            <a:r>
              <a:rPr lang="en" sz="2400">
                <a:solidFill>
                  <a:srgbClr val="222222"/>
                </a:solidFill>
                <a:highlight>
                  <a:schemeClr val="lt1"/>
                </a:highlight>
              </a:rPr>
              <a:t>4/26 - VTechWorks</a:t>
            </a:r>
            <a:endParaRPr sz="2400">
              <a:solidFill>
                <a:srgbClr val="222222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95" name="Google Shape;95;p1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Goal is to facilitate Dr. Bower’s research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Attempts have been made to automate AviSoft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Automation with Python was not practical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Reverse engineering proved to be nearly impossible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DeepSqueak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Transforming wav files into spectrograms for image processing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Detection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Classifications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Clustering 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K-means clustering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Supervised classification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Wright Classifier Network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6" name="Google Shape;9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4550" y="0"/>
            <a:ext cx="2769451" cy="204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Phases of Work</a:t>
            </a:r>
            <a:endParaRPr/>
          </a:p>
        </p:txBody>
      </p:sp>
      <p:sp>
        <p:nvSpPr>
          <p:cNvPr id="102" name="Google Shape;102;p1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Pipelining and integration of DeepSqueak data with AviSoft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At the beginning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Automation of AviSoft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Did not work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matching between DeepSqueak and AviSoft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Current stage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Phases of Work</a:t>
            </a:r>
            <a:endParaRPr/>
          </a:p>
        </p:txBody>
      </p:sp>
      <p:sp>
        <p:nvSpPr>
          <p:cNvPr id="108" name="Google Shape;108;p1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Pipelining and Integration of AviSoft and DeepSqueak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Original plan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AWS, PostgresSQL, Python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Was not what Amr had in mind</a:t>
            </a:r>
            <a:endParaRPr/>
          </a:p>
        </p:txBody>
      </p:sp>
      <p:pic>
        <p:nvPicPr>
          <p:cNvPr id="109" name="Google Shape;10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9794" y="2571750"/>
            <a:ext cx="2354200" cy="243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3096900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698" y="2891050"/>
            <a:ext cx="3746924" cy="211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Phases of Work</a:t>
            </a:r>
            <a:endParaRPr/>
          </a:p>
        </p:txBody>
      </p:sp>
      <p:sp>
        <p:nvSpPr>
          <p:cNvPr id="117" name="Google Shape;117;p2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Automation of AviSoft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Attempts were made to automate functionality of AviSoft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PyWinAuto	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Would have been counterintuitive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Ghidra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Reverse engineering tool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Disassembly of source code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Not practical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Phases of Work</a:t>
            </a:r>
            <a:endParaRPr/>
          </a:p>
        </p:txBody>
      </p:sp>
      <p:sp>
        <p:nvSpPr>
          <p:cNvPr id="123" name="Google Shape;123;p2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matching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Python script that takes in AviSoft file and DeepSqueak classifications file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Syncs up classifications between the two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Checks for correlations between AviSoft data and DeepSqueak data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