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38" r:id="rId1"/>
  </p:sldMasterIdLst>
  <p:notesMasterIdLst>
    <p:notesMasterId r:id="rId50"/>
  </p:notesMasterIdLst>
  <p:handoutMasterIdLst>
    <p:handoutMasterId r:id="rId51"/>
  </p:handoutMasterIdLst>
  <p:sldIdLst>
    <p:sldId id="365" r:id="rId2"/>
    <p:sldId id="426" r:id="rId3"/>
    <p:sldId id="425" r:id="rId4"/>
    <p:sldId id="428" r:id="rId5"/>
    <p:sldId id="527" r:id="rId6"/>
    <p:sldId id="433" r:id="rId7"/>
    <p:sldId id="487" r:id="rId8"/>
    <p:sldId id="528" r:id="rId9"/>
    <p:sldId id="438" r:id="rId10"/>
    <p:sldId id="557" r:id="rId11"/>
    <p:sldId id="560" r:id="rId12"/>
    <p:sldId id="437" r:id="rId13"/>
    <p:sldId id="479" r:id="rId14"/>
    <p:sldId id="502" r:id="rId15"/>
    <p:sldId id="478" r:id="rId16"/>
    <p:sldId id="491" r:id="rId17"/>
    <p:sldId id="577" r:id="rId18"/>
    <p:sldId id="550" r:id="rId19"/>
    <p:sldId id="529" r:id="rId20"/>
    <p:sldId id="566" r:id="rId21"/>
    <p:sldId id="530" r:id="rId22"/>
    <p:sldId id="573" r:id="rId23"/>
    <p:sldId id="554" r:id="rId24"/>
    <p:sldId id="555" r:id="rId25"/>
    <p:sldId id="537" r:id="rId26"/>
    <p:sldId id="538" r:id="rId27"/>
    <p:sldId id="539" r:id="rId28"/>
    <p:sldId id="567" r:id="rId29"/>
    <p:sldId id="548" r:id="rId30"/>
    <p:sldId id="565" r:id="rId31"/>
    <p:sldId id="556" r:id="rId32"/>
    <p:sldId id="558" r:id="rId33"/>
    <p:sldId id="561" r:id="rId34"/>
    <p:sldId id="562" r:id="rId35"/>
    <p:sldId id="559" r:id="rId36"/>
    <p:sldId id="499" r:id="rId37"/>
    <p:sldId id="500" r:id="rId38"/>
    <p:sldId id="494" r:id="rId39"/>
    <p:sldId id="496" r:id="rId40"/>
    <p:sldId id="504" r:id="rId41"/>
    <p:sldId id="569" r:id="rId42"/>
    <p:sldId id="570" r:id="rId43"/>
    <p:sldId id="571" r:id="rId44"/>
    <p:sldId id="572" r:id="rId45"/>
    <p:sldId id="574" r:id="rId46"/>
    <p:sldId id="575" r:id="rId47"/>
    <p:sldId id="576" r:id="rId48"/>
    <p:sldId id="578" r:id="rId49"/>
  </p:sldIdLst>
  <p:sldSz cx="9144000" cy="6858000" type="screen4x3"/>
  <p:notesSz cx="7010400" cy="9296400"/>
  <p:defaultTextStyle>
    <a:defPPr>
      <a:defRPr lang="en-US"/>
    </a:defPPr>
    <a:lvl1pPr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1pPr>
    <a:lvl2pPr marL="742950" indent="-28575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2pPr>
    <a:lvl3pPr marL="11430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3pPr>
    <a:lvl4pPr marL="16002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4pPr>
    <a:lvl5pPr marL="20574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elowe" initials="k" lastIdx="1" clrIdx="0"/>
  <p:cmAuthor id="1" name="Donald Brooks" initials="DB"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FF"/>
    <a:srgbClr val="004AD0"/>
    <a:srgbClr val="0961FF"/>
    <a:srgbClr val="FFFFFF"/>
    <a:srgbClr val="2671FF"/>
    <a:srgbClr val="0092D2"/>
    <a:srgbClr val="F8DED3"/>
    <a:srgbClr val="DCE2EF"/>
    <a:srgbClr val="BFBFBF"/>
    <a:srgbClr val="19FF0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5" autoAdjust="0"/>
    <p:restoredTop sz="56894" autoAdjust="0"/>
  </p:normalViewPr>
  <p:slideViewPr>
    <p:cSldViewPr snapToGrid="0">
      <p:cViewPr>
        <p:scale>
          <a:sx n="51" d="100"/>
          <a:sy n="51" d="100"/>
        </p:scale>
        <p:origin x="2430" y="96"/>
      </p:cViewPr>
      <p:guideLst>
        <p:guide orient="horz" pos="2160"/>
        <p:guide pos="2880"/>
      </p:guideLst>
    </p:cSldViewPr>
  </p:slideViewPr>
  <p:notesTextViewPr>
    <p:cViewPr>
      <p:scale>
        <a:sx n="3" d="2"/>
        <a:sy n="3" d="2"/>
      </p:scale>
      <p:origin x="0" y="0"/>
    </p:cViewPr>
  </p:notesTextViewPr>
  <p:notesViewPr>
    <p:cSldViewPr>
      <p:cViewPr varScale="1">
        <p:scale>
          <a:sx n="75" d="100"/>
          <a:sy n="75" d="100"/>
        </p:scale>
        <p:origin x="-3224" y="-104"/>
      </p:cViewPr>
      <p:guideLst>
        <p:guide orient="horz" pos="2928"/>
        <p:guide pos="2208"/>
      </p:guideLst>
    </p:cSldViewPr>
  </p:notes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13" cy="465114"/>
          </a:xfrm>
          <a:prstGeom prst="rect">
            <a:avLst/>
          </a:prstGeom>
        </p:spPr>
        <p:txBody>
          <a:bodyPr vert="horz" lIns="83622" tIns="41811" rIns="83622" bIns="41811" rtlCol="0"/>
          <a:lstStyle>
            <a:lvl1pPr algn="l">
              <a:defRPr sz="1100"/>
            </a:lvl1pPr>
          </a:lstStyle>
          <a:p>
            <a:pPr>
              <a:defRPr/>
            </a:pPr>
            <a:endParaRPr lang="en-US"/>
          </a:p>
        </p:txBody>
      </p:sp>
      <p:sp>
        <p:nvSpPr>
          <p:cNvPr id="3" name="Date Placeholder 2"/>
          <p:cNvSpPr>
            <a:spLocks noGrp="1"/>
          </p:cNvSpPr>
          <p:nvPr>
            <p:ph type="dt" sz="quarter" idx="1"/>
          </p:nvPr>
        </p:nvSpPr>
        <p:spPr>
          <a:xfrm>
            <a:off x="3970556" y="0"/>
            <a:ext cx="3038413" cy="465114"/>
          </a:xfrm>
          <a:prstGeom prst="rect">
            <a:avLst/>
          </a:prstGeom>
        </p:spPr>
        <p:txBody>
          <a:bodyPr vert="horz" lIns="83622" tIns="41811" rIns="83622" bIns="41811" rtlCol="0"/>
          <a:lstStyle>
            <a:lvl1pPr algn="r">
              <a:defRPr sz="1100"/>
            </a:lvl1pPr>
          </a:lstStyle>
          <a:p>
            <a:pPr>
              <a:defRPr/>
            </a:pPr>
            <a:fld id="{613FDF42-71E0-824D-A199-B4FBECA496FD}" type="datetimeFigureOut">
              <a:rPr lang="en-US"/>
              <a:pPr>
                <a:defRPr/>
              </a:pPr>
              <a:t>6/8/2015</a:t>
            </a:fld>
            <a:endParaRPr lang="en-US"/>
          </a:p>
        </p:txBody>
      </p:sp>
      <p:sp>
        <p:nvSpPr>
          <p:cNvPr id="4" name="Footer Placeholder 3"/>
          <p:cNvSpPr>
            <a:spLocks noGrp="1"/>
          </p:cNvSpPr>
          <p:nvPr>
            <p:ph type="ftr" sz="quarter" idx="2"/>
          </p:nvPr>
        </p:nvSpPr>
        <p:spPr>
          <a:xfrm>
            <a:off x="0" y="8829819"/>
            <a:ext cx="3038413" cy="465114"/>
          </a:xfrm>
          <a:prstGeom prst="rect">
            <a:avLst/>
          </a:prstGeom>
        </p:spPr>
        <p:txBody>
          <a:bodyPr vert="horz" lIns="83622" tIns="41811" rIns="83622" bIns="41811" rtlCol="0" anchor="b"/>
          <a:lstStyle>
            <a:lvl1pPr algn="l">
              <a:defRPr sz="1100"/>
            </a:lvl1pPr>
          </a:lstStyle>
          <a:p>
            <a:pPr>
              <a:defRPr/>
            </a:pPr>
            <a:endParaRPr lang="en-US"/>
          </a:p>
        </p:txBody>
      </p:sp>
      <p:sp>
        <p:nvSpPr>
          <p:cNvPr id="5" name="Slide Number Placeholder 4"/>
          <p:cNvSpPr>
            <a:spLocks noGrp="1"/>
          </p:cNvSpPr>
          <p:nvPr>
            <p:ph type="sldNum" sz="quarter" idx="3"/>
          </p:nvPr>
        </p:nvSpPr>
        <p:spPr>
          <a:xfrm>
            <a:off x="3970556" y="8829819"/>
            <a:ext cx="3038413" cy="465114"/>
          </a:xfrm>
          <a:prstGeom prst="rect">
            <a:avLst/>
          </a:prstGeom>
        </p:spPr>
        <p:txBody>
          <a:bodyPr vert="horz" lIns="83622" tIns="41811" rIns="83622" bIns="41811" rtlCol="0" anchor="b"/>
          <a:lstStyle>
            <a:lvl1pPr algn="r">
              <a:defRPr sz="1100"/>
            </a:lvl1pPr>
          </a:lstStyle>
          <a:p>
            <a:pPr>
              <a:defRPr/>
            </a:pPr>
            <a:fld id="{A88603B5-39A3-444A-A360-9FDD5A06DA1B}" type="slidenum">
              <a:rPr lang="en-US"/>
              <a:pPr>
                <a:defRPr/>
              </a:pPr>
              <a:t>‹#›</a:t>
            </a:fld>
            <a:endParaRPr lang="en-US"/>
          </a:p>
        </p:txBody>
      </p:sp>
    </p:spTree>
    <p:extLst>
      <p:ext uri="{BB962C8B-B14F-4D97-AF65-F5344CB8AC3E}">
        <p14:creationId xmlns:p14="http://schemas.microsoft.com/office/powerpoint/2010/main" val="460288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noChangeArrowheads="1"/>
          </p:cNvSpPr>
          <p:nvPr>
            <p:ph type="sldImg"/>
          </p:nvPr>
        </p:nvSpPr>
        <p:spPr bwMode="auto">
          <a:xfrm>
            <a:off x="1182688" y="706438"/>
            <a:ext cx="4643437" cy="3484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2050" name="Rectangle 2"/>
          <p:cNvSpPr>
            <a:spLocks noGrp="1" noChangeArrowheads="1"/>
          </p:cNvSpPr>
          <p:nvPr>
            <p:ph type="body"/>
          </p:nvPr>
        </p:nvSpPr>
        <p:spPr bwMode="auto">
          <a:xfrm>
            <a:off x="701613" y="4414911"/>
            <a:ext cx="5607175" cy="41816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3041276" cy="4636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tabLst>
                <a:tab pos="662007" algn="l"/>
                <a:tab pos="1324013" algn="l"/>
                <a:tab pos="1986020" algn="l"/>
                <a:tab pos="2648026" algn="l"/>
              </a:tabLst>
              <a:defRPr sz="1300">
                <a:solidFill>
                  <a:srgbClr val="000000"/>
                </a:solidFill>
                <a:latin typeface="Times New Roman" charset="0"/>
                <a:cs typeface="Arial Unicode MS" charset="0"/>
              </a:defRPr>
            </a:lvl1pPr>
          </a:lstStyle>
          <a:p>
            <a:pPr>
              <a:defRPr/>
            </a:pPr>
            <a:endParaRPr lang="en-US"/>
          </a:p>
        </p:txBody>
      </p:sp>
      <p:sp>
        <p:nvSpPr>
          <p:cNvPr id="2052" name="Rectangle 4"/>
          <p:cNvSpPr>
            <a:spLocks noGrp="1" noChangeArrowheads="1"/>
          </p:cNvSpPr>
          <p:nvPr>
            <p:ph type="dt"/>
          </p:nvPr>
        </p:nvSpPr>
        <p:spPr bwMode="auto">
          <a:xfrm>
            <a:off x="3967692" y="0"/>
            <a:ext cx="3041276" cy="4636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r">
              <a:tabLst>
                <a:tab pos="662007" algn="l"/>
                <a:tab pos="1324013" algn="l"/>
                <a:tab pos="1986020" algn="l"/>
                <a:tab pos="2648026" algn="l"/>
              </a:tabLst>
              <a:defRPr sz="1300">
                <a:solidFill>
                  <a:srgbClr val="000000"/>
                </a:solidFill>
                <a:latin typeface="Times New Roman" charset="0"/>
                <a:cs typeface="Arial Unicode MS" charset="0"/>
              </a:defRPr>
            </a:lvl1pPr>
          </a:lstStyle>
          <a:p>
            <a:pPr>
              <a:defRPr/>
            </a:pPr>
            <a:endParaRPr lang="en-US"/>
          </a:p>
        </p:txBody>
      </p:sp>
      <p:sp>
        <p:nvSpPr>
          <p:cNvPr id="2053" name="Rectangle 5"/>
          <p:cNvSpPr>
            <a:spLocks noGrp="1" noChangeArrowheads="1"/>
          </p:cNvSpPr>
          <p:nvPr>
            <p:ph type="ftr"/>
          </p:nvPr>
        </p:nvSpPr>
        <p:spPr bwMode="auto">
          <a:xfrm>
            <a:off x="0" y="8831287"/>
            <a:ext cx="3041276" cy="4636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a:tabLst>
                <a:tab pos="662007" algn="l"/>
                <a:tab pos="1324013" algn="l"/>
                <a:tab pos="1986020" algn="l"/>
                <a:tab pos="2648026" algn="l"/>
              </a:tabLst>
              <a:defRPr sz="1300">
                <a:solidFill>
                  <a:srgbClr val="000000"/>
                </a:solidFill>
                <a:latin typeface="Times New Roman" charset="0"/>
                <a:cs typeface="Arial Unicode MS" charset="0"/>
              </a:defRPr>
            </a:lvl1pPr>
          </a:lstStyle>
          <a:p>
            <a:pPr>
              <a:defRPr/>
            </a:pPr>
            <a:endParaRPr lang="en-US"/>
          </a:p>
        </p:txBody>
      </p:sp>
      <p:sp>
        <p:nvSpPr>
          <p:cNvPr id="2054" name="Rectangle 6"/>
          <p:cNvSpPr>
            <a:spLocks noGrp="1" noChangeArrowheads="1"/>
          </p:cNvSpPr>
          <p:nvPr>
            <p:ph type="sldNum"/>
          </p:nvPr>
        </p:nvSpPr>
        <p:spPr bwMode="auto">
          <a:xfrm>
            <a:off x="3967692" y="8831287"/>
            <a:ext cx="3041276" cy="4636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lvl1pPr algn="r">
              <a:tabLst>
                <a:tab pos="662007" algn="l"/>
                <a:tab pos="1324013" algn="l"/>
                <a:tab pos="1986020" algn="l"/>
                <a:tab pos="2648026" algn="l"/>
              </a:tabLst>
              <a:defRPr sz="1300">
                <a:solidFill>
                  <a:srgbClr val="000000"/>
                </a:solidFill>
                <a:latin typeface="Times New Roman" charset="0"/>
                <a:cs typeface="Arial Unicode MS" charset="0"/>
              </a:defRPr>
            </a:lvl1pPr>
          </a:lstStyle>
          <a:p>
            <a:pPr>
              <a:defRPr/>
            </a:pPr>
            <a:fld id="{7036C722-1B27-214F-AD59-C573262574F1}" type="slidenum">
              <a:rPr lang="en-US"/>
              <a:pPr>
                <a:defRPr/>
              </a:pPr>
              <a:t>‹#›</a:t>
            </a:fld>
            <a:endParaRPr lang="en-US"/>
          </a:p>
        </p:txBody>
      </p:sp>
    </p:spTree>
    <p:extLst>
      <p:ext uri="{BB962C8B-B14F-4D97-AF65-F5344CB8AC3E}">
        <p14:creationId xmlns:p14="http://schemas.microsoft.com/office/powerpoint/2010/main" val="1452507720"/>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ＭＳ Ｐゴシック" charset="0"/>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baseline="0" dirty="0" smtClean="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a:t>
            </a:fld>
            <a:endParaRPr lang="en-US"/>
          </a:p>
        </p:txBody>
      </p:sp>
    </p:spTree>
    <p:extLst>
      <p:ext uri="{BB962C8B-B14F-4D97-AF65-F5344CB8AC3E}">
        <p14:creationId xmlns:p14="http://schemas.microsoft.com/office/powerpoint/2010/main" val="23790640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DU91-W2-250</a:t>
            </a:r>
            <a:r>
              <a:rPr lang="en-US" baseline="0" dirty="0" smtClean="0"/>
              <a:t> profile was selected for the fabric section study and the original profile is in black.  The modifications are shown in blue and include a nose offset as before (however, this will not be a focus of the following analysis) and a straightening of the profile between the x/c locations indicated here).</a:t>
            </a:r>
          </a:p>
          <a:p>
            <a:endParaRPr lang="en-US" baseline="0" dirty="0" smtClean="0"/>
          </a:p>
          <a:p>
            <a:r>
              <a:rPr lang="en-US" baseline="0" dirty="0" smtClean="0"/>
              <a:t>The reason for the straightening is to allow for the placement of fabric panels shown in this figure…there are 3 </a:t>
            </a:r>
            <a:r>
              <a:rPr lang="en-US" baseline="0" dirty="0" err="1" smtClean="0"/>
              <a:t>spanwise</a:t>
            </a:r>
            <a:r>
              <a:rPr lang="en-US" baseline="0" dirty="0" smtClean="0"/>
              <a:t> positions for the fabric panels (as well as three more on the opposite side of the model) and, going from bottom to top here, they are shown with increasing amounts of cut-away.  Each cavity is hollowed out so that the fabric has ample room to deflect into the model, if necessary.  </a:t>
            </a:r>
            <a:r>
              <a:rPr lang="en-US" baseline="0" dirty="0" smtClean="0"/>
              <a:t>Each </a:t>
            </a:r>
            <a:r>
              <a:rPr lang="en-US" baseline="0" dirty="0" smtClean="0"/>
              <a:t>panel is made from a steel frame shown here in brown with an </a:t>
            </a:r>
            <a:r>
              <a:rPr lang="en-US" dirty="0" smtClean="0">
                <a:solidFill>
                  <a:srgbClr val="000000"/>
                </a:solidFill>
                <a:effectLst/>
              </a:rPr>
              <a:t>impervious, glass fiber reinforced fabric stretched over top of it.  </a:t>
            </a:r>
            <a:r>
              <a:rPr lang="en-US" dirty="0" smtClean="0">
                <a:solidFill>
                  <a:srgbClr val="000000"/>
                </a:solidFill>
                <a:effectLst/>
              </a:rPr>
              <a:t>The panel is then</a:t>
            </a:r>
            <a:r>
              <a:rPr lang="en-US" baseline="0" dirty="0" smtClean="0">
                <a:solidFill>
                  <a:srgbClr val="000000"/>
                </a:solidFill>
                <a:effectLst/>
              </a:rPr>
              <a:t> bolted to the main body of the model and t</a:t>
            </a:r>
            <a:r>
              <a:rPr lang="en-US" dirty="0" smtClean="0">
                <a:solidFill>
                  <a:srgbClr val="000000"/>
                </a:solidFill>
                <a:effectLst/>
              </a:rPr>
              <a:t>he </a:t>
            </a:r>
            <a:r>
              <a:rPr lang="en-US" dirty="0" smtClean="0">
                <a:solidFill>
                  <a:srgbClr val="000000"/>
                </a:solidFill>
                <a:effectLst/>
              </a:rPr>
              <a:t>final</a:t>
            </a:r>
            <a:r>
              <a:rPr lang="en-US" baseline="0" dirty="0" smtClean="0">
                <a:solidFill>
                  <a:srgbClr val="000000"/>
                </a:solidFill>
                <a:effectLst/>
              </a:rPr>
              <a:t> outcome looks like…</a:t>
            </a:r>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10</a:t>
            </a:fld>
            <a:endParaRPr lang="en-US"/>
          </a:p>
        </p:txBody>
      </p:sp>
    </p:spTree>
    <p:extLst>
      <p:ext uri="{BB962C8B-B14F-4D97-AF65-F5344CB8AC3E}">
        <p14:creationId xmlns:p14="http://schemas.microsoft.com/office/powerpoint/2010/main" val="581625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18109"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dirty="0" smtClean="0"/>
              <a:t>…as shown here. We see three </a:t>
            </a:r>
            <a:r>
              <a:rPr lang="en-US" dirty="0" err="1" smtClean="0"/>
              <a:t>spanewise</a:t>
            </a:r>
            <a:r>
              <a:rPr lang="en-US" dirty="0" smtClean="0"/>
              <a:t> panels and small non-flexible</a:t>
            </a:r>
            <a:r>
              <a:rPr lang="en-US" baseline="0" dirty="0" smtClean="0"/>
              <a:t> transitions between each panel.  Also, the fabric panels of the center cavities on each side of the model were instrumented for pressure tubes from the backside of the fabric.</a:t>
            </a:r>
          </a:p>
          <a:p>
            <a:pPr marL="0" marR="0" indent="0" algn="l" defTabSz="418109" rtl="0" eaLnBrk="0" fontAlgn="base" latinLnBrk="0" hangingPunct="0">
              <a:lnSpc>
                <a:spcPct val="100000"/>
              </a:lnSpc>
              <a:spcBef>
                <a:spcPct val="30000"/>
              </a:spcBef>
              <a:spcAft>
                <a:spcPct val="0"/>
              </a:spcAft>
              <a:buClr>
                <a:srgbClr val="000000"/>
              </a:buClr>
              <a:buSzPct val="100000"/>
              <a:buFont typeface="Times New Roman" charset="0"/>
              <a:buNone/>
              <a:tabLst/>
              <a:defRPr/>
            </a:pPr>
            <a:endParaRPr lang="en-US" baseline="0" dirty="0" smtClean="0"/>
          </a:p>
          <a:p>
            <a:pPr marL="0" marR="0" indent="0" algn="l" defTabSz="418109"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baseline="0" dirty="0" smtClean="0"/>
              <a:t>You </a:t>
            </a:r>
            <a:r>
              <a:rPr lang="en-US" baseline="0" dirty="0" smtClean="0"/>
              <a:t>may notice the speckled pattern on the panels which is due to the use of a </a:t>
            </a:r>
            <a:r>
              <a:rPr lang="en-US" baseline="0" dirty="0" smtClean="0"/>
              <a:t>digital </a:t>
            </a:r>
            <a:r>
              <a:rPr lang="en-US" baseline="0" dirty="0" smtClean="0"/>
              <a:t>image correlation system to measure the fabric deflections.</a:t>
            </a:r>
          </a:p>
          <a:p>
            <a:pPr defTabSz="418109">
              <a:defRPr/>
            </a:pPr>
            <a:endParaRPr lang="en-US" baseline="0" dirty="0" smtClean="0"/>
          </a:p>
          <a:p>
            <a:r>
              <a:rPr lang="en-US" baseline="0" dirty="0" smtClean="0"/>
              <a:t>To act as a control for the fabric testing, a rigid-paneled model was also tested which had aluminum frames installed</a:t>
            </a:r>
            <a:r>
              <a:rPr lang="en-US" baseline="0" dirty="0" smtClean="0"/>
              <a:t>.</a:t>
            </a:r>
            <a:endParaRPr lang="en-US" baseline="0" dirty="0" smtClean="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11</a:t>
            </a:fld>
            <a:endParaRPr lang="en-US"/>
          </a:p>
        </p:txBody>
      </p:sp>
    </p:spTree>
    <p:extLst>
      <p:ext uri="{BB962C8B-B14F-4D97-AF65-F5344CB8AC3E}">
        <p14:creationId xmlns:p14="http://schemas.microsoft.com/office/powerpoint/2010/main" val="5077907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These results are at the Reynolds = 3M case and we see the lift and drag </a:t>
            </a:r>
            <a:r>
              <a:rPr lang="en-US" sz="1100" dirty="0" err="1"/>
              <a:t>polars</a:t>
            </a:r>
            <a:r>
              <a:rPr lang="en-US" sz="1100" dirty="0"/>
              <a:t> here on top, as well as the baseline-subtracted </a:t>
            </a:r>
            <a:r>
              <a:rPr lang="en-US" sz="1100" dirty="0" err="1"/>
              <a:t>polars</a:t>
            </a:r>
            <a:r>
              <a:rPr lang="en-US" sz="1100" dirty="0"/>
              <a:t> on the bottom.  They symbols are for the experimental data, and the dashed lines are for an </a:t>
            </a:r>
            <a:r>
              <a:rPr lang="en-US" sz="1100" dirty="0" err="1"/>
              <a:t>aeroelastic</a:t>
            </a:r>
            <a:r>
              <a:rPr lang="en-US" sz="1100" dirty="0"/>
              <a:t> simulation that iterates until convergence is reached between a strip-theory aerodynamic solution from XFOIL and a structural membrane solution from a finite difference algorithm.  In this case, two different </a:t>
            </a:r>
            <a:r>
              <a:rPr lang="en-US" sz="1100" dirty="0" err="1"/>
              <a:t>spanwise</a:t>
            </a:r>
            <a:r>
              <a:rPr lang="en-US" sz="1100" dirty="0"/>
              <a:t> solutions of the simulation are shown.</a:t>
            </a:r>
          </a:p>
          <a:p>
            <a:pPr defTabSz="418109">
              <a:defRPr/>
            </a:pPr>
            <a:endParaRPr lang="en-US" sz="1100" dirty="0"/>
          </a:p>
          <a:p>
            <a:pPr defTabSz="418109">
              <a:defRPr/>
            </a:pPr>
            <a:r>
              <a:rPr lang="en-US" sz="1100" dirty="0"/>
              <a:t>For the lift comparison, </a:t>
            </a:r>
            <a:r>
              <a:rPr lang="en-US" sz="1100" dirty="0" smtClean="0"/>
              <a:t>we do see </a:t>
            </a:r>
            <a:r>
              <a:rPr lang="en-US" sz="1100" dirty="0"/>
              <a:t>in the linear range small changes due to the fabric which are generally increasing moving into the positive linear range and reaching a maximum around the design angle of attack at about 6 degrees.  </a:t>
            </a:r>
            <a:r>
              <a:rPr lang="en-US" sz="1100" dirty="0"/>
              <a:t>Such variation is consistent with the literature that predicts non-linear lift curves for flexible models and is physically understood by the fact that increased load on the fabric panels increases their deflection and thus camber.</a:t>
            </a:r>
          </a:p>
          <a:p>
            <a:pPr defTabSz="418109">
              <a:defRPr/>
            </a:pPr>
            <a:endParaRPr lang="en-US" sz="1100" dirty="0"/>
          </a:p>
          <a:p>
            <a:pPr defTabSz="418109">
              <a:defRPr/>
            </a:pPr>
            <a:r>
              <a:rPr lang="en-US" sz="1100" dirty="0"/>
              <a:t>The drag comparison is shown on the right with two different pieces of experimental data: polar sweeps at each angle of attack and wake cross-sections at 3 selected angles of attack.  The wake cross-sections produced a range of drag values corresponding to different </a:t>
            </a:r>
            <a:r>
              <a:rPr lang="en-US" sz="1100" dirty="0" err="1"/>
              <a:t>spanwise</a:t>
            </a:r>
            <a:r>
              <a:rPr lang="en-US" sz="1100" dirty="0"/>
              <a:t> locations and these ranges are plotted using error bars as shown here, here, and here.  The main message to take away from this plot is the immense amount of </a:t>
            </a:r>
            <a:r>
              <a:rPr lang="en-US" sz="1100" dirty="0" err="1"/>
              <a:t>spanwise</a:t>
            </a:r>
            <a:r>
              <a:rPr lang="en-US" sz="1100" dirty="0"/>
              <a:t> variation in the drag.  This is seen even more dramatically in the wake cross-sections…</a:t>
            </a:r>
            <a:r>
              <a:rPr lang="en-US" dirty="0" smtClean="0"/>
              <a:t/>
            </a:r>
            <a:br>
              <a:rPr lang="en-US" dirty="0" smtClean="0"/>
            </a:b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12</a:t>
            </a:fld>
            <a:endParaRPr lang="en-US"/>
          </a:p>
        </p:txBody>
      </p:sp>
    </p:spTree>
    <p:extLst>
      <p:ext uri="{BB962C8B-B14F-4D97-AF65-F5344CB8AC3E}">
        <p14:creationId xmlns:p14="http://schemas.microsoft.com/office/powerpoint/2010/main" val="415635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figure shows</a:t>
            </a:r>
            <a:r>
              <a:rPr lang="en-US" baseline="0" dirty="0" smtClean="0"/>
              <a:t> three wake cross-sections </a:t>
            </a:r>
            <a:r>
              <a:rPr lang="en-US" baseline="0" dirty="0" smtClean="0"/>
              <a:t>at </a:t>
            </a:r>
            <a:r>
              <a:rPr lang="en-US" baseline="0" dirty="0" smtClean="0"/>
              <a:t>the given angles of attack</a:t>
            </a:r>
            <a:r>
              <a:rPr lang="en-US" baseline="0" dirty="0" smtClean="0"/>
              <a:t>.  We are looking up at the TE of the model which is in this orientation.  The contours here represent the Cp.  </a:t>
            </a:r>
            <a:r>
              <a:rPr lang="en-US" baseline="0" dirty="0" smtClean="0"/>
              <a:t>The </a:t>
            </a:r>
            <a:r>
              <a:rPr lang="en-US" baseline="0" dirty="0" err="1" smtClean="0"/>
              <a:t>spanwise</a:t>
            </a:r>
            <a:r>
              <a:rPr lang="en-US" baseline="0" dirty="0" smtClean="0"/>
              <a:t> locations of the cross-sections are indicated by </a:t>
            </a:r>
            <a:r>
              <a:rPr lang="en-US" baseline="0" dirty="0" smtClean="0"/>
              <a:t>the black lines tracing from the </a:t>
            </a:r>
            <a:r>
              <a:rPr lang="en-US" baseline="0" dirty="0" smtClean="0"/>
              <a:t>full-span view of the model on the left.  For the 8.5 </a:t>
            </a:r>
            <a:r>
              <a:rPr lang="en-US" baseline="0" dirty="0" err="1" smtClean="0"/>
              <a:t>deg</a:t>
            </a:r>
            <a:r>
              <a:rPr lang="en-US" baseline="0" dirty="0" smtClean="0"/>
              <a:t> case and lesser so for the 6.6 degree case, we see </a:t>
            </a:r>
            <a:r>
              <a:rPr lang="en-US" baseline="0" dirty="0" err="1" smtClean="0"/>
              <a:t>spanwise</a:t>
            </a:r>
            <a:r>
              <a:rPr lang="en-US" baseline="0" dirty="0" smtClean="0"/>
              <a:t> periodicity in the wake width; the width bulges at the center of the panels and narrows at the transitions between panels.  While not confirmed with flow separation measurements, it is suspected that the increased camber and resulting three-dimensional effects over the fabric panels causes separation to initiate first at the highly deflected span locations of each panel.</a:t>
            </a:r>
          </a:p>
          <a:p>
            <a:endParaRPr lang="en-US" baseline="0" dirty="0" smtClean="0"/>
          </a:p>
          <a:p>
            <a:r>
              <a:rPr lang="en-US" baseline="0" dirty="0" smtClean="0"/>
              <a:t>Plotting the traces of the drag for each of these cases, we see the </a:t>
            </a:r>
            <a:r>
              <a:rPr lang="en-US" baseline="0" dirty="0" err="1" smtClean="0"/>
              <a:t>spanwise</a:t>
            </a:r>
            <a:r>
              <a:rPr lang="en-US" baseline="0" dirty="0" smtClean="0"/>
              <a:t> periodicity with clear dips in-between panels for the two higher </a:t>
            </a:r>
            <a:r>
              <a:rPr lang="en-US" baseline="0" dirty="0" err="1" smtClean="0"/>
              <a:t>AoA</a:t>
            </a:r>
            <a:r>
              <a:rPr lang="en-US" baseline="0" dirty="0" smtClean="0"/>
              <a:t> cases.</a:t>
            </a:r>
            <a:endParaRPr lang="en-US" dirty="0" smtClean="0"/>
          </a:p>
          <a:p>
            <a:endParaRPr lang="en-US" dirty="0" smtClean="0"/>
          </a:p>
          <a:p>
            <a:r>
              <a:rPr lang="en-US" sz="1100" dirty="0" smtClean="0"/>
              <a:t>What</a:t>
            </a:r>
            <a:r>
              <a:rPr lang="en-US" sz="1100" baseline="0" dirty="0" smtClean="0"/>
              <a:t> we can take away from these plots is that the drag performance and thus l</a:t>
            </a:r>
            <a:r>
              <a:rPr lang="en-US" sz="1100" dirty="0" smtClean="0"/>
              <a:t>ift/drag </a:t>
            </a:r>
            <a:r>
              <a:rPr lang="en-US" sz="1100" dirty="0"/>
              <a:t>of the fabric </a:t>
            </a:r>
            <a:r>
              <a:rPr lang="en-US" sz="1100" dirty="0" smtClean="0"/>
              <a:t>model </a:t>
            </a:r>
            <a:r>
              <a:rPr lang="en-US" sz="1100" dirty="0"/>
              <a:t>varies greatly with </a:t>
            </a:r>
            <a:r>
              <a:rPr lang="en-US" sz="1100" dirty="0" err="1"/>
              <a:t>spanwise</a:t>
            </a:r>
            <a:r>
              <a:rPr lang="en-US" sz="1100" dirty="0"/>
              <a:t> location, and a</a:t>
            </a:r>
            <a:r>
              <a:rPr lang="en-US" dirty="0" smtClean="0">
                <a:solidFill>
                  <a:srgbClr val="000000"/>
                </a:solidFill>
                <a:effectLst/>
              </a:rPr>
              <a:t>s with the </a:t>
            </a:r>
            <a:r>
              <a:rPr lang="en-US" u="sng" dirty="0" smtClean="0">
                <a:solidFill>
                  <a:srgbClr val="000000"/>
                </a:solidFill>
                <a:effectLst/>
              </a:rPr>
              <a:t>DU00</a:t>
            </a:r>
            <a:r>
              <a:rPr lang="en-US" dirty="0" smtClean="0">
                <a:solidFill>
                  <a:srgbClr val="000000"/>
                </a:solidFill>
                <a:effectLst/>
              </a:rPr>
              <a:t>-W-212, the observed variation in </a:t>
            </a:r>
            <a:r>
              <a:rPr lang="en-US" sz="1100" dirty="0"/>
              <a:t>$</a:t>
            </a:r>
            <a:r>
              <a:rPr lang="en-US" sz="1100" dirty="0" err="1"/>
              <a:t>C_l</a:t>
            </a:r>
            <a:r>
              <a:rPr lang="en-US" sz="1100" dirty="0"/>
              <a:t>/</a:t>
            </a:r>
            <a:r>
              <a:rPr lang="en-US" sz="1100" dirty="0" err="1"/>
              <a:t>C_d</a:t>
            </a:r>
            <a:r>
              <a:rPr lang="en-US" sz="1100" dirty="0"/>
              <a:t>$</a:t>
            </a:r>
            <a:r>
              <a:rPr lang="en-US" dirty="0" smtClean="0">
                <a:solidFill>
                  <a:srgbClr val="000000"/>
                </a:solidFill>
                <a:effectLst/>
              </a:rPr>
              <a:t> between models is primarily due to the drag term.</a:t>
            </a:r>
            <a:r>
              <a:rPr lang="en-US" baseline="0" dirty="0" smtClean="0">
                <a:solidFill>
                  <a:srgbClr val="000000"/>
                </a:solidFill>
                <a:effectLst/>
              </a:rPr>
              <a:t>  In order to have an accurate picture of the aero performance of fabric models, therefore, it is </a:t>
            </a:r>
            <a:r>
              <a:rPr lang="en-US" dirty="0" smtClean="0">
                <a:solidFill>
                  <a:srgbClr val="000000"/>
                </a:solidFill>
                <a:effectLst/>
              </a:rPr>
              <a:t>believed that future testing of modular blade designs with flexible surfaces should include significant consideration towards how to accurately represent the average drag across the </a:t>
            </a:r>
            <a:r>
              <a:rPr lang="en-US" dirty="0" smtClean="0">
                <a:solidFill>
                  <a:srgbClr val="000000"/>
                </a:solidFill>
                <a:effectLst/>
              </a:rPr>
              <a:t>span and how to appropriately</a:t>
            </a:r>
            <a:r>
              <a:rPr lang="en-US" baseline="0" dirty="0" smtClean="0">
                <a:solidFill>
                  <a:srgbClr val="000000"/>
                </a:solidFill>
                <a:effectLst/>
              </a:rPr>
              <a:t> scale this </a:t>
            </a:r>
            <a:r>
              <a:rPr lang="en-US" baseline="0" dirty="0" err="1" smtClean="0">
                <a:solidFill>
                  <a:srgbClr val="000000"/>
                </a:solidFill>
                <a:effectLst/>
              </a:rPr>
              <a:t>spanwise</a:t>
            </a:r>
            <a:r>
              <a:rPr lang="en-US" baseline="0" dirty="0" smtClean="0">
                <a:solidFill>
                  <a:srgbClr val="000000"/>
                </a:solidFill>
                <a:effectLst/>
              </a:rPr>
              <a:t> variation from the full-scale wind turbine blade to the wind tunnel</a:t>
            </a:r>
            <a:r>
              <a:rPr lang="en-US" dirty="0" smtClean="0">
                <a:solidFill>
                  <a:srgbClr val="000000"/>
                </a:solidFill>
                <a:effectLst/>
              </a:rPr>
              <a:t>.</a:t>
            </a:r>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13</a:t>
            </a:fld>
            <a:endParaRPr lang="en-US"/>
          </a:p>
        </p:txBody>
      </p:sp>
    </p:spTree>
    <p:extLst>
      <p:ext uri="{BB962C8B-B14F-4D97-AF65-F5344CB8AC3E}">
        <p14:creationId xmlns:p14="http://schemas.microsoft.com/office/powerpoint/2010/main" val="40918461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baseline="0" dirty="0" smtClean="0"/>
              <a:t>Finally, we will look </a:t>
            </a:r>
            <a:r>
              <a:rPr lang="en-US" b="0" i="0" u="none" strike="noStrike" baseline="0" dirty="0" smtClean="0"/>
              <a:t>more closely at </a:t>
            </a:r>
            <a:r>
              <a:rPr lang="en-US" b="0" i="0" u="none" strike="noStrike" baseline="0" dirty="0" smtClean="0"/>
              <a:t>the fluid-structure interaction over the fabric, and specifically, this region of the suction side shown here.</a:t>
            </a:r>
            <a:endParaRPr lang="en-US" b="0" i="0" u="none" strike="noStrike" baseline="0" dirty="0" smtClean="0"/>
          </a:p>
          <a:p>
            <a:endParaRPr lang="en-US" b="0" i="0" u="none" strike="noStrike" baseline="0" dirty="0" smtClean="0"/>
          </a:p>
          <a:p>
            <a:r>
              <a:rPr lang="en-US" b="0" i="0" u="none" strike="noStrike" baseline="0" dirty="0" smtClean="0"/>
              <a:t>I plotted here the fabric deflection in red which includes experimental data from the DIC and simulated data from the </a:t>
            </a:r>
            <a:r>
              <a:rPr lang="en-US" b="0" i="0" u="none" strike="noStrike" baseline="0" dirty="0" err="1" smtClean="0"/>
              <a:t>aeroelastic</a:t>
            </a:r>
            <a:r>
              <a:rPr lang="en-US" b="0" i="0" u="none" strike="noStrike" baseline="0" dirty="0" smtClean="0"/>
              <a:t> simulation. Overlaid </a:t>
            </a:r>
            <a:r>
              <a:rPr lang="en-US" b="0" i="0" u="none" strike="noStrike" baseline="0" dirty="0" smtClean="0"/>
              <a:t>on the graph for reference are the </a:t>
            </a:r>
            <a:r>
              <a:rPr lang="en-US" b="0" i="0" u="none" strike="noStrike" baseline="0" dirty="0" err="1" smtClean="0"/>
              <a:t>chordwise</a:t>
            </a:r>
            <a:r>
              <a:rPr lang="en-US" b="0" i="0" u="none" strike="noStrike" baseline="0" dirty="0" smtClean="0"/>
              <a:t> locations of machined ramps that lead into and out of the fabric region.</a:t>
            </a:r>
          </a:p>
          <a:p>
            <a:endParaRPr lang="en-US" b="0" i="0" u="none" strike="noStrike" baseline="0" dirty="0" smtClean="0"/>
          </a:p>
          <a:p>
            <a:r>
              <a:rPr lang="en-US" b="0" i="0" u="none" strike="noStrike" baseline="0" dirty="0" smtClean="0"/>
              <a:t>To get a clearer picture of what is happening, we can subtract out the rigid profile shape from the DIC measurements which yields…the loading on the panels clearly produces deflection out of the model on the suction side panels as measured and predicted for two different </a:t>
            </a:r>
            <a:r>
              <a:rPr lang="en-US" b="0" i="0" u="none" strike="noStrike" baseline="0" dirty="0" err="1" smtClean="0"/>
              <a:t>spanwise</a:t>
            </a:r>
            <a:r>
              <a:rPr lang="en-US" b="0" i="0" u="none" strike="noStrike" baseline="0" dirty="0" smtClean="0"/>
              <a:t> locations along the panel</a:t>
            </a:r>
            <a:r>
              <a:rPr lang="en-US" b="0" i="0" u="none" strike="noStrike" baseline="0" dirty="0" smtClean="0"/>
              <a:t>.  At the </a:t>
            </a:r>
            <a:r>
              <a:rPr lang="en-US" b="0" i="0" u="none" strike="noStrike" baseline="0" dirty="0" err="1" smtClean="0"/>
              <a:t>midspan</a:t>
            </a:r>
            <a:r>
              <a:rPr lang="en-US" b="0" i="0" u="none" strike="noStrike" baseline="0" dirty="0" smtClean="0"/>
              <a:t> of the panel, the deflection is greatest at almost 5-mm and at the quarter-span it is roughly half that.  There is good agreement of the experiment and simulation.</a:t>
            </a:r>
            <a:endParaRPr lang="en-US" b="0" i="0" u="none" strike="noStrike" baseline="0" dirty="0" smtClean="0"/>
          </a:p>
          <a:p>
            <a:endParaRPr lang="en-US" b="0" i="0" u="none" strike="noStrike" baseline="0" dirty="0" smtClean="0"/>
          </a:p>
          <a:p>
            <a:r>
              <a:rPr lang="en-US" b="0" i="0" u="none" strike="noStrike" baseline="0" dirty="0" smtClean="0"/>
              <a:t>We </a:t>
            </a:r>
            <a:r>
              <a:rPr lang="en-US" b="0" i="0" u="none" strike="noStrike" baseline="0" dirty="0" smtClean="0"/>
              <a:t>can </a:t>
            </a:r>
            <a:r>
              <a:rPr lang="en-US" b="0" i="0" u="none" strike="noStrike" baseline="0" dirty="0" smtClean="0"/>
              <a:t>also see </a:t>
            </a:r>
            <a:r>
              <a:rPr lang="en-US" b="0" i="0" u="none" strike="noStrike" baseline="0" dirty="0" smtClean="0"/>
              <a:t>how the shape changes affect the pressure distribution…Here you can see jaggedness in the lead-in and lead-out ramps due to abrupt changes in surface slope.  Furthermore, the velocity of flow over the fabric region is faster than that over the rigid aluminum panels; the deflection into the flow causes the flow to accelerate which lowers the pressure and appears to be the reason for the slightly increased lift of the fabric model at the design angle of attack</a:t>
            </a:r>
            <a:r>
              <a:rPr lang="en-US" b="0" i="0" u="none" strike="noStrike" baseline="0" dirty="0" smtClean="0"/>
              <a:t>.</a:t>
            </a:r>
          </a:p>
          <a:p>
            <a:endParaRPr lang="en-US" b="0" i="0" u="none" strike="noStrike" baseline="0" dirty="0" smtClean="0"/>
          </a:p>
          <a:p>
            <a:r>
              <a:rPr lang="en-US" b="0" i="0" u="none" strike="noStrike" baseline="0" dirty="0" smtClean="0"/>
              <a:t>Finally, it is interesting to see what happens if we superimpose the ORIGINAL unmodified DU91 profile on the fabric deflection which is shown in the second plot as…it is clear that the deflection of the fabric is bringing its profile close to that of the original, carefully designed DU91 profile.  So this suggests that fabric models have the potential, if they are tuned properly in the elastic modulus and pretension of the fabric, to have similar aero performance to standard wind turbine sections.</a:t>
            </a:r>
            <a:endParaRPr lang="en-US" b="0" i="0" u="none" strike="noStrike" baseline="0" dirty="0" smtClean="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14</a:t>
            </a:fld>
            <a:endParaRPr lang="en-US"/>
          </a:p>
        </p:txBody>
      </p:sp>
    </p:spTree>
    <p:extLst>
      <p:ext uri="{BB962C8B-B14F-4D97-AF65-F5344CB8AC3E}">
        <p14:creationId xmlns:p14="http://schemas.microsoft.com/office/powerpoint/2010/main" val="2182627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t>
            </a:r>
            <a:r>
              <a:rPr lang="en-US" dirty="0" smtClean="0"/>
              <a:t>conclude…repeat</a:t>
            </a:r>
            <a:r>
              <a:rPr lang="en-US" baseline="0" dirty="0" smtClean="0"/>
              <a:t> the bullet points</a:t>
            </a:r>
          </a:p>
          <a:p>
            <a:endParaRPr lang="en-US" baseline="0" dirty="0" smtClean="0"/>
          </a:p>
          <a:p>
            <a:r>
              <a:rPr lang="en-US" baseline="0" dirty="0" smtClean="0"/>
              <a:t>This gives us a preliminary quantification of the risk and design considerations associated with modular blades.</a:t>
            </a:r>
            <a:endParaRPr lang="en-US" dirty="0" smtClean="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15</a:t>
            </a:fld>
            <a:endParaRPr lang="en-US"/>
          </a:p>
        </p:txBody>
      </p:sp>
    </p:spTree>
    <p:extLst>
      <p:ext uri="{BB962C8B-B14F-4D97-AF65-F5344CB8AC3E}">
        <p14:creationId xmlns:p14="http://schemas.microsoft.com/office/powerpoint/2010/main" val="18929234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16</a:t>
            </a:fld>
            <a:endParaRPr lang="en-US"/>
          </a:p>
        </p:txBody>
      </p:sp>
    </p:spTree>
    <p:extLst>
      <p:ext uri="{BB962C8B-B14F-4D97-AF65-F5344CB8AC3E}">
        <p14:creationId xmlns:p14="http://schemas.microsoft.com/office/powerpoint/2010/main" val="2965663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17</a:t>
            </a:fld>
            <a:endParaRPr lang="en-US"/>
          </a:p>
        </p:txBody>
      </p:sp>
    </p:spTree>
    <p:extLst>
      <p:ext uri="{BB962C8B-B14F-4D97-AF65-F5344CB8AC3E}">
        <p14:creationId xmlns:p14="http://schemas.microsoft.com/office/powerpoint/2010/main" val="17578571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18</a:t>
            </a:fld>
            <a:endParaRPr lang="en-US"/>
          </a:p>
        </p:txBody>
      </p:sp>
    </p:spTree>
    <p:extLst>
      <p:ext uri="{BB962C8B-B14F-4D97-AF65-F5344CB8AC3E}">
        <p14:creationId xmlns:p14="http://schemas.microsoft.com/office/powerpoint/2010/main" val="36352063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defTabSz="418109">
                  <a:defRPr/>
                </a:pPr>
                <a14:m>
                  <m:oMath xmlns:m="http://schemas.openxmlformats.org/officeDocument/2006/math">
                    <m:r>
                      <a:rPr lang="en-US" sz="1100" i="1">
                        <a:solidFill>
                          <a:srgbClr val="FF0000"/>
                        </a:solidFill>
                        <a:latin typeface="Cambria Math" panose="02040503050406030204" pitchFamily="18" charset="0"/>
                      </a:rPr>
                      <m:t>𝑅</m:t>
                    </m:r>
                    <m:sSub>
                      <m:sSubPr>
                        <m:ctrlPr>
                          <a:rPr lang="en-US" sz="1100" i="1">
                            <a:solidFill>
                              <a:srgbClr val="FF0000"/>
                            </a:solidFill>
                            <a:latin typeface="Cambria Math" panose="02040503050406030204" pitchFamily="18" charset="0"/>
                          </a:rPr>
                        </m:ctrlPr>
                      </m:sSubPr>
                      <m:e>
                        <m:r>
                          <a:rPr lang="en-US" sz="1100" i="1">
                            <a:solidFill>
                              <a:srgbClr val="FF0000"/>
                            </a:solidFill>
                            <a:latin typeface="Cambria Math" panose="02040503050406030204" pitchFamily="18" charset="0"/>
                          </a:rPr>
                          <m:t>𝑒</m:t>
                        </m:r>
                      </m:e>
                      <m:sub>
                        <m:r>
                          <a:rPr lang="en-US" sz="1100" i="1">
                            <a:solidFill>
                              <a:srgbClr val="FF0000"/>
                            </a:solidFill>
                            <a:latin typeface="Cambria Math" panose="02040503050406030204" pitchFamily="18" charset="0"/>
                          </a:rPr>
                          <m:t>𝑘</m:t>
                        </m:r>
                      </m:sub>
                    </m:sSub>
                    <m:r>
                      <a:rPr lang="en-US" sz="1100" i="1">
                        <a:solidFill>
                          <a:srgbClr val="FF0000"/>
                        </a:solidFill>
                        <a:latin typeface="Cambria Math" panose="02040503050406030204" pitchFamily="18" charset="0"/>
                        <a:ea typeface="Cambria Math" panose="02040503050406030204" pitchFamily="18" charset="0"/>
                      </a:rPr>
                      <m:t>≈3,400</m:t>
                    </m:r>
                  </m:oMath>
                </a14:m>
                <a:r>
                  <a:rPr lang="en-US" dirty="0" smtClean="0"/>
                  <a:t> for 0.6mm</a:t>
                </a:r>
              </a:p>
              <a:p>
                <a:pPr defTabSz="418109">
                  <a:defRPr/>
                </a:pPr>
                <a14:m>
                  <m:oMath xmlns:m="http://schemas.openxmlformats.org/officeDocument/2006/math">
                    <m:r>
                      <a:rPr lang="en-US" sz="1100" i="1">
                        <a:solidFill>
                          <a:srgbClr val="FF0000"/>
                        </a:solidFill>
                        <a:latin typeface="Cambria Math" panose="02040503050406030204" pitchFamily="18" charset="0"/>
                      </a:rPr>
                      <m:t>𝑅</m:t>
                    </m:r>
                    <m:sSub>
                      <m:sSubPr>
                        <m:ctrlPr>
                          <a:rPr lang="en-US" sz="1100" i="1">
                            <a:solidFill>
                              <a:srgbClr val="FF0000"/>
                            </a:solidFill>
                            <a:latin typeface="Cambria Math" panose="02040503050406030204" pitchFamily="18" charset="0"/>
                          </a:rPr>
                        </m:ctrlPr>
                      </m:sSubPr>
                      <m:e>
                        <m:r>
                          <a:rPr lang="en-US" sz="1100" i="1">
                            <a:solidFill>
                              <a:srgbClr val="FF0000"/>
                            </a:solidFill>
                            <a:latin typeface="Cambria Math" panose="02040503050406030204" pitchFamily="18" charset="0"/>
                          </a:rPr>
                          <m:t>𝑒</m:t>
                        </m:r>
                      </m:e>
                      <m:sub>
                        <m:r>
                          <a:rPr lang="en-US" sz="1100" i="1">
                            <a:solidFill>
                              <a:srgbClr val="FF0000"/>
                            </a:solidFill>
                            <a:latin typeface="Cambria Math" panose="02040503050406030204" pitchFamily="18" charset="0"/>
                          </a:rPr>
                          <m:t>𝑘</m:t>
                        </m:r>
                      </m:sub>
                    </m:sSub>
                    <m:r>
                      <a:rPr lang="en-US" sz="1100" i="1">
                        <a:solidFill>
                          <a:srgbClr val="FF0000"/>
                        </a:solidFill>
                        <a:latin typeface="Cambria Math" panose="02040503050406030204" pitchFamily="18" charset="0"/>
                        <a:ea typeface="Cambria Math" panose="02040503050406030204" pitchFamily="18" charset="0"/>
                      </a:rPr>
                      <m:t>≈1,700</m:t>
                    </m:r>
                  </m:oMath>
                </a14:m>
                <a:r>
                  <a:rPr lang="en-US" dirty="0" smtClean="0"/>
                  <a:t> for 0.3mm</a:t>
                </a:r>
              </a:p>
              <a:p>
                <a:endParaRPr lang="en-US" dirty="0" smtClean="0"/>
              </a:p>
              <a:p>
                <a:r>
                  <a:rPr lang="en-US" dirty="0" smtClean="0"/>
                  <a:t>This is quite APPLIED</a:t>
                </a:r>
                <a:r>
                  <a:rPr lang="en-US" baseline="0" dirty="0" smtClean="0"/>
                  <a:t> work, but first it is useful to get a glimpse of the underlying physics behind flow over a step or ramp</a:t>
                </a:r>
                <a:endParaRPr lang="en-US" dirty="0"/>
              </a:p>
            </p:txBody>
          </p:sp>
        </mc:Choice>
        <mc:Fallback xmlns="">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200" b="0" i="0" smtClean="0">
                    <a:solidFill>
                      <a:srgbClr val="FF0000"/>
                    </a:solidFill>
                    <a:latin typeface="Cambria Math" panose="02040503050406030204" pitchFamily="18" charset="0"/>
                  </a:rPr>
                  <a:t>𝑅</a:t>
                </a:r>
                <a:r>
                  <a:rPr lang="en-US" sz="1200" b="0" i="0" smtClean="0">
                    <a:solidFill>
                      <a:srgbClr val="FF0000"/>
                    </a:solidFill>
                    <a:latin typeface="Cambria Math" panose="02040503050406030204" pitchFamily="18" charset="0"/>
                  </a:rPr>
                  <a:t>𝑒_𝑘</a:t>
                </a:r>
                <a:r>
                  <a:rPr lang="en-US" sz="1200" b="0" i="0" smtClean="0">
                    <a:solidFill>
                      <a:srgbClr val="FF0000"/>
                    </a:solidFill>
                    <a:latin typeface="Cambria Math" panose="02040503050406030204" pitchFamily="18" charset="0"/>
                    <a:ea typeface="Cambria Math" panose="02040503050406030204" pitchFamily="18" charset="0"/>
                  </a:rPr>
                  <a:t>≈3,400</a:t>
                </a:r>
                <a:r>
                  <a:rPr lang="en-US" dirty="0" smtClean="0"/>
                  <a:t> for 0.6mm</a:t>
                </a:r>
              </a:p>
              <a:p>
                <a:pPr marL="0" marR="0" indent="0" algn="l" defTabSz="457200"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200" b="0" i="0" smtClean="0">
                    <a:solidFill>
                      <a:srgbClr val="FF0000"/>
                    </a:solidFill>
                    <a:latin typeface="Cambria Math" panose="02040503050406030204" pitchFamily="18" charset="0"/>
                  </a:rPr>
                  <a:t>𝑅𝑒_𝑘</a:t>
                </a:r>
                <a:r>
                  <a:rPr lang="en-US" sz="1200" b="0" i="0" smtClean="0">
                    <a:solidFill>
                      <a:srgbClr val="FF0000"/>
                    </a:solidFill>
                    <a:latin typeface="Cambria Math" panose="02040503050406030204" pitchFamily="18" charset="0"/>
                    <a:ea typeface="Cambria Math" panose="02040503050406030204" pitchFamily="18" charset="0"/>
                  </a:rPr>
                  <a:t>≈1,700</a:t>
                </a:r>
                <a:r>
                  <a:rPr lang="en-US" dirty="0" smtClean="0"/>
                  <a:t> for </a:t>
                </a:r>
                <a:r>
                  <a:rPr lang="en-US" dirty="0" smtClean="0"/>
                  <a:t>0.3mm</a:t>
                </a:r>
              </a:p>
              <a:p>
                <a:endParaRPr lang="en-US" dirty="0" smtClean="0"/>
              </a:p>
              <a:p>
                <a:r>
                  <a:rPr lang="en-US" dirty="0" smtClean="0"/>
                  <a:t>This </a:t>
                </a:r>
                <a:r>
                  <a:rPr lang="en-US" dirty="0" smtClean="0"/>
                  <a:t>is quite APPLIED</a:t>
                </a:r>
                <a:r>
                  <a:rPr lang="en-US" baseline="0" dirty="0" smtClean="0"/>
                  <a:t> work, but first it is useful to get a glimpse of the underlying physics behind flow over a step or </a:t>
                </a:r>
                <a:r>
                  <a:rPr lang="en-US" baseline="0" dirty="0" smtClean="0"/>
                  <a:t>ramp</a:t>
                </a:r>
                <a:endParaRPr lang="en-US" dirty="0"/>
              </a:p>
            </p:txBody>
          </p:sp>
        </mc:Fallback>
      </mc:AlternateContent>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19</a:t>
            </a:fld>
            <a:endParaRPr lang="en-US"/>
          </a:p>
        </p:txBody>
      </p:sp>
    </p:spTree>
    <p:extLst>
      <p:ext uri="{BB962C8B-B14F-4D97-AF65-F5344CB8AC3E}">
        <p14:creationId xmlns:p14="http://schemas.microsoft.com/office/powerpoint/2010/main" val="675740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Because the power-generating capacity of a wind turbine is proportional to the swept area of its rotors, there is an ever-present push to build longer and longer blades to increase the output per turbine and lower the cost of electricity.</a:t>
            </a:r>
          </a:p>
          <a:p>
            <a:endParaRPr lang="en-US" baseline="0" dirty="0" smtClean="0"/>
          </a:p>
          <a:p>
            <a:r>
              <a:rPr lang="en-US" baseline="0" dirty="0" smtClean="0"/>
              <a:t>The conventional way to build a blade is from composite laminate material that is molded into 2 halves and joined together to form a full-length blade in the factory.  </a:t>
            </a:r>
          </a:p>
          <a:p>
            <a:endParaRPr lang="en-US" baseline="0" dirty="0" smtClean="0"/>
          </a:p>
          <a:p>
            <a:r>
              <a:rPr lang="en-US" baseline="0" dirty="0" smtClean="0"/>
              <a:t>The concept of the modular blade is to build reasonably sized segments that are easier to both manufacture and transport and then assemble the segments into the full span at the wind farm site.  Modular blade designs may have several </a:t>
            </a:r>
            <a:r>
              <a:rPr lang="en-US" baseline="0" dirty="0" err="1" smtClean="0"/>
              <a:t>chordwise</a:t>
            </a:r>
            <a:r>
              <a:rPr lang="en-US" baseline="0" dirty="0" smtClean="0"/>
              <a:t> sections as shown here: a nose module, two center spars, an aft section, and a trailing edge stiffener.  One proposed design, such as the one here, uses a fabric section in the aft region for weight/cost saving.  One of the challenges of the concept is that the outer-mold line is made from multiple materials, so there is the possibility for misalignments in the 2D blade profile (such as </a:t>
            </a:r>
            <a:r>
              <a:rPr lang="en-US" i="1" baseline="0" dirty="0" smtClean="0"/>
              <a:t>this</a:t>
            </a:r>
            <a:r>
              <a:rPr lang="en-US" i="0" baseline="0" dirty="0" smtClean="0"/>
              <a:t> section being displaced up or down)</a:t>
            </a:r>
            <a:r>
              <a:rPr lang="en-US" baseline="0" dirty="0" smtClean="0"/>
              <a:t>, as well as for varying variable profile due to flexible materials such as the fabric in the aft section.</a:t>
            </a:r>
          </a:p>
          <a:p>
            <a:endParaRPr lang="en-US" baseline="0" dirty="0" smtClean="0"/>
          </a:p>
          <a:p>
            <a:r>
              <a:rPr lang="en-US" baseline="0" dirty="0" smtClean="0"/>
              <a:t>The aim of this research is to experimentally measure the aerodynamic impact of such misaligned/flexible outer mold lines.</a:t>
            </a:r>
            <a:endParaRPr lang="en-US" dirty="0" smtClean="0"/>
          </a:p>
          <a:p>
            <a:endParaRPr lang="en-US" dirty="0" smtClean="0"/>
          </a:p>
          <a:p>
            <a:r>
              <a:rPr lang="en-US" dirty="0" smtClean="0"/>
              <a:t>%Current </a:t>
            </a:r>
            <a:r>
              <a:rPr lang="en-US" dirty="0" smtClean="0"/>
              <a:t>standard:</a:t>
            </a:r>
            <a:r>
              <a:rPr lang="en-US" baseline="0" dirty="0" smtClean="0"/>
              <a:t> 50-100m for onshore applications</a:t>
            </a:r>
          </a:p>
          <a:p>
            <a:r>
              <a:rPr lang="en-US" baseline="0" dirty="0" smtClean="0"/>
              <a:t>%Newest </a:t>
            </a:r>
            <a:r>
              <a:rPr lang="en-US" baseline="0" dirty="0" smtClean="0"/>
              <a:t>designs: 110-130m “ “</a:t>
            </a:r>
          </a:p>
          <a:p>
            <a:endParaRPr lang="en-US" dirty="0" smtClean="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a:t>
            </a:fld>
            <a:endParaRPr lang="en-US"/>
          </a:p>
        </p:txBody>
      </p:sp>
    </p:spTree>
    <p:extLst>
      <p:ext uri="{BB962C8B-B14F-4D97-AF65-F5344CB8AC3E}">
        <p14:creationId xmlns:p14="http://schemas.microsoft.com/office/powerpoint/2010/main" val="37713458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20</a:t>
            </a:fld>
            <a:endParaRPr lang="en-US"/>
          </a:p>
        </p:txBody>
      </p:sp>
    </p:spTree>
    <p:extLst>
      <p:ext uri="{BB962C8B-B14F-4D97-AF65-F5344CB8AC3E}">
        <p14:creationId xmlns:p14="http://schemas.microsoft.com/office/powerpoint/2010/main" val="6383225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Y:\GeneralElectric\Wind Turbine TE Modifications\Tunnel Entries\2014 - Summer\Data Reduction\Fabric Airfoils Reprocessing and Analysis - Ken\Analysis\Final Plotting Codes\plotClCp_kab_xfoilaoa_v2.m</a:t>
            </a:r>
          </a:p>
          <a:p>
            <a:r>
              <a:rPr lang="en-US" dirty="0" smtClean="0"/>
              <a:t>Y:\GeneralElectric\Wind Turbine TE Modifications\Tunnel Entries\2014 - Summer\Data Reduction\Fabric Airfoils Reprocessing and Analysis - Ken\Analysis\Final Plotting Codes\ClCpPlot_kab_vnew_v2_Xfoilaoa_split2.m</a:t>
            </a:r>
            <a:endParaRPr lang="en-US" sz="1100" dirty="0"/>
          </a:p>
          <a:p>
            <a:endParaRPr lang="en-US" sz="1100" dirty="0"/>
          </a:p>
          <a:p>
            <a:r>
              <a:rPr lang="en-US" sz="1100" dirty="0"/>
              <a:t>To make </a:t>
            </a:r>
            <a:r>
              <a:rPr lang="en-US" sz="1100" dirty="0" err="1"/>
              <a:t>AoA</a:t>
            </a:r>
            <a:r>
              <a:rPr lang="en-US" sz="1100" dirty="0"/>
              <a:t> offset plot…</a:t>
            </a:r>
          </a:p>
          <a:p>
            <a:r>
              <a:rPr lang="en-US" sz="1100" dirty="0"/>
              <a:t>Uncomment the code around line 242:</a:t>
            </a:r>
          </a:p>
          <a:p>
            <a:r>
              <a:rPr lang="en-US" sz="1100" dirty="0"/>
              <a:t>if n==2||n==5||n==8</a:t>
            </a:r>
          </a:p>
          <a:p>
            <a:r>
              <a:rPr lang="en-US" sz="1100" dirty="0"/>
              <a:t>        </a:t>
            </a:r>
            <a:r>
              <a:rPr lang="en-US" sz="1100" dirty="0" err="1"/>
              <a:t>alphaWC</a:t>
            </a:r>
            <a:r>
              <a:rPr lang="en-US" sz="1100" dirty="0"/>
              <a:t> = alphaWC+0.04;  % this value found by trial and error</a:t>
            </a:r>
          </a:p>
          <a:p>
            <a:r>
              <a:rPr lang="en-US" sz="1100" dirty="0"/>
              <a:t>    </a:t>
            </a:r>
            <a:r>
              <a:rPr lang="en-US" sz="1100" dirty="0" err="1"/>
              <a:t>elseif</a:t>
            </a:r>
            <a:r>
              <a:rPr lang="en-US" sz="1100" dirty="0"/>
              <a:t> n==3||n==6||n==9</a:t>
            </a:r>
          </a:p>
          <a:p>
            <a:r>
              <a:rPr lang="en-US" sz="1100" dirty="0"/>
              <a:t>        </a:t>
            </a:r>
            <a:r>
              <a:rPr lang="en-US" sz="1100" dirty="0" err="1"/>
              <a:t>alphaWC</a:t>
            </a:r>
            <a:r>
              <a:rPr lang="en-US" sz="1100" dirty="0"/>
              <a:t> = alphaWC+0.06;  % this value found by trial and error</a:t>
            </a:r>
          </a:p>
          <a:p>
            <a:r>
              <a:rPr lang="en-US" sz="1100" dirty="0"/>
              <a:t>end</a:t>
            </a:r>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21</a:t>
            </a:fld>
            <a:endParaRPr lang="en-US"/>
          </a:p>
        </p:txBody>
      </p:sp>
    </p:spTree>
    <p:extLst>
      <p:ext uri="{BB962C8B-B14F-4D97-AF65-F5344CB8AC3E}">
        <p14:creationId xmlns:p14="http://schemas.microsoft.com/office/powerpoint/2010/main" val="14841480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Reynolds = </a:t>
            </a:r>
            <a:r>
              <a:rPr lang="en-US" sz="1100"/>
              <a:t>2.5M?</a:t>
            </a: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22</a:t>
            </a:fld>
            <a:endParaRPr lang="en-US"/>
          </a:p>
        </p:txBody>
      </p:sp>
    </p:spTree>
    <p:extLst>
      <p:ext uri="{BB962C8B-B14F-4D97-AF65-F5344CB8AC3E}">
        <p14:creationId xmlns:p14="http://schemas.microsoft.com/office/powerpoint/2010/main" val="20205240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pt-BR" dirty="0" smtClean="0"/>
              <a:t>XFOIL</a:t>
            </a:r>
            <a:r>
              <a:rPr lang="pt-BR" baseline="0" dirty="0" smtClean="0"/>
              <a:t> gradations help the eye follow the trends and give a little bit more resolution to the ramp region.  As for the experimental data, the trend for XFOIL is the offsets are producing higher –Cp’s, which we associate with higher lift</a:t>
            </a:r>
            <a:endParaRPr lang="pt-BR" dirty="0" smtClean="0"/>
          </a:p>
          <a:p>
            <a:pPr defTabSz="418109">
              <a:defRPr/>
            </a:pPr>
            <a:endParaRPr lang="pt-BR" dirty="0" smtClean="0"/>
          </a:p>
          <a:p>
            <a:pPr defTabSz="418109">
              <a:defRPr/>
            </a:pPr>
            <a:r>
              <a:rPr lang="pt-BR" dirty="0" smtClean="0"/>
              <a:t>&gt;&gt; axis([0 0.325 0 2])</a:t>
            </a:r>
          </a:p>
          <a:p>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23</a:t>
            </a:fld>
            <a:endParaRPr lang="en-US"/>
          </a:p>
        </p:txBody>
      </p:sp>
    </p:spTree>
    <p:extLst>
      <p:ext uri="{BB962C8B-B14F-4D97-AF65-F5344CB8AC3E}">
        <p14:creationId xmlns:p14="http://schemas.microsoft.com/office/powerpoint/2010/main" val="14742578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dirty="0" smtClean="0"/>
              <a:t>&gt;&gt; axis([0 0.325 -1 1])</a:t>
            </a:r>
          </a:p>
          <a:p>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24</a:t>
            </a:fld>
            <a:endParaRPr lang="en-US"/>
          </a:p>
        </p:txBody>
      </p:sp>
    </p:spTree>
    <p:extLst>
      <p:ext uri="{BB962C8B-B14F-4D97-AF65-F5344CB8AC3E}">
        <p14:creationId xmlns:p14="http://schemas.microsoft.com/office/powerpoint/2010/main" val="3048028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Y:\GeneralElectric\Wind Turbine TE Modifications\Tunnel Entries\2014 - Summer\Data Reduction\Fabric Airfoils Reprocessing and Analysis - Ken\Analysis\Final Plotting Codes\</a:t>
            </a:r>
            <a:r>
              <a:rPr lang="en-US" dirty="0" err="1" smtClean="0"/>
              <a:t>Xfoil</a:t>
            </a:r>
            <a:r>
              <a:rPr lang="en-US" dirty="0" smtClean="0"/>
              <a:t>\</a:t>
            </a:r>
            <a:r>
              <a:rPr lang="en-US" dirty="0" err="1" smtClean="0"/>
              <a:t>XFOIL_foilBLplotter.m</a:t>
            </a:r>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25</a:t>
            </a:fld>
            <a:endParaRPr lang="en-US"/>
          </a:p>
        </p:txBody>
      </p:sp>
    </p:spTree>
    <p:extLst>
      <p:ext uri="{BB962C8B-B14F-4D97-AF65-F5344CB8AC3E}">
        <p14:creationId xmlns:p14="http://schemas.microsoft.com/office/powerpoint/2010/main" val="19070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Y:\GeneralElectric\Wind Turbine TE Modifications\Tunnel Entries\2014 - Summer\Data Reduction\Fabric Airfoils Reprocessing and Analysis - Ken\Analysis\Final Plotting Codes\</a:t>
            </a:r>
            <a:r>
              <a:rPr lang="en-US" dirty="0" err="1" smtClean="0"/>
              <a:t>Xfoil</a:t>
            </a:r>
            <a:r>
              <a:rPr lang="en-US" dirty="0" smtClean="0"/>
              <a:t>\</a:t>
            </a:r>
            <a:r>
              <a:rPr lang="en-US" dirty="0" err="1" smtClean="0"/>
              <a:t>XFOIL_foilBLplotter.m</a:t>
            </a:r>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26</a:t>
            </a:fld>
            <a:endParaRPr lang="en-US"/>
          </a:p>
        </p:txBody>
      </p:sp>
    </p:spTree>
    <p:extLst>
      <p:ext uri="{BB962C8B-B14F-4D97-AF65-F5344CB8AC3E}">
        <p14:creationId xmlns:p14="http://schemas.microsoft.com/office/powerpoint/2010/main" val="14705016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Y:\GeneralElectric\Wind Turbine TE Modifications\Tunnel Entries\2014 - Summer\Data Reduction\Fabric Airfoils Reprocessing and Analysis - Ken\Analysis\Final Plotting Codes\</a:t>
            </a:r>
            <a:r>
              <a:rPr lang="en-US" dirty="0" err="1" smtClean="0"/>
              <a:t>Xfoil</a:t>
            </a:r>
            <a:r>
              <a:rPr lang="en-US" dirty="0" smtClean="0"/>
              <a:t>\</a:t>
            </a:r>
            <a:r>
              <a:rPr lang="en-US" dirty="0" err="1" smtClean="0"/>
              <a:t>XFOIL_foilBLplotter.m</a:t>
            </a:r>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27</a:t>
            </a:fld>
            <a:endParaRPr lang="en-US"/>
          </a:p>
        </p:txBody>
      </p:sp>
    </p:spTree>
    <p:extLst>
      <p:ext uri="{BB962C8B-B14F-4D97-AF65-F5344CB8AC3E}">
        <p14:creationId xmlns:p14="http://schemas.microsoft.com/office/powerpoint/2010/main" val="22594316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28</a:t>
            </a:fld>
            <a:endParaRPr lang="en-US"/>
          </a:p>
        </p:txBody>
      </p:sp>
    </p:spTree>
    <p:extLst>
      <p:ext uri="{BB962C8B-B14F-4D97-AF65-F5344CB8AC3E}">
        <p14:creationId xmlns:p14="http://schemas.microsoft.com/office/powerpoint/2010/main" val="31103831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29</a:t>
            </a:fld>
            <a:endParaRPr lang="en-US"/>
          </a:p>
        </p:txBody>
      </p:sp>
    </p:spTree>
    <p:extLst>
      <p:ext uri="{BB962C8B-B14F-4D97-AF65-F5344CB8AC3E}">
        <p14:creationId xmlns:p14="http://schemas.microsoft.com/office/powerpoint/2010/main" val="574726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dirty="0" smtClean="0"/>
              <a:t>The order</a:t>
            </a:r>
            <a:r>
              <a:rPr lang="en-US" baseline="0" dirty="0" smtClean="0"/>
              <a:t> of this talk will be first to discuss the impacts of misaligned sections in the 2D profile of a turbine blade, and second the impacts of having fabric sections in the aft region of the model.  Sort of a two-segment talk.</a:t>
            </a:r>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a:t>
            </a:fld>
            <a:endParaRPr lang="en-US"/>
          </a:p>
        </p:txBody>
      </p:sp>
    </p:spTree>
    <p:extLst>
      <p:ext uri="{BB962C8B-B14F-4D97-AF65-F5344CB8AC3E}">
        <p14:creationId xmlns:p14="http://schemas.microsoft.com/office/powerpoint/2010/main" val="18164911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30</a:t>
            </a:fld>
            <a:endParaRPr lang="en-US"/>
          </a:p>
        </p:txBody>
      </p:sp>
    </p:spTree>
    <p:extLst>
      <p:ext uri="{BB962C8B-B14F-4D97-AF65-F5344CB8AC3E}">
        <p14:creationId xmlns:p14="http://schemas.microsoft.com/office/powerpoint/2010/main" val="6651109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31</a:t>
            </a:fld>
            <a:endParaRPr lang="en-US"/>
          </a:p>
        </p:txBody>
      </p:sp>
    </p:spTree>
    <p:extLst>
      <p:ext uri="{BB962C8B-B14F-4D97-AF65-F5344CB8AC3E}">
        <p14:creationId xmlns:p14="http://schemas.microsoft.com/office/powerpoint/2010/main" val="16162403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Total </a:t>
            </a:r>
            <a:r>
              <a:rPr lang="en-US" dirty="0" err="1" smtClean="0"/>
              <a:t>spanwise</a:t>
            </a:r>
            <a:r>
              <a:rPr lang="en-US" baseline="0" dirty="0" smtClean="0"/>
              <a:t> variation of pressure tap locations is 8cm or 31% of the panel span.  The maximum deviation from the </a:t>
            </a:r>
            <a:r>
              <a:rPr lang="en-US" baseline="0" dirty="0" err="1" smtClean="0"/>
              <a:t>midspan</a:t>
            </a:r>
            <a:r>
              <a:rPr lang="en-US" baseline="0" dirty="0" smtClean="0"/>
              <a:t> is 6cm or 24% of the panel span</a:t>
            </a:r>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32</a:t>
            </a:fld>
            <a:endParaRPr lang="en-US"/>
          </a:p>
        </p:txBody>
      </p:sp>
    </p:spTree>
    <p:extLst>
      <p:ext uri="{BB962C8B-B14F-4D97-AF65-F5344CB8AC3E}">
        <p14:creationId xmlns:p14="http://schemas.microsoft.com/office/powerpoint/2010/main" val="25724100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33</a:t>
            </a:fld>
            <a:endParaRPr lang="en-US"/>
          </a:p>
        </p:txBody>
      </p:sp>
    </p:spTree>
    <p:extLst>
      <p:ext uri="{BB962C8B-B14F-4D97-AF65-F5344CB8AC3E}">
        <p14:creationId xmlns:p14="http://schemas.microsoft.com/office/powerpoint/2010/main" val="31634393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34</a:t>
            </a:fld>
            <a:endParaRPr lang="en-US"/>
          </a:p>
        </p:txBody>
      </p:sp>
    </p:spTree>
    <p:extLst>
      <p:ext uri="{BB962C8B-B14F-4D97-AF65-F5344CB8AC3E}">
        <p14:creationId xmlns:p14="http://schemas.microsoft.com/office/powerpoint/2010/main" val="41216278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35</a:t>
            </a:fld>
            <a:endParaRPr lang="en-US"/>
          </a:p>
        </p:txBody>
      </p:sp>
    </p:spTree>
    <p:extLst>
      <p:ext uri="{BB962C8B-B14F-4D97-AF65-F5344CB8AC3E}">
        <p14:creationId xmlns:p14="http://schemas.microsoft.com/office/powerpoint/2010/main" val="30873175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36</a:t>
            </a:fld>
            <a:endParaRPr lang="en-US"/>
          </a:p>
        </p:txBody>
      </p:sp>
    </p:spTree>
    <p:extLst>
      <p:ext uri="{BB962C8B-B14F-4D97-AF65-F5344CB8AC3E}">
        <p14:creationId xmlns:p14="http://schemas.microsoft.com/office/powerpoint/2010/main" val="38001332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37</a:t>
            </a:fld>
            <a:endParaRPr lang="en-US"/>
          </a:p>
        </p:txBody>
      </p:sp>
    </p:spTree>
    <p:extLst>
      <p:ext uri="{BB962C8B-B14F-4D97-AF65-F5344CB8AC3E}">
        <p14:creationId xmlns:p14="http://schemas.microsoft.com/office/powerpoint/2010/main" val="33593437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38</a:t>
            </a:fld>
            <a:endParaRPr lang="en-US"/>
          </a:p>
        </p:txBody>
      </p:sp>
    </p:spTree>
    <p:extLst>
      <p:ext uri="{BB962C8B-B14F-4D97-AF65-F5344CB8AC3E}">
        <p14:creationId xmlns:p14="http://schemas.microsoft.com/office/powerpoint/2010/main" val="27735137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39</a:t>
            </a:fld>
            <a:endParaRPr lang="en-US"/>
          </a:p>
        </p:txBody>
      </p:sp>
    </p:spTree>
    <p:extLst>
      <p:ext uri="{BB962C8B-B14F-4D97-AF65-F5344CB8AC3E}">
        <p14:creationId xmlns:p14="http://schemas.microsoft.com/office/powerpoint/2010/main" val="3473410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defTabSz="418109">
                  <a:defRPr/>
                </a:pPr>
                <a:r>
                  <a:rPr lang="en-US" sz="1100" dirty="0">
                    <a:solidFill>
                      <a:srgbClr val="FF0000"/>
                    </a:solidFill>
                    <a:latin typeface="Cambria Math" panose="02040503050406030204" pitchFamily="18" charset="0"/>
                  </a:rPr>
                  <a:t>The dominant concern with misaligned sections is premature transition caused by discontinuity in the profile surface that can increase drag and decrease lift.</a:t>
                </a:r>
              </a:p>
              <a:p>
                <a:pPr defTabSz="418109">
                  <a:defRPr/>
                </a:pPr>
                <a:endParaRPr lang="en-US" sz="1100" dirty="0">
                  <a:solidFill>
                    <a:srgbClr val="FF0000"/>
                  </a:solidFill>
                  <a:latin typeface="Cambria Math" panose="02040503050406030204" pitchFamily="18" charset="0"/>
                </a:endParaRPr>
              </a:p>
              <a:p>
                <a:pPr defTabSz="418109">
                  <a:defRPr/>
                </a:pPr>
                <a:r>
                  <a:rPr lang="en-US" sz="1100" dirty="0">
                    <a:solidFill>
                      <a:srgbClr val="FF0000"/>
                    </a:solidFill>
                    <a:latin typeface="Cambria Math" panose="02040503050406030204" pitchFamily="18" charset="0"/>
                  </a:rPr>
                  <a:t>2D disturbances </a:t>
                </a:r>
                <a:r>
                  <a:rPr lang="en-US" sz="1100" dirty="0" smtClean="0">
                    <a:solidFill>
                      <a:srgbClr val="FF0000"/>
                    </a:solidFill>
                    <a:latin typeface="Cambria Math" panose="02040503050406030204" pitchFamily="18" charset="0"/>
                  </a:rPr>
                  <a:t>contribute </a:t>
                </a:r>
                <a:r>
                  <a:rPr lang="en-US" sz="1100" dirty="0">
                    <a:solidFill>
                      <a:srgbClr val="FF0000"/>
                    </a:solidFill>
                    <a:latin typeface="Cambria Math" panose="02040503050406030204" pitchFamily="18" charset="0"/>
                  </a:rPr>
                  <a:t>to the amplification of </a:t>
                </a:r>
                <a:r>
                  <a:rPr lang="en-US" sz="1100" dirty="0" err="1">
                    <a:solidFill>
                      <a:srgbClr val="FF0000"/>
                    </a:solidFill>
                    <a:latin typeface="Cambria Math" panose="02040503050406030204" pitchFamily="18" charset="0"/>
                  </a:rPr>
                  <a:t>Tollmein-Schlichting</a:t>
                </a:r>
                <a:r>
                  <a:rPr lang="en-US" sz="1100" dirty="0">
                    <a:solidFill>
                      <a:srgbClr val="FF0000"/>
                    </a:solidFill>
                    <a:latin typeface="Cambria Math" panose="02040503050406030204" pitchFamily="18" charset="0"/>
                  </a:rPr>
                  <a:t> type </a:t>
                </a:r>
                <a:r>
                  <a:rPr lang="en-US" sz="1100" dirty="0" smtClean="0">
                    <a:solidFill>
                      <a:srgbClr val="FF0000"/>
                    </a:solidFill>
                    <a:latin typeface="Cambria Math" panose="02040503050406030204" pitchFamily="18" charset="0"/>
                  </a:rPr>
                  <a:t>transition  % </a:t>
                </a:r>
                <a:r>
                  <a:rPr lang="en-US" sz="1100" dirty="0">
                    <a:solidFill>
                      <a:srgbClr val="FF0000"/>
                    </a:solidFill>
                    <a:latin typeface="Cambria Math" panose="02040503050406030204" pitchFamily="18" charset="0"/>
                  </a:rPr>
                  <a:t>and </a:t>
                </a:r>
                <a:r>
                  <a:rPr lang="en-US" sz="1100" dirty="0" smtClean="0">
                    <a:solidFill>
                      <a:srgbClr val="FF0000"/>
                    </a:solidFill>
                    <a:latin typeface="Cambria Math" panose="02040503050406030204" pitchFamily="18" charset="0"/>
                  </a:rPr>
                  <a:t>are</a:t>
                </a:r>
                <a:r>
                  <a:rPr lang="en-US" sz="1100" baseline="0" dirty="0" smtClean="0">
                    <a:solidFill>
                      <a:srgbClr val="FF0000"/>
                    </a:solidFill>
                    <a:latin typeface="Cambria Math" panose="02040503050406030204" pitchFamily="18" charset="0"/>
                  </a:rPr>
                  <a:t> </a:t>
                </a:r>
                <a:r>
                  <a:rPr lang="en-US" sz="1100" dirty="0" smtClean="0">
                    <a:solidFill>
                      <a:srgbClr val="FF0000"/>
                    </a:solidFill>
                    <a:latin typeface="Cambria Math" panose="02040503050406030204" pitchFamily="18" charset="0"/>
                  </a:rPr>
                  <a:t>generally </a:t>
                </a:r>
                <a:r>
                  <a:rPr lang="en-US" sz="1100" dirty="0">
                    <a:solidFill>
                      <a:srgbClr val="FF0000"/>
                    </a:solidFill>
                    <a:latin typeface="Cambria Math" panose="02040503050406030204" pitchFamily="18" charset="0"/>
                  </a:rPr>
                  <a:t>more </a:t>
                </a:r>
                <a:r>
                  <a:rPr lang="en-US" sz="1100" dirty="0" smtClean="0">
                    <a:solidFill>
                      <a:srgbClr val="FF0000"/>
                    </a:solidFill>
                    <a:latin typeface="Cambria Math" panose="02040503050406030204" pitchFamily="18" charset="0"/>
                  </a:rPr>
                  <a:t>severe in this sense </a:t>
                </a:r>
                <a:r>
                  <a:rPr lang="en-US" sz="1100" dirty="0">
                    <a:solidFill>
                      <a:srgbClr val="FF0000"/>
                    </a:solidFill>
                    <a:latin typeface="Cambria Math" panose="02040503050406030204" pitchFamily="18" charset="0"/>
                  </a:rPr>
                  <a:t>than 3D roughness of the same height.</a:t>
                </a:r>
              </a:p>
              <a:p>
                <a:pPr defTabSz="418109">
                  <a:defRPr/>
                </a:pPr>
                <a:endParaRPr lang="en-US" sz="1100" dirty="0">
                  <a:solidFill>
                    <a:srgbClr val="FF0000"/>
                  </a:solidFill>
                  <a:latin typeface="Cambria Math" panose="02040503050406030204" pitchFamily="18" charset="0"/>
                </a:endParaRPr>
              </a:p>
              <a:p>
                <a:pPr defTabSz="418109">
                  <a:defRPr/>
                </a:pPr>
                <a:r>
                  <a:rPr lang="en-US" sz="1100" dirty="0">
                    <a:solidFill>
                      <a:srgbClr val="FF0000"/>
                    </a:solidFill>
                    <a:latin typeface="Cambria Math" panose="02040503050406030204" pitchFamily="18" charset="0"/>
                  </a:rPr>
                  <a:t>The severity of the disturbance can be </a:t>
                </a:r>
                <a:r>
                  <a:rPr lang="en-US" sz="1100" dirty="0" smtClean="0">
                    <a:solidFill>
                      <a:srgbClr val="FF0000"/>
                    </a:solidFill>
                    <a:latin typeface="Cambria Math" panose="02040503050406030204" pitchFamily="18" charset="0"/>
                  </a:rPr>
                  <a:t>non-</a:t>
                </a:r>
                <a:r>
                  <a:rPr lang="en-US" sz="1100" dirty="0" err="1" smtClean="0">
                    <a:solidFill>
                      <a:srgbClr val="FF0000"/>
                    </a:solidFill>
                    <a:latin typeface="Cambria Math" panose="02040503050406030204" pitchFamily="18" charset="0"/>
                  </a:rPr>
                  <a:t>dimensionalized</a:t>
                </a:r>
                <a:r>
                  <a:rPr lang="en-US" sz="1100" dirty="0" smtClean="0">
                    <a:solidFill>
                      <a:srgbClr val="FF0000"/>
                    </a:solidFill>
                    <a:latin typeface="Cambria Math" panose="02040503050406030204" pitchFamily="18" charset="0"/>
                  </a:rPr>
                  <a:t> </a:t>
                </a:r>
                <a:r>
                  <a:rPr lang="en-US" sz="1100" dirty="0">
                    <a:solidFill>
                      <a:srgbClr val="FF0000"/>
                    </a:solidFill>
                    <a:latin typeface="Cambria Math" panose="02040503050406030204" pitchFamily="18" charset="0"/>
                  </a:rPr>
                  <a:t>by the so-called roughness Reynolds number </a:t>
                </a:r>
                <a:r>
                  <a:rPr lang="en-US" sz="1100" dirty="0" smtClean="0">
                    <a:solidFill>
                      <a:srgbClr val="FF0000"/>
                    </a:solidFill>
                    <a:latin typeface="Cambria Math" panose="02040503050406030204" pitchFamily="18" charset="0"/>
                  </a:rPr>
                  <a:t>and the critical</a:t>
                </a:r>
                <a:r>
                  <a:rPr lang="en-US" sz="1100" baseline="0" dirty="0" smtClean="0">
                    <a:solidFill>
                      <a:srgbClr val="FF0000"/>
                    </a:solidFill>
                    <a:latin typeface="Cambria Math" panose="02040503050406030204" pitchFamily="18" charset="0"/>
                  </a:rPr>
                  <a:t> roughness Reynolds number is that at which the transition point starts to move forward relative to the undisturbed case.</a:t>
                </a:r>
              </a:p>
              <a:p>
                <a:pPr defTabSz="418109">
                  <a:defRPr/>
                </a:pPr>
                <a:endParaRPr lang="en-US" sz="1100" baseline="0" dirty="0" smtClean="0">
                  <a:solidFill>
                    <a:srgbClr val="FF0000"/>
                  </a:solidFill>
                  <a:latin typeface="Cambria Math" panose="02040503050406030204" pitchFamily="18" charset="0"/>
                </a:endParaRPr>
              </a:p>
              <a:p>
                <a:pPr marL="0" marR="0" indent="0" algn="l" defTabSz="418109"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100" dirty="0" smtClean="0">
                    <a:solidFill>
                      <a:srgbClr val="FF0000"/>
                    </a:solidFill>
                    <a:latin typeface="Cambria Math" panose="02040503050406030204" pitchFamily="18" charset="0"/>
                  </a:rPr>
                  <a:t>Studies </a:t>
                </a:r>
                <a:r>
                  <a:rPr lang="en-US" sz="1100" dirty="0">
                    <a:solidFill>
                      <a:srgbClr val="FF0000"/>
                    </a:solidFill>
                    <a:latin typeface="Cambria Math" panose="02040503050406030204" pitchFamily="18" charset="0"/>
                  </a:rPr>
                  <a:t>in the </a:t>
                </a:r>
                <a:r>
                  <a:rPr lang="en-US" sz="1100" dirty="0" smtClean="0">
                    <a:solidFill>
                      <a:srgbClr val="FF0000"/>
                    </a:solidFill>
                    <a:latin typeface="Cambria Math" panose="02040503050406030204" pitchFamily="18" charset="0"/>
                  </a:rPr>
                  <a:t>past </a:t>
                </a:r>
                <a:r>
                  <a:rPr lang="en-US" sz="1100" dirty="0">
                    <a:solidFill>
                      <a:srgbClr val="FF0000"/>
                    </a:solidFill>
                    <a:latin typeface="Cambria Math" panose="02040503050406030204" pitchFamily="18" charset="0"/>
                  </a:rPr>
                  <a:t>on a variety of configurations have predicted </a:t>
                </a:r>
                <a:r>
                  <a:rPr lang="en-US" sz="1100" dirty="0" smtClean="0">
                    <a:solidFill>
                      <a:srgbClr val="FF0000"/>
                    </a:solidFill>
                    <a:latin typeface="Cambria Math" panose="02040503050406030204" pitchFamily="18" charset="0"/>
                  </a:rPr>
                  <a:t>a range of </a:t>
                </a:r>
                <a:r>
                  <a:rPr lang="en-US" sz="1100" dirty="0" err="1" smtClean="0">
                    <a:solidFill>
                      <a:srgbClr val="FF0000"/>
                    </a:solidFill>
                    <a:latin typeface="Cambria Math" panose="02040503050406030204" pitchFamily="18" charset="0"/>
                  </a:rPr>
                  <a:t>Re_k</a:t>
                </a:r>
                <a:r>
                  <a:rPr lang="en-US" sz="1100" dirty="0" smtClean="0">
                    <a:solidFill>
                      <a:srgbClr val="FF0000"/>
                    </a:solidFill>
                    <a:latin typeface="Cambria Math" panose="02040503050406030204" pitchFamily="18" charset="0"/>
                  </a:rPr>
                  <a:t> values.  The studies shown here range </a:t>
                </a:r>
                <a:r>
                  <a:rPr lang="en-US" sz="1100" dirty="0">
                    <a:solidFill>
                      <a:srgbClr val="FF0000"/>
                    </a:solidFill>
                    <a:latin typeface="Cambria Math" panose="02040503050406030204" pitchFamily="18" charset="0"/>
                  </a:rPr>
                  <a:t>from as low as 40 to as high as 2,100.  The variability is due to two main reasons: </a:t>
                </a:r>
                <a:r>
                  <a:rPr lang="en-US" sz="1100" dirty="0" smtClean="0">
                    <a:solidFill>
                      <a:srgbClr val="FF0000"/>
                    </a:solidFill>
                    <a:latin typeface="Cambria Math" panose="02040503050406030204" pitchFamily="18" charset="0"/>
                  </a:rPr>
                  <a:t>shape of the geometry (for instance the variation between </a:t>
                </a:r>
                <a:r>
                  <a:rPr lang="en-US" sz="1100" dirty="0" smtClean="0"/>
                  <a:t>Drake </a:t>
                </a:r>
                <a:r>
                  <a:rPr lang="en-US" sz="1100" i="1" dirty="0" smtClean="0"/>
                  <a:t>et al.’s </a:t>
                </a:r>
                <a:r>
                  <a:rPr lang="en-US" sz="1100" dirty="0" smtClean="0"/>
                  <a:t>configurations</a:t>
                </a:r>
                <a:r>
                  <a:rPr lang="en-US" sz="1100" dirty="0" smtClean="0">
                    <a:solidFill>
                      <a:srgbClr val="FF0000"/>
                    </a:solidFill>
                    <a:latin typeface="Cambria Math" panose="02040503050406030204" pitchFamily="18" charset="0"/>
                  </a:rPr>
                  <a:t> is due to the step facing backwards or forwards, and it is true that the backward-facing geometries have lower </a:t>
                </a:r>
                <a:r>
                  <a:rPr lang="en-US" sz="1100" dirty="0" err="1" smtClean="0">
                    <a:solidFill>
                      <a:srgbClr val="FF0000"/>
                    </a:solidFill>
                    <a:latin typeface="Cambria Math" panose="02040503050406030204" pitchFamily="18" charset="0"/>
                  </a:rPr>
                  <a:t>Re_k’s</a:t>
                </a:r>
                <a:r>
                  <a:rPr lang="en-US" sz="1100" dirty="0" smtClean="0">
                    <a:solidFill>
                      <a:srgbClr val="FF0000"/>
                    </a:solidFill>
                    <a:latin typeface="Cambria Math" panose="02040503050406030204" pitchFamily="18" charset="0"/>
                  </a:rPr>
                  <a:t> and require tighter manufacturing tolerances)</a:t>
                </a:r>
                <a:r>
                  <a:rPr lang="en-US" sz="1100" baseline="0" dirty="0" smtClean="0">
                    <a:solidFill>
                      <a:srgbClr val="FF0000"/>
                    </a:solidFill>
                    <a:latin typeface="Cambria Math" panose="02040503050406030204" pitchFamily="18" charset="0"/>
                  </a:rPr>
                  <a:t> and the </a:t>
                </a:r>
                <a:r>
                  <a:rPr lang="en-US" sz="1100" dirty="0" smtClean="0">
                    <a:solidFill>
                      <a:srgbClr val="FF0000"/>
                    </a:solidFill>
                    <a:latin typeface="Cambria Math" panose="02040503050406030204" pitchFamily="18" charset="0"/>
                  </a:rPr>
                  <a:t>pressure </a:t>
                </a:r>
                <a:r>
                  <a:rPr lang="en-US" sz="1100" dirty="0">
                    <a:solidFill>
                      <a:srgbClr val="FF0000"/>
                    </a:solidFill>
                    <a:latin typeface="Cambria Math" panose="02040503050406030204" pitchFamily="18" charset="0"/>
                  </a:rPr>
                  <a:t>gradient in the boundary layer (for instance the variation within each of </a:t>
                </a:r>
                <a:r>
                  <a:rPr lang="en-US" sz="1100" dirty="0"/>
                  <a:t>Drake </a:t>
                </a:r>
                <a:r>
                  <a:rPr lang="en-US" sz="1100" i="1" dirty="0"/>
                  <a:t>et al.’s </a:t>
                </a:r>
                <a:r>
                  <a:rPr lang="en-US" sz="1100" dirty="0"/>
                  <a:t>configurations</a:t>
                </a:r>
                <a:r>
                  <a:rPr lang="en-US" sz="1100" dirty="0">
                    <a:solidFill>
                      <a:srgbClr val="FF0000"/>
                    </a:solidFill>
                    <a:latin typeface="Cambria Math" panose="02040503050406030204" pitchFamily="18" charset="0"/>
                  </a:rPr>
                  <a:t> is due to pressure gradient with more favorable pressure gradient having a stabilizing effect on BL and allowing larger </a:t>
                </a:r>
                <a:r>
                  <a:rPr lang="en-US" sz="1100" dirty="0" err="1">
                    <a:solidFill>
                      <a:srgbClr val="FF0000"/>
                    </a:solidFill>
                    <a:latin typeface="Cambria Math" panose="02040503050406030204" pitchFamily="18" charset="0"/>
                  </a:rPr>
                  <a:t>Re_k</a:t>
                </a:r>
                <a:r>
                  <a:rPr lang="en-US" sz="1100" dirty="0" smtClean="0">
                    <a:solidFill>
                      <a:srgbClr val="FF0000"/>
                    </a:solidFill>
                    <a:latin typeface="Cambria Math" panose="02040503050406030204" pitchFamily="18" charset="0"/>
                  </a:rPr>
                  <a:t>).</a:t>
                </a:r>
                <a:endParaRPr lang="en-US" sz="1100" dirty="0">
                  <a:solidFill>
                    <a:srgbClr val="FF0000"/>
                  </a:solidFill>
                  <a:latin typeface="Cambria Math" panose="02040503050406030204" pitchFamily="18" charset="0"/>
                </a:endParaRPr>
              </a:p>
            </p:txBody>
          </p:sp>
        </mc:Choice>
        <mc:Fallback xmlns="">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200" b="0" i="0" smtClean="0">
                    <a:solidFill>
                      <a:srgbClr val="FF0000"/>
                    </a:solidFill>
                    <a:latin typeface="Cambria Math" panose="02040503050406030204" pitchFamily="18" charset="0"/>
                  </a:rPr>
                  <a:t>𝑅</a:t>
                </a:r>
                <a:r>
                  <a:rPr lang="en-US" sz="1200" b="0" i="0" smtClean="0">
                    <a:solidFill>
                      <a:srgbClr val="FF0000"/>
                    </a:solidFill>
                    <a:latin typeface="Cambria Math" panose="02040503050406030204" pitchFamily="18" charset="0"/>
                  </a:rPr>
                  <a:t>𝑒_𝑘</a:t>
                </a:r>
                <a:r>
                  <a:rPr lang="en-US" sz="1200" b="0" i="0" smtClean="0">
                    <a:solidFill>
                      <a:srgbClr val="FF0000"/>
                    </a:solidFill>
                    <a:latin typeface="Cambria Math" panose="02040503050406030204" pitchFamily="18" charset="0"/>
                    <a:ea typeface="Cambria Math" panose="02040503050406030204" pitchFamily="18" charset="0"/>
                  </a:rPr>
                  <a:t>≈3,400</a:t>
                </a:r>
                <a:r>
                  <a:rPr lang="en-US" dirty="0" smtClean="0"/>
                  <a:t> for 0.6mm</a:t>
                </a:r>
              </a:p>
              <a:p>
                <a:pPr marL="0" marR="0" indent="0" algn="l" defTabSz="457200"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200" b="0" i="0" smtClean="0">
                    <a:solidFill>
                      <a:srgbClr val="FF0000"/>
                    </a:solidFill>
                    <a:latin typeface="Cambria Math" panose="02040503050406030204" pitchFamily="18" charset="0"/>
                  </a:rPr>
                  <a:t>𝑅𝑒_𝑘</a:t>
                </a:r>
                <a:r>
                  <a:rPr lang="en-US" sz="1200" b="0" i="0" smtClean="0">
                    <a:solidFill>
                      <a:srgbClr val="FF0000"/>
                    </a:solidFill>
                    <a:latin typeface="Cambria Math" panose="02040503050406030204" pitchFamily="18" charset="0"/>
                    <a:ea typeface="Cambria Math" panose="02040503050406030204" pitchFamily="18" charset="0"/>
                  </a:rPr>
                  <a:t>≈1,700</a:t>
                </a:r>
                <a:r>
                  <a:rPr lang="en-US" dirty="0" smtClean="0"/>
                  <a:t> for </a:t>
                </a:r>
                <a:r>
                  <a:rPr lang="en-US" dirty="0" smtClean="0"/>
                  <a:t>0.3mm</a:t>
                </a:r>
              </a:p>
              <a:p>
                <a:endParaRPr lang="en-US" dirty="0" smtClean="0"/>
              </a:p>
              <a:p>
                <a:r>
                  <a:rPr lang="en-US" dirty="0" smtClean="0"/>
                  <a:t>This </a:t>
                </a:r>
                <a:r>
                  <a:rPr lang="en-US" dirty="0" smtClean="0"/>
                  <a:t>is quite APPLIED</a:t>
                </a:r>
                <a:r>
                  <a:rPr lang="en-US" baseline="0" dirty="0" smtClean="0"/>
                  <a:t> work, but first it is useful to get a glimpse of the underlying physics behind flow over a step or </a:t>
                </a:r>
                <a:r>
                  <a:rPr lang="en-US" baseline="0" dirty="0" smtClean="0"/>
                  <a:t>ramp</a:t>
                </a:r>
                <a:endParaRPr lang="en-US" dirty="0"/>
              </a:p>
            </p:txBody>
          </p:sp>
        </mc:Fallback>
      </mc:AlternateContent>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a:t>
            </a:fld>
            <a:endParaRPr lang="en-US"/>
          </a:p>
        </p:txBody>
      </p:sp>
    </p:spTree>
    <p:extLst>
      <p:ext uri="{BB962C8B-B14F-4D97-AF65-F5344CB8AC3E}">
        <p14:creationId xmlns:p14="http://schemas.microsoft.com/office/powerpoint/2010/main" val="17572827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Reynolds = </a:t>
            </a:r>
            <a:r>
              <a:rPr lang="en-US" sz="1100"/>
              <a:t>2.5M?</a:t>
            </a: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40</a:t>
            </a:fld>
            <a:endParaRPr lang="en-US"/>
          </a:p>
        </p:txBody>
      </p:sp>
    </p:spTree>
    <p:extLst>
      <p:ext uri="{BB962C8B-B14F-4D97-AF65-F5344CB8AC3E}">
        <p14:creationId xmlns:p14="http://schemas.microsoft.com/office/powerpoint/2010/main" val="37382507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Reynolds = </a:t>
            </a:r>
            <a:r>
              <a:rPr lang="en-US" sz="1100"/>
              <a:t>2.5M?</a:t>
            </a: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41</a:t>
            </a:fld>
            <a:endParaRPr lang="en-US"/>
          </a:p>
        </p:txBody>
      </p:sp>
    </p:spTree>
    <p:extLst>
      <p:ext uri="{BB962C8B-B14F-4D97-AF65-F5344CB8AC3E}">
        <p14:creationId xmlns:p14="http://schemas.microsoft.com/office/powerpoint/2010/main" val="21301822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Reynolds = </a:t>
            </a:r>
            <a:r>
              <a:rPr lang="en-US" sz="1100"/>
              <a:t>2.5M?</a:t>
            </a: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42</a:t>
            </a:fld>
            <a:endParaRPr lang="en-US"/>
          </a:p>
        </p:txBody>
      </p:sp>
    </p:spTree>
    <p:extLst>
      <p:ext uri="{BB962C8B-B14F-4D97-AF65-F5344CB8AC3E}">
        <p14:creationId xmlns:p14="http://schemas.microsoft.com/office/powerpoint/2010/main" val="36821966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Reynolds = </a:t>
            </a:r>
            <a:r>
              <a:rPr lang="en-US" sz="1100"/>
              <a:t>2.5M?</a:t>
            </a: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43</a:t>
            </a:fld>
            <a:endParaRPr lang="en-US"/>
          </a:p>
        </p:txBody>
      </p:sp>
    </p:spTree>
    <p:extLst>
      <p:ext uri="{BB962C8B-B14F-4D97-AF65-F5344CB8AC3E}">
        <p14:creationId xmlns:p14="http://schemas.microsoft.com/office/powerpoint/2010/main" val="287917155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Reynolds = </a:t>
            </a:r>
            <a:r>
              <a:rPr lang="en-US" sz="1100"/>
              <a:t>2.5M?</a:t>
            </a: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44</a:t>
            </a:fld>
            <a:endParaRPr lang="en-US"/>
          </a:p>
        </p:txBody>
      </p:sp>
    </p:spTree>
    <p:extLst>
      <p:ext uri="{BB962C8B-B14F-4D97-AF65-F5344CB8AC3E}">
        <p14:creationId xmlns:p14="http://schemas.microsoft.com/office/powerpoint/2010/main" val="12065487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Reynolds = </a:t>
            </a:r>
            <a:r>
              <a:rPr lang="en-US" sz="1100"/>
              <a:t>2.5M?</a:t>
            </a: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45</a:t>
            </a:fld>
            <a:endParaRPr lang="en-US"/>
          </a:p>
        </p:txBody>
      </p:sp>
    </p:spTree>
    <p:extLst>
      <p:ext uri="{BB962C8B-B14F-4D97-AF65-F5344CB8AC3E}">
        <p14:creationId xmlns:p14="http://schemas.microsoft.com/office/powerpoint/2010/main" val="5498769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Reynolds = </a:t>
            </a:r>
            <a:r>
              <a:rPr lang="en-US" sz="1100"/>
              <a:t>2.5M?</a:t>
            </a: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46</a:t>
            </a:fld>
            <a:endParaRPr lang="en-US"/>
          </a:p>
        </p:txBody>
      </p:sp>
    </p:spTree>
    <p:extLst>
      <p:ext uri="{BB962C8B-B14F-4D97-AF65-F5344CB8AC3E}">
        <p14:creationId xmlns:p14="http://schemas.microsoft.com/office/powerpoint/2010/main" val="32152858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18109">
              <a:defRPr/>
            </a:pPr>
            <a:r>
              <a:rPr lang="en-US" sz="1100" dirty="0"/>
              <a:t>Reynolds = </a:t>
            </a:r>
            <a:r>
              <a:rPr lang="en-US" sz="1100"/>
              <a:t>2.5M?</a:t>
            </a:r>
            <a:endParaRPr lang="en-US" sz="1100"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47</a:t>
            </a:fld>
            <a:endParaRPr lang="en-US"/>
          </a:p>
        </p:txBody>
      </p:sp>
    </p:spTree>
    <p:extLst>
      <p:ext uri="{BB962C8B-B14F-4D97-AF65-F5344CB8AC3E}">
        <p14:creationId xmlns:p14="http://schemas.microsoft.com/office/powerpoint/2010/main" val="22230241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Good afternoon.  My name is Ken Brown and I will be speaking today about the </a:t>
            </a:r>
            <a:r>
              <a:rPr lang="en-US" sz="1200" i="1" dirty="0" smtClean="0"/>
              <a:t>Sensitivity of Wind Turbine Airfoil Sections to Geometry Variations Inherent in Modular Blades</a:t>
            </a:r>
            <a:r>
              <a:rPr lang="en-US" sz="1200" dirty="0" smtClean="0"/>
              <a:t>.</a:t>
            </a:r>
          </a:p>
          <a:p>
            <a:endParaRPr lang="en-US" sz="1200" dirty="0" smtClean="0"/>
          </a:p>
          <a:p>
            <a:r>
              <a:rPr lang="en-US" sz="1200" dirty="0" smtClean="0"/>
              <a:t>To motivate this talk, this photo is actually a picture of exactly what a modular blade ISN’T and shows one of the problems with conventional fiber glass blades which is transportation.  The modular blade concept proposes to reduce the transportation problem as well as help in other ways to lower the cost of wind energy.</a:t>
            </a:r>
          </a:p>
          <a:p>
            <a:endParaRPr lang="en-US" sz="1200" dirty="0" smtClean="0"/>
          </a:p>
          <a:p>
            <a:r>
              <a:rPr lang="en-US" sz="1200" dirty="0" smtClean="0"/>
              <a:t>I would like to thank the co-authors on this paper as well as our colleagues from GE Power and Water.</a:t>
            </a:r>
          </a:p>
          <a:p>
            <a:endParaRPr lang="en-US" sz="1200" dirty="0" smtClean="0"/>
          </a:p>
          <a:p>
            <a:r>
              <a:rPr lang="en-US" sz="1200" dirty="0" smtClean="0"/>
              <a:t>This work comes out of a collaborative project between Virginia Tech and GE Power and Water titled </a:t>
            </a:r>
            <a:r>
              <a:rPr lang="en-US" sz="1200" i="1" dirty="0" smtClean="0"/>
              <a:t>Understanding The Aerodynamics And Aeroacoustics Of Fabric-Covered Wind Turbine Blades </a:t>
            </a:r>
            <a:r>
              <a:rPr lang="en-US" sz="1200" dirty="0" smtClean="0"/>
              <a:t>that was sponsored by the ARPA-e grant listed here.</a:t>
            </a:r>
            <a:endParaRPr lang="en-US" i="0" baseline="0" dirty="0" smtClean="0"/>
          </a:p>
          <a:p>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48</a:t>
            </a:fld>
            <a:endParaRPr lang="en-US"/>
          </a:p>
        </p:txBody>
      </p:sp>
    </p:spTree>
    <p:extLst>
      <p:ext uri="{BB962C8B-B14F-4D97-AF65-F5344CB8AC3E}">
        <p14:creationId xmlns:p14="http://schemas.microsoft.com/office/powerpoint/2010/main" val="36150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defTabSz="418109">
                  <a:defRPr/>
                </a:pPr>
                <a:r>
                  <a:rPr lang="en-US" dirty="0" smtClean="0">
                    <a:solidFill>
                      <a:srgbClr val="000000"/>
                    </a:solidFill>
                    <a:effectLst/>
                  </a:rPr>
                  <a:t>The</a:t>
                </a:r>
                <a:r>
                  <a:rPr lang="en-US" baseline="0" dirty="0" smtClean="0">
                    <a:solidFill>
                      <a:srgbClr val="000000"/>
                    </a:solidFill>
                    <a:effectLst/>
                  </a:rPr>
                  <a:t> test developed to measure the effect of misaligned sections on a wind turbine profile was centered around the DU00-W-212 profile which is a 21.2% thick section designed at Delft University.</a:t>
                </a:r>
              </a:p>
              <a:p>
                <a:pPr defTabSz="418109">
                  <a:defRPr/>
                </a:pPr>
                <a:endParaRPr lang="en-US" baseline="0" dirty="0" smtClean="0">
                  <a:solidFill>
                    <a:srgbClr val="000000"/>
                  </a:solidFill>
                  <a:effectLst/>
                </a:endParaRPr>
              </a:p>
              <a:p>
                <a:pPr defTabSz="418109">
                  <a:defRPr/>
                </a:pPr>
                <a:r>
                  <a:rPr lang="en-US" baseline="0" dirty="0" smtClean="0">
                    <a:solidFill>
                      <a:srgbClr val="000000"/>
                    </a:solidFill>
                    <a:effectLst/>
                  </a:rPr>
                  <a:t>A thickness-wise misalignment in the nose region might occur up or down, and it was selected in this study to move it up since this puts the more critical backward-facing step on the suction surface.</a:t>
                </a:r>
              </a:p>
              <a:p>
                <a:pPr defTabSz="418109">
                  <a:defRPr/>
                </a:pPr>
                <a:endParaRPr lang="en-US" baseline="0" dirty="0" smtClean="0">
                  <a:solidFill>
                    <a:srgbClr val="000000"/>
                  </a:solidFill>
                  <a:effectLst/>
                </a:endParaRPr>
              </a:p>
              <a:p>
                <a:pPr defTabSz="418109">
                  <a:defRPr/>
                </a:pPr>
                <a:r>
                  <a:rPr lang="en-US" baseline="0" dirty="0" smtClean="0">
                    <a:solidFill>
                      <a:srgbClr val="000000"/>
                    </a:solidFill>
                    <a:effectLst/>
                  </a:rPr>
                  <a:t>…such an offset increases slightly the camber of the profile, but more importantly, it creates discontinuities in the profile…such as a backwards facing ramp on the suction side…and a forward-facing ramp on the pressure side.  Ramps were selected for this study because </a:t>
                </a:r>
                <a:r>
                  <a:rPr lang="en-US" dirty="0" smtClean="0">
                    <a:solidFill>
                      <a:srgbClr val="000000"/>
                    </a:solidFill>
                    <a:effectLst/>
                  </a:rPr>
                  <a:t>of certain manufacturing processes foreseen for modular blades by the sponsors.</a:t>
                </a:r>
                <a:r>
                  <a:rPr lang="en-US" baseline="0" dirty="0" smtClean="0">
                    <a:solidFill>
                      <a:srgbClr val="000000"/>
                    </a:solidFill>
                    <a:effectLst/>
                  </a:rPr>
                  <a:t>  </a:t>
                </a:r>
                <a:endParaRPr lang="en-US" baseline="0" dirty="0" smtClean="0">
                  <a:solidFill>
                    <a:srgbClr val="000000"/>
                  </a:solidFill>
                  <a:effectLst/>
                </a:endParaRPr>
              </a:p>
              <a:p>
                <a:pPr defTabSz="418109">
                  <a:defRPr/>
                </a:pPr>
                <a:endParaRPr lang="en-US" baseline="0" dirty="0" smtClean="0">
                  <a:solidFill>
                    <a:srgbClr val="000000"/>
                  </a:solidFill>
                  <a:effectLst/>
                </a:endParaRPr>
              </a:p>
              <a:p>
                <a:pPr defTabSz="418109">
                  <a:defRPr/>
                </a:pPr>
                <a:r>
                  <a:rPr lang="en-US" baseline="0" dirty="0" smtClean="0">
                    <a:solidFill>
                      <a:srgbClr val="000000"/>
                    </a:solidFill>
                    <a:effectLst/>
                  </a:rPr>
                  <a:t>T</a:t>
                </a:r>
                <a:r>
                  <a:rPr lang="en-US" dirty="0" smtClean="0">
                    <a:solidFill>
                      <a:srgbClr val="000000"/>
                    </a:solidFill>
                    <a:effectLst/>
                  </a:rPr>
                  <a:t>wo</a:t>
                </a:r>
                <a:r>
                  <a:rPr lang="en-US" baseline="0" dirty="0" smtClean="0">
                    <a:solidFill>
                      <a:srgbClr val="000000"/>
                    </a:solidFill>
                    <a:effectLst/>
                  </a:rPr>
                  <a:t> </a:t>
                </a:r>
                <a:r>
                  <a:rPr lang="en-US" baseline="0" dirty="0" smtClean="0">
                    <a:solidFill>
                      <a:srgbClr val="000000"/>
                    </a:solidFill>
                    <a:effectLst/>
                  </a:rPr>
                  <a:t>different offset levels were selected corresponding to a </a:t>
                </a:r>
                <a:r>
                  <a:rPr lang="en-US" dirty="0" smtClean="0">
                    <a:solidFill>
                      <a:srgbClr val="000000"/>
                    </a:solidFill>
                    <a:effectLst/>
                  </a:rPr>
                  <a:t>typical misalignment and a worst-case misalignment based</a:t>
                </a:r>
                <a:r>
                  <a:rPr lang="en-US" baseline="0" dirty="0" smtClean="0">
                    <a:solidFill>
                      <a:srgbClr val="000000"/>
                    </a:solidFill>
                    <a:effectLst/>
                  </a:rPr>
                  <a:t> on predicted manufacturing tolerances and scaled for wind tunnel testing </a:t>
                </a:r>
                <a:r>
                  <a:rPr lang="en-US" dirty="0" smtClean="0">
                    <a:solidFill>
                      <a:srgbClr val="000000"/>
                    </a:solidFill>
                    <a:effectLst/>
                  </a:rPr>
                  <a:t>using the ratio of the wind tunnel model's chord to the full-scale chord.  The</a:t>
                </a:r>
                <a:r>
                  <a:rPr lang="en-US" baseline="0" dirty="0" smtClean="0">
                    <a:solidFill>
                      <a:srgbClr val="000000"/>
                    </a:solidFill>
                    <a:effectLst/>
                  </a:rPr>
                  <a:t> scaled worst-case is shown here which is 0.6-mm, and the typical case is half that.</a:t>
                </a:r>
                <a:endParaRPr lang="en-US" dirty="0" smtClean="0">
                  <a:solidFill>
                    <a:srgbClr val="000000"/>
                  </a:solidFill>
                  <a:effectLst/>
                </a:endParaRPr>
              </a:p>
              <a:p>
                <a:pPr defTabSz="418109">
                  <a:defRPr/>
                </a:pPr>
                <a:endParaRPr lang="en-US" dirty="0" smtClean="0">
                  <a:solidFill>
                    <a:srgbClr val="000000"/>
                  </a:solidFill>
                  <a:effectLst/>
                </a:endParaRPr>
              </a:p>
              <a:p>
                <a:pPr defTabSz="418109">
                  <a:defRPr/>
                </a:pPr>
                <a:r>
                  <a:rPr lang="en-US" dirty="0" smtClean="0">
                    <a:solidFill>
                      <a:srgbClr val="000000"/>
                    </a:solidFill>
                    <a:effectLst/>
                  </a:rPr>
                  <a:t>%The </a:t>
                </a:r>
                <a:r>
                  <a:rPr lang="en-US" sz="1100" dirty="0"/>
                  <a:t>$Re_{k}$</a:t>
                </a:r>
                <a:r>
                  <a:rPr lang="en-US" dirty="0" smtClean="0">
                    <a:solidFill>
                      <a:srgbClr val="000000"/>
                    </a:solidFill>
                    <a:effectLst/>
                  </a:rPr>
                  <a:t> values of these offsets on the suction side at the design angle of attack equate to roughly 1,400 and 4,400, respectively, which are</a:t>
                </a:r>
                <a:r>
                  <a:rPr lang="en-US" baseline="0" dirty="0" smtClean="0">
                    <a:solidFill>
                      <a:srgbClr val="000000"/>
                    </a:solidFill>
                    <a:effectLst/>
                  </a:rPr>
                  <a:t> on the upper end of the </a:t>
                </a:r>
                <a:r>
                  <a:rPr lang="en-US" baseline="0" dirty="0" err="1" smtClean="0">
                    <a:solidFill>
                      <a:srgbClr val="000000"/>
                    </a:solidFill>
                    <a:effectLst/>
                  </a:rPr>
                  <a:t>Re_k,crits</a:t>
                </a:r>
                <a:r>
                  <a:rPr lang="en-US" baseline="0" dirty="0" smtClean="0">
                    <a:solidFill>
                      <a:srgbClr val="000000"/>
                    </a:solidFill>
                    <a:effectLst/>
                  </a:rPr>
                  <a:t> of the previous slide.</a:t>
                </a:r>
                <a:endParaRPr lang="en-US" dirty="0" smtClean="0">
                  <a:solidFill>
                    <a:srgbClr val="000000"/>
                  </a:solidFill>
                  <a:effectLst/>
                </a:endParaRPr>
              </a:p>
            </p:txBody>
          </p:sp>
        </mc:Choice>
        <mc:Fallback xmlns="">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200" b="0" i="0" smtClean="0">
                    <a:solidFill>
                      <a:srgbClr val="FF0000"/>
                    </a:solidFill>
                    <a:latin typeface="Cambria Math" panose="02040503050406030204" pitchFamily="18" charset="0"/>
                  </a:rPr>
                  <a:t>𝑅</a:t>
                </a:r>
                <a:r>
                  <a:rPr lang="en-US" sz="1200" b="0" i="0" smtClean="0">
                    <a:solidFill>
                      <a:srgbClr val="FF0000"/>
                    </a:solidFill>
                    <a:latin typeface="Cambria Math" panose="02040503050406030204" pitchFamily="18" charset="0"/>
                  </a:rPr>
                  <a:t>𝑒_𝑘</a:t>
                </a:r>
                <a:r>
                  <a:rPr lang="en-US" sz="1200" b="0" i="0" smtClean="0">
                    <a:solidFill>
                      <a:srgbClr val="FF0000"/>
                    </a:solidFill>
                    <a:latin typeface="Cambria Math" panose="02040503050406030204" pitchFamily="18" charset="0"/>
                    <a:ea typeface="Cambria Math" panose="02040503050406030204" pitchFamily="18" charset="0"/>
                  </a:rPr>
                  <a:t>≈3,400</a:t>
                </a:r>
                <a:r>
                  <a:rPr lang="en-US" dirty="0" smtClean="0"/>
                  <a:t> for 0.6mm</a:t>
                </a:r>
              </a:p>
              <a:p>
                <a:pPr marL="0" marR="0" indent="0" algn="l" defTabSz="457200" rtl="0" eaLnBrk="0" fontAlgn="base" latinLnBrk="0" hangingPunct="0">
                  <a:lnSpc>
                    <a:spcPct val="100000"/>
                  </a:lnSpc>
                  <a:spcBef>
                    <a:spcPct val="30000"/>
                  </a:spcBef>
                  <a:spcAft>
                    <a:spcPct val="0"/>
                  </a:spcAft>
                  <a:buClr>
                    <a:srgbClr val="000000"/>
                  </a:buClr>
                  <a:buSzPct val="100000"/>
                  <a:buFont typeface="Times New Roman" charset="0"/>
                  <a:buNone/>
                  <a:tabLst/>
                  <a:defRPr/>
                </a:pPr>
                <a:r>
                  <a:rPr lang="en-US" sz="1200" b="0" i="0" smtClean="0">
                    <a:solidFill>
                      <a:srgbClr val="FF0000"/>
                    </a:solidFill>
                    <a:latin typeface="Cambria Math" panose="02040503050406030204" pitchFamily="18" charset="0"/>
                  </a:rPr>
                  <a:t>𝑅</a:t>
                </a:r>
                <a:r>
                  <a:rPr lang="en-US" sz="1200" b="0" i="0" smtClean="0">
                    <a:solidFill>
                      <a:srgbClr val="FF0000"/>
                    </a:solidFill>
                    <a:latin typeface="Cambria Math" panose="02040503050406030204" pitchFamily="18" charset="0"/>
                  </a:rPr>
                  <a:t>𝑒_𝑘</a:t>
                </a:r>
                <a:r>
                  <a:rPr lang="en-US" sz="1200" b="0" i="0" smtClean="0">
                    <a:solidFill>
                      <a:srgbClr val="FF0000"/>
                    </a:solidFill>
                    <a:latin typeface="Cambria Math" panose="02040503050406030204" pitchFamily="18" charset="0"/>
                    <a:ea typeface="Cambria Math" panose="02040503050406030204" pitchFamily="18" charset="0"/>
                  </a:rPr>
                  <a:t>≈</a:t>
                </a:r>
                <a:r>
                  <a:rPr lang="en-US" sz="1200" b="0" i="0" smtClean="0">
                    <a:solidFill>
                      <a:srgbClr val="FF0000"/>
                    </a:solidFill>
                    <a:latin typeface="Cambria Math" panose="02040503050406030204" pitchFamily="18" charset="0"/>
                    <a:ea typeface="Cambria Math" panose="02040503050406030204" pitchFamily="18" charset="0"/>
                  </a:rPr>
                  <a:t>1</a:t>
                </a:r>
                <a:r>
                  <a:rPr lang="en-US" sz="1200" b="0" i="0" smtClean="0">
                    <a:solidFill>
                      <a:srgbClr val="FF0000"/>
                    </a:solidFill>
                    <a:latin typeface="Cambria Math" panose="02040503050406030204" pitchFamily="18" charset="0"/>
                    <a:ea typeface="Cambria Math" panose="02040503050406030204" pitchFamily="18" charset="0"/>
                  </a:rPr>
                  <a:t>,</a:t>
                </a:r>
                <a:r>
                  <a:rPr lang="en-US" sz="1200" b="0" i="0" smtClean="0">
                    <a:solidFill>
                      <a:srgbClr val="FF0000"/>
                    </a:solidFill>
                    <a:latin typeface="Cambria Math" panose="02040503050406030204" pitchFamily="18" charset="0"/>
                    <a:ea typeface="Cambria Math" panose="02040503050406030204" pitchFamily="18" charset="0"/>
                  </a:rPr>
                  <a:t>7</a:t>
                </a:r>
                <a:r>
                  <a:rPr lang="en-US" sz="1200" b="0" i="0" smtClean="0">
                    <a:solidFill>
                      <a:srgbClr val="FF0000"/>
                    </a:solidFill>
                    <a:latin typeface="Cambria Math" panose="02040503050406030204" pitchFamily="18" charset="0"/>
                    <a:ea typeface="Cambria Math" panose="02040503050406030204" pitchFamily="18" charset="0"/>
                  </a:rPr>
                  <a:t>00</a:t>
                </a:r>
                <a:r>
                  <a:rPr lang="en-US" dirty="0" smtClean="0"/>
                  <a:t> for </a:t>
                </a:r>
                <a:r>
                  <a:rPr lang="en-US" dirty="0" smtClean="0"/>
                  <a:t>0.3mm</a:t>
                </a:r>
                <a:endParaRPr lang="en-US" dirty="0" smtClean="0"/>
              </a:p>
              <a:p>
                <a:pPr marL="0" marR="0" indent="0" algn="l" defTabSz="457200" rtl="0" eaLnBrk="0" fontAlgn="base" latinLnBrk="0" hangingPunct="0">
                  <a:lnSpc>
                    <a:spcPct val="100000"/>
                  </a:lnSpc>
                  <a:spcBef>
                    <a:spcPct val="30000"/>
                  </a:spcBef>
                  <a:spcAft>
                    <a:spcPct val="0"/>
                  </a:spcAft>
                  <a:buClr>
                    <a:srgbClr val="000000"/>
                  </a:buClr>
                  <a:buSzPct val="100000"/>
                  <a:buFont typeface="Times New Roman" charset="0"/>
                  <a:buNone/>
                  <a:tabLst/>
                  <a:defRPr/>
                </a:pPr>
                <a:endParaRPr lang="en-US" dirty="0" smtClean="0"/>
              </a:p>
              <a:p>
                <a:endParaRPr lang="en-US" dirty="0" smtClean="0"/>
              </a:p>
              <a:p>
                <a:r>
                  <a:rPr lang="en-US" dirty="0" smtClean="0"/>
                  <a:t>Y</a:t>
                </a:r>
                <a:r>
                  <a:rPr lang="en-US" dirty="0" smtClean="0"/>
                  <a:t>:\GeneralElectric\Wind Turbine TE Modifications\Tunnel Entries\2014 - Summer\Data Reduction\Fabric Airfoils Reprocessing and Analysis - Ken\Analysis\Final Plotting Codes\</a:t>
                </a:r>
                <a:r>
                  <a:rPr lang="en-US" dirty="0" err="1" smtClean="0"/>
                  <a:t>Xfoil</a:t>
                </a:r>
                <a:r>
                  <a:rPr lang="en-US" dirty="0" smtClean="0"/>
                  <a:t>\AirfoilProfilePlotter_percentdif_DU00.m</a:t>
                </a:r>
              </a:p>
              <a:p>
                <a:endParaRPr lang="en-US" dirty="0" smtClean="0"/>
              </a:p>
              <a:p>
                <a:r>
                  <a:rPr lang="en-US" dirty="0" smtClean="0"/>
                  <a:t>Profiles</a:t>
                </a:r>
                <a:r>
                  <a:rPr lang="en-US" baseline="0" dirty="0" smtClean="0"/>
                  <a:t> to select:</a:t>
                </a:r>
              </a:p>
              <a:p>
                <a:r>
                  <a:rPr lang="en-US" dirty="0" smtClean="0"/>
                  <a:t>DU00W212_2ft_Profile.txt</a:t>
                </a:r>
              </a:p>
              <a:p>
                <a:r>
                  <a:rPr lang="en-US" dirty="0" smtClean="0"/>
                  <a:t>DU00W212_2ft_0.3mmOffset_Profile.txt</a:t>
                </a:r>
              </a:p>
              <a:p>
                <a:r>
                  <a:rPr lang="en-US" dirty="0" smtClean="0"/>
                  <a:t>DU00W212_2ft_0.6mmOffset_Profile.txt</a:t>
                </a:r>
                <a:endParaRPr lang="en-US" dirty="0"/>
              </a:p>
            </p:txBody>
          </p:sp>
        </mc:Fallback>
      </mc:AlternateContent>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5</a:t>
            </a:fld>
            <a:endParaRPr lang="en-US"/>
          </a:p>
        </p:txBody>
      </p:sp>
    </p:spTree>
    <p:extLst>
      <p:ext uri="{BB962C8B-B14F-4D97-AF65-F5344CB8AC3E}">
        <p14:creationId xmlns:p14="http://schemas.microsoft.com/office/powerpoint/2010/main" val="36472722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Model in the SWT.  </a:t>
            </a:r>
            <a:r>
              <a:rPr lang="en-US" dirty="0" smtClean="0"/>
              <a:t>We have full-span</a:t>
            </a:r>
            <a:r>
              <a:rPr lang="en-US" baseline="0" dirty="0" smtClean="0"/>
              <a:t> models that span the entire 6-ft. height of the test section, and the model is mounted vertically, half-way between each walls.  What is unique about this particular model is it has a</a:t>
            </a:r>
            <a:r>
              <a:rPr lang="en-US" dirty="0" smtClean="0"/>
              <a:t> </a:t>
            </a:r>
            <a:r>
              <a:rPr lang="en-US" dirty="0" smtClean="0"/>
              <a:t>removable</a:t>
            </a:r>
            <a:r>
              <a:rPr lang="en-US" baseline="0" dirty="0" smtClean="0"/>
              <a:t> leading-edge module that spans 55% of the span and is 40% </a:t>
            </a:r>
            <a:r>
              <a:rPr lang="en-US" baseline="0" dirty="0" err="1" smtClean="0"/>
              <a:t>chordwise</a:t>
            </a:r>
            <a:r>
              <a:rPr lang="en-US" baseline="0" dirty="0" smtClean="0"/>
              <a:t>.  </a:t>
            </a:r>
            <a:r>
              <a:rPr lang="en-US" baseline="0" dirty="0" smtClean="0"/>
              <a:t>We had three different nose modules machined: a baseline, 0.3-mm offset, and 0.6-mm offset.  The offset ramp </a:t>
            </a:r>
            <a:r>
              <a:rPr lang="en-US" baseline="0" dirty="0" smtClean="0"/>
              <a:t>is shown in the top right photo, hardly discernable.  </a:t>
            </a:r>
            <a:r>
              <a:rPr lang="en-US" baseline="0" dirty="0" smtClean="0"/>
              <a:t>(The </a:t>
            </a:r>
            <a:r>
              <a:rPr lang="en-US" baseline="0" dirty="0" smtClean="0"/>
              <a:t>joint between the leading edge module and the main airfoil DID some slight steps in the flow surface due to poor manufacturing that were on average ~8 mil (0.2mm) but these were over 15% downstream of the designed ramps and are not believed to have significant effect on the final conclusions of this study</a:t>
            </a:r>
            <a:r>
              <a:rPr lang="en-US" baseline="0" dirty="0" smtClean="0"/>
              <a:t>.)  </a:t>
            </a:r>
            <a:r>
              <a:rPr lang="en-US" baseline="0" dirty="0" smtClean="0"/>
              <a:t>It should be stated that due to unexpected torsional twist in the angle of attack mounting system with wind loading, the angle of attack uncertainty is higher than typical and the following polar data have been aligned in angle of attack using shifts that are derived from XFOIL predictions, within the estimated 0.5 deg. absolute angle of attack uncertainty.</a:t>
            </a:r>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6</a:t>
            </a:fld>
            <a:endParaRPr lang="en-US"/>
          </a:p>
        </p:txBody>
      </p:sp>
    </p:spTree>
    <p:extLst>
      <p:ext uri="{BB962C8B-B14F-4D97-AF65-F5344CB8AC3E}">
        <p14:creationId xmlns:p14="http://schemas.microsoft.com/office/powerpoint/2010/main" val="3204763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are some results of the testing.  This is a typical lift versus angle of attack curve and the three data sets correspond to the baseline, 0.3-mm offset, and 0.6-mm offset cases.</a:t>
            </a:r>
          </a:p>
          <a:p>
            <a:endParaRPr lang="en-US" baseline="0" dirty="0" smtClean="0"/>
          </a:p>
          <a:p>
            <a:r>
              <a:rPr lang="en-US" baseline="0" dirty="0" smtClean="0"/>
              <a:t>For the lift result, we see that the lift is similar between all models within the linear range.  To magnify the small differences between the models, we subtract out the baseline lift from the two offset cases and get this relationship…here we see the experimental data again in symbols, as well as XFOIL predictions in lines.  The trend is that the lift difference is flat throughout most of the linear range and may be slightly increased for the offset models which would be a result of the increased camber of the offsets (although the effect isn’t linear apparently).  Near the design angle of attack, there is a dip in the lift for the 0.6-mm offset which is hypothesized to be the result of premature transition due to the offsets. </a:t>
            </a:r>
            <a:r>
              <a:rPr lang="en-US" baseline="0" dirty="0" smtClean="0"/>
              <a:t> %(</a:t>
            </a:r>
            <a:r>
              <a:rPr lang="en-US" dirty="0" smtClean="0"/>
              <a:t>+/- </a:t>
            </a:r>
            <a:r>
              <a:rPr lang="en-US" dirty="0" smtClean="0"/>
              <a:t>0.012 uncertainty from </a:t>
            </a:r>
            <a:r>
              <a:rPr lang="en-US" i="1" dirty="0" smtClean="0"/>
              <a:t>Tests of Trailing </a:t>
            </a:r>
            <a:r>
              <a:rPr lang="en-US" i="1" dirty="0" smtClean="0"/>
              <a:t>Edge</a:t>
            </a:r>
            <a:r>
              <a:rPr lang="en-US" i="1" baseline="0" dirty="0" smtClean="0"/>
              <a:t> </a:t>
            </a:r>
            <a:r>
              <a:rPr lang="en-US" i="1" dirty="0" smtClean="0"/>
              <a:t>Modifications </a:t>
            </a:r>
            <a:r>
              <a:rPr lang="en-US" i="1" dirty="0" smtClean="0"/>
              <a:t>to a G.E. Wind Turbine Blade Section</a:t>
            </a:r>
            <a:r>
              <a:rPr lang="en-US" dirty="0" smtClean="0"/>
              <a:t>)</a:t>
            </a:r>
          </a:p>
          <a:p>
            <a:endParaRPr lang="en-US" baseline="0" dirty="0" smtClean="0"/>
          </a:p>
          <a:p>
            <a:r>
              <a:rPr lang="en-US" baseline="0" dirty="0" smtClean="0"/>
              <a:t>For the drag, we also see a blip at the same location in the polar in the 0.6-mm model which is understandable given the decreased laminar flow fraction and thus higher drag caused by premature transition.  The onset of the increased drag relative to the baseline </a:t>
            </a:r>
            <a:r>
              <a:rPr lang="en-US" dirty="0" smtClean="0">
                <a:solidFill>
                  <a:srgbClr val="000000"/>
                </a:solidFill>
                <a:effectLst/>
              </a:rPr>
              <a:t>is between 3,960 and 4,070.  Similarly, the 0.3-mm offset model sees a spike in drag though smaller and more delayed. The drag increase for this model indicates </a:t>
            </a:r>
            <a:r>
              <a:rPr lang="en-US" sz="1100" dirty="0"/>
              <a:t>$Re_{</a:t>
            </a:r>
            <a:r>
              <a:rPr lang="en-US" sz="1100" dirty="0" err="1"/>
              <a:t>k,t</a:t>
            </a:r>
            <a:r>
              <a:rPr lang="en-US" sz="1100" dirty="0"/>
              <a:t>}$</a:t>
            </a:r>
            <a:r>
              <a:rPr lang="en-US" dirty="0" smtClean="0">
                <a:solidFill>
                  <a:srgbClr val="000000"/>
                </a:solidFill>
                <a:effectLst/>
              </a:rPr>
              <a:t> is between 1,300 and 1,420. The lower </a:t>
            </a:r>
            <a:r>
              <a:rPr lang="en-US" sz="1100" dirty="0"/>
              <a:t>$Re_{</a:t>
            </a:r>
            <a:r>
              <a:rPr lang="en-US" sz="1100" dirty="0" err="1"/>
              <a:t>k,t</a:t>
            </a:r>
            <a:r>
              <a:rPr lang="en-US" sz="1100" dirty="0"/>
              <a:t>}$</a:t>
            </a:r>
            <a:r>
              <a:rPr lang="en-US" dirty="0" smtClean="0">
                <a:solidFill>
                  <a:srgbClr val="000000"/>
                </a:solidFill>
                <a:effectLst/>
              </a:rPr>
              <a:t> for the 0.3-mm model is explained by the presence of an adverse rather than favorable pressure gradient for the 0.6-mm model over the suction side ramp location for the angles of attack found to be critical.</a:t>
            </a:r>
          </a:p>
          <a:p>
            <a:endParaRPr lang="en-US" baseline="0" dirty="0" smtClean="0">
              <a:solidFill>
                <a:srgbClr val="000000"/>
              </a:solidFill>
              <a:effectLst/>
            </a:endParaRPr>
          </a:p>
          <a:p>
            <a:r>
              <a:rPr lang="en-US" baseline="0" dirty="0" smtClean="0">
                <a:solidFill>
                  <a:srgbClr val="000000"/>
                </a:solidFill>
                <a:effectLst/>
              </a:rPr>
              <a:t>For the lift over drag case, we see the L/D goes down for the offset model.  The decrease is due to both the lift and drag terms, however, the drag term dominates.  The maximum dips in performance for the experimental data here correspond to </a:t>
            </a:r>
            <a:r>
              <a:rPr lang="en-US" dirty="0" smtClean="0">
                <a:solidFill>
                  <a:srgbClr val="000000"/>
                </a:solidFill>
                <a:effectLst/>
              </a:rPr>
              <a:t>17</a:t>
            </a:r>
            <a:r>
              <a:rPr lang="en-US" sz="1100" dirty="0"/>
              <a:t>\</a:t>
            </a:r>
            <a:r>
              <a:rPr lang="en-US" dirty="0" smtClean="0">
                <a:solidFill>
                  <a:srgbClr val="000000"/>
                </a:solidFill>
                <a:effectLst/>
              </a:rPr>
              <a:t>% and 5</a:t>
            </a:r>
            <a:r>
              <a:rPr lang="en-US" sz="1100" dirty="0"/>
              <a:t>\</a:t>
            </a:r>
            <a:r>
              <a:rPr lang="en-US" dirty="0" smtClean="0">
                <a:solidFill>
                  <a:srgbClr val="000000"/>
                </a:solidFill>
                <a:effectLst/>
              </a:rPr>
              <a:t>% of the total Cl/Cd for</a:t>
            </a:r>
            <a:r>
              <a:rPr lang="en-US" baseline="0" dirty="0" smtClean="0">
                <a:solidFill>
                  <a:srgbClr val="000000"/>
                </a:solidFill>
                <a:effectLst/>
              </a:rPr>
              <a:t> the 0.6-mm and 0.3-mm offset, respectively.</a:t>
            </a:r>
          </a:p>
          <a:p>
            <a:endParaRPr lang="en-US" baseline="0" dirty="0" smtClean="0">
              <a:solidFill>
                <a:srgbClr val="000000"/>
              </a:solidFill>
              <a:effectLst/>
            </a:endParaRPr>
          </a:p>
          <a:p>
            <a:r>
              <a:rPr lang="en-US" baseline="0" dirty="0" smtClean="0">
                <a:solidFill>
                  <a:srgbClr val="000000"/>
                </a:solidFill>
                <a:effectLst/>
              </a:rPr>
              <a:t>To gain </a:t>
            </a:r>
            <a:r>
              <a:rPr lang="en-US" baseline="0" dirty="0" smtClean="0">
                <a:solidFill>
                  <a:srgbClr val="000000"/>
                </a:solidFill>
                <a:effectLst/>
              </a:rPr>
              <a:t>a better understanding of the phenomenon causing the performance drop, XFOIL’s transition results were examined more closely…</a:t>
            </a:r>
            <a:endParaRPr lang="en-US" baseline="0" dirty="0" smtClean="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7</a:t>
            </a:fld>
            <a:endParaRPr lang="en-US"/>
          </a:p>
        </p:txBody>
      </p:sp>
    </p:spTree>
    <p:extLst>
      <p:ext uri="{BB962C8B-B14F-4D97-AF65-F5344CB8AC3E}">
        <p14:creationId xmlns:p14="http://schemas.microsoft.com/office/powerpoint/2010/main" val="2217213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plot shows the angle of attack versus</a:t>
            </a:r>
            <a:r>
              <a:rPr lang="en-US" baseline="0" dirty="0" smtClean="0"/>
              <a:t> the suction side location along the chord of transition as predicted by XFOIL.  The gray bar shows the ramp location in the profile.  Right near 6 degrees angle of attack, there are jumps in the transition locations for both offset models as they suddenly move forward along the chord till just behind the ramp.  These are consistent with the drag results of the previous slide as we see the 0.6-mm offset causes transition both stronger and at early angles</a:t>
            </a:r>
            <a:r>
              <a:rPr lang="en-US" baseline="0" dirty="0" smtClean="0"/>
              <a:t>.</a:t>
            </a:r>
          </a:p>
          <a:p>
            <a:endParaRPr lang="en-US" baseline="0" dirty="0" smtClean="0"/>
          </a:p>
          <a:p>
            <a:r>
              <a:rPr lang="en-US" baseline="0" dirty="0" smtClean="0"/>
              <a:t>The XFOIL predictions are thus confirming this idea of premature transition caused by the misalignments which cause the performance degradation seen on the previous slide.  So these results offer us, as designers, a notion of what kind of manufacturing tolerances will be acceptable or unacceptable for modular blades.</a:t>
            </a:r>
            <a:endParaRPr lang="en-US" dirty="0"/>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8</a:t>
            </a:fld>
            <a:endParaRPr lang="en-US"/>
          </a:p>
        </p:txBody>
      </p:sp>
    </p:spTree>
    <p:extLst>
      <p:ext uri="{BB962C8B-B14F-4D97-AF65-F5344CB8AC3E}">
        <p14:creationId xmlns:p14="http://schemas.microsoft.com/office/powerpoint/2010/main" val="26006934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moving on to</a:t>
            </a:r>
            <a:r>
              <a:rPr lang="en-US" baseline="0" dirty="0" smtClean="0"/>
              <a:t> the second segment of the presentation, there are a number of examples in literature of flexible wings for applications such as </a:t>
            </a:r>
            <a:r>
              <a:rPr lang="en-US" dirty="0" smtClean="0">
                <a:solidFill>
                  <a:srgbClr val="000000"/>
                </a:solidFill>
                <a:effectLst/>
              </a:rPr>
              <a:t>sailing, full-scale gliding/flying, and micro-aerial vehicles.</a:t>
            </a:r>
            <a:r>
              <a:rPr lang="en-US" baseline="0" dirty="0" smtClean="0">
                <a:solidFill>
                  <a:srgbClr val="000000"/>
                </a:solidFill>
                <a:effectLst/>
              </a:rPr>
              <a:t>  Here are two of such applications that give a flavor of what we might expect from a wing with a flexible surface.</a:t>
            </a:r>
          </a:p>
          <a:p>
            <a:endParaRPr lang="en-US" baseline="0" dirty="0" smtClean="0">
              <a:solidFill>
                <a:srgbClr val="000000"/>
              </a:solidFill>
              <a:effectLst/>
            </a:endParaRPr>
          </a:p>
          <a:p>
            <a:r>
              <a:rPr lang="en-US" baseline="0" dirty="0" smtClean="0">
                <a:solidFill>
                  <a:srgbClr val="000000"/>
                </a:solidFill>
                <a:effectLst/>
              </a:rPr>
              <a:t>Micro-aerial vehicles use a single membrane wing due to weight savings as well as </a:t>
            </a:r>
            <a:r>
              <a:rPr lang="en-US" baseline="0" dirty="0" err="1" smtClean="0">
                <a:solidFill>
                  <a:srgbClr val="000000"/>
                </a:solidFill>
                <a:effectLst/>
              </a:rPr>
              <a:t>aeroelastic</a:t>
            </a:r>
            <a:r>
              <a:rPr lang="en-US" baseline="0" dirty="0" smtClean="0">
                <a:solidFill>
                  <a:srgbClr val="000000"/>
                </a:solidFill>
                <a:effectLst/>
              </a:rPr>
              <a:t> tailoring.  Generally, the literature finds the Cl/Cd of these wings is comparable to those of rigid wings of the same geometry.</a:t>
            </a:r>
          </a:p>
          <a:p>
            <a:endParaRPr lang="en-US" baseline="0" dirty="0" smtClean="0">
              <a:solidFill>
                <a:srgbClr val="000000"/>
              </a:solidFill>
              <a:effectLst/>
            </a:endParaRPr>
          </a:p>
          <a:p>
            <a:r>
              <a:rPr lang="en-US" baseline="0" dirty="0" smtClean="0">
                <a:solidFill>
                  <a:srgbClr val="000000"/>
                </a:solidFill>
                <a:effectLst/>
              </a:rPr>
              <a:t>The Princeton </a:t>
            </a:r>
            <a:r>
              <a:rPr lang="en-US" baseline="0" dirty="0" err="1" smtClean="0">
                <a:solidFill>
                  <a:srgbClr val="000000"/>
                </a:solidFill>
                <a:effectLst/>
              </a:rPr>
              <a:t>sailwing</a:t>
            </a:r>
            <a:r>
              <a:rPr lang="en-US" baseline="0" dirty="0" smtClean="0">
                <a:solidFill>
                  <a:srgbClr val="000000"/>
                </a:solidFill>
                <a:effectLst/>
              </a:rPr>
              <a:t> was developed in the 1960-70’s with both aeronautical and wind-energy applications in-mind.  This design has a fabric stretched around a rigid LE nose and held at the TE by a tensioning cable.   So this is a double-membrane wing which is more similar to the proposed modular blade design.  The lift curve is nonlinear due to variation in the camber of the profile as the loading on the membrane, and again the predicted Cl/</a:t>
            </a:r>
            <a:r>
              <a:rPr lang="en-US" baseline="0" dirty="0" err="1" smtClean="0">
                <a:solidFill>
                  <a:srgbClr val="000000"/>
                </a:solidFill>
                <a:effectLst/>
              </a:rPr>
              <a:t>Cd_max</a:t>
            </a:r>
            <a:r>
              <a:rPr lang="en-US" baseline="0" dirty="0" smtClean="0">
                <a:solidFill>
                  <a:srgbClr val="000000"/>
                </a:solidFill>
                <a:effectLst/>
              </a:rPr>
              <a:t> ratios are comparable to rigid wings though occurring at higher Cl and Cd than rigid wings because of increased camber.</a:t>
            </a:r>
          </a:p>
          <a:p>
            <a:endParaRPr lang="en-US" baseline="0" dirty="0" smtClean="0">
              <a:solidFill>
                <a:srgbClr val="000000"/>
              </a:solidFill>
              <a:effectLst/>
            </a:endParaRPr>
          </a:p>
          <a:p>
            <a:r>
              <a:rPr lang="en-US" baseline="0" dirty="0" smtClean="0">
                <a:solidFill>
                  <a:srgbClr val="000000"/>
                </a:solidFill>
                <a:effectLst/>
              </a:rPr>
              <a:t>In contrast to the Princeton </a:t>
            </a:r>
            <a:r>
              <a:rPr lang="en-US" baseline="0" dirty="0" err="1" smtClean="0">
                <a:solidFill>
                  <a:srgbClr val="000000"/>
                </a:solidFill>
                <a:effectLst/>
              </a:rPr>
              <a:t>sailwing</a:t>
            </a:r>
            <a:r>
              <a:rPr lang="en-US" baseline="0" dirty="0" smtClean="0">
                <a:solidFill>
                  <a:srgbClr val="000000"/>
                </a:solidFill>
                <a:effectLst/>
              </a:rPr>
              <a:t>, the model designed for the current study has considerably lower percent of the chord covered by fabric than our model which is shown…</a:t>
            </a:r>
            <a:endParaRPr lang="en-US" dirty="0" smtClean="0">
              <a:solidFill>
                <a:srgbClr val="000000"/>
              </a:solidFill>
              <a:effectLst/>
            </a:endParaRPr>
          </a:p>
        </p:txBody>
      </p:sp>
      <p:sp>
        <p:nvSpPr>
          <p:cNvPr id="4" name="Slide Number Placeholder 3"/>
          <p:cNvSpPr>
            <a:spLocks noGrp="1"/>
          </p:cNvSpPr>
          <p:nvPr>
            <p:ph type="sldNum" idx="10"/>
          </p:nvPr>
        </p:nvSpPr>
        <p:spPr/>
        <p:txBody>
          <a:bodyPr/>
          <a:lstStyle/>
          <a:p>
            <a:pPr>
              <a:defRPr/>
            </a:pPr>
            <a:fld id="{7036C722-1B27-214F-AD59-C573262574F1}" type="slidenum">
              <a:rPr lang="en-US" smtClean="0"/>
              <a:pPr>
                <a:defRPr/>
              </a:pPr>
              <a:t>9</a:t>
            </a:fld>
            <a:endParaRPr lang="en-US"/>
          </a:p>
        </p:txBody>
      </p:sp>
    </p:spTree>
    <p:extLst>
      <p:ext uri="{BB962C8B-B14F-4D97-AF65-F5344CB8AC3E}">
        <p14:creationId xmlns:p14="http://schemas.microsoft.com/office/powerpoint/2010/main" val="3619870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43000"/>
            <a:ext cx="8686800" cy="5148072"/>
          </a:xfrm>
        </p:spPr>
        <p:txBody>
          <a:bodyPr/>
          <a:lstStyle>
            <a:lvl2pPr>
              <a:buClrTx/>
              <a:defRPr/>
            </a:lvl2pPr>
            <a:lvl3pPr>
              <a:buClrTx/>
              <a:defRPr/>
            </a:lvl3pPr>
            <a:lvl4pPr>
              <a:buClrTx/>
              <a:defRPr/>
            </a:lvl4pPr>
            <a:lvl5pPr>
              <a:buClrTx/>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1"/>
          <p:cNvSpPr>
            <a:spLocks noGrp="1"/>
          </p:cNvSpPr>
          <p:nvPr>
            <p:ph type="title"/>
          </p:nvPr>
        </p:nvSpPr>
        <p:spPr>
          <a:xfrm>
            <a:off x="230369" y="228600"/>
            <a:ext cx="6629400" cy="685800"/>
          </a:xfrm>
          <a:prstGeom prst="rect">
            <a:avLst/>
          </a:prstGeom>
        </p:spPr>
        <p:txBody>
          <a:bodyPr/>
          <a:lstStyle>
            <a:lvl1pPr>
              <a:defRPr>
                <a:solidFill>
                  <a:srgbClr val="800000"/>
                </a:solidFill>
              </a:defRPr>
            </a:lvl1pPr>
          </a:lstStyle>
          <a:p>
            <a:r>
              <a:rPr lang="en-US" smtClean="0"/>
              <a:t>Click to edit Master title style</a:t>
            </a:r>
            <a:endParaRPr lang="en-US" dirty="0"/>
          </a:p>
        </p:txBody>
      </p:sp>
      <p:sp>
        <p:nvSpPr>
          <p:cNvPr id="8" name="Rectangle 7"/>
          <p:cNvSpPr/>
          <p:nvPr userDrawn="1"/>
        </p:nvSpPr>
        <p:spPr>
          <a:xfrm>
            <a:off x="0" y="6669360"/>
            <a:ext cx="4572000" cy="195133"/>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Brown </a:t>
            </a:r>
            <a:r>
              <a:rPr lang="en-US" sz="1400" i="1" dirty="0" smtClean="0"/>
              <a:t>et al.</a:t>
            </a:r>
            <a:endParaRPr lang="en-US" sz="1400" i="1" dirty="0"/>
          </a:p>
        </p:txBody>
      </p:sp>
      <p:sp>
        <p:nvSpPr>
          <p:cNvPr id="9" name="Rectangle 8"/>
          <p:cNvSpPr/>
          <p:nvPr userDrawn="1"/>
        </p:nvSpPr>
        <p:spPr>
          <a:xfrm>
            <a:off x="4572000" y="6674151"/>
            <a:ext cx="2743200" cy="195133"/>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0" dirty="0" smtClean="0"/>
              <a:t>NAWEA Symposium 2015</a:t>
            </a:r>
            <a:endParaRPr lang="en-US" sz="1400" i="0" dirty="0"/>
          </a:p>
        </p:txBody>
      </p:sp>
      <p:sp>
        <p:nvSpPr>
          <p:cNvPr id="10" name="Rectangle 9"/>
          <p:cNvSpPr/>
          <p:nvPr userDrawn="1"/>
        </p:nvSpPr>
        <p:spPr>
          <a:xfrm>
            <a:off x="7315200" y="6669360"/>
            <a:ext cx="1828800" cy="195133"/>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indent="0" algn="r" defTabSz="914400" rtl="0" eaLnBrk="1" fontAlgn="auto" latinLnBrk="0" hangingPunct="1">
              <a:lnSpc>
                <a:spcPct val="100000"/>
              </a:lnSpc>
              <a:spcBef>
                <a:spcPts val="0"/>
              </a:spcBef>
              <a:spcAft>
                <a:spcPts val="0"/>
              </a:spcAft>
              <a:buClrTx/>
              <a:buSzTx/>
              <a:buFontTx/>
              <a:buNone/>
              <a:tabLst/>
              <a:defRPr/>
            </a:pPr>
            <a:endParaRPr lang="en-TT" sz="1400" dirty="0" smtClean="0">
              <a:solidFill>
                <a:schemeClr val="tx1"/>
              </a:solidFill>
            </a:endParaRPr>
          </a:p>
        </p:txBody>
      </p:sp>
      <p:sp>
        <p:nvSpPr>
          <p:cNvPr id="15"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/15</a:t>
            </a:r>
          </a:p>
        </p:txBody>
      </p:sp>
    </p:spTree>
    <p:extLst>
      <p:ext uri="{BB962C8B-B14F-4D97-AF65-F5344CB8AC3E}">
        <p14:creationId xmlns:p14="http://schemas.microsoft.com/office/powerpoint/2010/main" val="11669267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1150991"/>
            <a:ext cx="4233672" cy="5148072"/>
          </a:xfrm>
        </p:spPr>
        <p:txBody>
          <a:bodyPr/>
          <a:lstStyle>
            <a:lvl1pPr>
              <a:defRPr sz="2800"/>
            </a:lvl1pPr>
            <a:lvl2pPr marL="457200" indent="-182563">
              <a:buClr>
                <a:schemeClr val="tx1"/>
              </a:buClr>
              <a:buFont typeface="Wingdings" panose="05000000000000000000" pitchFamily="2" charset="2"/>
              <a:buChar char="§"/>
              <a:defRPr sz="2400"/>
            </a:lvl2pPr>
            <a:lvl3pPr marL="1143000" indent="-228600">
              <a:buClr>
                <a:schemeClr val="tx1"/>
              </a:buClr>
              <a:buFont typeface="Courier New" panose="02070309020205020404" pitchFamily="49" charset="0"/>
              <a:buChar char="o"/>
              <a:defRPr sz="2000"/>
            </a:lvl3pPr>
            <a:lvl4pPr marL="1600200" indent="-228600">
              <a:buClr>
                <a:schemeClr val="tx1"/>
              </a:buClr>
              <a:buFont typeface="Wingdings" panose="05000000000000000000" pitchFamily="2" charset="2"/>
              <a:buChar char="Ø"/>
              <a:defRPr sz="1800"/>
            </a:lvl4pPr>
            <a:lvl5pPr marL="2057400" indent="-228600">
              <a:buClr>
                <a:schemeClr val="tx1"/>
              </a:buClr>
              <a:buFont typeface="Wingdings" panose="05000000000000000000" pitchFamily="2" charset="2"/>
              <a:buChar char="ü"/>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90872" y="1152097"/>
            <a:ext cx="4233672" cy="5148072"/>
          </a:xfrm>
        </p:spPr>
        <p:txBody>
          <a:bodyPr/>
          <a:lstStyle>
            <a:lvl1pPr>
              <a:defRPr sz="2800"/>
            </a:lvl1pPr>
            <a:lvl2pPr marL="457200" indent="-182563">
              <a:buClrTx/>
              <a:buFont typeface="Wingdings" panose="05000000000000000000" pitchFamily="2" charset="2"/>
              <a:buChar char="§"/>
              <a:defRPr sz="2400"/>
            </a:lvl2pPr>
            <a:lvl3pPr marL="1143000" indent="-228600">
              <a:buClrTx/>
              <a:buFont typeface="Courier New" panose="02070309020205020404" pitchFamily="49" charset="0"/>
              <a:buChar char="o"/>
              <a:defRPr sz="2000"/>
            </a:lvl3pPr>
            <a:lvl4pPr marL="1600200" indent="-228600">
              <a:buClrTx/>
              <a:buFont typeface="Wingdings" panose="05000000000000000000" pitchFamily="2" charset="2"/>
              <a:buChar char="Ø"/>
              <a:defRPr sz="1800"/>
            </a:lvl4pPr>
            <a:lvl5pPr marL="2057400" indent="-228600">
              <a:buClrTx/>
              <a:buFont typeface="Wingdings" panose="05000000000000000000" pitchFamily="2" charset="2"/>
              <a:buChar char="ü"/>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p:nvPr>
        </p:nvSpPr>
        <p:spPr>
          <a:xfrm>
            <a:off x="230369" y="228600"/>
            <a:ext cx="6629400" cy="685800"/>
          </a:xfrm>
          <a:prstGeom prst="rect">
            <a:avLst/>
          </a:prstGeom>
        </p:spPr>
        <p:txBody>
          <a:bodyPr/>
          <a:lstStyle>
            <a:lvl1pPr>
              <a:defRPr>
                <a:solidFill>
                  <a:srgbClr val="800000"/>
                </a:solidFill>
              </a:defRPr>
            </a:lvl1pPr>
          </a:lstStyle>
          <a:p>
            <a:r>
              <a:rPr lang="en-US" smtClean="0"/>
              <a:t>Click to edit Master title style</a:t>
            </a:r>
            <a:endParaRPr lang="en-US" dirty="0"/>
          </a:p>
        </p:txBody>
      </p:sp>
      <p:sp>
        <p:nvSpPr>
          <p:cNvPr id="9" name="Rectangle 8"/>
          <p:cNvSpPr/>
          <p:nvPr userDrawn="1"/>
        </p:nvSpPr>
        <p:spPr>
          <a:xfrm>
            <a:off x="0" y="6669360"/>
            <a:ext cx="4572000" cy="195133"/>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Brown </a:t>
            </a:r>
            <a:r>
              <a:rPr lang="en-US" sz="1400" i="1" dirty="0" smtClean="0"/>
              <a:t>et al.</a:t>
            </a:r>
            <a:endParaRPr lang="en-US" sz="1400" i="1" dirty="0"/>
          </a:p>
        </p:txBody>
      </p:sp>
      <p:sp>
        <p:nvSpPr>
          <p:cNvPr id="13" name="Rectangle 12"/>
          <p:cNvSpPr/>
          <p:nvPr userDrawn="1"/>
        </p:nvSpPr>
        <p:spPr>
          <a:xfrm>
            <a:off x="4572000" y="6674151"/>
            <a:ext cx="2743200" cy="195133"/>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0" dirty="0" smtClean="0"/>
              <a:t>NAWEA Symposium 2015</a:t>
            </a:r>
            <a:endParaRPr lang="en-US" sz="1400" i="0" dirty="0"/>
          </a:p>
        </p:txBody>
      </p:sp>
      <p:sp>
        <p:nvSpPr>
          <p:cNvPr id="14" name="Rectangle 13"/>
          <p:cNvSpPr/>
          <p:nvPr userDrawn="1"/>
        </p:nvSpPr>
        <p:spPr>
          <a:xfrm>
            <a:off x="7315200" y="6669360"/>
            <a:ext cx="1828800" cy="195133"/>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indent="0" algn="r" defTabSz="914400" rtl="0" eaLnBrk="1" fontAlgn="auto" latinLnBrk="0" hangingPunct="1">
              <a:lnSpc>
                <a:spcPct val="100000"/>
              </a:lnSpc>
              <a:spcBef>
                <a:spcPts val="0"/>
              </a:spcBef>
              <a:spcAft>
                <a:spcPts val="0"/>
              </a:spcAft>
              <a:buClrTx/>
              <a:buSzTx/>
              <a:buFontTx/>
              <a:buNone/>
              <a:tabLst/>
              <a:defRPr/>
            </a:pPr>
            <a:endParaRPr lang="en-TT" sz="1400" dirty="0" smtClean="0">
              <a:solidFill>
                <a:schemeClr val="tx1"/>
              </a:solidFill>
            </a:endParaRPr>
          </a:p>
        </p:txBody>
      </p:sp>
      <p:sp>
        <p:nvSpPr>
          <p:cNvPr id="15"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/15</a:t>
            </a:r>
          </a:p>
        </p:txBody>
      </p:sp>
    </p:spTree>
    <p:extLst>
      <p:ext uri="{BB962C8B-B14F-4D97-AF65-F5344CB8AC3E}">
        <p14:creationId xmlns:p14="http://schemas.microsoft.com/office/powerpoint/2010/main" val="14503517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30369" y="228600"/>
            <a:ext cx="6629400" cy="685800"/>
          </a:xfrm>
          <a:prstGeom prst="rect">
            <a:avLst/>
          </a:prstGeom>
        </p:spPr>
        <p:txBody>
          <a:bodyPr/>
          <a:lstStyle>
            <a:lvl1pPr>
              <a:defRPr sz="3200">
                <a:solidFill>
                  <a:srgbClr val="800000"/>
                </a:solidFill>
              </a:defRPr>
            </a:lvl1pPr>
          </a:lstStyle>
          <a:p>
            <a:r>
              <a:rPr lang="en-US" smtClean="0"/>
              <a:t>Click to edit Master title style</a:t>
            </a:r>
            <a:endParaRPr lang="en-US" dirty="0"/>
          </a:p>
        </p:txBody>
      </p:sp>
      <p:sp>
        <p:nvSpPr>
          <p:cNvPr id="10" name="Rectangle 9"/>
          <p:cNvSpPr/>
          <p:nvPr userDrawn="1"/>
        </p:nvSpPr>
        <p:spPr>
          <a:xfrm>
            <a:off x="0" y="6669360"/>
            <a:ext cx="4572000" cy="195133"/>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Brown </a:t>
            </a:r>
            <a:r>
              <a:rPr lang="en-US" sz="1400" i="1" dirty="0" smtClean="0"/>
              <a:t>et al.</a:t>
            </a:r>
            <a:endParaRPr lang="en-US" sz="1400" i="1" dirty="0"/>
          </a:p>
        </p:txBody>
      </p:sp>
      <p:sp>
        <p:nvSpPr>
          <p:cNvPr id="11" name="Rectangle 10"/>
          <p:cNvSpPr/>
          <p:nvPr userDrawn="1"/>
        </p:nvSpPr>
        <p:spPr>
          <a:xfrm>
            <a:off x="4572000" y="6674151"/>
            <a:ext cx="2743200" cy="195133"/>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0" dirty="0" smtClean="0"/>
              <a:t>NAWEA Symposium 2015</a:t>
            </a:r>
            <a:endParaRPr lang="en-US" sz="1400" i="0" dirty="0"/>
          </a:p>
        </p:txBody>
      </p:sp>
      <p:sp>
        <p:nvSpPr>
          <p:cNvPr id="12" name="Rectangle 11"/>
          <p:cNvSpPr/>
          <p:nvPr userDrawn="1"/>
        </p:nvSpPr>
        <p:spPr>
          <a:xfrm>
            <a:off x="7315200" y="6669360"/>
            <a:ext cx="1828800" cy="195133"/>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indent="0" algn="r" defTabSz="914400" rtl="0" eaLnBrk="1" fontAlgn="auto" latinLnBrk="0" hangingPunct="1">
              <a:lnSpc>
                <a:spcPct val="100000"/>
              </a:lnSpc>
              <a:spcBef>
                <a:spcPts val="0"/>
              </a:spcBef>
              <a:spcAft>
                <a:spcPts val="0"/>
              </a:spcAft>
              <a:buClrTx/>
              <a:buSzTx/>
              <a:buFontTx/>
              <a:buNone/>
              <a:tabLst/>
              <a:defRPr/>
            </a:pPr>
            <a:endParaRPr lang="en-TT" sz="1400" dirty="0" smtClean="0">
              <a:solidFill>
                <a:schemeClr val="tx1"/>
              </a:solidFill>
            </a:endParaRPr>
          </a:p>
        </p:txBody>
      </p:sp>
      <p:sp>
        <p:nvSpPr>
          <p:cNvPr id="13"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/15</a:t>
            </a:r>
          </a:p>
        </p:txBody>
      </p:sp>
    </p:spTree>
    <p:extLst>
      <p:ext uri="{BB962C8B-B14F-4D97-AF65-F5344CB8AC3E}">
        <p14:creationId xmlns:p14="http://schemas.microsoft.com/office/powerpoint/2010/main" val="16734561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0" y="1143000"/>
            <a:ext cx="5486400" cy="5148072"/>
          </a:xfrm>
        </p:spPr>
        <p:txBody>
          <a:bodyPr/>
          <a:lstStyle>
            <a:lvl1pPr>
              <a:defRPr sz="3200"/>
            </a:lvl1pPr>
            <a:lvl2pPr marL="457200" indent="-182563">
              <a:buFont typeface="Wingdings" panose="05000000000000000000" pitchFamily="2" charset="2"/>
              <a:buChar char="§"/>
              <a:defRPr sz="2800"/>
            </a:lvl2pPr>
            <a:lvl3pPr marL="1143000" indent="-228600">
              <a:buFont typeface="Courier New" panose="02070309020205020404" pitchFamily="49" charset="0"/>
              <a:buChar char="o"/>
              <a:defRPr sz="2400"/>
            </a:lvl3pPr>
            <a:lvl4pPr marL="1600200" indent="-228600">
              <a:buFont typeface="Wingdings" panose="05000000000000000000" pitchFamily="2" charset="2"/>
              <a:buChar char="Ø"/>
              <a:defRPr sz="2000"/>
            </a:lvl4pPr>
            <a:lvl5pPr marL="2057400" indent="-228600">
              <a:buFont typeface="Wingdings" panose="05000000000000000000" pitchFamily="2" charset="2"/>
              <a:buChar char="ü"/>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143000"/>
            <a:ext cx="3008313" cy="5148072"/>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230369" y="228600"/>
            <a:ext cx="6629400" cy="685800"/>
          </a:xfrm>
          <a:prstGeom prst="rect">
            <a:avLst/>
          </a:prstGeom>
        </p:spPr>
        <p:txBody>
          <a:bodyPr/>
          <a:lstStyle>
            <a:lvl1pPr>
              <a:defRPr>
                <a:solidFill>
                  <a:srgbClr val="800000"/>
                </a:solidFill>
              </a:defRPr>
            </a:lvl1pPr>
          </a:lstStyle>
          <a:p>
            <a:r>
              <a:rPr lang="en-US" smtClean="0"/>
              <a:t>Click to edit Master title style</a:t>
            </a:r>
            <a:endParaRPr lang="en-US"/>
          </a:p>
        </p:txBody>
      </p:sp>
      <p:sp>
        <p:nvSpPr>
          <p:cNvPr id="9" name="Rectangle 8"/>
          <p:cNvSpPr/>
          <p:nvPr userDrawn="1"/>
        </p:nvSpPr>
        <p:spPr>
          <a:xfrm>
            <a:off x="0" y="6669360"/>
            <a:ext cx="4572000" cy="195133"/>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Brown </a:t>
            </a:r>
            <a:r>
              <a:rPr lang="en-US" sz="1400" i="1" dirty="0" smtClean="0"/>
              <a:t>et al.</a:t>
            </a:r>
            <a:endParaRPr lang="en-US" sz="1400" i="1" dirty="0"/>
          </a:p>
        </p:txBody>
      </p:sp>
      <p:sp>
        <p:nvSpPr>
          <p:cNvPr id="13" name="Rectangle 12"/>
          <p:cNvSpPr/>
          <p:nvPr userDrawn="1"/>
        </p:nvSpPr>
        <p:spPr>
          <a:xfrm>
            <a:off x="4572000" y="6674151"/>
            <a:ext cx="2743200" cy="195133"/>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i="0" dirty="0" smtClean="0"/>
              <a:t>NAWEA Symposium 2015</a:t>
            </a:r>
            <a:endParaRPr lang="en-US" sz="1400" i="0" dirty="0"/>
          </a:p>
        </p:txBody>
      </p:sp>
      <p:sp>
        <p:nvSpPr>
          <p:cNvPr id="14" name="Rectangle 13"/>
          <p:cNvSpPr/>
          <p:nvPr userDrawn="1"/>
        </p:nvSpPr>
        <p:spPr>
          <a:xfrm>
            <a:off x="7315200" y="6669360"/>
            <a:ext cx="1828800" cy="195133"/>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indent="0" algn="r" defTabSz="914400" rtl="0" eaLnBrk="1" fontAlgn="auto" latinLnBrk="0" hangingPunct="1">
              <a:lnSpc>
                <a:spcPct val="100000"/>
              </a:lnSpc>
              <a:spcBef>
                <a:spcPts val="0"/>
              </a:spcBef>
              <a:spcAft>
                <a:spcPts val="0"/>
              </a:spcAft>
              <a:buClrTx/>
              <a:buSzTx/>
              <a:buFontTx/>
              <a:buNone/>
              <a:tabLst/>
              <a:defRPr/>
            </a:pPr>
            <a:endParaRPr lang="en-TT" sz="1400" dirty="0" smtClean="0">
              <a:solidFill>
                <a:schemeClr val="tx1"/>
              </a:solidFill>
            </a:endParaRPr>
          </a:p>
        </p:txBody>
      </p:sp>
      <p:sp>
        <p:nvSpPr>
          <p:cNvPr id="15"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/15</a:t>
            </a:r>
          </a:p>
        </p:txBody>
      </p:sp>
    </p:spTree>
    <p:extLst>
      <p:ext uri="{BB962C8B-B14F-4D97-AF65-F5344CB8AC3E}">
        <p14:creationId xmlns:p14="http://schemas.microsoft.com/office/powerpoint/2010/main" val="186682416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720" y="137160"/>
            <a:ext cx="9052560" cy="557784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45720" y="6492240"/>
            <a:ext cx="6766560" cy="36576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45720" y="5760720"/>
            <a:ext cx="6766560" cy="685800"/>
          </a:xfrm>
          <a:prstGeom prst="rect">
            <a:avLst/>
          </a:prstGeom>
        </p:spPr>
        <p:txBody>
          <a:bodyPr/>
          <a:lstStyle>
            <a:lvl1pPr>
              <a:defRPr sz="3200">
                <a:solidFill>
                  <a:srgbClr val="800000"/>
                </a:solidFill>
              </a:defRPr>
            </a:lvl1pPr>
          </a:lstStyle>
          <a:p>
            <a:r>
              <a:rPr lang="en-US" smtClean="0"/>
              <a:t>Click to edit Master title style</a:t>
            </a:r>
            <a:endParaRPr lang="en-US" dirty="0"/>
          </a:p>
        </p:txBody>
      </p:sp>
      <p:sp>
        <p:nvSpPr>
          <p:cNvPr id="13" name="Rectangle 12"/>
          <p:cNvSpPr/>
          <p:nvPr/>
        </p:nvSpPr>
        <p:spPr>
          <a:xfrm>
            <a:off x="0" y="0"/>
            <a:ext cx="4572000" cy="9144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572000" y="0"/>
            <a:ext cx="2743200" cy="91440"/>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7315200" y="0"/>
            <a:ext cx="1828800" cy="9144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2"/>
          <a:stretch>
            <a:fillRect/>
          </a:stretch>
        </p:blipFill>
        <p:spPr>
          <a:xfrm>
            <a:off x="6863680" y="5943600"/>
            <a:ext cx="2280320" cy="914400"/>
          </a:xfrm>
          <a:prstGeom prst="rect">
            <a:avLst/>
          </a:prstGeom>
        </p:spPr>
      </p:pic>
      <p:sp>
        <p:nvSpPr>
          <p:cNvPr id="9" name="Rectangle 8"/>
          <p:cNvSpPr/>
          <p:nvPr userDrawn="1"/>
        </p:nvSpPr>
        <p:spPr>
          <a:xfrm>
            <a:off x="0" y="0"/>
            <a:ext cx="4572000" cy="91440"/>
          </a:xfrm>
          <a:prstGeom prst="rect">
            <a:avLst/>
          </a:prstGeom>
          <a:solidFill>
            <a:srgbClr val="0092D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4572000" y="0"/>
            <a:ext cx="2743200" cy="91440"/>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7315200" y="0"/>
            <a:ext cx="1828800" cy="9144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a:stretch>
            <a:fillRect/>
          </a:stretch>
        </p:blipFill>
        <p:spPr>
          <a:xfrm>
            <a:off x="6863680" y="5943600"/>
            <a:ext cx="2280320" cy="914400"/>
          </a:xfrm>
          <a:prstGeom prst="rect">
            <a:avLst/>
          </a:prstGeom>
        </p:spPr>
      </p:pic>
    </p:spTree>
    <p:extLst>
      <p:ext uri="{BB962C8B-B14F-4D97-AF65-F5344CB8AC3E}">
        <p14:creationId xmlns:p14="http://schemas.microsoft.com/office/powerpoint/2010/main" val="536776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720" y="137160"/>
            <a:ext cx="9052560" cy="466344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45720" y="6080760"/>
            <a:ext cx="6766560" cy="731520"/>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45720" y="4846320"/>
            <a:ext cx="9052560" cy="1188720"/>
          </a:xfrm>
          <a:prstGeom prst="rect">
            <a:avLst/>
          </a:prstGeom>
        </p:spPr>
        <p:txBody>
          <a:bodyPr/>
          <a:lstStyle>
            <a:lvl1pPr>
              <a:defRPr sz="3000">
                <a:solidFill>
                  <a:srgbClr val="800000"/>
                </a:solidFill>
              </a:defRPr>
            </a:lvl1pPr>
          </a:lstStyle>
          <a:p>
            <a:r>
              <a:rPr lang="en-US" smtClean="0"/>
              <a:t>Click to edit Master title style</a:t>
            </a:r>
            <a:endParaRPr lang="en-US" dirty="0"/>
          </a:p>
        </p:txBody>
      </p:sp>
      <p:sp>
        <p:nvSpPr>
          <p:cNvPr id="13" name="Rectangle 12"/>
          <p:cNvSpPr/>
          <p:nvPr/>
        </p:nvSpPr>
        <p:spPr>
          <a:xfrm>
            <a:off x="0" y="0"/>
            <a:ext cx="4572000" cy="9144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572000" y="0"/>
            <a:ext cx="2743200" cy="91440"/>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7315200" y="0"/>
            <a:ext cx="1828800" cy="9144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2"/>
          <a:stretch>
            <a:fillRect/>
          </a:stretch>
        </p:blipFill>
        <p:spPr>
          <a:xfrm>
            <a:off x="6863680" y="5943600"/>
            <a:ext cx="2280320" cy="914400"/>
          </a:xfrm>
          <a:prstGeom prst="rect">
            <a:avLst/>
          </a:prstGeom>
        </p:spPr>
      </p:pic>
      <p:sp>
        <p:nvSpPr>
          <p:cNvPr id="9" name="Rectangle 8"/>
          <p:cNvSpPr/>
          <p:nvPr userDrawn="1"/>
        </p:nvSpPr>
        <p:spPr>
          <a:xfrm>
            <a:off x="0" y="0"/>
            <a:ext cx="4572000" cy="91440"/>
          </a:xfrm>
          <a:prstGeom prst="rect">
            <a:avLst/>
          </a:prstGeom>
          <a:solidFill>
            <a:srgbClr val="0092D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userDrawn="1"/>
        </p:nvSpPr>
        <p:spPr>
          <a:xfrm>
            <a:off x="4572000" y="0"/>
            <a:ext cx="2743200" cy="91440"/>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userDrawn="1"/>
        </p:nvSpPr>
        <p:spPr>
          <a:xfrm>
            <a:off x="7315200" y="0"/>
            <a:ext cx="1828800" cy="9144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a:stretch>
            <a:fillRect/>
          </a:stretch>
        </p:blipFill>
        <p:spPr>
          <a:xfrm>
            <a:off x="6863680" y="5943600"/>
            <a:ext cx="2280320" cy="914400"/>
          </a:xfrm>
          <a:prstGeom prst="rect">
            <a:avLst/>
          </a:prstGeom>
        </p:spPr>
      </p:pic>
    </p:spTree>
    <p:extLst>
      <p:ext uri="{BB962C8B-B14F-4D97-AF65-F5344CB8AC3E}">
        <p14:creationId xmlns:p14="http://schemas.microsoft.com/office/powerpoint/2010/main" val="13299050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lvl1pPr>
              <a:defRPr>
                <a:solidFill>
                  <a:srgbClr val="800000"/>
                </a:solidFill>
              </a:defRPr>
            </a:lvl1pPr>
          </a:lstStyle>
          <a:p>
            <a:r>
              <a:rPr lang="en-US" smtClean="0"/>
              <a:t>Click to edit Master title style</a:t>
            </a:r>
            <a:endParaRPr lang="en-T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TT"/>
          </a:p>
        </p:txBody>
      </p:sp>
      <p:sp>
        <p:nvSpPr>
          <p:cNvPr id="7" name="TextBox 11"/>
          <p:cNvSpPr txBox="1">
            <a:spLocks noChangeArrowheads="1"/>
          </p:cNvSpPr>
          <p:nvPr/>
        </p:nvSpPr>
        <p:spPr bwMode="auto">
          <a:xfrm>
            <a:off x="134903" y="6539505"/>
            <a:ext cx="2707217" cy="276999"/>
          </a:xfrm>
          <a:prstGeom prst="rect">
            <a:avLst/>
          </a:prstGeom>
          <a:noFill/>
          <a:ln>
            <a:noFill/>
          </a:ln>
          <a:extLst/>
        </p:spPr>
        <p:txBody>
          <a:bodyPr>
            <a:spAutoFit/>
          </a:bodyPr>
          <a:lstStyle>
            <a:lvl1pPr>
              <a:defRPr sz="2400">
                <a:solidFill>
                  <a:schemeClr val="tx1"/>
                </a:solidFill>
                <a:latin typeface="Arial" charset="0"/>
                <a:ea typeface="ＭＳ Ｐゴシック" pitchFamily="116" charset="-128"/>
              </a:defRPr>
            </a:lvl1pPr>
            <a:lvl2pPr marL="742950" indent="-285750">
              <a:defRPr sz="2400">
                <a:solidFill>
                  <a:schemeClr val="tx1"/>
                </a:solidFill>
                <a:latin typeface="Arial" charset="0"/>
                <a:ea typeface="ＭＳ Ｐゴシック" pitchFamily="116" charset="-128"/>
              </a:defRPr>
            </a:lvl2pPr>
            <a:lvl3pPr marL="1143000" indent="-228600">
              <a:defRPr sz="2400">
                <a:solidFill>
                  <a:schemeClr val="tx1"/>
                </a:solidFill>
                <a:latin typeface="Arial" charset="0"/>
                <a:ea typeface="ＭＳ Ｐゴシック" pitchFamily="116" charset="-128"/>
              </a:defRPr>
            </a:lvl3pPr>
            <a:lvl4pPr marL="1600200" indent="-228600">
              <a:defRPr sz="2400">
                <a:solidFill>
                  <a:schemeClr val="tx1"/>
                </a:solidFill>
                <a:latin typeface="Arial" charset="0"/>
                <a:ea typeface="ＭＳ Ｐゴシック" pitchFamily="116" charset="-128"/>
              </a:defRPr>
            </a:lvl4pPr>
            <a:lvl5pPr marL="2057400" indent="-228600">
              <a:defRPr sz="2400">
                <a:solidFill>
                  <a:schemeClr val="tx1"/>
                </a:solidFill>
                <a:latin typeface="Arial" charset="0"/>
                <a:ea typeface="ＭＳ Ｐゴシック" pitchFamily="116"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6"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6"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6"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6" charset="-128"/>
              </a:defRPr>
            </a:lvl9pPr>
          </a:lstStyle>
          <a:p>
            <a:pPr>
              <a:defRPr/>
            </a:pPr>
            <a:r>
              <a:rPr lang="en-US" sz="1200" i="1" dirty="0" smtClean="0">
                <a:solidFill>
                  <a:srgbClr val="000000"/>
                </a:solidFill>
              </a:rPr>
              <a:t>College of Engineering</a:t>
            </a:r>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36261" y="6252934"/>
            <a:ext cx="1879600" cy="365760"/>
          </a:xfrm>
          <a:prstGeom prst="rect">
            <a:avLst/>
          </a:prstGeom>
        </p:spPr>
      </p:pic>
    </p:spTree>
    <p:extLst>
      <p:ext uri="{BB962C8B-B14F-4D97-AF65-F5344CB8AC3E}">
        <p14:creationId xmlns:p14="http://schemas.microsoft.com/office/powerpoint/2010/main" val="2970225601"/>
      </p:ext>
    </p:extLst>
  </p:cSld>
  <p:clrMapOvr>
    <a:masterClrMapping/>
  </p:clrMapOvr>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143000"/>
            <a:ext cx="8686800" cy="5148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a:lvl1pPr>
          </a:lstStyle>
          <a:p>
            <a:pPr>
              <a:defRPr/>
            </a:pPr>
            <a:fld id="{D64B4552-5CFD-F948-A7CD-1894805DC7BB}" type="slidenum">
              <a:rPr lang="en-US" smtClean="0"/>
              <a:pPr>
                <a:defRPr/>
              </a:pPr>
              <a:t>‹#›</a:t>
            </a:fld>
            <a:r>
              <a:rPr lang="en-US" dirty="0" smtClean="0"/>
              <a:t> of 15</a:t>
            </a:r>
          </a:p>
        </p:txBody>
      </p:sp>
      <p:sp>
        <p:nvSpPr>
          <p:cNvPr id="4" name="Title 1"/>
          <p:cNvSpPr>
            <a:spLocks noGrp="1"/>
          </p:cNvSpPr>
          <p:nvPr>
            <p:ph type="title"/>
          </p:nvPr>
        </p:nvSpPr>
        <p:spPr>
          <a:xfrm>
            <a:off x="230369" y="228600"/>
            <a:ext cx="6629400" cy="685800"/>
          </a:xfrm>
          <a:prstGeom prst="rect">
            <a:avLst/>
          </a:prstGeom>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36986896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1150991"/>
            <a:ext cx="4233672" cy="51480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90872" y="1152097"/>
            <a:ext cx="4233672" cy="51480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2"/>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a:lvl1pPr>
          </a:lstStyle>
          <a:p>
            <a:pPr>
              <a:defRPr/>
            </a:pPr>
            <a:fld id="{D64B4552-5CFD-F948-A7CD-1894805DC7BB}" type="slidenum">
              <a:rPr lang="en-US" smtClean="0"/>
              <a:pPr>
                <a:defRPr/>
              </a:pPr>
              <a:t>‹#›</a:t>
            </a:fld>
            <a:r>
              <a:rPr lang="en-US" dirty="0" smtClean="0"/>
              <a:t> of 15</a:t>
            </a:r>
          </a:p>
        </p:txBody>
      </p:sp>
      <p:sp>
        <p:nvSpPr>
          <p:cNvPr id="8" name="Title 1"/>
          <p:cNvSpPr>
            <a:spLocks noGrp="1"/>
          </p:cNvSpPr>
          <p:nvPr>
            <p:ph type="title"/>
          </p:nvPr>
        </p:nvSpPr>
        <p:spPr>
          <a:xfrm>
            <a:off x="230369" y="228600"/>
            <a:ext cx="6629400" cy="6858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8781712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228600" y="1143000"/>
            <a:ext cx="8686800" cy="51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p:cNvPicPr>
            <a:picLocks noChangeAspect="1"/>
          </p:cNvPicPr>
          <p:nvPr userDrawn="1"/>
        </p:nvPicPr>
        <p:blipFill>
          <a:blip r:embed="rId11"/>
          <a:stretch>
            <a:fillRect/>
          </a:stretch>
        </p:blipFill>
        <p:spPr>
          <a:xfrm>
            <a:off x="6858000" y="118872"/>
            <a:ext cx="2280320" cy="914400"/>
          </a:xfrm>
          <a:prstGeom prst="rect">
            <a:avLst/>
          </a:prstGeom>
        </p:spPr>
      </p:pic>
      <p:sp>
        <p:nvSpPr>
          <p:cNvPr id="17" name="Rectangle 16"/>
          <p:cNvSpPr/>
          <p:nvPr userDrawn="1"/>
        </p:nvSpPr>
        <p:spPr>
          <a:xfrm>
            <a:off x="0" y="0"/>
            <a:ext cx="4572000" cy="9144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userDrawn="1"/>
        </p:nvSpPr>
        <p:spPr>
          <a:xfrm>
            <a:off x="4572000" y="0"/>
            <a:ext cx="2743200" cy="91440"/>
          </a:xfrm>
          <a:prstGeom prst="rect">
            <a:avLst/>
          </a:prstGeom>
          <a:solidFill>
            <a:srgbClr val="DE7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userDrawn="1"/>
        </p:nvSpPr>
        <p:spPr>
          <a:xfrm>
            <a:off x="7315200" y="0"/>
            <a:ext cx="1828800" cy="9144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Slide Number Placeholder 5"/>
          <p:cNvSpPr>
            <a:spLocks noGrp="1"/>
          </p:cNvSpPr>
          <p:nvPr>
            <p:ph type="sldNum" sz="quarter" idx="4"/>
          </p:nvPr>
        </p:nvSpPr>
        <p:spPr>
          <a:xfrm>
            <a:off x="8388424" y="6613070"/>
            <a:ext cx="719526" cy="244930"/>
          </a:xfrm>
          <a:prstGeom prst="rect">
            <a:avLst/>
          </a:prstGeom>
        </p:spPr>
        <p:txBody>
          <a:bodyPr/>
          <a:lstStyle>
            <a:lvl1pPr marL="0" marR="0" indent="0" algn="r" defTabSz="457200" rtl="0" eaLnBrk="1" fontAlgn="base" latinLnBrk="0" hangingPunct="0">
              <a:lnSpc>
                <a:spcPct val="100000"/>
              </a:lnSpc>
              <a:spcBef>
                <a:spcPct val="0"/>
              </a:spcBef>
              <a:spcAft>
                <a:spcPct val="0"/>
              </a:spcAft>
              <a:buClr>
                <a:srgbClr val="000000"/>
              </a:buClr>
              <a:buSzPct val="100000"/>
              <a:buFont typeface="Times New Roman" charset="0"/>
              <a:buNone/>
              <a:tabLst/>
              <a:defRPr sz="1400"/>
            </a:lvl1pPr>
          </a:lstStyle>
          <a:p>
            <a:pPr>
              <a:defRPr/>
            </a:pPr>
            <a:fld id="{D64B4552-5CFD-F948-A7CD-1894805DC7BB}" type="slidenum">
              <a:rPr lang="en-US" smtClean="0"/>
              <a:pPr>
                <a:defRPr/>
              </a:pPr>
              <a:t>‹#›</a:t>
            </a:fld>
            <a:r>
              <a:rPr lang="en-US" dirty="0" smtClean="0"/>
              <a:t>/15</a:t>
            </a:r>
          </a:p>
        </p:txBody>
      </p:sp>
    </p:spTree>
    <p:extLst>
      <p:ext uri="{BB962C8B-B14F-4D97-AF65-F5344CB8AC3E}">
        <p14:creationId xmlns:p14="http://schemas.microsoft.com/office/powerpoint/2010/main" val="812983711"/>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32" r:id="rId8"/>
    <p:sldLayoutId id="2147483833" r:id="rId9"/>
  </p:sldLayoutIdLst>
  <p:timing>
    <p:tnLst>
      <p:par>
        <p:cTn id="1" dur="indefinite" restart="never" nodeType="tmRoot"/>
      </p:par>
    </p:tnLst>
  </p:timing>
  <p:hf hdr="0" ftr="0" dt="0"/>
  <p:txStyles>
    <p:titleStyle>
      <a:lvl1pPr algn="l" rtl="0" eaLnBrk="1" fontAlgn="base" hangingPunct="1">
        <a:spcBef>
          <a:spcPct val="0"/>
        </a:spcBef>
        <a:spcAft>
          <a:spcPct val="0"/>
        </a:spcAft>
        <a:defRPr sz="2800" b="0" kern="1200" cap="none" spc="-60">
          <a:solidFill>
            <a:srgbClr val="0092D2"/>
          </a:solidFill>
          <a:latin typeface="+mj-lt"/>
          <a:ea typeface="ＭＳ Ｐゴシック" charset="0"/>
          <a:cs typeface="ＭＳ Ｐゴシック" charset="0"/>
        </a:defRPr>
      </a:lvl1pPr>
      <a:lvl2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2pPr>
      <a:lvl3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3pPr>
      <a:lvl4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4pPr>
      <a:lvl5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5pPr>
      <a:lvl6pPr marL="4572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6pPr>
      <a:lvl7pPr marL="9144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7pPr>
      <a:lvl8pPr marL="13716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8pPr>
      <a:lvl9pPr marL="18288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9pPr>
    </p:titleStyle>
    <p:bodyStyle>
      <a:lvl1pPr marL="0" indent="0" algn="l" rtl="0" eaLnBrk="1" fontAlgn="base" hangingPunct="1">
        <a:spcBef>
          <a:spcPct val="20000"/>
        </a:spcBef>
        <a:spcAft>
          <a:spcPts val="600"/>
        </a:spcAft>
        <a:buClrTx/>
        <a:buFont typeface="Arial" panose="020B0604020202020204" pitchFamily="34" charset="0"/>
        <a:buNone/>
        <a:defRPr sz="2000" b="1" kern="1200">
          <a:solidFill>
            <a:schemeClr val="tx1"/>
          </a:solidFill>
          <a:latin typeface="+mn-lt"/>
          <a:ea typeface="ＭＳ Ｐゴシック" charset="0"/>
          <a:cs typeface="ＭＳ Ｐゴシック" charset="0"/>
        </a:defRPr>
      </a:lvl1pPr>
      <a:lvl2pPr marL="457200" indent="-182563" algn="l" rtl="0" eaLnBrk="1" fontAlgn="base" hangingPunct="1">
        <a:spcBef>
          <a:spcPct val="20000"/>
        </a:spcBef>
        <a:spcAft>
          <a:spcPct val="0"/>
        </a:spcAft>
        <a:buClrTx/>
        <a:buFont typeface="Wingdings" panose="05000000000000000000" pitchFamily="2" charset="2"/>
        <a:buChar char="§"/>
        <a:defRPr sz="2000" kern="1200">
          <a:solidFill>
            <a:schemeClr val="tx1"/>
          </a:solidFill>
          <a:latin typeface="+mn-lt"/>
          <a:ea typeface="ＭＳ Ｐゴシック" charset="0"/>
          <a:cs typeface="+mn-cs"/>
        </a:defRPr>
      </a:lvl2pPr>
      <a:lvl3pPr marL="1143000" indent="-228600" algn="l" rtl="0" eaLnBrk="1" fontAlgn="base" hangingPunct="1">
        <a:spcBef>
          <a:spcPct val="20000"/>
        </a:spcBef>
        <a:spcAft>
          <a:spcPct val="0"/>
        </a:spcAft>
        <a:buClrTx/>
        <a:buFont typeface="Courier New" panose="02070309020205020404" pitchFamily="49" charset="0"/>
        <a:buChar char="o"/>
        <a:defRPr kern="1200">
          <a:solidFill>
            <a:schemeClr val="tx1"/>
          </a:solidFill>
          <a:latin typeface="+mn-lt"/>
          <a:ea typeface="ＭＳ Ｐゴシック" charset="0"/>
          <a:cs typeface="+mn-cs"/>
        </a:defRPr>
      </a:lvl3pPr>
      <a:lvl4pPr marL="1600200" indent="-228600" algn="l" rtl="0" eaLnBrk="1" fontAlgn="base" hangingPunct="1">
        <a:spcBef>
          <a:spcPct val="20000"/>
        </a:spcBef>
        <a:spcAft>
          <a:spcPct val="0"/>
        </a:spcAft>
        <a:buClrTx/>
        <a:buFont typeface="Wingdings" panose="05000000000000000000" pitchFamily="2" charset="2"/>
        <a:buChar char="Ø"/>
        <a:defRPr kern="1200">
          <a:solidFill>
            <a:schemeClr val="tx1"/>
          </a:solidFill>
          <a:latin typeface="+mn-lt"/>
          <a:ea typeface="ＭＳ Ｐゴシック" charset="0"/>
          <a:cs typeface="+mn-cs"/>
        </a:defRPr>
      </a:lvl4pPr>
      <a:lvl5pPr marL="2057400" indent="-228600" algn="l" rtl="0" eaLnBrk="1" fontAlgn="base" hangingPunct="1">
        <a:spcBef>
          <a:spcPct val="20000"/>
        </a:spcBef>
        <a:spcAft>
          <a:spcPct val="0"/>
        </a:spcAft>
        <a:buClrTx/>
        <a:buFont typeface="Wingdings" panose="05000000000000000000" pitchFamily="2" charset="2"/>
        <a:buChar char="ü"/>
        <a:defRPr kern="1200">
          <a:solidFill>
            <a:schemeClr val="tx1"/>
          </a:solidFill>
          <a:latin typeface="+mn-lt"/>
          <a:ea typeface="ＭＳ Ｐゴシック" charset="0"/>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wmf"/><Relationship Id="rId7"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wmf"/><Relationship Id="rId7" Type="http://schemas.openxmlformats.org/officeDocument/2006/relationships/image" Target="../media/image49.wmf"/><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6.wmf"/></Relationships>
</file>

<file path=ppt/slides/_rels/slide13.xml.rels><?xml version="1.0" encoding="UTF-8" standalone="yes"?>
<Relationships xmlns="http://schemas.openxmlformats.org/package/2006/relationships"><Relationship Id="rId3" Type="http://schemas.openxmlformats.org/officeDocument/2006/relationships/image" Target="../media/image50.emf"/><Relationship Id="rId7" Type="http://schemas.openxmlformats.org/officeDocument/2006/relationships/image" Target="../media/image54.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53.emf"/><Relationship Id="rId5" Type="http://schemas.openxmlformats.org/officeDocument/2006/relationships/image" Target="../media/image52.emf"/><Relationship Id="rId4" Type="http://schemas.openxmlformats.org/officeDocument/2006/relationships/image" Target="../media/image51.emf"/></Relationships>
</file>

<file path=ppt/slides/_rels/slide14.xml.rels><?xml version="1.0" encoding="UTF-8" standalone="yes"?>
<Relationships xmlns="http://schemas.openxmlformats.org/package/2006/relationships"><Relationship Id="rId8" Type="http://schemas.openxmlformats.org/officeDocument/2006/relationships/image" Target="../media/image59.wmf"/><Relationship Id="rId13" Type="http://schemas.openxmlformats.org/officeDocument/2006/relationships/image" Target="../media/image64.wmf"/><Relationship Id="rId3" Type="http://schemas.openxmlformats.org/officeDocument/2006/relationships/image" Target="../media/image55.wmf"/><Relationship Id="rId7" Type="http://schemas.openxmlformats.org/officeDocument/2006/relationships/image" Target="../media/image58.wmf"/><Relationship Id="rId12" Type="http://schemas.openxmlformats.org/officeDocument/2006/relationships/image" Target="../media/image63.wmf"/><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57.wmf"/><Relationship Id="rId11" Type="http://schemas.openxmlformats.org/officeDocument/2006/relationships/image" Target="../media/image62.wmf"/><Relationship Id="rId5" Type="http://schemas.openxmlformats.org/officeDocument/2006/relationships/image" Target="../media/image56.wmf"/><Relationship Id="rId10" Type="http://schemas.openxmlformats.org/officeDocument/2006/relationships/image" Target="../media/image61.wmf"/><Relationship Id="rId4" Type="http://schemas.openxmlformats.org/officeDocument/2006/relationships/image" Target="../media/image34.wmf"/><Relationship Id="rId9" Type="http://schemas.openxmlformats.org/officeDocument/2006/relationships/image" Target="../media/image60.wmf"/><Relationship Id="rId14" Type="http://schemas.openxmlformats.org/officeDocument/2006/relationships/image" Target="../media/image65.wmf"/></Relationships>
</file>

<file path=ppt/slides/_rels/slide1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76.emf"/></Relationships>
</file>

<file path=ppt/slides/_rels/slide2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80.emf"/><Relationship Id="rId4" Type="http://schemas.openxmlformats.org/officeDocument/2006/relationships/image" Target="../media/image79.emf"/></Relationships>
</file>

<file path=ppt/slides/_rels/slide24.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80.emf"/><Relationship Id="rId4" Type="http://schemas.openxmlformats.org/officeDocument/2006/relationships/image" Target="../media/image82.emf"/></Relationships>
</file>

<file path=ppt/slides/_rels/slide25.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31.xml"/><Relationship Id="rId1" Type="http://schemas.openxmlformats.org/officeDocument/2006/relationships/slideLayout" Target="../slideLayouts/slideLayout3.xml"/><Relationship Id="rId5" Type="http://schemas.openxmlformats.org/officeDocument/2006/relationships/image" Target="../media/image90.emf"/><Relationship Id="rId4" Type="http://schemas.openxmlformats.org/officeDocument/2006/relationships/image" Target="../media/image89.emf"/></Relationships>
</file>

<file path=ppt/slides/_rels/slide32.xml.rels><?xml version="1.0" encoding="UTF-8" standalone="yes"?>
<Relationships xmlns="http://schemas.openxmlformats.org/package/2006/relationships"><Relationship Id="rId8" Type="http://schemas.openxmlformats.org/officeDocument/2006/relationships/image" Target="../media/image94.png"/><Relationship Id="rId13" Type="http://schemas.openxmlformats.org/officeDocument/2006/relationships/image" Target="../media/image99.emf"/><Relationship Id="rId3" Type="http://schemas.openxmlformats.org/officeDocument/2006/relationships/image" Target="../media/image91.png"/><Relationship Id="rId7" Type="http://schemas.openxmlformats.org/officeDocument/2006/relationships/image" Target="../media/image93.jpeg"/><Relationship Id="rId12" Type="http://schemas.openxmlformats.org/officeDocument/2006/relationships/image" Target="../media/image98.emf"/><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microsoft.com/office/2007/relationships/hdphoto" Target="../media/hdphoto2.wdp"/><Relationship Id="rId11" Type="http://schemas.openxmlformats.org/officeDocument/2006/relationships/image" Target="../media/image97.png"/><Relationship Id="rId5" Type="http://schemas.openxmlformats.org/officeDocument/2006/relationships/image" Target="../media/image92.png"/><Relationship Id="rId15" Type="http://schemas.openxmlformats.org/officeDocument/2006/relationships/image" Target="../media/image100.emf"/><Relationship Id="rId10" Type="http://schemas.openxmlformats.org/officeDocument/2006/relationships/image" Target="../media/image96.png"/><Relationship Id="rId4" Type="http://schemas.microsoft.com/office/2007/relationships/hdphoto" Target="../media/hdphoto1.wdp"/><Relationship Id="rId9" Type="http://schemas.openxmlformats.org/officeDocument/2006/relationships/image" Target="../media/image95.png"/><Relationship Id="rId1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101.JPG"/><Relationship Id="rId2" Type="http://schemas.openxmlformats.org/officeDocument/2006/relationships/notesSlide" Target="../notesSlides/notesSlide33.xml"/><Relationship Id="rId1" Type="http://schemas.openxmlformats.org/officeDocument/2006/relationships/slideLayout" Target="../slideLayouts/slideLayout3.xml"/><Relationship Id="rId5" Type="http://schemas.openxmlformats.org/officeDocument/2006/relationships/image" Target="../media/image103.JPG"/><Relationship Id="rId4" Type="http://schemas.openxmlformats.org/officeDocument/2006/relationships/image" Target="../media/image102.JPG"/></Relationships>
</file>

<file path=ppt/slides/_rels/slide34.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notesSlide" Target="../notesSlides/notesSlide34.xml"/><Relationship Id="rId1" Type="http://schemas.openxmlformats.org/officeDocument/2006/relationships/slideLayout" Target="../slideLayouts/slideLayout3.xml"/><Relationship Id="rId5" Type="http://schemas.openxmlformats.org/officeDocument/2006/relationships/image" Target="../media/image106.JPG"/><Relationship Id="rId4" Type="http://schemas.openxmlformats.org/officeDocument/2006/relationships/image" Target="../media/image105.JPG"/></Relationships>
</file>

<file path=ppt/slides/_rels/slide35.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107.JPG"/><Relationship Id="rId7" Type="http://schemas.openxmlformats.org/officeDocument/2006/relationships/image" Target="../media/image111.JP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110.JPG"/><Relationship Id="rId5" Type="http://schemas.openxmlformats.org/officeDocument/2006/relationships/image" Target="../media/image109.JPG"/><Relationship Id="rId4" Type="http://schemas.openxmlformats.org/officeDocument/2006/relationships/image" Target="../media/image108.JPG"/></Relationships>
</file>

<file path=ppt/slides/_rels/slide36.xml.rels><?xml version="1.0" encoding="UTF-8" standalone="yes"?>
<Relationships xmlns="http://schemas.openxmlformats.org/package/2006/relationships"><Relationship Id="rId8" Type="http://schemas.openxmlformats.org/officeDocument/2006/relationships/image" Target="../media/image114.jpeg"/><Relationship Id="rId3" Type="http://schemas.openxmlformats.org/officeDocument/2006/relationships/image" Target="../media/image113.jpeg"/><Relationship Id="rId7" Type="http://schemas.openxmlformats.org/officeDocument/2006/relationships/image" Target="../media/image118.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3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122.png"/><Relationship Id="rId4" Type="http://schemas.openxmlformats.org/officeDocument/2006/relationships/image" Target="../media/image121.png"/></Relationships>
</file>

<file path=ppt/slides/_rels/slide3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25.png"/><Relationship Id="rId5" Type="http://schemas.openxmlformats.org/officeDocument/2006/relationships/image" Target="../media/image119.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120.emf"/><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121.emf"/></Relationships>
</file>

<file path=ppt/slides/_rels/slide41.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4.emf"/><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6.wmf"/><Relationship Id="rId3" Type="http://schemas.openxmlformats.org/officeDocument/2006/relationships/image" Target="../media/image20.wmf"/><Relationship Id="rId7" Type="http://schemas.openxmlformats.org/officeDocument/2006/relationships/image" Target="../media/image22.png"/><Relationship Id="rId12" Type="http://schemas.openxmlformats.org/officeDocument/2006/relationships/image" Target="../media/image25.wmf"/><Relationship Id="rId2" Type="http://schemas.openxmlformats.org/officeDocument/2006/relationships/notesSlide" Target="../notesSlides/notesSlide7.xml"/><Relationship Id="rId16" Type="http://schemas.openxmlformats.org/officeDocument/2006/relationships/image" Target="../media/image27.png"/><Relationship Id="rId1" Type="http://schemas.openxmlformats.org/officeDocument/2006/relationships/slideLayout" Target="../slideLayouts/slideLayout3.xml"/><Relationship Id="rId6" Type="http://schemas.openxmlformats.org/officeDocument/2006/relationships/image" Target="../media/image21.png"/><Relationship Id="rId11" Type="http://schemas.openxmlformats.org/officeDocument/2006/relationships/image" Target="../media/image24.wmf"/><Relationship Id="rId5" Type="http://schemas.openxmlformats.org/officeDocument/2006/relationships/image" Target="../media/image22.wmf"/><Relationship Id="rId15" Type="http://schemas.openxmlformats.org/officeDocument/2006/relationships/image" Target="../media/image26.png"/><Relationship Id="rId10" Type="http://schemas.openxmlformats.org/officeDocument/2006/relationships/image" Target="../media/image23.wmf"/><Relationship Id="rId4" Type="http://schemas.openxmlformats.org/officeDocument/2006/relationships/image" Target="../media/image21.wmf"/><Relationship Id="rId9" Type="http://schemas.openxmlformats.org/officeDocument/2006/relationships/image" Target="../media/image24.png"/><Relationship Id="rId14" Type="http://schemas.openxmlformats.org/officeDocument/2006/relationships/image" Target="../media/image27.wmf"/></Relationships>
</file>

<file path=ppt/slides/_rels/slide8.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9.wmf"/></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1088701" y="4250113"/>
            <a:ext cx="6966598" cy="2006394"/>
          </a:xfrm>
        </p:spPr>
        <p:txBody>
          <a:bodyPr/>
          <a:lstStyle/>
          <a:p>
            <a:pPr algn="ctr"/>
            <a:r>
              <a:rPr lang="en-US" dirty="0" smtClean="0"/>
              <a:t>Ken Brown</a:t>
            </a:r>
            <a:r>
              <a:rPr lang="en-US" dirty="0"/>
              <a:t>, Nick </a:t>
            </a:r>
            <a:r>
              <a:rPr lang="en-US" dirty="0" err="1" smtClean="0"/>
              <a:t>Molinaro</a:t>
            </a:r>
            <a:r>
              <a:rPr lang="en-US" dirty="0" smtClean="0"/>
              <a:t>, Tim </a:t>
            </a:r>
            <a:r>
              <a:rPr lang="en-US" dirty="0" smtClean="0"/>
              <a:t>Meyers, Mike Nelson, </a:t>
            </a:r>
            <a:r>
              <a:rPr lang="en-US" dirty="0" err="1" smtClean="0"/>
              <a:t>Aurelien</a:t>
            </a:r>
            <a:r>
              <a:rPr lang="en-US" dirty="0" smtClean="0"/>
              <a:t> </a:t>
            </a:r>
            <a:r>
              <a:rPr lang="en-US" dirty="0" err="1" smtClean="0"/>
              <a:t>Borgoltz</a:t>
            </a:r>
            <a:r>
              <a:rPr lang="en-US" dirty="0" smtClean="0"/>
              <a:t>, </a:t>
            </a:r>
            <a:r>
              <a:rPr lang="en-US" dirty="0" err="1" smtClean="0"/>
              <a:t>Nanya</a:t>
            </a:r>
            <a:r>
              <a:rPr lang="en-US" dirty="0" smtClean="0"/>
              <a:t> </a:t>
            </a:r>
            <a:r>
              <a:rPr lang="en-US" dirty="0" err="1" smtClean="0"/>
              <a:t>Intaratep</a:t>
            </a:r>
            <a:r>
              <a:rPr lang="en-US" dirty="0" smtClean="0"/>
              <a:t>, William </a:t>
            </a:r>
            <a:r>
              <a:rPr lang="en-US" dirty="0" err="1" smtClean="0"/>
              <a:t>Devenport</a:t>
            </a:r>
            <a:endParaRPr lang="en-US" dirty="0" smtClean="0"/>
          </a:p>
          <a:p>
            <a:pPr lvl="1" algn="ctr"/>
            <a:r>
              <a:rPr lang="en-US" dirty="0" smtClean="0"/>
              <a:t>Virginia Tech, Blacksburg, VA</a:t>
            </a:r>
            <a:r>
              <a:rPr lang="en-US" dirty="0"/>
              <a:t>, U.S.A</a:t>
            </a:r>
            <a:r>
              <a:rPr lang="en-US" dirty="0" smtClean="0"/>
              <a:t>.</a:t>
            </a:r>
          </a:p>
          <a:p>
            <a:pPr lvl="1" algn="ctr"/>
            <a:endParaRPr lang="en-US" dirty="0" smtClean="0"/>
          </a:p>
          <a:p>
            <a:pPr algn="ctr"/>
            <a:r>
              <a:rPr lang="en-US" dirty="0" smtClean="0"/>
              <a:t>Jonathan </a:t>
            </a:r>
            <a:r>
              <a:rPr lang="en-US" dirty="0" err="1" smtClean="0"/>
              <a:t>Luedke</a:t>
            </a:r>
            <a:r>
              <a:rPr lang="en-US" dirty="0" smtClean="0"/>
              <a:t>, David </a:t>
            </a:r>
            <a:r>
              <a:rPr lang="en-US" dirty="0" err="1" smtClean="0"/>
              <a:t>Pesetsky</a:t>
            </a:r>
            <a:endParaRPr lang="en-US" dirty="0"/>
          </a:p>
          <a:p>
            <a:pPr lvl="1" algn="ctr"/>
            <a:r>
              <a:rPr lang="en-US" dirty="0" smtClean="0"/>
              <a:t>GE </a:t>
            </a:r>
            <a:r>
              <a:rPr lang="en-US" dirty="0"/>
              <a:t>Power and Water, Greenville, </a:t>
            </a:r>
            <a:r>
              <a:rPr lang="en-US" dirty="0" smtClean="0"/>
              <a:t>SC, </a:t>
            </a:r>
            <a:r>
              <a:rPr lang="en-US" dirty="0"/>
              <a:t>U.S.A</a:t>
            </a:r>
            <a:r>
              <a:rPr lang="en-US" dirty="0" smtClean="0"/>
              <a:t>.</a:t>
            </a:r>
          </a:p>
        </p:txBody>
      </p:sp>
      <p:sp>
        <p:nvSpPr>
          <p:cNvPr id="4" name="Title 3"/>
          <p:cNvSpPr>
            <a:spLocks noGrp="1"/>
          </p:cNvSpPr>
          <p:nvPr>
            <p:ph type="title"/>
          </p:nvPr>
        </p:nvSpPr>
        <p:spPr>
          <a:xfrm>
            <a:off x="2500449" y="6323776"/>
            <a:ext cx="4143102" cy="497480"/>
          </a:xfrm>
        </p:spPr>
        <p:txBody>
          <a:bodyPr/>
          <a:lstStyle/>
          <a:p>
            <a:pPr algn="just"/>
            <a:r>
              <a:rPr lang="en-US" sz="800" dirty="0"/>
              <a:t>The information, data, or work presented herein was funded in part by the Advanced Research Projects Agency-Energy (</a:t>
            </a:r>
            <a:r>
              <a:rPr lang="en-US" sz="800" u="sng" dirty="0"/>
              <a:t>ARPA</a:t>
            </a:r>
            <a:r>
              <a:rPr lang="en-US" sz="800" dirty="0"/>
              <a:t>-E), U.S. Department of Energy, under Award Number DE-</a:t>
            </a:r>
            <a:r>
              <a:rPr lang="en-US" sz="800" u="sng" dirty="0"/>
              <a:t>AR0000293</a:t>
            </a:r>
            <a:r>
              <a:rPr lang="en-US" sz="800" dirty="0"/>
              <a:t>. </a:t>
            </a:r>
            <a:endParaRPr lang="en-US" sz="600" i="1" dirty="0"/>
          </a:p>
        </p:txBody>
      </p:sp>
      <p:sp>
        <p:nvSpPr>
          <p:cNvPr id="5" name="Title 3"/>
          <p:cNvSpPr txBox="1">
            <a:spLocks/>
          </p:cNvSpPr>
          <p:nvPr/>
        </p:nvSpPr>
        <p:spPr>
          <a:xfrm>
            <a:off x="-2917" y="86539"/>
            <a:ext cx="9149834" cy="2135205"/>
          </a:xfrm>
          <a:prstGeom prst="rect">
            <a:avLst/>
          </a:prstGeom>
          <a:ln>
            <a:noFill/>
          </a:ln>
        </p:spPr>
        <p:txBody>
          <a:bodyPr/>
          <a:lstStyle>
            <a:lvl1pPr algn="l" rtl="0" eaLnBrk="0" fontAlgn="base" hangingPunct="0">
              <a:spcBef>
                <a:spcPct val="0"/>
              </a:spcBef>
              <a:spcAft>
                <a:spcPct val="0"/>
              </a:spcAft>
              <a:defRPr sz="3000" b="0" kern="1200" cap="none" spc="-60">
                <a:solidFill>
                  <a:srgbClr val="0092D2"/>
                </a:solidFill>
                <a:latin typeface="+mj-lt"/>
                <a:ea typeface="ＭＳ Ｐゴシック" charset="0"/>
                <a:cs typeface="ＭＳ Ｐゴシック" charset="0"/>
              </a:defRPr>
            </a:lvl1pPr>
            <a:lvl2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2pPr>
            <a:lvl3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3pPr>
            <a:lvl4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4pPr>
            <a:lvl5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5pPr>
            <a:lvl6pPr marL="457200" algn="l" rtl="0" fontAlgn="base">
              <a:spcBef>
                <a:spcPct val="0"/>
              </a:spcBef>
              <a:spcAft>
                <a:spcPct val="0"/>
              </a:spcAft>
              <a:defRPr sz="3600">
                <a:solidFill>
                  <a:srgbClr val="9D1E23"/>
                </a:solidFill>
                <a:latin typeface="Arial Black" charset="0"/>
                <a:ea typeface="ＭＳ Ｐゴシック" charset="0"/>
                <a:cs typeface="ＭＳ Ｐゴシック" charset="0"/>
              </a:defRPr>
            </a:lvl6pPr>
            <a:lvl7pPr marL="914400" algn="l" rtl="0" fontAlgn="base">
              <a:spcBef>
                <a:spcPct val="0"/>
              </a:spcBef>
              <a:spcAft>
                <a:spcPct val="0"/>
              </a:spcAft>
              <a:defRPr sz="3600">
                <a:solidFill>
                  <a:srgbClr val="9D1E23"/>
                </a:solidFill>
                <a:latin typeface="Arial Black" charset="0"/>
                <a:ea typeface="ＭＳ Ｐゴシック" charset="0"/>
                <a:cs typeface="ＭＳ Ｐゴシック" charset="0"/>
              </a:defRPr>
            </a:lvl7pPr>
            <a:lvl8pPr marL="1371600" algn="l" rtl="0" fontAlgn="base">
              <a:spcBef>
                <a:spcPct val="0"/>
              </a:spcBef>
              <a:spcAft>
                <a:spcPct val="0"/>
              </a:spcAft>
              <a:defRPr sz="3600">
                <a:solidFill>
                  <a:srgbClr val="9D1E23"/>
                </a:solidFill>
                <a:latin typeface="Arial Black" charset="0"/>
                <a:ea typeface="ＭＳ Ｐゴシック" charset="0"/>
                <a:cs typeface="ＭＳ Ｐゴシック" charset="0"/>
              </a:defRPr>
            </a:lvl8pPr>
            <a:lvl9pPr marL="1828800" algn="l" rtl="0" fontAlgn="base">
              <a:spcBef>
                <a:spcPct val="0"/>
              </a:spcBef>
              <a:spcAft>
                <a:spcPct val="0"/>
              </a:spcAft>
              <a:defRPr sz="3600">
                <a:solidFill>
                  <a:srgbClr val="9D1E23"/>
                </a:solidFill>
                <a:latin typeface="Arial Black" charset="0"/>
                <a:ea typeface="ＭＳ Ｐゴシック" charset="0"/>
                <a:cs typeface="ＭＳ Ｐゴシック" charset="0"/>
              </a:defRPr>
            </a:lvl9pPr>
          </a:lstStyle>
          <a:p>
            <a:pPr algn="ctr"/>
            <a:r>
              <a:rPr lang="en-US" sz="3200" dirty="0"/>
              <a:t>Sensitivity of Wind Turbine </a:t>
            </a:r>
            <a:r>
              <a:rPr lang="en-US" sz="3200" dirty="0" smtClean="0"/>
              <a:t>Airfoil Sections to Geometry Variations Inherent in </a:t>
            </a:r>
          </a:p>
          <a:p>
            <a:pPr algn="ctr"/>
            <a:r>
              <a:rPr lang="en-US" sz="3200" dirty="0" smtClean="0">
                <a:solidFill>
                  <a:schemeClr val="tx2">
                    <a:lumMod val="50000"/>
                  </a:schemeClr>
                </a:solidFill>
              </a:rPr>
              <a:t>Modular Blades</a:t>
            </a:r>
            <a:endParaRPr lang="en-US" sz="3200" i="1" dirty="0">
              <a:solidFill>
                <a:schemeClr val="tx2">
                  <a:lumMod val="50000"/>
                </a:schemeClr>
              </a:solidFill>
            </a:endParaRPr>
          </a:p>
        </p:txBody>
      </p:sp>
      <p:sp>
        <p:nvSpPr>
          <p:cNvPr id="6" name="Title 3"/>
          <p:cNvSpPr txBox="1">
            <a:spLocks/>
          </p:cNvSpPr>
          <p:nvPr/>
        </p:nvSpPr>
        <p:spPr>
          <a:xfrm>
            <a:off x="177502" y="6189394"/>
            <a:ext cx="9052560" cy="631861"/>
          </a:xfrm>
          <a:prstGeom prst="rect">
            <a:avLst/>
          </a:prstGeom>
        </p:spPr>
        <p:txBody>
          <a:bodyPr/>
          <a:lstStyle>
            <a:lvl1pPr algn="l" rtl="0" eaLnBrk="0" fontAlgn="base" hangingPunct="0">
              <a:spcBef>
                <a:spcPct val="0"/>
              </a:spcBef>
              <a:spcAft>
                <a:spcPct val="0"/>
              </a:spcAft>
              <a:defRPr sz="3000" b="0" kern="1200" cap="none" spc="-60">
                <a:solidFill>
                  <a:srgbClr val="0092D2"/>
                </a:solidFill>
                <a:latin typeface="+mj-lt"/>
                <a:ea typeface="ＭＳ Ｐゴシック" charset="0"/>
                <a:cs typeface="ＭＳ Ｐゴシック" charset="0"/>
              </a:defRPr>
            </a:lvl1pPr>
            <a:lvl2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2pPr>
            <a:lvl3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3pPr>
            <a:lvl4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4pPr>
            <a:lvl5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5pPr>
            <a:lvl6pPr marL="457200" algn="l" rtl="0" fontAlgn="base">
              <a:spcBef>
                <a:spcPct val="0"/>
              </a:spcBef>
              <a:spcAft>
                <a:spcPct val="0"/>
              </a:spcAft>
              <a:defRPr sz="3600">
                <a:solidFill>
                  <a:srgbClr val="9D1E23"/>
                </a:solidFill>
                <a:latin typeface="Arial Black" charset="0"/>
                <a:ea typeface="ＭＳ Ｐゴシック" charset="0"/>
                <a:cs typeface="ＭＳ Ｐゴシック" charset="0"/>
              </a:defRPr>
            </a:lvl6pPr>
            <a:lvl7pPr marL="914400" algn="l" rtl="0" fontAlgn="base">
              <a:spcBef>
                <a:spcPct val="0"/>
              </a:spcBef>
              <a:spcAft>
                <a:spcPct val="0"/>
              </a:spcAft>
              <a:defRPr sz="3600">
                <a:solidFill>
                  <a:srgbClr val="9D1E23"/>
                </a:solidFill>
                <a:latin typeface="Arial Black" charset="0"/>
                <a:ea typeface="ＭＳ Ｐゴシック" charset="0"/>
                <a:cs typeface="ＭＳ Ｐゴシック" charset="0"/>
              </a:defRPr>
            </a:lvl7pPr>
            <a:lvl8pPr marL="1371600" algn="l" rtl="0" fontAlgn="base">
              <a:spcBef>
                <a:spcPct val="0"/>
              </a:spcBef>
              <a:spcAft>
                <a:spcPct val="0"/>
              </a:spcAft>
              <a:defRPr sz="3600">
                <a:solidFill>
                  <a:srgbClr val="9D1E23"/>
                </a:solidFill>
                <a:latin typeface="Arial Black" charset="0"/>
                <a:ea typeface="ＭＳ Ｐゴシック" charset="0"/>
                <a:cs typeface="ＭＳ Ｐゴシック" charset="0"/>
              </a:defRPr>
            </a:lvl8pPr>
            <a:lvl9pPr marL="1828800" algn="l" rtl="0" fontAlgn="base">
              <a:spcBef>
                <a:spcPct val="0"/>
              </a:spcBef>
              <a:spcAft>
                <a:spcPct val="0"/>
              </a:spcAft>
              <a:defRPr sz="3600">
                <a:solidFill>
                  <a:srgbClr val="9D1E23"/>
                </a:solidFill>
                <a:latin typeface="Arial Black" charset="0"/>
                <a:ea typeface="ＭＳ Ｐゴシック" charset="0"/>
                <a:cs typeface="ＭＳ Ｐゴシック" charset="0"/>
              </a:defRPr>
            </a:lvl9pPr>
          </a:lstStyle>
          <a:p>
            <a:pPr defTabSz="914400">
              <a:buClrTx/>
              <a:buSzTx/>
            </a:pPr>
            <a:r>
              <a:rPr lang="en-US" sz="1800" dirty="0" smtClean="0">
                <a:solidFill>
                  <a:schemeClr val="accent5">
                    <a:lumMod val="75000"/>
                  </a:schemeClr>
                </a:solidFill>
              </a:rPr>
              <a:t>June 9, 2015</a:t>
            </a:r>
            <a:endParaRPr lang="en-US" sz="1800" dirty="0" smtClean="0">
              <a:solidFill>
                <a:schemeClr val="accent5">
                  <a:lumMod val="75000"/>
                </a:schemeClr>
              </a:solidFill>
            </a:endParaRPr>
          </a:p>
          <a:p>
            <a:pPr defTabSz="914400">
              <a:buClrTx/>
              <a:buSzTx/>
            </a:pPr>
            <a:r>
              <a:rPr lang="en-US" sz="1400" dirty="0" smtClean="0">
                <a:solidFill>
                  <a:schemeClr val="accent5">
                    <a:lumMod val="75000"/>
                  </a:schemeClr>
                </a:solidFill>
              </a:rPr>
              <a:t>NAWEA Symposium</a:t>
            </a:r>
            <a:endParaRPr lang="en-US" sz="1400" dirty="0">
              <a:solidFill>
                <a:schemeClr val="accent5">
                  <a:lumMod val="75000"/>
                </a:schemeClr>
              </a:solidFill>
            </a:endParaRPr>
          </a:p>
          <a:p>
            <a:pPr defTabSz="914400">
              <a:buClrTx/>
              <a:buSzTx/>
              <a:buFontTx/>
            </a:pPr>
            <a:endParaRPr lang="en-US" sz="1600" i="1" dirty="0">
              <a:solidFill>
                <a:schemeClr val="accent5">
                  <a:lumMod val="75000"/>
                </a:schemeClr>
              </a:solidFill>
            </a:endParaRPr>
          </a:p>
        </p:txBody>
      </p:sp>
      <p:grpSp>
        <p:nvGrpSpPr>
          <p:cNvPr id="16" name="Group 15"/>
          <p:cNvGrpSpPr/>
          <p:nvPr/>
        </p:nvGrpSpPr>
        <p:grpSpPr>
          <a:xfrm>
            <a:off x="1537836" y="2280755"/>
            <a:ext cx="6068328" cy="1820537"/>
            <a:chOff x="252857" y="1968649"/>
            <a:chExt cx="6068328" cy="1820537"/>
          </a:xfrm>
        </p:grpSpPr>
        <p:pic>
          <p:nvPicPr>
            <p:cNvPr id="17" name="Picture 2" descr="http://www.windpowerengineering.com/wp-content/uploads/2014/10/Long-blade-making-a-tur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857" y="1968649"/>
              <a:ext cx="6068328" cy="1806437"/>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328107" y="3589131"/>
              <a:ext cx="5911327" cy="200055"/>
            </a:xfrm>
            <a:prstGeom prst="rect">
              <a:avLst/>
            </a:prstGeom>
          </p:spPr>
          <p:txBody>
            <a:bodyPr wrap="square">
              <a:spAutoFit/>
            </a:bodyPr>
            <a:lstStyle/>
            <a:p>
              <a:r>
                <a:rPr lang="en-US" sz="700" dirty="0" smtClean="0">
                  <a:solidFill>
                    <a:schemeClr val="bg1"/>
                  </a:solidFill>
                </a:rPr>
                <a:t>Photo: http</a:t>
              </a:r>
              <a:r>
                <a:rPr lang="en-US" sz="700" dirty="0">
                  <a:solidFill>
                    <a:schemeClr val="bg1"/>
                  </a:solidFill>
                </a:rPr>
                <a:t>://</a:t>
              </a:r>
              <a:r>
                <a:rPr lang="en-US" sz="700" dirty="0" smtClean="0">
                  <a:solidFill>
                    <a:schemeClr val="bg1"/>
                  </a:solidFill>
                </a:rPr>
                <a:t>www.windpowerengineering.com/</a:t>
              </a:r>
              <a:endParaRPr lang="en-US" sz="700" dirty="0">
                <a:solidFill>
                  <a:schemeClr val="bg1"/>
                </a:solidFill>
              </a:endParaRPr>
            </a:p>
          </p:txBody>
        </p:sp>
      </p:grpSp>
    </p:spTree>
    <p:extLst>
      <p:ext uri="{BB962C8B-B14F-4D97-AF65-F5344CB8AC3E}">
        <p14:creationId xmlns:p14="http://schemas.microsoft.com/office/powerpoint/2010/main" val="9371825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42" y="1080785"/>
            <a:ext cx="4630485" cy="2194560"/>
          </a:xfrm>
          <a:prstGeom prst="rect">
            <a:avLst/>
          </a:prstGeom>
        </p:spPr>
      </p:pic>
      <p:sp>
        <p:nvSpPr>
          <p:cNvPr id="38" name="Rectangle 37"/>
          <p:cNvSpPr/>
          <p:nvPr/>
        </p:nvSpPr>
        <p:spPr>
          <a:xfrm>
            <a:off x="6248400" y="152399"/>
            <a:ext cx="3638550" cy="1257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4"/>
          <a:stretch>
            <a:fillRect/>
          </a:stretch>
        </p:blipFill>
        <p:spPr>
          <a:xfrm>
            <a:off x="-5912175" y="4119805"/>
            <a:ext cx="5294690" cy="1936660"/>
          </a:xfrm>
          <a:prstGeom prst="rect">
            <a:avLst/>
          </a:prstGeom>
        </p:spPr>
      </p:pic>
      <p:pic>
        <p:nvPicPr>
          <p:cNvPr id="6" name="Picture 5"/>
          <p:cNvPicPr>
            <a:picLocks noChangeAspect="1"/>
          </p:cNvPicPr>
          <p:nvPr/>
        </p:nvPicPr>
        <p:blipFill>
          <a:blip r:embed="rId5"/>
          <a:stretch>
            <a:fillRect/>
          </a:stretch>
        </p:blipFill>
        <p:spPr>
          <a:xfrm>
            <a:off x="-6024493" y="1662372"/>
            <a:ext cx="5441782" cy="2324045"/>
          </a:xfrm>
          <a:prstGeom prst="rect">
            <a:avLst/>
          </a:prstGeom>
        </p:spPr>
      </p:pic>
      <p:sp>
        <p:nvSpPr>
          <p:cNvPr id="2" name="Title 1"/>
          <p:cNvSpPr>
            <a:spLocks noGrp="1"/>
          </p:cNvSpPr>
          <p:nvPr>
            <p:ph type="title"/>
          </p:nvPr>
        </p:nvSpPr>
        <p:spPr>
          <a:xfrm>
            <a:off x="223074" y="228599"/>
            <a:ext cx="6636695" cy="1394717"/>
          </a:xfrm>
        </p:spPr>
        <p:txBody>
          <a:bodyPr/>
          <a:lstStyle/>
          <a:p>
            <a:r>
              <a:rPr lang="en-US" dirty="0" smtClean="0"/>
              <a:t>Fabric section: configuration</a:t>
            </a:r>
            <a:endParaRPr lang="en-US" dirty="0"/>
          </a:p>
        </p:txBody>
      </p:sp>
      <p:sp>
        <p:nvSpPr>
          <p:cNvPr id="3" name="Slide Number Placeholder 2"/>
          <p:cNvSpPr>
            <a:spLocks noGrp="1"/>
          </p:cNvSpPr>
          <p:nvPr>
            <p:ph type="sldNum" sz="quarter" idx="12"/>
          </p:nvPr>
        </p:nvSpPr>
        <p:spPr>
          <a:xfrm>
            <a:off x="8145913" y="6616236"/>
            <a:ext cx="998087" cy="365750"/>
          </a:xfrm>
        </p:spPr>
        <p:txBody>
          <a:bodyPr/>
          <a:lstStyle/>
          <a:p>
            <a:pPr>
              <a:defRPr/>
            </a:pPr>
            <a:fld id="{4B20B859-EB57-1E46-B52F-AD20D724B54C}" type="slidenum">
              <a:rPr lang="en-US" smtClean="0"/>
              <a:pPr>
                <a:defRPr/>
              </a:pPr>
              <a:t>10</a:t>
            </a:fld>
            <a:r>
              <a:rPr lang="en-US" dirty="0" smtClean="0"/>
              <a:t>/15</a:t>
            </a:r>
            <a:endParaRPr lang="en-US" dirty="0"/>
          </a:p>
        </p:txBody>
      </p:sp>
      <p:cxnSp>
        <p:nvCxnSpPr>
          <p:cNvPr id="83" name="Straight Connector 82"/>
          <p:cNvCxnSpPr/>
          <p:nvPr/>
        </p:nvCxnSpPr>
        <p:spPr>
          <a:xfrm flipV="1">
            <a:off x="2301114" y="1689771"/>
            <a:ext cx="0" cy="80938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4" name="TextBox 83"/>
              <p:cNvSpPr txBox="1"/>
              <p:nvPr/>
            </p:nvSpPr>
            <p:spPr>
              <a:xfrm>
                <a:off x="1771523" y="1420935"/>
                <a:ext cx="1792586" cy="338554"/>
              </a:xfrm>
              <a:prstGeom prst="rect">
                <a:avLst/>
              </a:prstGeom>
              <a:noFill/>
              <a:ln>
                <a:noFill/>
              </a:ln>
            </p:spPr>
            <p:txBody>
              <a:bodyPr wrap="square" rtlCol="0">
                <a:spAutoFit/>
              </a:bodyPr>
              <a:lstStyle/>
              <a:p>
                <a:r>
                  <a:rPr lang="en-US" sz="1600" dirty="0">
                    <a:latin typeface="Calibri" panose="020F0502020204030204" pitchFamily="34" charset="0"/>
                  </a:rPr>
                  <a:t> </a:t>
                </a:r>
                <a14:m>
                  <m:oMath xmlns:m="http://schemas.openxmlformats.org/officeDocument/2006/math">
                    <m:r>
                      <a:rPr lang="en-US" sz="1600" i="0" dirty="0">
                        <a:latin typeface="Cambria Math" panose="02040503050406030204" pitchFamily="18" charset="0"/>
                      </a:rPr>
                      <m:t>0.446 </m:t>
                    </m:r>
                    <m:r>
                      <m:rPr>
                        <m:sty m:val="p"/>
                      </m:rPr>
                      <a:rPr lang="en-US" sz="1600" i="0" dirty="0">
                        <a:latin typeface="Cambria Math" panose="02040503050406030204" pitchFamily="18" charset="0"/>
                      </a:rPr>
                      <m:t>x</m:t>
                    </m:r>
                    <m:r>
                      <a:rPr lang="en-US" sz="1600" i="0" dirty="0">
                        <a:latin typeface="Cambria Math" panose="02040503050406030204" pitchFamily="18" charset="0"/>
                      </a:rPr>
                      <m:t>/</m:t>
                    </m:r>
                    <m:r>
                      <m:rPr>
                        <m:sty m:val="p"/>
                      </m:rPr>
                      <a:rPr lang="en-US" sz="1600" i="0" dirty="0">
                        <a:latin typeface="Cambria Math" panose="02040503050406030204" pitchFamily="18" charset="0"/>
                      </a:rPr>
                      <m:t>c</m:t>
                    </m:r>
                  </m:oMath>
                </a14:m>
                <a:endParaRPr lang="en-US" sz="1600" dirty="0">
                  <a:latin typeface="Calibri" panose="020F0502020204030204" pitchFamily="34" charset="0"/>
                </a:endParaRPr>
              </a:p>
            </p:txBody>
          </p:sp>
        </mc:Choice>
        <mc:Fallback xmlns="">
          <p:sp>
            <p:nvSpPr>
              <p:cNvPr id="84" name="TextBox 83"/>
              <p:cNvSpPr txBox="1">
                <a:spLocks noRot="1" noChangeAspect="1" noMove="1" noResize="1" noEditPoints="1" noAdjustHandles="1" noChangeArrowheads="1" noChangeShapeType="1" noTextEdit="1"/>
              </p:cNvSpPr>
              <p:nvPr/>
            </p:nvSpPr>
            <p:spPr>
              <a:xfrm>
                <a:off x="1771523" y="1420935"/>
                <a:ext cx="1792586" cy="338554"/>
              </a:xfrm>
              <a:prstGeom prst="rect">
                <a:avLst/>
              </a:prstGeom>
              <a:blipFill rotWithShape="0">
                <a:blip r:embed="rId6"/>
                <a:stretch>
                  <a:fillRect b="-8929"/>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6" name="TextBox 85"/>
              <p:cNvSpPr txBox="1"/>
              <p:nvPr/>
            </p:nvSpPr>
            <p:spPr>
              <a:xfrm>
                <a:off x="2824700" y="1633129"/>
                <a:ext cx="1792586" cy="338554"/>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i="0" dirty="0">
                          <a:latin typeface="Cambria Math" panose="02040503050406030204" pitchFamily="18" charset="0"/>
                        </a:rPr>
                        <m:t>0.850 </m:t>
                      </m:r>
                      <m:r>
                        <m:rPr>
                          <m:sty m:val="p"/>
                        </m:rPr>
                        <a:rPr lang="en-US" sz="1600" i="0" dirty="0">
                          <a:latin typeface="Cambria Math" panose="02040503050406030204" pitchFamily="18" charset="0"/>
                        </a:rPr>
                        <m:t>x</m:t>
                      </m:r>
                      <m:r>
                        <a:rPr lang="en-US" sz="1600" i="0" dirty="0">
                          <a:latin typeface="Cambria Math" panose="02040503050406030204" pitchFamily="18" charset="0"/>
                        </a:rPr>
                        <m:t>/</m:t>
                      </m:r>
                      <m:r>
                        <m:rPr>
                          <m:sty m:val="p"/>
                        </m:rPr>
                        <a:rPr lang="en-US" sz="1600" i="0" dirty="0">
                          <a:latin typeface="Cambria Math" panose="02040503050406030204" pitchFamily="18" charset="0"/>
                        </a:rPr>
                        <m:t>c</m:t>
                      </m:r>
                    </m:oMath>
                  </m:oMathPara>
                </a14:m>
                <a:endParaRPr lang="en-US" sz="1600" dirty="0">
                  <a:latin typeface="Calibri" panose="020F0502020204030204" pitchFamily="34" charset="0"/>
                </a:endParaRPr>
              </a:p>
            </p:txBody>
          </p:sp>
        </mc:Choice>
        <mc:Fallback xmlns="">
          <p:sp>
            <p:nvSpPr>
              <p:cNvPr id="86" name="TextBox 85"/>
              <p:cNvSpPr txBox="1">
                <a:spLocks noRot="1" noChangeAspect="1" noMove="1" noResize="1" noEditPoints="1" noAdjustHandles="1" noChangeArrowheads="1" noChangeShapeType="1" noTextEdit="1"/>
              </p:cNvSpPr>
              <p:nvPr/>
            </p:nvSpPr>
            <p:spPr>
              <a:xfrm>
                <a:off x="2824700" y="1633129"/>
                <a:ext cx="1792586" cy="338554"/>
              </a:xfrm>
              <a:prstGeom prst="rect">
                <a:avLst/>
              </a:prstGeom>
              <a:blipFill rotWithShape="0">
                <a:blip r:embed="rId7"/>
                <a:stretch>
                  <a:fillRect b="-10909"/>
                </a:stretch>
              </a:blipFill>
              <a:ln>
                <a:noFill/>
              </a:ln>
            </p:spPr>
            <p:txBody>
              <a:bodyPr/>
              <a:lstStyle/>
              <a:p>
                <a:r>
                  <a:rPr lang="en-US">
                    <a:noFill/>
                  </a:rPr>
                  <a:t> </a:t>
                </a:r>
              </a:p>
            </p:txBody>
          </p:sp>
        </mc:Fallback>
      </mc:AlternateContent>
      <p:cxnSp>
        <p:nvCxnSpPr>
          <p:cNvPr id="49" name="Straight Connector 48"/>
          <p:cNvCxnSpPr/>
          <p:nvPr/>
        </p:nvCxnSpPr>
        <p:spPr>
          <a:xfrm flipH="1" flipV="1">
            <a:off x="3668613" y="1994183"/>
            <a:ext cx="0" cy="118872"/>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pic>
        <p:nvPicPr>
          <p:cNvPr id="88" name="Picture 87"/>
          <p:cNvPicPr>
            <a:picLocks noChangeAspect="1"/>
          </p:cNvPicPr>
          <p:nvPr/>
        </p:nvPicPr>
        <p:blipFill>
          <a:blip r:embed="rId8"/>
          <a:stretch>
            <a:fillRect/>
          </a:stretch>
        </p:blipFill>
        <p:spPr>
          <a:xfrm>
            <a:off x="6950428" y="265142"/>
            <a:ext cx="2137350" cy="6018879"/>
          </a:xfrm>
          <a:prstGeom prst="rect">
            <a:avLst/>
          </a:prstGeom>
        </p:spPr>
      </p:pic>
      <p:sp>
        <p:nvSpPr>
          <p:cNvPr id="89" name="TextBox 88"/>
          <p:cNvSpPr txBox="1"/>
          <p:nvPr/>
        </p:nvSpPr>
        <p:spPr>
          <a:xfrm>
            <a:off x="5431765" y="3632149"/>
            <a:ext cx="1351454" cy="338554"/>
          </a:xfrm>
          <a:prstGeom prst="rect">
            <a:avLst/>
          </a:prstGeom>
          <a:noFill/>
          <a:ln>
            <a:noFill/>
          </a:ln>
        </p:spPr>
        <p:txBody>
          <a:bodyPr wrap="square" rtlCol="0">
            <a:spAutoFit/>
          </a:bodyPr>
          <a:lstStyle/>
          <a:p>
            <a:r>
              <a:rPr lang="en-US" sz="1600" dirty="0" smtClean="0">
                <a:latin typeface="Calibri" panose="020F0502020204030204" pitchFamily="34" charset="0"/>
              </a:rPr>
              <a:t>Bottom panel</a:t>
            </a:r>
            <a:endParaRPr lang="en-US" sz="1600" dirty="0">
              <a:latin typeface="Calibri" panose="020F0502020204030204" pitchFamily="34" charset="0"/>
            </a:endParaRPr>
          </a:p>
        </p:txBody>
      </p:sp>
      <p:cxnSp>
        <p:nvCxnSpPr>
          <p:cNvPr id="90" name="Straight Connector 89"/>
          <p:cNvCxnSpPr>
            <a:stCxn id="89" idx="3"/>
            <a:endCxn id="54" idx="1"/>
          </p:cNvCxnSpPr>
          <p:nvPr/>
        </p:nvCxnSpPr>
        <p:spPr>
          <a:xfrm flipV="1">
            <a:off x="6783219" y="3718789"/>
            <a:ext cx="384088" cy="826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59" idx="3"/>
            <a:endCxn id="51" idx="1"/>
          </p:cNvCxnSpPr>
          <p:nvPr/>
        </p:nvCxnSpPr>
        <p:spPr>
          <a:xfrm flipV="1">
            <a:off x="6494944" y="2925629"/>
            <a:ext cx="672363" cy="680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5548968" y="1833605"/>
            <a:ext cx="1010713" cy="338554"/>
          </a:xfrm>
          <a:prstGeom prst="rect">
            <a:avLst/>
          </a:prstGeom>
          <a:noFill/>
          <a:ln>
            <a:noFill/>
          </a:ln>
        </p:spPr>
        <p:txBody>
          <a:bodyPr wrap="square" rtlCol="0">
            <a:spAutoFit/>
          </a:bodyPr>
          <a:lstStyle/>
          <a:p>
            <a:r>
              <a:rPr lang="en-US" sz="1600" dirty="0" smtClean="0">
                <a:latin typeface="Calibri" panose="020F0502020204030204" pitchFamily="34" charset="0"/>
              </a:rPr>
              <a:t>Top panel</a:t>
            </a:r>
            <a:endParaRPr lang="en-US" sz="1600" dirty="0">
              <a:latin typeface="Calibri" panose="020F0502020204030204" pitchFamily="34" charset="0"/>
            </a:endParaRPr>
          </a:p>
        </p:txBody>
      </p:sp>
      <p:cxnSp>
        <p:nvCxnSpPr>
          <p:cNvPr id="96" name="Straight Connector 95"/>
          <p:cNvCxnSpPr>
            <a:stCxn id="95" idx="3"/>
            <a:endCxn id="45" idx="1"/>
          </p:cNvCxnSpPr>
          <p:nvPr/>
        </p:nvCxnSpPr>
        <p:spPr>
          <a:xfrm>
            <a:off x="6559681" y="2002882"/>
            <a:ext cx="607626" cy="1793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0" name="Picture 99"/>
          <p:cNvPicPr>
            <a:picLocks noChangeAspect="1"/>
          </p:cNvPicPr>
          <p:nvPr/>
        </p:nvPicPr>
        <p:blipFill rotWithShape="1">
          <a:blip r:embed="rId9"/>
          <a:srcRect l="3802" t="1679"/>
          <a:stretch/>
        </p:blipFill>
        <p:spPr>
          <a:xfrm>
            <a:off x="2162006" y="3285931"/>
            <a:ext cx="2224818" cy="3206319"/>
          </a:xfrm>
          <a:prstGeom prst="rect">
            <a:avLst/>
          </a:prstGeom>
          <a:ln>
            <a:solidFill>
              <a:schemeClr val="tx1"/>
            </a:solidFill>
          </a:ln>
        </p:spPr>
      </p:pic>
      <p:cxnSp>
        <p:nvCxnSpPr>
          <p:cNvPr id="101" name="Straight Arrow Connector 100"/>
          <p:cNvCxnSpPr/>
          <p:nvPr/>
        </p:nvCxnSpPr>
        <p:spPr>
          <a:xfrm flipV="1">
            <a:off x="2394427" y="4791885"/>
            <a:ext cx="336192" cy="11006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flipH="1">
            <a:off x="2797899" y="4620294"/>
            <a:ext cx="297416" cy="10661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endCxn id="104" idx="1"/>
          </p:cNvCxnSpPr>
          <p:nvPr/>
        </p:nvCxnSpPr>
        <p:spPr>
          <a:xfrm>
            <a:off x="2762881" y="4791872"/>
            <a:ext cx="284301" cy="275783"/>
          </a:xfrm>
          <a:prstGeom prst="line">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3047182" y="4949320"/>
            <a:ext cx="1145440" cy="236670"/>
          </a:xfrm>
          <a:prstGeom prst="rect">
            <a:avLst/>
          </a:prstGeom>
          <a:noFill/>
          <a:ln>
            <a:noFill/>
          </a:ln>
        </p:spPr>
        <p:txBody>
          <a:bodyPr wrap="square" rtlCol="0">
            <a:spAutoFit/>
          </a:bodyPr>
          <a:lstStyle/>
          <a:p>
            <a:r>
              <a:rPr lang="en-US" sz="1600" dirty="0">
                <a:latin typeface="Calibri" panose="020F0502020204030204" pitchFamily="34" charset="0"/>
              </a:rPr>
              <a:t>6.4-mm</a:t>
            </a:r>
            <a:endParaRPr lang="en-US" sz="1050" dirty="0">
              <a:latin typeface="Calibri" panose="020F0502020204030204" pitchFamily="34" charset="0"/>
            </a:endParaRPr>
          </a:p>
        </p:txBody>
      </p:sp>
      <p:cxnSp>
        <p:nvCxnSpPr>
          <p:cNvPr id="105" name="Straight Connector 104"/>
          <p:cNvCxnSpPr>
            <a:endCxn id="104" idx="1"/>
          </p:cNvCxnSpPr>
          <p:nvPr/>
        </p:nvCxnSpPr>
        <p:spPr>
          <a:xfrm>
            <a:off x="2711473" y="4608234"/>
            <a:ext cx="335709" cy="459421"/>
          </a:xfrm>
          <a:prstGeom prst="line">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endCxn id="107" idx="1"/>
          </p:cNvCxnSpPr>
          <p:nvPr/>
        </p:nvCxnSpPr>
        <p:spPr>
          <a:xfrm flipV="1">
            <a:off x="3281872" y="4484175"/>
            <a:ext cx="336776" cy="15243"/>
          </a:xfrm>
          <a:prstGeom prst="line">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3618648" y="4193717"/>
            <a:ext cx="1015609" cy="580916"/>
          </a:xfrm>
          <a:prstGeom prst="rect">
            <a:avLst/>
          </a:prstGeom>
          <a:noFill/>
          <a:ln>
            <a:noFill/>
          </a:ln>
        </p:spPr>
        <p:txBody>
          <a:bodyPr wrap="square" rtlCol="0">
            <a:spAutoFit/>
          </a:bodyPr>
          <a:lstStyle/>
          <a:p>
            <a:r>
              <a:rPr lang="en-US" sz="1600" dirty="0">
                <a:latin typeface="Calibri" panose="020F0502020204030204" pitchFamily="34" charset="0"/>
              </a:rPr>
              <a:t>Tube routing channel</a:t>
            </a:r>
            <a:endParaRPr lang="en-US" sz="1050" dirty="0">
              <a:latin typeface="Calibri" panose="020F0502020204030204" pitchFamily="34" charset="0"/>
            </a:endParaRPr>
          </a:p>
        </p:txBody>
      </p:sp>
      <p:cxnSp>
        <p:nvCxnSpPr>
          <p:cNvPr id="108" name="Straight Arrow Connector 107"/>
          <p:cNvCxnSpPr/>
          <p:nvPr/>
        </p:nvCxnSpPr>
        <p:spPr>
          <a:xfrm flipV="1">
            <a:off x="2331624" y="4617700"/>
            <a:ext cx="336192" cy="11006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p:nvPr/>
        </p:nvCxnSpPr>
        <p:spPr>
          <a:xfrm flipH="1">
            <a:off x="2735096" y="4446109"/>
            <a:ext cx="297416" cy="10661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3078297" y="5712811"/>
            <a:ext cx="1145440" cy="236670"/>
          </a:xfrm>
          <a:prstGeom prst="rect">
            <a:avLst/>
          </a:prstGeom>
          <a:noFill/>
          <a:ln>
            <a:noFill/>
          </a:ln>
        </p:spPr>
        <p:txBody>
          <a:bodyPr wrap="square" rtlCol="0">
            <a:spAutoFit/>
          </a:bodyPr>
          <a:lstStyle/>
          <a:p>
            <a:r>
              <a:rPr lang="en-US" sz="1600" dirty="0">
                <a:latin typeface="Calibri" panose="020F0502020204030204" pitchFamily="34" charset="0"/>
              </a:rPr>
              <a:t>25.4-mm</a:t>
            </a:r>
            <a:endParaRPr lang="en-US" sz="1050" dirty="0">
              <a:latin typeface="Calibri" panose="020F0502020204030204" pitchFamily="34" charset="0"/>
            </a:endParaRPr>
          </a:p>
        </p:txBody>
      </p:sp>
      <p:cxnSp>
        <p:nvCxnSpPr>
          <p:cNvPr id="111" name="Straight Arrow Connector 110"/>
          <p:cNvCxnSpPr/>
          <p:nvPr/>
        </p:nvCxnSpPr>
        <p:spPr>
          <a:xfrm>
            <a:off x="3379930" y="5594749"/>
            <a:ext cx="0" cy="20685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flipV="1">
            <a:off x="3379930" y="5989823"/>
            <a:ext cx="0" cy="206854"/>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5" name="Rectangle 114"/>
          <p:cNvSpPr/>
          <p:nvPr/>
        </p:nvSpPr>
        <p:spPr>
          <a:xfrm>
            <a:off x="7301904" y="2477120"/>
            <a:ext cx="675198" cy="1183037"/>
          </a:xfrm>
          <a:prstGeom prst="rec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7" name="Straight Connector 116"/>
          <p:cNvCxnSpPr/>
          <p:nvPr/>
        </p:nvCxnSpPr>
        <p:spPr>
          <a:xfrm flipV="1">
            <a:off x="2162006" y="2464114"/>
            <a:ext cx="5169076" cy="8225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V="1">
            <a:off x="4386824" y="3666271"/>
            <a:ext cx="3596002" cy="2836565"/>
          </a:xfrm>
          <a:prstGeom prst="line">
            <a:avLst/>
          </a:prstGeom>
        </p:spPr>
        <p:style>
          <a:lnRef idx="1">
            <a:schemeClr val="accent1"/>
          </a:lnRef>
          <a:fillRef idx="0">
            <a:schemeClr val="accent1"/>
          </a:fillRef>
          <a:effectRef idx="0">
            <a:schemeClr val="accent1"/>
          </a:effectRef>
          <a:fontRef idx="minor">
            <a:schemeClr val="tx1"/>
          </a:fontRef>
        </p:style>
      </p:cxnSp>
      <p:pic>
        <p:nvPicPr>
          <p:cNvPr id="47" name="Picture 46"/>
          <p:cNvPicPr>
            <a:picLocks noChangeAspect="1"/>
          </p:cNvPicPr>
          <p:nvPr/>
        </p:nvPicPr>
        <p:blipFill rotWithShape="1">
          <a:blip r:embed="rId3">
            <a:extLst>
              <a:ext uri="{28A0092B-C50C-407E-A947-70E740481C1C}">
                <a14:useLocalDpi xmlns:a14="http://schemas.microsoft.com/office/drawing/2010/main" val="0"/>
              </a:ext>
            </a:extLst>
          </a:blip>
          <a:srcRect l="66193" t="59798" r="13348" b="29879"/>
          <a:stretch/>
        </p:blipFill>
        <p:spPr>
          <a:xfrm>
            <a:off x="2756731" y="2390917"/>
            <a:ext cx="1438577" cy="344008"/>
          </a:xfrm>
          <a:prstGeom prst="rect">
            <a:avLst/>
          </a:prstGeom>
        </p:spPr>
      </p:pic>
      <p:sp>
        <p:nvSpPr>
          <p:cNvPr id="45" name="Left Brace 44"/>
          <p:cNvSpPr/>
          <p:nvPr/>
        </p:nvSpPr>
        <p:spPr>
          <a:xfrm>
            <a:off x="7167307" y="1883361"/>
            <a:ext cx="46516" cy="59781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Left Brace 50"/>
          <p:cNvSpPr/>
          <p:nvPr/>
        </p:nvSpPr>
        <p:spPr>
          <a:xfrm>
            <a:off x="7167307" y="2597246"/>
            <a:ext cx="46516" cy="65676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Left Brace 53"/>
          <p:cNvSpPr/>
          <p:nvPr/>
        </p:nvSpPr>
        <p:spPr>
          <a:xfrm>
            <a:off x="7167307" y="3390406"/>
            <a:ext cx="46516" cy="65676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TextBox 58"/>
          <p:cNvSpPr txBox="1"/>
          <p:nvPr/>
        </p:nvSpPr>
        <p:spPr>
          <a:xfrm>
            <a:off x="5143490" y="2824394"/>
            <a:ext cx="1351454" cy="338554"/>
          </a:xfrm>
          <a:prstGeom prst="rect">
            <a:avLst/>
          </a:prstGeom>
          <a:noFill/>
          <a:ln>
            <a:noFill/>
          </a:ln>
        </p:spPr>
        <p:txBody>
          <a:bodyPr wrap="square" rtlCol="0">
            <a:spAutoFit/>
          </a:bodyPr>
          <a:lstStyle/>
          <a:p>
            <a:r>
              <a:rPr lang="en-US" sz="1600" dirty="0" smtClean="0">
                <a:latin typeface="Calibri" panose="020F0502020204030204" pitchFamily="34" charset="0"/>
              </a:rPr>
              <a:t>Middle panel</a:t>
            </a:r>
            <a:endParaRPr lang="en-US" sz="1600" dirty="0">
              <a:latin typeface="Calibri" panose="020F0502020204030204" pitchFamily="34" charset="0"/>
            </a:endParaRPr>
          </a:p>
        </p:txBody>
      </p:sp>
    </p:spTree>
    <p:extLst>
      <p:ext uri="{BB962C8B-B14F-4D97-AF65-F5344CB8AC3E}">
        <p14:creationId xmlns:p14="http://schemas.microsoft.com/office/powerpoint/2010/main" val="35177732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Fabric section: </a:t>
            </a:r>
            <a:r>
              <a:rPr lang="en-US" dirty="0" smtClean="0"/>
              <a:t>test setup</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11</a:t>
            </a:fld>
            <a:r>
              <a:rPr lang="en-US" dirty="0" smtClean="0"/>
              <a:t>/15</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544" y="882502"/>
            <a:ext cx="2374923" cy="3562386"/>
          </a:xfrm>
          <a:prstGeom prst="rect">
            <a:avLst/>
          </a:prstGeom>
          <a:ln>
            <a:solidFill>
              <a:schemeClr val="tx1"/>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38933" y="882502"/>
            <a:ext cx="2374923" cy="3562386"/>
          </a:xfrm>
          <a:prstGeom prst="rect">
            <a:avLst/>
          </a:prstGeom>
          <a:ln>
            <a:solidFill>
              <a:schemeClr val="tx1"/>
            </a:solidFill>
          </a:ln>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3544" y="4753129"/>
            <a:ext cx="2374923" cy="1583284"/>
          </a:xfrm>
          <a:prstGeom prst="rect">
            <a:avLst/>
          </a:prstGeom>
          <a:ln>
            <a:solidFill>
              <a:schemeClr val="tx1"/>
            </a:solidFill>
          </a:ln>
        </p:spPr>
      </p:pic>
      <p:pic>
        <p:nvPicPr>
          <p:cNvPr id="7" name="Picture 6"/>
          <p:cNvPicPr>
            <a:picLocks noChangeAspect="1"/>
          </p:cNvPicPr>
          <p:nvPr/>
        </p:nvPicPr>
        <p:blipFill rotWithShape="1">
          <a:blip r:embed="rId6" cstate="print">
            <a:extLst>
              <a:ext uri="{28A0092B-C50C-407E-A947-70E740481C1C}">
                <a14:useLocalDpi xmlns:a14="http://schemas.microsoft.com/office/drawing/2010/main" val="0"/>
              </a:ext>
            </a:extLst>
          </a:blip>
          <a:srcRect l="4470" r="19543" b="24100"/>
          <a:stretch/>
        </p:blipFill>
        <p:spPr>
          <a:xfrm flipH="1">
            <a:off x="3438933" y="4753129"/>
            <a:ext cx="2374923" cy="1581475"/>
          </a:xfrm>
          <a:prstGeom prst="rect">
            <a:avLst/>
          </a:prstGeom>
          <a:ln>
            <a:solidFill>
              <a:schemeClr val="tx1"/>
            </a:solidFill>
          </a:ln>
        </p:spPr>
      </p:pic>
      <p:cxnSp>
        <p:nvCxnSpPr>
          <p:cNvPr id="8" name="Straight Arrow Connector 7"/>
          <p:cNvCxnSpPr/>
          <p:nvPr/>
        </p:nvCxnSpPr>
        <p:spPr>
          <a:xfrm flipV="1">
            <a:off x="1988950" y="4005983"/>
            <a:ext cx="268233" cy="236187"/>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988950" y="4170777"/>
            <a:ext cx="626165" cy="338554"/>
          </a:xfrm>
          <a:prstGeom prst="rect">
            <a:avLst/>
          </a:prstGeom>
          <a:noFill/>
          <a:ln>
            <a:noFill/>
          </a:ln>
        </p:spPr>
        <p:txBody>
          <a:bodyPr wrap="square" rtlCol="0">
            <a:spAutoFit/>
          </a:bodyPr>
          <a:lstStyle/>
          <a:p>
            <a:r>
              <a:rPr lang="en-US" sz="1600" dirty="0">
                <a:solidFill>
                  <a:schemeClr val="bg1"/>
                </a:solidFill>
              </a:rPr>
              <a:t>Flow</a:t>
            </a:r>
          </a:p>
        </p:txBody>
      </p:sp>
      <p:cxnSp>
        <p:nvCxnSpPr>
          <p:cNvPr id="10" name="Straight Arrow Connector 9"/>
          <p:cNvCxnSpPr/>
          <p:nvPr/>
        </p:nvCxnSpPr>
        <p:spPr>
          <a:xfrm flipV="1">
            <a:off x="5083598" y="4005983"/>
            <a:ext cx="268233" cy="236187"/>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083598" y="4170777"/>
            <a:ext cx="626165" cy="338554"/>
          </a:xfrm>
          <a:prstGeom prst="rect">
            <a:avLst/>
          </a:prstGeom>
          <a:noFill/>
          <a:ln>
            <a:noFill/>
          </a:ln>
        </p:spPr>
        <p:txBody>
          <a:bodyPr wrap="square" rtlCol="0">
            <a:spAutoFit/>
          </a:bodyPr>
          <a:lstStyle/>
          <a:p>
            <a:r>
              <a:rPr lang="en-US" sz="1600" dirty="0">
                <a:solidFill>
                  <a:schemeClr val="bg1"/>
                </a:solidFill>
              </a:rPr>
              <a:t>Flow</a:t>
            </a:r>
          </a:p>
        </p:txBody>
      </p:sp>
      <p:sp>
        <p:nvSpPr>
          <p:cNvPr id="12" name="TextBox 11"/>
          <p:cNvSpPr txBox="1"/>
          <p:nvPr/>
        </p:nvSpPr>
        <p:spPr>
          <a:xfrm>
            <a:off x="472418" y="6060276"/>
            <a:ext cx="1916270" cy="338554"/>
          </a:xfrm>
          <a:prstGeom prst="rect">
            <a:avLst/>
          </a:prstGeom>
          <a:noFill/>
          <a:ln>
            <a:noFill/>
          </a:ln>
        </p:spPr>
        <p:txBody>
          <a:bodyPr wrap="square" rtlCol="0">
            <a:spAutoFit/>
          </a:bodyPr>
          <a:lstStyle/>
          <a:p>
            <a:r>
              <a:rPr lang="en-US" sz="1600" dirty="0" smtClean="0">
                <a:solidFill>
                  <a:schemeClr val="bg1"/>
                </a:solidFill>
              </a:rPr>
              <a:t>Transition piece</a:t>
            </a:r>
            <a:endParaRPr lang="en-US" sz="1600" dirty="0">
              <a:solidFill>
                <a:schemeClr val="bg1"/>
              </a:solidFill>
            </a:endParaRPr>
          </a:p>
        </p:txBody>
      </p:sp>
      <p:cxnSp>
        <p:nvCxnSpPr>
          <p:cNvPr id="13" name="Straight Arrow Connector 12"/>
          <p:cNvCxnSpPr/>
          <p:nvPr/>
        </p:nvCxnSpPr>
        <p:spPr>
          <a:xfrm flipV="1">
            <a:off x="1344247" y="5859590"/>
            <a:ext cx="356758" cy="245864"/>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169297" y="5243012"/>
            <a:ext cx="1041544" cy="584775"/>
          </a:xfrm>
          <a:prstGeom prst="rect">
            <a:avLst/>
          </a:prstGeom>
          <a:noFill/>
          <a:ln>
            <a:noFill/>
          </a:ln>
        </p:spPr>
        <p:txBody>
          <a:bodyPr wrap="square" rtlCol="0">
            <a:spAutoFit/>
          </a:bodyPr>
          <a:lstStyle/>
          <a:p>
            <a:r>
              <a:rPr lang="en-US" sz="1600" dirty="0" smtClean="0">
                <a:solidFill>
                  <a:schemeClr val="bg1"/>
                </a:solidFill>
              </a:rPr>
              <a:t>Fabric panel</a:t>
            </a:r>
            <a:endParaRPr lang="en-US" sz="1600" dirty="0">
              <a:solidFill>
                <a:schemeClr val="bg1"/>
              </a:solidFill>
            </a:endParaRPr>
          </a:p>
        </p:txBody>
      </p:sp>
      <p:cxnSp>
        <p:nvCxnSpPr>
          <p:cNvPr id="15" name="Straight Arrow Connector 14"/>
          <p:cNvCxnSpPr/>
          <p:nvPr/>
        </p:nvCxnSpPr>
        <p:spPr>
          <a:xfrm flipH="1" flipV="1">
            <a:off x="1840074" y="5055900"/>
            <a:ext cx="374480" cy="21678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13536" y="5221028"/>
            <a:ext cx="1475414" cy="830997"/>
          </a:xfrm>
          <a:prstGeom prst="rect">
            <a:avLst/>
          </a:prstGeom>
          <a:noFill/>
          <a:ln>
            <a:noFill/>
          </a:ln>
        </p:spPr>
        <p:txBody>
          <a:bodyPr wrap="square" rtlCol="0">
            <a:spAutoFit/>
          </a:bodyPr>
          <a:lstStyle/>
          <a:p>
            <a:r>
              <a:rPr lang="en-US" sz="1600" dirty="0" smtClean="0">
                <a:solidFill>
                  <a:schemeClr val="bg1"/>
                </a:solidFill>
              </a:rPr>
              <a:t>Bolt countersink</a:t>
            </a:r>
          </a:p>
          <a:p>
            <a:r>
              <a:rPr lang="en-US" sz="1600" dirty="0" smtClean="0">
                <a:solidFill>
                  <a:schemeClr val="bg1"/>
                </a:solidFill>
              </a:rPr>
              <a:t>(covered)</a:t>
            </a:r>
            <a:endParaRPr lang="en-US" sz="1600" dirty="0">
              <a:solidFill>
                <a:schemeClr val="bg1"/>
              </a:solidFill>
            </a:endParaRPr>
          </a:p>
        </p:txBody>
      </p:sp>
      <p:cxnSp>
        <p:nvCxnSpPr>
          <p:cNvPr id="17" name="Straight Arrow Connector 16"/>
          <p:cNvCxnSpPr/>
          <p:nvPr/>
        </p:nvCxnSpPr>
        <p:spPr>
          <a:xfrm flipV="1">
            <a:off x="1200885" y="5366509"/>
            <a:ext cx="286724" cy="14603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490734" y="5452535"/>
            <a:ext cx="1041544" cy="467322"/>
          </a:xfrm>
          <a:prstGeom prst="rect">
            <a:avLst/>
          </a:prstGeom>
          <a:noFill/>
          <a:ln>
            <a:noFill/>
          </a:ln>
        </p:spPr>
        <p:txBody>
          <a:bodyPr wrap="square" rtlCol="0">
            <a:spAutoFit/>
          </a:bodyPr>
          <a:lstStyle/>
          <a:p>
            <a:r>
              <a:rPr lang="en-US" sz="1600" i="1" dirty="0" smtClean="0">
                <a:solidFill>
                  <a:schemeClr val="bg1"/>
                </a:solidFill>
              </a:rPr>
              <a:t>Rigid panel</a:t>
            </a:r>
            <a:endParaRPr lang="en-US" sz="1600" i="1" dirty="0">
              <a:solidFill>
                <a:schemeClr val="bg1"/>
              </a:solidFill>
            </a:endParaRPr>
          </a:p>
        </p:txBody>
      </p:sp>
      <p:cxnSp>
        <p:nvCxnSpPr>
          <p:cNvPr id="19" name="Straight Arrow Connector 18"/>
          <p:cNvCxnSpPr/>
          <p:nvPr/>
        </p:nvCxnSpPr>
        <p:spPr>
          <a:xfrm flipH="1" flipV="1">
            <a:off x="4569244" y="5118573"/>
            <a:ext cx="466823" cy="144519"/>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411765" y="4935928"/>
            <a:ext cx="1516389" cy="584775"/>
          </a:xfrm>
          <a:prstGeom prst="rect">
            <a:avLst/>
          </a:prstGeom>
          <a:noFill/>
          <a:ln>
            <a:noFill/>
          </a:ln>
        </p:spPr>
        <p:txBody>
          <a:bodyPr wrap="square" rtlCol="0">
            <a:spAutoFit/>
          </a:bodyPr>
          <a:lstStyle/>
          <a:p>
            <a:r>
              <a:rPr lang="en-US" sz="1600" dirty="0" smtClean="0">
                <a:solidFill>
                  <a:schemeClr val="bg1"/>
                </a:solidFill>
              </a:rPr>
              <a:t>Bolt </a:t>
            </a:r>
            <a:r>
              <a:rPr lang="en-US" sz="1600" dirty="0">
                <a:solidFill>
                  <a:schemeClr val="bg1"/>
                </a:solidFill>
              </a:rPr>
              <a:t>countersink</a:t>
            </a:r>
          </a:p>
        </p:txBody>
      </p:sp>
      <p:cxnSp>
        <p:nvCxnSpPr>
          <p:cNvPr id="21" name="Straight Arrow Connector 20"/>
          <p:cNvCxnSpPr/>
          <p:nvPr/>
        </p:nvCxnSpPr>
        <p:spPr>
          <a:xfrm>
            <a:off x="3954693" y="5179055"/>
            <a:ext cx="364973" cy="29751"/>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368047" y="6047455"/>
            <a:ext cx="1709853" cy="338554"/>
          </a:xfrm>
          <a:prstGeom prst="rect">
            <a:avLst/>
          </a:prstGeom>
          <a:noFill/>
          <a:ln>
            <a:noFill/>
          </a:ln>
        </p:spPr>
        <p:txBody>
          <a:bodyPr wrap="square" rtlCol="0">
            <a:spAutoFit/>
          </a:bodyPr>
          <a:lstStyle/>
          <a:p>
            <a:r>
              <a:rPr lang="en-US" sz="1600" dirty="0" smtClean="0">
                <a:solidFill>
                  <a:schemeClr val="bg1"/>
                </a:solidFill>
              </a:rPr>
              <a:t>Transition piece</a:t>
            </a:r>
            <a:endParaRPr lang="en-US" sz="1600" dirty="0">
              <a:solidFill>
                <a:schemeClr val="bg1"/>
              </a:solidFill>
            </a:endParaRPr>
          </a:p>
        </p:txBody>
      </p:sp>
      <p:cxnSp>
        <p:nvCxnSpPr>
          <p:cNvPr id="23" name="Straight Arrow Connector 22"/>
          <p:cNvCxnSpPr/>
          <p:nvPr/>
        </p:nvCxnSpPr>
        <p:spPr>
          <a:xfrm flipV="1">
            <a:off x="4101351" y="5726506"/>
            <a:ext cx="311243" cy="30199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1901969" y="5748476"/>
            <a:ext cx="315073" cy="30355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982084" y="5174129"/>
            <a:ext cx="1041544" cy="584775"/>
          </a:xfrm>
          <a:prstGeom prst="rect">
            <a:avLst/>
          </a:prstGeom>
          <a:noFill/>
          <a:ln>
            <a:noFill/>
          </a:ln>
        </p:spPr>
        <p:txBody>
          <a:bodyPr wrap="square" rtlCol="0">
            <a:spAutoFit/>
          </a:bodyPr>
          <a:lstStyle/>
          <a:p>
            <a:r>
              <a:rPr lang="en-US" sz="1600" dirty="0" smtClean="0">
                <a:solidFill>
                  <a:schemeClr val="bg1"/>
                </a:solidFill>
              </a:rPr>
              <a:t>Rigid panel</a:t>
            </a:r>
            <a:endParaRPr lang="en-US" sz="1600" dirty="0">
              <a:solidFill>
                <a:schemeClr val="bg1"/>
              </a:solidFill>
            </a:endParaRPr>
          </a:p>
        </p:txBody>
      </p:sp>
      <p:cxnSp>
        <p:nvCxnSpPr>
          <p:cNvPr id="29" name="Straight Arrow Connector 28"/>
          <p:cNvCxnSpPr/>
          <p:nvPr/>
        </p:nvCxnSpPr>
        <p:spPr>
          <a:xfrm flipH="1">
            <a:off x="4695943" y="5707379"/>
            <a:ext cx="315073" cy="30355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91526" y="918546"/>
            <a:ext cx="2016127" cy="338554"/>
          </a:xfrm>
          <a:prstGeom prst="rect">
            <a:avLst/>
          </a:prstGeom>
          <a:noFill/>
          <a:ln>
            <a:noFill/>
          </a:ln>
        </p:spPr>
        <p:txBody>
          <a:bodyPr wrap="square" rtlCol="0">
            <a:spAutoFit/>
          </a:bodyPr>
          <a:lstStyle/>
          <a:p>
            <a:pPr algn="ctr"/>
            <a:r>
              <a:rPr lang="en-US" sz="1600" dirty="0" smtClean="0">
                <a:solidFill>
                  <a:schemeClr val="bg1"/>
                </a:solidFill>
              </a:rPr>
              <a:t>Fabric panel model</a:t>
            </a:r>
            <a:endParaRPr lang="en-US" sz="1600" dirty="0">
              <a:solidFill>
                <a:schemeClr val="bg1"/>
              </a:solidFill>
            </a:endParaRPr>
          </a:p>
        </p:txBody>
      </p:sp>
      <p:sp>
        <p:nvSpPr>
          <p:cNvPr id="33" name="TextBox 32"/>
          <p:cNvSpPr txBox="1"/>
          <p:nvPr/>
        </p:nvSpPr>
        <p:spPr>
          <a:xfrm>
            <a:off x="3618330" y="918546"/>
            <a:ext cx="2016127" cy="338554"/>
          </a:xfrm>
          <a:prstGeom prst="rect">
            <a:avLst/>
          </a:prstGeom>
          <a:noFill/>
          <a:ln>
            <a:noFill/>
          </a:ln>
        </p:spPr>
        <p:txBody>
          <a:bodyPr wrap="square" rtlCol="0">
            <a:spAutoFit/>
          </a:bodyPr>
          <a:lstStyle/>
          <a:p>
            <a:pPr algn="ctr"/>
            <a:r>
              <a:rPr lang="en-US" sz="1600" dirty="0" smtClean="0">
                <a:solidFill>
                  <a:schemeClr val="bg1"/>
                </a:solidFill>
              </a:rPr>
              <a:t>Rigid panel model</a:t>
            </a:r>
            <a:endParaRPr lang="en-US" sz="1600" dirty="0">
              <a:solidFill>
                <a:schemeClr val="bg1"/>
              </a:solidFill>
            </a:endParaRPr>
          </a:p>
        </p:txBody>
      </p:sp>
      <p:sp>
        <p:nvSpPr>
          <p:cNvPr id="30" name="TextBox 29"/>
          <p:cNvSpPr txBox="1"/>
          <p:nvPr/>
        </p:nvSpPr>
        <p:spPr>
          <a:xfrm>
            <a:off x="6057259" y="1129876"/>
            <a:ext cx="2905765" cy="5078313"/>
          </a:xfrm>
          <a:prstGeom prst="rect">
            <a:avLst/>
          </a:prstGeom>
          <a:noFill/>
        </p:spPr>
        <p:txBody>
          <a:bodyPr wrap="square" rtlCol="0">
            <a:spAutoFit/>
          </a:bodyPr>
          <a:lstStyle/>
          <a:p>
            <a:r>
              <a:rPr lang="en-US" u="sng" dirty="0" smtClean="0"/>
              <a:t>Model:</a:t>
            </a:r>
          </a:p>
          <a:p>
            <a:pPr marL="285750" indent="-285750">
              <a:buFont typeface="Arial" panose="020B0604020202020204" pitchFamily="34" charset="0"/>
              <a:buChar char="•"/>
            </a:pPr>
            <a:r>
              <a:rPr lang="en-US" dirty="0" smtClean="0"/>
              <a:t>Modified DU91-W2-250</a:t>
            </a:r>
          </a:p>
          <a:p>
            <a:pPr marL="285750" indent="-285750">
              <a:buFont typeface="Arial" panose="020B0604020202020204" pitchFamily="34" charset="0"/>
              <a:buChar char="•"/>
            </a:pPr>
            <a:r>
              <a:rPr lang="en-US" dirty="0" smtClean="0"/>
              <a:t>0.8-m chord</a:t>
            </a:r>
          </a:p>
          <a:p>
            <a:pPr marL="285750" indent="-285750">
              <a:buFont typeface="Arial" panose="020B0604020202020204" pitchFamily="34" charset="0"/>
              <a:buChar char="•"/>
            </a:pPr>
            <a:r>
              <a:rPr lang="en-US" dirty="0" smtClean="0"/>
              <a:t>34 aluminum laminates</a:t>
            </a:r>
          </a:p>
          <a:p>
            <a:pPr marL="285750" indent="-285750">
              <a:buFont typeface="Arial" panose="020B0604020202020204" pitchFamily="34" charset="0"/>
              <a:buChar char="•"/>
            </a:pPr>
            <a:r>
              <a:rPr lang="en-US" dirty="0" smtClean="0"/>
              <a:t>64 pressure taps</a:t>
            </a:r>
          </a:p>
          <a:p>
            <a:pPr marL="285750" indent="-285750">
              <a:buFont typeface="Arial" panose="020B0604020202020204" pitchFamily="34" charset="0"/>
              <a:buChar char="•"/>
            </a:pPr>
            <a:r>
              <a:rPr lang="en-US" dirty="0" smtClean="0"/>
              <a:t>6 removable panels </a:t>
            </a:r>
            <a:r>
              <a:rPr lang="en-US" dirty="0"/>
              <a:t> </a:t>
            </a:r>
            <a:r>
              <a:rPr lang="en-US" dirty="0" smtClean="0"/>
              <a:t>  </a:t>
            </a:r>
            <a:r>
              <a:rPr lang="en-US" dirty="0" smtClean="0"/>
              <a:t>(</a:t>
            </a:r>
            <a:r>
              <a:rPr lang="en-US" dirty="0" smtClean="0"/>
              <a:t>3 suction side, </a:t>
            </a:r>
            <a:r>
              <a:rPr lang="en-US" dirty="0" smtClean="0"/>
              <a:t>              3 </a:t>
            </a:r>
            <a:r>
              <a:rPr lang="en-US" dirty="0" smtClean="0"/>
              <a:t>pressure side)</a:t>
            </a:r>
          </a:p>
          <a:p>
            <a:pPr marL="285750" indent="-285750">
              <a:buFont typeface="Arial" panose="020B0604020202020204" pitchFamily="34" charset="0"/>
              <a:buChar char="•"/>
            </a:pPr>
            <a:r>
              <a:rPr lang="en-US" dirty="0" smtClean="0"/>
              <a:t>No </a:t>
            </a:r>
            <a:r>
              <a:rPr lang="en-US" dirty="0" err="1" smtClean="0"/>
              <a:t>endwall</a:t>
            </a:r>
            <a:r>
              <a:rPr lang="en-US" dirty="0" smtClean="0"/>
              <a:t> suction</a:t>
            </a:r>
          </a:p>
          <a:p>
            <a:pPr marL="285750" indent="-285750">
              <a:buFont typeface="Arial" panose="020B0604020202020204" pitchFamily="34" charset="0"/>
              <a:buChar char="•"/>
            </a:pPr>
            <a:endParaRPr lang="en-US" dirty="0"/>
          </a:p>
          <a:p>
            <a:r>
              <a:rPr lang="en-US" u="sng" dirty="0" smtClean="0"/>
              <a:t>Measurements:</a:t>
            </a:r>
          </a:p>
          <a:p>
            <a:pPr marL="285750" indent="-285750">
              <a:buFont typeface="Arial" panose="020B0604020202020204" pitchFamily="34" charset="0"/>
              <a:buChar char="•"/>
            </a:pPr>
            <a:r>
              <a:rPr lang="en-US" dirty="0" smtClean="0"/>
              <a:t>Mean surface pressure </a:t>
            </a:r>
          </a:p>
          <a:p>
            <a:pPr marL="285750" indent="-285750">
              <a:buFont typeface="Arial" panose="020B0604020202020204" pitchFamily="34" charset="0"/>
              <a:buChar char="•"/>
            </a:pPr>
            <a:r>
              <a:rPr lang="en-US" dirty="0" smtClean="0"/>
              <a:t>Wake profiles</a:t>
            </a:r>
          </a:p>
          <a:p>
            <a:pPr marL="285750" indent="-285750">
              <a:buFont typeface="Arial" panose="020B0604020202020204" pitchFamily="34" charset="0"/>
              <a:buChar char="•"/>
            </a:pPr>
            <a:r>
              <a:rPr lang="en-US" dirty="0" smtClean="0"/>
              <a:t>Fabric deflection (DIC)</a:t>
            </a:r>
          </a:p>
          <a:p>
            <a:pPr marL="285750" indent="-285750">
              <a:buFont typeface="Arial" panose="020B0604020202020204" pitchFamily="34" charset="0"/>
              <a:buChar char="•"/>
            </a:pPr>
            <a:endParaRPr lang="en-US" dirty="0"/>
          </a:p>
          <a:p>
            <a:r>
              <a:rPr lang="en-US" u="sng" dirty="0" smtClean="0"/>
              <a:t>Test Conditions:</a:t>
            </a:r>
          </a:p>
          <a:p>
            <a:pPr marL="285750" indent="-285750">
              <a:buFont typeface="Arial" panose="020B0604020202020204" pitchFamily="34" charset="0"/>
              <a:buChar char="•"/>
            </a:pPr>
            <a:r>
              <a:rPr lang="en-US" dirty="0" smtClean="0"/>
              <a:t>Re = 2.5 - 3.0x10</a:t>
            </a:r>
            <a:r>
              <a:rPr lang="en-US" baseline="30000" dirty="0" smtClean="0"/>
              <a:t>6 </a:t>
            </a:r>
            <a:r>
              <a:rPr lang="en-US" dirty="0" smtClean="0"/>
              <a:t> </a:t>
            </a:r>
          </a:p>
          <a:p>
            <a:pPr marL="285750" indent="-285750">
              <a:buFont typeface="Arial" panose="020B0604020202020204" pitchFamily="34" charset="0"/>
              <a:buChar char="•"/>
            </a:pPr>
            <a:r>
              <a:rPr lang="en-US" dirty="0" smtClean="0"/>
              <a:t>Ma = 0.15 - 0.19</a:t>
            </a:r>
          </a:p>
        </p:txBody>
      </p:sp>
    </p:spTree>
    <p:extLst>
      <p:ext uri="{BB962C8B-B14F-4D97-AF65-F5344CB8AC3E}">
        <p14:creationId xmlns:p14="http://schemas.microsoft.com/office/powerpoint/2010/main" val="36607807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12</a:t>
            </a:fld>
            <a:r>
              <a:rPr lang="en-US" dirty="0" smtClean="0"/>
              <a:t>/15</a:t>
            </a:r>
            <a:endParaRPr lang="en-US" dirty="0"/>
          </a:p>
        </p:txBody>
      </p:sp>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b="-867"/>
          <a:stretch/>
        </p:blipFill>
        <p:spPr>
          <a:xfrm>
            <a:off x="533462" y="4084407"/>
            <a:ext cx="3771900" cy="1635586"/>
          </a:xfrm>
          <a:prstGeom prst="rect">
            <a:avLst/>
          </a:prstGeom>
        </p:spPr>
      </p:pic>
      <p:pic>
        <p:nvPicPr>
          <p:cNvPr id="20" name="Picture 19"/>
          <p:cNvPicPr>
            <a:picLocks noChangeAspect="1"/>
          </p:cNvPicPr>
          <p:nvPr/>
        </p:nvPicPr>
        <p:blipFill rotWithShape="1">
          <a:blip r:embed="rId4" cstate="print">
            <a:extLst>
              <a:ext uri="{28A0092B-C50C-407E-A947-70E740481C1C}">
                <a14:useLocalDpi xmlns:a14="http://schemas.microsoft.com/office/drawing/2010/main" val="0"/>
              </a:ext>
            </a:extLst>
          </a:blip>
          <a:srcRect b="11381"/>
          <a:stretch/>
        </p:blipFill>
        <p:spPr>
          <a:xfrm>
            <a:off x="559449" y="2072757"/>
            <a:ext cx="3771900" cy="2011650"/>
          </a:xfrm>
          <a:prstGeom prst="rect">
            <a:avLst/>
          </a:prstGeom>
        </p:spPr>
      </p:pic>
      <p:pic>
        <p:nvPicPr>
          <p:cNvPr id="26" name="Picture 25"/>
          <p:cNvPicPr>
            <a:picLocks noChangeAspect="1"/>
          </p:cNvPicPr>
          <p:nvPr/>
        </p:nvPicPr>
        <p:blipFill rotWithShape="1">
          <a:blip r:embed="rId5" cstate="print">
            <a:extLst>
              <a:ext uri="{28A0092B-C50C-407E-A947-70E740481C1C}">
                <a14:useLocalDpi xmlns:a14="http://schemas.microsoft.com/office/drawing/2010/main" val="0"/>
              </a:ext>
            </a:extLst>
          </a:blip>
          <a:srcRect l="38378" t="20616" r="40208" b="66223"/>
          <a:stretch/>
        </p:blipFill>
        <p:spPr>
          <a:xfrm>
            <a:off x="2854870" y="926431"/>
            <a:ext cx="3434260" cy="1060305"/>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b="-492"/>
          <a:stretch/>
        </p:blipFill>
        <p:spPr>
          <a:xfrm>
            <a:off x="4555701" y="4084407"/>
            <a:ext cx="3840480" cy="1659135"/>
          </a:xfrm>
          <a:prstGeom prst="rect">
            <a:avLst/>
          </a:prstGeom>
        </p:spPr>
      </p:pic>
      <p:pic>
        <p:nvPicPr>
          <p:cNvPr id="29" name="Picture 28"/>
          <p:cNvPicPr>
            <a:picLocks noChangeAspect="1"/>
          </p:cNvPicPr>
          <p:nvPr/>
        </p:nvPicPr>
        <p:blipFill rotWithShape="1">
          <a:blip r:embed="rId7" cstate="print">
            <a:extLst>
              <a:ext uri="{28A0092B-C50C-407E-A947-70E740481C1C}">
                <a14:useLocalDpi xmlns:a14="http://schemas.microsoft.com/office/drawing/2010/main" val="0"/>
              </a:ext>
            </a:extLst>
          </a:blip>
          <a:srcRect b="12755"/>
          <a:stretch/>
        </p:blipFill>
        <p:spPr>
          <a:xfrm>
            <a:off x="4610565" y="2072757"/>
            <a:ext cx="3771900" cy="1980460"/>
          </a:xfrm>
          <a:prstGeom prst="rect">
            <a:avLst/>
          </a:prstGeom>
        </p:spPr>
      </p:pic>
      <mc:AlternateContent xmlns:mc="http://schemas.openxmlformats.org/markup-compatibility/2006" xmlns:a14="http://schemas.microsoft.com/office/drawing/2010/main">
        <mc:Choice Requires="a14">
          <p:sp>
            <p:nvSpPr>
              <p:cNvPr id="30" name="Rectangle 29"/>
              <p:cNvSpPr/>
              <p:nvPr/>
            </p:nvSpPr>
            <p:spPr>
              <a:xfrm>
                <a:off x="50310" y="5821328"/>
                <a:ext cx="5936503" cy="369332"/>
              </a:xfrm>
              <a:prstGeom prst="rect">
                <a:avLst/>
              </a:prstGeom>
            </p:spPr>
            <p:txBody>
              <a:bodyPr wrap="square">
                <a:spAutoFit/>
              </a:bodyPr>
              <a:lstStyle/>
              <a:p>
                <a:r>
                  <a:rPr lang="en-US" dirty="0" smtClean="0"/>
                  <a:t>0.8% higher </a:t>
                </a:r>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𝐶</m:t>
                        </m:r>
                      </m:e>
                      <m:sub>
                        <m:r>
                          <a:rPr lang="en-US" i="1" dirty="0">
                            <a:latin typeface="Cambria Math" panose="02040503050406030204" pitchFamily="18" charset="0"/>
                          </a:rPr>
                          <m:t>𝑙</m:t>
                        </m:r>
                      </m:sub>
                    </m:sSub>
                  </m:oMath>
                </a14:m>
                <a:r>
                  <a:rPr lang="en-US" dirty="0" smtClean="0"/>
                  <a:t> at design angle of attack</a:t>
                </a:r>
                <a:endParaRPr lang="en-US" dirty="0"/>
              </a:p>
            </p:txBody>
          </p:sp>
        </mc:Choice>
        <mc:Fallback xmlns="">
          <p:sp>
            <p:nvSpPr>
              <p:cNvPr id="30" name="Rectangle 29"/>
              <p:cNvSpPr>
                <a:spLocks noRot="1" noChangeAspect="1" noMove="1" noResize="1" noEditPoints="1" noAdjustHandles="1" noChangeArrowheads="1" noChangeShapeType="1" noTextEdit="1"/>
              </p:cNvSpPr>
              <p:nvPr/>
            </p:nvSpPr>
            <p:spPr>
              <a:xfrm>
                <a:off x="50310" y="5821328"/>
                <a:ext cx="5936503" cy="369332"/>
              </a:xfrm>
              <a:prstGeom prst="rect">
                <a:avLst/>
              </a:prstGeom>
              <a:blipFill rotWithShape="0">
                <a:blip r:embed="rId8"/>
                <a:stretch>
                  <a:fillRect l="-821" t="-9836" b="-24590"/>
                </a:stretch>
              </a:blipFill>
            </p:spPr>
            <p:txBody>
              <a:bodyPr/>
              <a:lstStyle/>
              <a:p>
                <a:r>
                  <a:rPr lang="en-US">
                    <a:noFill/>
                  </a:rPr>
                  <a:t> </a:t>
                </a:r>
              </a:p>
            </p:txBody>
          </p:sp>
        </mc:Fallback>
      </mc:AlternateContent>
      <p:cxnSp>
        <p:nvCxnSpPr>
          <p:cNvPr id="4" name="Straight Arrow Connector 3"/>
          <p:cNvCxnSpPr/>
          <p:nvPr/>
        </p:nvCxnSpPr>
        <p:spPr>
          <a:xfrm flipV="1">
            <a:off x="1862418" y="4457700"/>
            <a:ext cx="840441" cy="13636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4664151" y="6072509"/>
            <a:ext cx="5936503" cy="369332"/>
          </a:xfrm>
          <a:prstGeom prst="rect">
            <a:avLst/>
          </a:prstGeom>
        </p:spPr>
        <p:txBody>
          <a:bodyPr wrap="square">
            <a:spAutoFit/>
          </a:bodyPr>
          <a:lstStyle/>
          <a:p>
            <a:r>
              <a:rPr lang="en-US" dirty="0" smtClean="0"/>
              <a:t>19% variation in </a:t>
            </a:r>
            <a:r>
              <a:rPr lang="en-US" dirty="0" err="1" smtClean="0"/>
              <a:t>spanwise</a:t>
            </a:r>
            <a:r>
              <a:rPr lang="en-US" dirty="0" smtClean="0"/>
              <a:t> drag</a:t>
            </a:r>
            <a:endParaRPr lang="en-US" dirty="0"/>
          </a:p>
        </p:txBody>
      </p:sp>
      <p:cxnSp>
        <p:nvCxnSpPr>
          <p:cNvPr id="34" name="Straight Arrow Connector 33"/>
          <p:cNvCxnSpPr/>
          <p:nvPr/>
        </p:nvCxnSpPr>
        <p:spPr>
          <a:xfrm flipV="1">
            <a:off x="6393448" y="3422276"/>
            <a:ext cx="585576" cy="25837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055059" y="2266211"/>
            <a:ext cx="7033881" cy="430887"/>
          </a:xfrm>
          <a:prstGeom prst="rect">
            <a:avLst/>
          </a:prstGeom>
        </p:spPr>
        <p:txBody>
          <a:bodyPr wrap="square">
            <a:spAutoFit/>
          </a:bodyPr>
          <a:lstStyle/>
          <a:p>
            <a:r>
              <a:rPr lang="en-US" sz="1100" b="1" dirty="0" smtClean="0"/>
              <a:t>Re </a:t>
            </a:r>
            <a:r>
              <a:rPr lang="en-US" sz="1100" b="1" dirty="0"/>
              <a:t>= </a:t>
            </a:r>
            <a:r>
              <a:rPr lang="en-US" sz="1100" b="1" dirty="0" smtClean="0"/>
              <a:t>3.0x10</a:t>
            </a:r>
            <a:r>
              <a:rPr lang="en-US" sz="1100" b="1" baseline="30000" dirty="0" smtClean="0"/>
              <a:t>6</a:t>
            </a:r>
            <a:endParaRPr lang="en-US" sz="1100" b="1" dirty="0" smtClean="0"/>
          </a:p>
          <a:p>
            <a:r>
              <a:rPr lang="en-US" sz="1100" b="1" dirty="0" smtClean="0"/>
              <a:t>Ma </a:t>
            </a:r>
            <a:r>
              <a:rPr lang="en-US" sz="1100" b="1" dirty="0"/>
              <a:t>= </a:t>
            </a:r>
            <a:r>
              <a:rPr lang="en-US" sz="1100" b="1" dirty="0" smtClean="0"/>
              <a:t>0.19</a:t>
            </a:r>
            <a:endParaRPr lang="en-US" sz="1100" b="1" dirty="0"/>
          </a:p>
        </p:txBody>
      </p:sp>
      <p:sp>
        <p:nvSpPr>
          <p:cNvPr id="14" name="Rectangle 13"/>
          <p:cNvSpPr/>
          <p:nvPr/>
        </p:nvSpPr>
        <p:spPr>
          <a:xfrm>
            <a:off x="5200339" y="2266211"/>
            <a:ext cx="7033881" cy="430887"/>
          </a:xfrm>
          <a:prstGeom prst="rect">
            <a:avLst/>
          </a:prstGeom>
        </p:spPr>
        <p:txBody>
          <a:bodyPr wrap="square">
            <a:spAutoFit/>
          </a:bodyPr>
          <a:lstStyle/>
          <a:p>
            <a:r>
              <a:rPr lang="en-US" sz="1100" b="1" dirty="0" smtClean="0"/>
              <a:t>Re </a:t>
            </a:r>
            <a:r>
              <a:rPr lang="en-US" sz="1100" b="1" dirty="0"/>
              <a:t>= </a:t>
            </a:r>
            <a:r>
              <a:rPr lang="en-US" sz="1100" b="1" dirty="0" smtClean="0"/>
              <a:t>3.0x10</a:t>
            </a:r>
            <a:r>
              <a:rPr lang="en-US" sz="1100" b="1" baseline="30000" dirty="0" smtClean="0"/>
              <a:t>6</a:t>
            </a:r>
            <a:endParaRPr lang="en-US" sz="1100" b="1" dirty="0" smtClean="0"/>
          </a:p>
          <a:p>
            <a:r>
              <a:rPr lang="en-US" sz="1100" b="1" dirty="0" smtClean="0"/>
              <a:t>Ma </a:t>
            </a:r>
            <a:r>
              <a:rPr lang="en-US" sz="1100" b="1" dirty="0"/>
              <a:t>= </a:t>
            </a:r>
            <a:r>
              <a:rPr lang="en-US" sz="1100" b="1" dirty="0" smtClean="0"/>
              <a:t>0.19</a:t>
            </a:r>
            <a:endParaRPr lang="en-US" sz="1100" b="1" dirty="0"/>
          </a:p>
        </p:txBody>
      </p:sp>
    </p:spTree>
    <p:extLst>
      <p:ext uri="{BB962C8B-B14F-4D97-AF65-F5344CB8AC3E}">
        <p14:creationId xmlns:p14="http://schemas.microsoft.com/office/powerpoint/2010/main" val="27129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6118412" y="871795"/>
            <a:ext cx="3006508" cy="5293326"/>
            <a:chOff x="6118412" y="1040239"/>
            <a:chExt cx="3006508" cy="5293326"/>
          </a:xfrm>
        </p:grpSpPr>
        <p:pic>
          <p:nvPicPr>
            <p:cNvPr id="28" name="Picture 27"/>
            <p:cNvPicPr>
              <a:picLocks noChangeAspect="1"/>
            </p:cNvPicPr>
            <p:nvPr/>
          </p:nvPicPr>
          <p:blipFill>
            <a:blip r:embed="rId3"/>
            <a:stretch>
              <a:fillRect/>
            </a:stretch>
          </p:blipFill>
          <p:spPr>
            <a:xfrm>
              <a:off x="6126378" y="1041172"/>
              <a:ext cx="2998542" cy="5292393"/>
            </a:xfrm>
            <a:prstGeom prst="rect">
              <a:avLst/>
            </a:prstGeom>
          </p:spPr>
        </p:pic>
        <p:sp>
          <p:nvSpPr>
            <p:cNvPr id="29" name="Rectangle 28"/>
            <p:cNvSpPr/>
            <p:nvPr/>
          </p:nvSpPr>
          <p:spPr>
            <a:xfrm>
              <a:off x="6118412" y="1040239"/>
              <a:ext cx="363070" cy="47456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13</a:t>
            </a:fld>
            <a:r>
              <a:rPr lang="en-US" dirty="0" smtClean="0"/>
              <a:t>/15</a:t>
            </a:r>
            <a:endParaRPr lang="en-US" dirty="0"/>
          </a:p>
        </p:txBody>
      </p:sp>
      <p:pic>
        <p:nvPicPr>
          <p:cNvPr id="33" name="Picture 32"/>
          <p:cNvPicPr>
            <a:picLocks noChangeAspect="1"/>
          </p:cNvPicPr>
          <p:nvPr/>
        </p:nvPicPr>
        <p:blipFill rotWithShape="1">
          <a:blip r:embed="rId4"/>
          <a:srcRect l="32994" t="-1" r="41678" b="7128"/>
          <a:stretch/>
        </p:blipFill>
        <p:spPr>
          <a:xfrm>
            <a:off x="1097705" y="871798"/>
            <a:ext cx="1600668" cy="4918299"/>
          </a:xfrm>
          <a:prstGeom prst="rect">
            <a:avLst/>
          </a:prstGeom>
        </p:spPr>
      </p:pic>
      <p:pic>
        <p:nvPicPr>
          <p:cNvPr id="34" name="Picture 33"/>
          <p:cNvPicPr>
            <a:picLocks noChangeAspect="1"/>
          </p:cNvPicPr>
          <p:nvPr/>
        </p:nvPicPr>
        <p:blipFill rotWithShape="1">
          <a:blip r:embed="rId5"/>
          <a:srcRect l="36322" r="41245" b="7128"/>
          <a:stretch/>
        </p:blipFill>
        <p:spPr>
          <a:xfrm>
            <a:off x="2648066" y="871797"/>
            <a:ext cx="1417735" cy="4918300"/>
          </a:xfrm>
          <a:prstGeom prst="rect">
            <a:avLst/>
          </a:prstGeom>
        </p:spPr>
      </p:pic>
      <p:pic>
        <p:nvPicPr>
          <p:cNvPr id="35" name="Picture 34"/>
          <p:cNvPicPr>
            <a:picLocks noChangeAspect="1"/>
          </p:cNvPicPr>
          <p:nvPr/>
        </p:nvPicPr>
        <p:blipFill rotWithShape="1">
          <a:blip r:embed="rId6"/>
          <a:srcRect l="36323" r="30678" b="7030"/>
          <a:stretch/>
        </p:blipFill>
        <p:spPr>
          <a:xfrm>
            <a:off x="3992629" y="871798"/>
            <a:ext cx="2085442" cy="4923472"/>
          </a:xfrm>
          <a:prstGeom prst="rect">
            <a:avLst/>
          </a:prstGeom>
        </p:spPr>
      </p:pic>
      <p:sp>
        <p:nvSpPr>
          <p:cNvPr id="36" name="TextBox 35"/>
          <p:cNvSpPr txBox="1"/>
          <p:nvPr/>
        </p:nvSpPr>
        <p:spPr>
          <a:xfrm>
            <a:off x="1468109" y="867843"/>
            <a:ext cx="1477188" cy="369332"/>
          </a:xfrm>
          <a:prstGeom prst="rect">
            <a:avLst/>
          </a:prstGeom>
          <a:solidFill>
            <a:schemeClr val="bg1"/>
          </a:solidFill>
          <a:ln>
            <a:noFill/>
          </a:ln>
        </p:spPr>
        <p:txBody>
          <a:bodyPr wrap="square" rtlCol="0">
            <a:spAutoFit/>
          </a:bodyPr>
          <a:lstStyle/>
          <a:p>
            <a:r>
              <a:rPr lang="en-US" i="1" dirty="0" smtClean="0"/>
              <a:t>2.0 deg.</a:t>
            </a:r>
          </a:p>
        </p:txBody>
      </p:sp>
      <p:sp>
        <p:nvSpPr>
          <p:cNvPr id="37" name="TextBox 36"/>
          <p:cNvSpPr txBox="1"/>
          <p:nvPr/>
        </p:nvSpPr>
        <p:spPr>
          <a:xfrm>
            <a:off x="2869781" y="867843"/>
            <a:ext cx="1511524" cy="369332"/>
          </a:xfrm>
          <a:prstGeom prst="rect">
            <a:avLst/>
          </a:prstGeom>
          <a:solidFill>
            <a:schemeClr val="bg1"/>
          </a:solidFill>
          <a:ln>
            <a:noFill/>
          </a:ln>
        </p:spPr>
        <p:txBody>
          <a:bodyPr wrap="square" rtlCol="0">
            <a:spAutoFit/>
          </a:bodyPr>
          <a:lstStyle/>
          <a:p>
            <a:r>
              <a:rPr lang="en-US" i="1" dirty="0" smtClean="0"/>
              <a:t>6.6 deg.</a:t>
            </a:r>
          </a:p>
        </p:txBody>
      </p:sp>
      <p:sp>
        <p:nvSpPr>
          <p:cNvPr id="38" name="TextBox 37"/>
          <p:cNvSpPr txBox="1"/>
          <p:nvPr/>
        </p:nvSpPr>
        <p:spPr>
          <a:xfrm>
            <a:off x="4164833" y="867842"/>
            <a:ext cx="1136289" cy="369332"/>
          </a:xfrm>
          <a:prstGeom prst="rect">
            <a:avLst/>
          </a:prstGeom>
          <a:solidFill>
            <a:schemeClr val="bg1"/>
          </a:solidFill>
          <a:ln>
            <a:noFill/>
          </a:ln>
        </p:spPr>
        <p:txBody>
          <a:bodyPr wrap="square" rtlCol="0">
            <a:spAutoFit/>
          </a:bodyPr>
          <a:lstStyle/>
          <a:p>
            <a:r>
              <a:rPr lang="en-US" i="1" dirty="0" smtClean="0"/>
              <a:t>8.5 deg.</a:t>
            </a:r>
          </a:p>
        </p:txBody>
      </p:sp>
      <p:pic>
        <p:nvPicPr>
          <p:cNvPr id="40" name="Picture 39"/>
          <p:cNvPicPr>
            <a:picLocks noChangeAspect="1"/>
          </p:cNvPicPr>
          <p:nvPr/>
        </p:nvPicPr>
        <p:blipFill rotWithShape="1">
          <a:blip r:embed="rId7"/>
          <a:srcRect t="8103" b="8735"/>
          <a:stretch/>
        </p:blipFill>
        <p:spPr>
          <a:xfrm>
            <a:off x="381857" y="1249967"/>
            <a:ext cx="715849" cy="4367452"/>
          </a:xfrm>
          <a:prstGeom prst="rect">
            <a:avLst/>
          </a:prstGeom>
        </p:spPr>
      </p:pic>
      <p:cxnSp>
        <p:nvCxnSpPr>
          <p:cNvPr id="41" name="Straight Connector 40"/>
          <p:cNvCxnSpPr/>
          <p:nvPr/>
        </p:nvCxnSpPr>
        <p:spPr>
          <a:xfrm flipH="1" flipV="1">
            <a:off x="986789" y="4082909"/>
            <a:ext cx="7827264" cy="0"/>
          </a:xfrm>
          <a:prstGeom prst="line">
            <a:avLst/>
          </a:prstGeom>
          <a:ln w="3810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986789" y="3425496"/>
            <a:ext cx="7827264" cy="0"/>
          </a:xfrm>
          <a:prstGeom prst="line">
            <a:avLst/>
          </a:prstGeom>
          <a:ln w="3810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986789" y="2766443"/>
            <a:ext cx="7827264" cy="0"/>
          </a:xfrm>
          <a:prstGeom prst="line">
            <a:avLst/>
          </a:prstGeom>
          <a:ln w="3810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18677" y="1974817"/>
            <a:ext cx="341750" cy="1082027"/>
            <a:chOff x="-120047" y="1812379"/>
            <a:chExt cx="481197" cy="1377864"/>
          </a:xfrm>
        </p:grpSpPr>
        <p:sp>
          <p:nvSpPr>
            <p:cNvPr id="51" name="TextBox 50"/>
            <p:cNvSpPr txBox="1"/>
            <p:nvPr/>
          </p:nvSpPr>
          <p:spPr>
            <a:xfrm rot="16200000">
              <a:off x="-592298" y="2284630"/>
              <a:ext cx="1377864" cy="433362"/>
            </a:xfrm>
            <a:prstGeom prst="rect">
              <a:avLst/>
            </a:prstGeom>
            <a:noFill/>
            <a:ln>
              <a:noFill/>
            </a:ln>
          </p:spPr>
          <p:txBody>
            <a:bodyPr wrap="square" rtlCol="0">
              <a:spAutoFit/>
            </a:bodyPr>
            <a:lstStyle/>
            <a:p>
              <a:r>
                <a:rPr lang="en-US" sz="1400" dirty="0" smtClean="0"/>
                <a:t>Panel</a:t>
              </a:r>
            </a:p>
          </p:txBody>
        </p:sp>
        <p:sp>
          <p:nvSpPr>
            <p:cNvPr id="52" name="Left Brace 51"/>
            <p:cNvSpPr/>
            <p:nvPr/>
          </p:nvSpPr>
          <p:spPr>
            <a:xfrm>
              <a:off x="295654" y="2407817"/>
              <a:ext cx="65496" cy="76126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5" name="Group 44"/>
          <p:cNvGrpSpPr/>
          <p:nvPr/>
        </p:nvGrpSpPr>
        <p:grpSpPr>
          <a:xfrm>
            <a:off x="118678" y="2633526"/>
            <a:ext cx="341749" cy="1082027"/>
            <a:chOff x="-120046" y="1791221"/>
            <a:chExt cx="481196" cy="1377864"/>
          </a:xfrm>
        </p:grpSpPr>
        <p:sp>
          <p:nvSpPr>
            <p:cNvPr id="49" name="TextBox 48"/>
            <p:cNvSpPr txBox="1"/>
            <p:nvPr/>
          </p:nvSpPr>
          <p:spPr>
            <a:xfrm rot="16200000">
              <a:off x="-592297" y="2263472"/>
              <a:ext cx="1377864" cy="433362"/>
            </a:xfrm>
            <a:prstGeom prst="rect">
              <a:avLst/>
            </a:prstGeom>
            <a:noFill/>
            <a:ln>
              <a:noFill/>
            </a:ln>
          </p:spPr>
          <p:txBody>
            <a:bodyPr wrap="square" rtlCol="0">
              <a:spAutoFit/>
            </a:bodyPr>
            <a:lstStyle/>
            <a:p>
              <a:r>
                <a:rPr lang="en-US" sz="1400" dirty="0" smtClean="0"/>
                <a:t>Panel</a:t>
              </a:r>
            </a:p>
          </p:txBody>
        </p:sp>
        <p:sp>
          <p:nvSpPr>
            <p:cNvPr id="50" name="Left Brace 49"/>
            <p:cNvSpPr/>
            <p:nvPr/>
          </p:nvSpPr>
          <p:spPr>
            <a:xfrm>
              <a:off x="295654" y="2407817"/>
              <a:ext cx="65496" cy="76126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6" name="Group 45"/>
          <p:cNvGrpSpPr/>
          <p:nvPr/>
        </p:nvGrpSpPr>
        <p:grpSpPr>
          <a:xfrm>
            <a:off x="118677" y="3308851"/>
            <a:ext cx="344290" cy="1082027"/>
            <a:chOff x="-123624" y="1791221"/>
            <a:chExt cx="484774" cy="1377864"/>
          </a:xfrm>
        </p:grpSpPr>
        <p:sp>
          <p:nvSpPr>
            <p:cNvPr id="47" name="TextBox 46"/>
            <p:cNvSpPr txBox="1"/>
            <p:nvPr/>
          </p:nvSpPr>
          <p:spPr>
            <a:xfrm rot="16200000">
              <a:off x="-595875" y="2263472"/>
              <a:ext cx="1377864" cy="433362"/>
            </a:xfrm>
            <a:prstGeom prst="rect">
              <a:avLst/>
            </a:prstGeom>
            <a:noFill/>
            <a:ln>
              <a:noFill/>
            </a:ln>
          </p:spPr>
          <p:txBody>
            <a:bodyPr wrap="square" rtlCol="0">
              <a:spAutoFit/>
            </a:bodyPr>
            <a:lstStyle/>
            <a:p>
              <a:r>
                <a:rPr lang="en-US" sz="1400" dirty="0" smtClean="0"/>
                <a:t>Panel</a:t>
              </a:r>
            </a:p>
          </p:txBody>
        </p:sp>
        <p:sp>
          <p:nvSpPr>
            <p:cNvPr id="48" name="Left Brace 47"/>
            <p:cNvSpPr/>
            <p:nvPr/>
          </p:nvSpPr>
          <p:spPr>
            <a:xfrm>
              <a:off x="295654" y="2407817"/>
              <a:ext cx="65496" cy="76126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3" name="TextBox 52"/>
          <p:cNvSpPr txBox="1"/>
          <p:nvPr/>
        </p:nvSpPr>
        <p:spPr>
          <a:xfrm>
            <a:off x="1763486" y="6223973"/>
            <a:ext cx="5617028" cy="369332"/>
          </a:xfrm>
          <a:prstGeom prst="rect">
            <a:avLst/>
          </a:prstGeom>
          <a:noFill/>
        </p:spPr>
        <p:txBody>
          <a:bodyPr wrap="square" rtlCol="0">
            <a:spAutoFit/>
          </a:bodyPr>
          <a:lstStyle/>
          <a:p>
            <a:pPr algn="ctr"/>
            <a:r>
              <a:rPr lang="en-US" dirty="0" smtClean="0"/>
              <a:t>Fabric flexibility produces </a:t>
            </a:r>
            <a:r>
              <a:rPr lang="en-US" dirty="0" err="1" smtClean="0"/>
              <a:t>spanwise</a:t>
            </a:r>
            <a:r>
              <a:rPr lang="en-US" dirty="0"/>
              <a:t> </a:t>
            </a:r>
            <a:r>
              <a:rPr lang="en-US" dirty="0" smtClean="0"/>
              <a:t>drag variation</a:t>
            </a:r>
            <a:endParaRPr lang="en-US" dirty="0"/>
          </a:p>
        </p:txBody>
      </p:sp>
      <p:cxnSp>
        <p:nvCxnSpPr>
          <p:cNvPr id="31" name="Straight Connector 30"/>
          <p:cNvCxnSpPr/>
          <p:nvPr/>
        </p:nvCxnSpPr>
        <p:spPr>
          <a:xfrm flipH="1" flipV="1">
            <a:off x="986790" y="4082909"/>
            <a:ext cx="4279017" cy="0"/>
          </a:xfrm>
          <a:prstGeom prst="line">
            <a:avLst/>
          </a:prstGeom>
          <a:ln w="3810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986790" y="3425496"/>
            <a:ext cx="4279017" cy="0"/>
          </a:xfrm>
          <a:prstGeom prst="line">
            <a:avLst/>
          </a:prstGeom>
          <a:ln w="3810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986790" y="2766443"/>
            <a:ext cx="4279017" cy="0"/>
          </a:xfrm>
          <a:prstGeom prst="line">
            <a:avLst/>
          </a:prstGeom>
          <a:ln w="3810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32" name="Picture 31"/>
          <p:cNvPicPr>
            <a:picLocks noChangeAspect="1"/>
          </p:cNvPicPr>
          <p:nvPr/>
        </p:nvPicPr>
        <p:blipFill rotWithShape="1">
          <a:blip r:embed="rId5"/>
          <a:srcRect l="29460" t="92815" r="36119" b="2897"/>
          <a:stretch/>
        </p:blipFill>
        <p:spPr>
          <a:xfrm>
            <a:off x="2269215" y="5827410"/>
            <a:ext cx="2175436" cy="227106"/>
          </a:xfrm>
          <a:prstGeom prst="rect">
            <a:avLst/>
          </a:prstGeom>
        </p:spPr>
      </p:pic>
      <p:sp>
        <p:nvSpPr>
          <p:cNvPr id="56" name="TextBox 55"/>
          <p:cNvSpPr txBox="1"/>
          <p:nvPr/>
        </p:nvSpPr>
        <p:spPr>
          <a:xfrm>
            <a:off x="2090421" y="5787203"/>
            <a:ext cx="2970648" cy="307777"/>
          </a:xfrm>
          <a:prstGeom prst="rect">
            <a:avLst/>
          </a:prstGeom>
          <a:solidFill>
            <a:schemeClr val="bg1"/>
          </a:solidFill>
          <a:ln>
            <a:noFill/>
          </a:ln>
        </p:spPr>
        <p:txBody>
          <a:bodyPr wrap="square" rtlCol="0">
            <a:spAutoFit/>
          </a:bodyPr>
          <a:lstStyle/>
          <a:p>
            <a:r>
              <a:rPr lang="en-US" sz="1400" dirty="0">
                <a:latin typeface="Arial" panose="020B0604020202020204" pitchFamily="34" charset="0"/>
                <a:cs typeface="Arial" panose="020B0604020202020204" pitchFamily="34" charset="0"/>
              </a:rPr>
              <a:t>Distance across test-section, m</a:t>
            </a:r>
          </a:p>
        </p:txBody>
      </p:sp>
      <p:sp>
        <p:nvSpPr>
          <p:cNvPr id="57" name="TextBox 56"/>
          <p:cNvSpPr txBox="1"/>
          <p:nvPr/>
        </p:nvSpPr>
        <p:spPr>
          <a:xfrm>
            <a:off x="6689848" y="5756601"/>
            <a:ext cx="2196269" cy="307777"/>
          </a:xfrm>
          <a:prstGeom prst="rect">
            <a:avLst/>
          </a:prstGeom>
          <a:solidFill>
            <a:schemeClr val="bg1"/>
          </a:solidFill>
          <a:ln>
            <a:noFill/>
          </a:ln>
        </p:spPr>
        <p:txBody>
          <a:bodyPr wrap="square" rtlCol="0">
            <a:spAutoFit/>
          </a:bodyPr>
          <a:lstStyle/>
          <a:p>
            <a:pPr algn="ctr"/>
            <a:r>
              <a:rPr lang="en-US" sz="1400" dirty="0">
                <a:latin typeface="Arial" panose="020B0604020202020204" pitchFamily="34" charset="0"/>
                <a:cs typeface="Arial" panose="020B0604020202020204" pitchFamily="34" charset="0"/>
              </a:rPr>
              <a:t>C</a:t>
            </a:r>
            <a:r>
              <a:rPr lang="en-US" sz="1400" baseline="-25000" dirty="0">
                <a:latin typeface="Arial" panose="020B0604020202020204" pitchFamily="34" charset="0"/>
                <a:cs typeface="Arial" panose="020B0604020202020204" pitchFamily="34" charset="0"/>
              </a:rPr>
              <a:t>d</a:t>
            </a:r>
          </a:p>
        </p:txBody>
      </p:sp>
      <p:sp>
        <p:nvSpPr>
          <p:cNvPr id="58" name="TextBox 57"/>
          <p:cNvSpPr txBox="1"/>
          <p:nvPr/>
        </p:nvSpPr>
        <p:spPr>
          <a:xfrm>
            <a:off x="5410364" y="924520"/>
            <a:ext cx="385778" cy="338554"/>
          </a:xfrm>
          <a:prstGeom prst="rect">
            <a:avLst/>
          </a:prstGeom>
          <a:noFill/>
          <a:ln>
            <a:noFill/>
          </a:ln>
        </p:spPr>
        <p:txBody>
          <a:bodyPr wrap="square" rtlCol="0">
            <a:spAutoFit/>
          </a:bodyPr>
          <a:lstStyle/>
          <a:p>
            <a:pPr algn="ctr"/>
            <a:r>
              <a:rPr lang="en-US" sz="1600" dirty="0" err="1">
                <a:latin typeface="Calibri" panose="020F0502020204030204" pitchFamily="34" charset="0"/>
              </a:rPr>
              <a:t>C</a:t>
            </a:r>
            <a:r>
              <a:rPr lang="en-US" sz="1600" baseline="-25000" dirty="0" err="1">
                <a:latin typeface="Calibri" panose="020F0502020204030204" pitchFamily="34" charset="0"/>
              </a:rPr>
              <a:t>p</a:t>
            </a:r>
            <a:endParaRPr lang="en-US" sz="1600" baseline="-25000" dirty="0">
              <a:latin typeface="Calibri" panose="020F0502020204030204" pitchFamily="34" charset="0"/>
            </a:endParaRPr>
          </a:p>
        </p:txBody>
      </p:sp>
      <p:sp>
        <p:nvSpPr>
          <p:cNvPr id="59" name="TextBox 35"/>
          <p:cNvSpPr txBox="1"/>
          <p:nvPr/>
        </p:nvSpPr>
        <p:spPr>
          <a:xfrm rot="18000000">
            <a:off x="6395210" y="1668745"/>
            <a:ext cx="1560974" cy="369332"/>
          </a:xfrm>
          <a:prstGeom prst="rect">
            <a:avLst/>
          </a:prstGeom>
          <a:noFill/>
          <a:ln>
            <a:noFill/>
          </a:ln>
        </p:spPr>
        <p:txBody>
          <a:bodyPr wrap="square" rtlCol="0">
            <a:spAutoFit/>
          </a:bodyPr>
          <a:lstStyle>
            <a:defPPr>
              <a:defRPr lang="en-US"/>
            </a:defPPr>
            <a:lvl1pPr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1pPr>
            <a:lvl2pPr marL="742950" indent="-28575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2pPr>
            <a:lvl3pPr marL="11430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3pPr>
            <a:lvl4pPr marL="16002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4pPr>
            <a:lvl5pPr marL="20574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en-US" dirty="0" smtClean="0">
                <a:latin typeface="Calibri" panose="020F0502020204030204" pitchFamily="34" charset="0"/>
              </a:rPr>
              <a:t>2.0 </a:t>
            </a:r>
            <a:r>
              <a:rPr lang="en-US" dirty="0">
                <a:latin typeface="Calibri" panose="020F0502020204030204" pitchFamily="34" charset="0"/>
              </a:rPr>
              <a:t>deg.</a:t>
            </a:r>
          </a:p>
        </p:txBody>
      </p:sp>
      <p:sp>
        <p:nvSpPr>
          <p:cNvPr id="60" name="TextBox 36"/>
          <p:cNvSpPr txBox="1"/>
          <p:nvPr/>
        </p:nvSpPr>
        <p:spPr>
          <a:xfrm rot="18000000">
            <a:off x="7045923" y="1690158"/>
            <a:ext cx="1511524" cy="369332"/>
          </a:xfrm>
          <a:prstGeom prst="rect">
            <a:avLst/>
          </a:prstGeom>
          <a:noFill/>
          <a:ln>
            <a:noFill/>
          </a:ln>
        </p:spPr>
        <p:txBody>
          <a:bodyPr wrap="square" rtlCol="0">
            <a:spAutoFit/>
          </a:bodyPr>
          <a:lstStyle>
            <a:defPPr>
              <a:defRPr lang="en-US"/>
            </a:defPPr>
            <a:lvl1pPr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1pPr>
            <a:lvl2pPr marL="742950" indent="-28575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2pPr>
            <a:lvl3pPr marL="11430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3pPr>
            <a:lvl4pPr marL="16002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4pPr>
            <a:lvl5pPr marL="20574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en-US" dirty="0" smtClean="0">
                <a:latin typeface="Calibri" panose="020F0502020204030204" pitchFamily="34" charset="0"/>
              </a:rPr>
              <a:t>6.6 </a:t>
            </a:r>
            <a:r>
              <a:rPr lang="en-US" dirty="0">
                <a:latin typeface="Calibri" panose="020F0502020204030204" pitchFamily="34" charset="0"/>
              </a:rPr>
              <a:t>deg.</a:t>
            </a:r>
          </a:p>
        </p:txBody>
      </p:sp>
      <p:sp>
        <p:nvSpPr>
          <p:cNvPr id="61" name="TextBox 37"/>
          <p:cNvSpPr txBox="1"/>
          <p:nvPr/>
        </p:nvSpPr>
        <p:spPr>
          <a:xfrm rot="18000000">
            <a:off x="7451350" y="1499145"/>
            <a:ext cx="1952649" cy="369332"/>
          </a:xfrm>
          <a:prstGeom prst="rect">
            <a:avLst/>
          </a:prstGeom>
          <a:noFill/>
          <a:ln>
            <a:noFill/>
          </a:ln>
        </p:spPr>
        <p:txBody>
          <a:bodyPr wrap="square" rtlCol="0">
            <a:spAutoFit/>
          </a:bodyPr>
          <a:lstStyle>
            <a:defPPr>
              <a:defRPr lang="en-US"/>
            </a:defPPr>
            <a:lvl1pPr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1pPr>
            <a:lvl2pPr marL="742950" indent="-28575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2pPr>
            <a:lvl3pPr marL="11430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3pPr>
            <a:lvl4pPr marL="16002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4pPr>
            <a:lvl5pPr marL="2057400" indent="-228600" algn="l" defTabSz="457200" rtl="0" fontAlgn="base" hangingPunct="0">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a:lstStyle>
          <a:p>
            <a:r>
              <a:rPr lang="en-US" dirty="0" smtClean="0">
                <a:latin typeface="Calibri" panose="020F0502020204030204" pitchFamily="34" charset="0"/>
              </a:rPr>
              <a:t>8.5  </a:t>
            </a:r>
            <a:r>
              <a:rPr lang="en-US" dirty="0">
                <a:latin typeface="Calibri" panose="020F0502020204030204" pitchFamily="34" charset="0"/>
              </a:rPr>
              <a:t>deg.</a:t>
            </a:r>
          </a:p>
        </p:txBody>
      </p:sp>
    </p:spTree>
    <p:extLst>
      <p:ext uri="{BB962C8B-B14F-4D97-AF65-F5344CB8AC3E}">
        <p14:creationId xmlns:p14="http://schemas.microsoft.com/office/powerpoint/2010/main" val="97701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9" grpId="0"/>
      <p:bldP spid="60" grpId="0"/>
      <p:bldP spid="6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3028433" y="81278"/>
            <a:ext cx="1088899" cy="584775"/>
          </a:xfrm>
          <a:prstGeom prst="rect">
            <a:avLst/>
          </a:prstGeom>
          <a:noFill/>
        </p:spPr>
        <p:txBody>
          <a:bodyPr wrap="square" rtlCol="0">
            <a:spAutoFit/>
          </a:bodyPr>
          <a:lstStyle/>
          <a:p>
            <a:pPr algn="ctr"/>
            <a:r>
              <a:rPr lang="en-US" sz="1600" dirty="0" smtClean="0"/>
              <a:t>Lead-out ramp</a:t>
            </a:r>
            <a:endParaRPr lang="en-US" sz="1600" dirty="0"/>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b="17072"/>
          <a:stretch/>
        </p:blipFill>
        <p:spPr>
          <a:xfrm>
            <a:off x="62829" y="2398218"/>
            <a:ext cx="4553712" cy="1631421"/>
          </a:xfrm>
          <a:prstGeom prst="rect">
            <a:avLst/>
          </a:prstGeom>
        </p:spPr>
      </p:pic>
      <p:sp>
        <p:nvSpPr>
          <p:cNvPr id="16" name="Rectangle 15"/>
          <p:cNvSpPr/>
          <p:nvPr/>
        </p:nvSpPr>
        <p:spPr>
          <a:xfrm>
            <a:off x="-157655" y="6613070"/>
            <a:ext cx="4805721" cy="2449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p:cNvGrpSpPr/>
          <p:nvPr/>
        </p:nvGrpSpPr>
        <p:grpSpPr>
          <a:xfrm>
            <a:off x="4777457" y="1833667"/>
            <a:ext cx="4630485" cy="2414016"/>
            <a:chOff x="5206374" y="2933195"/>
            <a:chExt cx="4630485" cy="2194560"/>
          </a:xfrm>
        </p:grpSpPr>
        <p:pic>
          <p:nvPicPr>
            <p:cNvPr id="79" name="Picture 7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06374" y="2933195"/>
              <a:ext cx="4630485" cy="2194560"/>
            </a:xfrm>
            <a:prstGeom prst="rect">
              <a:avLst/>
            </a:prstGeom>
          </p:spPr>
        </p:pic>
        <p:pic>
          <p:nvPicPr>
            <p:cNvPr id="82" name="Picture 81"/>
            <p:cNvPicPr>
              <a:picLocks noChangeAspect="1"/>
            </p:cNvPicPr>
            <p:nvPr/>
          </p:nvPicPr>
          <p:blipFill rotWithShape="1">
            <a:blip r:embed="rId4">
              <a:extLst>
                <a:ext uri="{28A0092B-C50C-407E-A947-70E740481C1C}">
                  <a14:useLocalDpi xmlns:a14="http://schemas.microsoft.com/office/drawing/2010/main" val="0"/>
                </a:ext>
              </a:extLst>
            </a:blip>
            <a:srcRect l="66193" t="59798" r="13348" b="29879"/>
            <a:stretch/>
          </p:blipFill>
          <p:spPr>
            <a:xfrm>
              <a:off x="7914263" y="4243327"/>
              <a:ext cx="1438577" cy="344008"/>
            </a:xfrm>
            <a:prstGeom prst="rect">
              <a:avLst/>
            </a:prstGeom>
          </p:spPr>
        </p:pic>
      </p:grpSp>
      <p:pic>
        <p:nvPicPr>
          <p:cNvPr id="33" name="Picture 32"/>
          <p:cNvPicPr>
            <a:picLocks noChangeAspect="1"/>
          </p:cNvPicPr>
          <p:nvPr/>
        </p:nvPicPr>
        <p:blipFill rotWithShape="1">
          <a:blip r:embed="rId5" cstate="print">
            <a:extLst>
              <a:ext uri="{28A0092B-C50C-407E-A947-70E740481C1C}">
                <a14:useLocalDpi xmlns:a14="http://schemas.microsoft.com/office/drawing/2010/main" val="0"/>
              </a:ext>
            </a:extLst>
          </a:blip>
          <a:srcRect b="15964"/>
          <a:stretch/>
        </p:blipFill>
        <p:spPr>
          <a:xfrm>
            <a:off x="62829" y="575153"/>
            <a:ext cx="4553712" cy="1647542"/>
          </a:xfrm>
          <a:prstGeom prst="rect">
            <a:avLst/>
          </a:prstGeom>
        </p:spPr>
      </p:pic>
      <p:sp>
        <p:nvSpPr>
          <p:cNvPr id="22" name="Rectangle 21"/>
          <p:cNvSpPr/>
          <p:nvPr/>
        </p:nvSpPr>
        <p:spPr>
          <a:xfrm>
            <a:off x="62829" y="5772320"/>
            <a:ext cx="2274276" cy="992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059686" y="1142142"/>
            <a:ext cx="3234128" cy="1047139"/>
          </a:xfrm>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14</a:t>
            </a:fld>
            <a:r>
              <a:rPr lang="en-US" dirty="0" smtClean="0"/>
              <a:t>/15</a:t>
            </a:r>
            <a:endParaRPr lang="en-US" dirty="0"/>
          </a:p>
        </p:txBody>
      </p:sp>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57148" y="705911"/>
            <a:ext cx="4645152" cy="1999885"/>
          </a:xfrm>
          <a:prstGeom prst="rect">
            <a:avLst/>
          </a:prstGeom>
        </p:spPr>
      </p:pic>
      <p:pic>
        <p:nvPicPr>
          <p:cNvPr id="24" name="Picture 23"/>
          <p:cNvPicPr>
            <a:picLocks noChangeAspect="1"/>
          </p:cNvPicPr>
          <p:nvPr/>
        </p:nvPicPr>
        <p:blipFill rotWithShape="1">
          <a:blip r:embed="rId7" cstate="print">
            <a:extLst>
              <a:ext uri="{28A0092B-C50C-407E-A947-70E740481C1C}">
                <a14:useLocalDpi xmlns:a14="http://schemas.microsoft.com/office/drawing/2010/main" val="0"/>
              </a:ext>
            </a:extLst>
          </a:blip>
          <a:srcRect b="11902"/>
          <a:stretch/>
        </p:blipFill>
        <p:spPr>
          <a:xfrm>
            <a:off x="-4646595" y="221579"/>
            <a:ext cx="4545114" cy="1723910"/>
          </a:xfrm>
          <a:prstGeom prst="rect">
            <a:avLst/>
          </a:prstGeom>
        </p:spPr>
      </p:pic>
      <p:pic>
        <p:nvPicPr>
          <p:cNvPr id="31" name="Picture 3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451260" y="2480368"/>
            <a:ext cx="4553712" cy="1967266"/>
          </a:xfrm>
          <a:prstGeom prst="rect">
            <a:avLst/>
          </a:prstGeom>
        </p:spPr>
      </p:pic>
      <p:pic>
        <p:nvPicPr>
          <p:cNvPr id="32" name="Picture 3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357148" y="705911"/>
            <a:ext cx="4647824" cy="1960518"/>
          </a:xfrm>
          <a:prstGeom prst="rect">
            <a:avLst/>
          </a:prstGeom>
        </p:spPr>
      </p:pic>
      <p:sp>
        <p:nvSpPr>
          <p:cNvPr id="35" name="TextBox 34"/>
          <p:cNvSpPr txBox="1"/>
          <p:nvPr/>
        </p:nvSpPr>
        <p:spPr>
          <a:xfrm>
            <a:off x="10979761" y="-344782"/>
            <a:ext cx="1771229" cy="369332"/>
          </a:xfrm>
          <a:prstGeom prst="rect">
            <a:avLst/>
          </a:prstGeom>
          <a:noFill/>
        </p:spPr>
        <p:txBody>
          <a:bodyPr wrap="square" rtlCol="0">
            <a:spAutoFit/>
          </a:bodyPr>
          <a:lstStyle/>
          <a:p>
            <a:r>
              <a:rPr lang="en-US" sz="1800" dirty="0"/>
              <a:t>(b) Pressure Side</a:t>
            </a:r>
          </a:p>
        </p:txBody>
      </p:sp>
      <p:sp>
        <p:nvSpPr>
          <p:cNvPr id="37" name="TextBox 36"/>
          <p:cNvSpPr txBox="1"/>
          <p:nvPr/>
        </p:nvSpPr>
        <p:spPr>
          <a:xfrm>
            <a:off x="10101507" y="992294"/>
            <a:ext cx="972914" cy="369332"/>
          </a:xfrm>
          <a:prstGeom prst="rect">
            <a:avLst/>
          </a:prstGeom>
          <a:noFill/>
        </p:spPr>
        <p:txBody>
          <a:bodyPr wrap="square" rtlCol="0">
            <a:spAutoFit/>
          </a:bodyPr>
          <a:lstStyle/>
          <a:p>
            <a:r>
              <a:rPr lang="en-US" sz="1800" dirty="0"/>
              <a:t>(</a:t>
            </a:r>
            <a:r>
              <a:rPr lang="en-US" sz="1800" dirty="0" err="1"/>
              <a:t>i</a:t>
            </a:r>
            <a:r>
              <a:rPr lang="en-US" sz="1800" dirty="0"/>
              <a:t>)</a:t>
            </a:r>
          </a:p>
        </p:txBody>
      </p:sp>
      <p:sp>
        <p:nvSpPr>
          <p:cNvPr id="38" name="TextBox 37"/>
          <p:cNvSpPr txBox="1"/>
          <p:nvPr/>
        </p:nvSpPr>
        <p:spPr>
          <a:xfrm>
            <a:off x="10101507" y="2387262"/>
            <a:ext cx="972914" cy="369332"/>
          </a:xfrm>
          <a:prstGeom prst="rect">
            <a:avLst/>
          </a:prstGeom>
          <a:noFill/>
        </p:spPr>
        <p:txBody>
          <a:bodyPr wrap="square" rtlCol="0">
            <a:spAutoFit/>
          </a:bodyPr>
          <a:lstStyle/>
          <a:p>
            <a:r>
              <a:rPr lang="en-US" sz="1800" dirty="0"/>
              <a:t>(</a:t>
            </a:r>
            <a:r>
              <a:rPr lang="en-US" sz="1800" dirty="0" err="1"/>
              <a:t>i</a:t>
            </a:r>
            <a:r>
              <a:rPr lang="en-US" sz="1800" dirty="0"/>
              <a:t>)</a:t>
            </a:r>
          </a:p>
        </p:txBody>
      </p:sp>
      <p:sp>
        <p:nvSpPr>
          <p:cNvPr id="40" name="TextBox 39"/>
          <p:cNvSpPr txBox="1"/>
          <p:nvPr/>
        </p:nvSpPr>
        <p:spPr>
          <a:xfrm>
            <a:off x="1769695" y="475419"/>
            <a:ext cx="1424084" cy="338554"/>
          </a:xfrm>
          <a:prstGeom prst="rect">
            <a:avLst/>
          </a:prstGeom>
          <a:noFill/>
        </p:spPr>
        <p:txBody>
          <a:bodyPr wrap="square" rtlCol="0">
            <a:spAutoFit/>
          </a:bodyPr>
          <a:lstStyle/>
          <a:p>
            <a:r>
              <a:rPr lang="en-US" sz="1600" dirty="0" smtClean="0"/>
              <a:t>Panel region</a:t>
            </a:r>
            <a:endParaRPr lang="en-US" sz="1600" dirty="0"/>
          </a:p>
        </p:txBody>
      </p:sp>
      <p:sp>
        <p:nvSpPr>
          <p:cNvPr id="41" name="Rounded Rectangle 40"/>
          <p:cNvSpPr/>
          <p:nvPr/>
        </p:nvSpPr>
        <p:spPr>
          <a:xfrm>
            <a:off x="544478" y="2209343"/>
            <a:ext cx="3850624" cy="22348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2" name="Rounded Rectangle 41"/>
          <p:cNvSpPr/>
          <p:nvPr/>
        </p:nvSpPr>
        <p:spPr>
          <a:xfrm>
            <a:off x="9906703" y="2316675"/>
            <a:ext cx="3858921" cy="33866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43" name="Straight Connector 42"/>
          <p:cNvCxnSpPr/>
          <p:nvPr/>
        </p:nvCxnSpPr>
        <p:spPr>
          <a:xfrm>
            <a:off x="10708345" y="675259"/>
            <a:ext cx="0" cy="333756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44" name="TextBox 43"/>
          <p:cNvSpPr txBox="1"/>
          <p:nvPr/>
        </p:nvSpPr>
        <p:spPr>
          <a:xfrm>
            <a:off x="639211" y="74621"/>
            <a:ext cx="1088899" cy="584775"/>
          </a:xfrm>
          <a:prstGeom prst="rect">
            <a:avLst/>
          </a:prstGeom>
          <a:noFill/>
        </p:spPr>
        <p:txBody>
          <a:bodyPr wrap="square" rtlCol="0">
            <a:spAutoFit/>
          </a:bodyPr>
          <a:lstStyle/>
          <a:p>
            <a:pPr algn="ctr"/>
            <a:r>
              <a:rPr lang="en-US" sz="1600" dirty="0" smtClean="0"/>
              <a:t>Lead-in ramp</a:t>
            </a:r>
            <a:endParaRPr lang="en-US" sz="1600" dirty="0"/>
          </a:p>
        </p:txBody>
      </p:sp>
      <p:cxnSp>
        <p:nvCxnSpPr>
          <p:cNvPr id="45" name="Straight Arrow Connector 44"/>
          <p:cNvCxnSpPr/>
          <p:nvPr/>
        </p:nvCxnSpPr>
        <p:spPr>
          <a:xfrm>
            <a:off x="679303" y="658703"/>
            <a:ext cx="335973"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p:cNvCxnSpPr/>
          <p:nvPr/>
        </p:nvCxnSpPr>
        <p:spPr>
          <a:xfrm flipH="1">
            <a:off x="1336326" y="658703"/>
            <a:ext cx="335973"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9" name="Straight Arrow Connector 48"/>
          <p:cNvCxnSpPr/>
          <p:nvPr/>
        </p:nvCxnSpPr>
        <p:spPr>
          <a:xfrm>
            <a:off x="3063806" y="658703"/>
            <a:ext cx="335973"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50" name="Straight Arrow Connector 49"/>
          <p:cNvCxnSpPr/>
          <p:nvPr/>
        </p:nvCxnSpPr>
        <p:spPr>
          <a:xfrm flipH="1">
            <a:off x="3825276" y="658703"/>
            <a:ext cx="335973"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51" name="TextBox 50"/>
          <p:cNvSpPr txBox="1"/>
          <p:nvPr/>
        </p:nvSpPr>
        <p:spPr>
          <a:xfrm>
            <a:off x="11159840" y="536634"/>
            <a:ext cx="1424084" cy="338554"/>
          </a:xfrm>
          <a:prstGeom prst="rect">
            <a:avLst/>
          </a:prstGeom>
          <a:noFill/>
        </p:spPr>
        <p:txBody>
          <a:bodyPr wrap="square" rtlCol="0">
            <a:spAutoFit/>
          </a:bodyPr>
          <a:lstStyle/>
          <a:p>
            <a:r>
              <a:rPr lang="en-US" sz="1600" dirty="0" smtClean="0"/>
              <a:t>Panel region</a:t>
            </a:r>
            <a:endParaRPr lang="en-US" sz="1600" dirty="0"/>
          </a:p>
        </p:txBody>
      </p:sp>
      <p:sp>
        <p:nvSpPr>
          <p:cNvPr id="52" name="TextBox 51"/>
          <p:cNvSpPr txBox="1"/>
          <p:nvPr/>
        </p:nvSpPr>
        <p:spPr>
          <a:xfrm>
            <a:off x="10029356" y="135836"/>
            <a:ext cx="1088899" cy="584775"/>
          </a:xfrm>
          <a:prstGeom prst="rect">
            <a:avLst/>
          </a:prstGeom>
          <a:noFill/>
        </p:spPr>
        <p:txBody>
          <a:bodyPr wrap="square" rtlCol="0">
            <a:spAutoFit/>
          </a:bodyPr>
          <a:lstStyle/>
          <a:p>
            <a:pPr algn="ctr"/>
            <a:r>
              <a:rPr lang="en-US" sz="1600" dirty="0" smtClean="0"/>
              <a:t>Lead-in ramp</a:t>
            </a:r>
            <a:endParaRPr lang="en-US" sz="1600" dirty="0"/>
          </a:p>
        </p:txBody>
      </p:sp>
      <p:cxnSp>
        <p:nvCxnSpPr>
          <p:cNvPr id="53" name="Straight Arrow Connector 52"/>
          <p:cNvCxnSpPr/>
          <p:nvPr/>
        </p:nvCxnSpPr>
        <p:spPr>
          <a:xfrm>
            <a:off x="10069448" y="712568"/>
            <a:ext cx="335973"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54" name="Straight Arrow Connector 53"/>
          <p:cNvCxnSpPr/>
          <p:nvPr/>
        </p:nvCxnSpPr>
        <p:spPr>
          <a:xfrm flipH="1">
            <a:off x="10726471" y="712568"/>
            <a:ext cx="335973"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55" name="Straight Arrow Connector 54"/>
          <p:cNvCxnSpPr/>
          <p:nvPr/>
        </p:nvCxnSpPr>
        <p:spPr>
          <a:xfrm>
            <a:off x="12453951" y="720611"/>
            <a:ext cx="335973"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56" name="TextBox 55"/>
          <p:cNvSpPr txBox="1"/>
          <p:nvPr/>
        </p:nvSpPr>
        <p:spPr>
          <a:xfrm>
            <a:off x="12418578" y="142529"/>
            <a:ext cx="1088899" cy="584775"/>
          </a:xfrm>
          <a:prstGeom prst="rect">
            <a:avLst/>
          </a:prstGeom>
          <a:noFill/>
        </p:spPr>
        <p:txBody>
          <a:bodyPr wrap="square" rtlCol="0">
            <a:spAutoFit/>
          </a:bodyPr>
          <a:lstStyle/>
          <a:p>
            <a:pPr algn="ctr"/>
            <a:r>
              <a:rPr lang="en-US" sz="1600" dirty="0" smtClean="0"/>
              <a:t>Lead-out ramp</a:t>
            </a:r>
            <a:endParaRPr lang="en-US" sz="1600" dirty="0"/>
          </a:p>
        </p:txBody>
      </p:sp>
      <p:cxnSp>
        <p:nvCxnSpPr>
          <p:cNvPr id="57" name="Straight Arrow Connector 56"/>
          <p:cNvCxnSpPr/>
          <p:nvPr/>
        </p:nvCxnSpPr>
        <p:spPr>
          <a:xfrm>
            <a:off x="12458670" y="719261"/>
            <a:ext cx="335973"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58" name="Straight Arrow Connector 57"/>
          <p:cNvCxnSpPr/>
          <p:nvPr/>
        </p:nvCxnSpPr>
        <p:spPr>
          <a:xfrm flipH="1">
            <a:off x="13234961" y="719261"/>
            <a:ext cx="335973" cy="0"/>
          </a:xfrm>
          <a:prstGeom prst="straightConnector1">
            <a:avLst/>
          </a:prstGeom>
          <a:ln w="38100">
            <a:solidFill>
              <a:schemeClr val="tx1"/>
            </a:solidFill>
            <a:tailEnd type="triangle"/>
          </a:ln>
        </p:spPr>
        <p:style>
          <a:lnRef idx="1">
            <a:schemeClr val="dk1"/>
          </a:lnRef>
          <a:fillRef idx="0">
            <a:schemeClr val="dk1"/>
          </a:fillRef>
          <a:effectRef idx="0">
            <a:schemeClr val="dk1"/>
          </a:effectRef>
          <a:fontRef idx="minor">
            <a:schemeClr val="tx1"/>
          </a:fontRef>
        </p:style>
      </p:cxnSp>
      <p:pic>
        <p:nvPicPr>
          <p:cNvPr id="59" name="Picture 5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451260" y="2480368"/>
            <a:ext cx="4553712" cy="1967266"/>
          </a:xfrm>
          <a:prstGeom prst="rect">
            <a:avLst/>
          </a:prstGeom>
        </p:spPr>
      </p:pic>
      <p:sp>
        <p:nvSpPr>
          <p:cNvPr id="64" name="TextBox 63"/>
          <p:cNvSpPr txBox="1"/>
          <p:nvPr/>
        </p:nvSpPr>
        <p:spPr>
          <a:xfrm>
            <a:off x="10100303" y="2764404"/>
            <a:ext cx="972914" cy="369332"/>
          </a:xfrm>
          <a:prstGeom prst="rect">
            <a:avLst/>
          </a:prstGeom>
          <a:noFill/>
        </p:spPr>
        <p:txBody>
          <a:bodyPr wrap="square" rtlCol="0">
            <a:spAutoFit/>
          </a:bodyPr>
          <a:lstStyle/>
          <a:p>
            <a:r>
              <a:rPr lang="en-US" sz="1800" dirty="0"/>
              <a:t>(ii)</a:t>
            </a:r>
          </a:p>
        </p:txBody>
      </p:sp>
      <p:cxnSp>
        <p:nvCxnSpPr>
          <p:cNvPr id="67" name="Straight Connector 66"/>
          <p:cNvCxnSpPr/>
          <p:nvPr/>
        </p:nvCxnSpPr>
        <p:spPr>
          <a:xfrm>
            <a:off x="10713102" y="680946"/>
            <a:ext cx="0" cy="333756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68" name="Straight Connector 67"/>
          <p:cNvCxnSpPr/>
          <p:nvPr/>
        </p:nvCxnSpPr>
        <p:spPr>
          <a:xfrm>
            <a:off x="10405421" y="680946"/>
            <a:ext cx="0" cy="333756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69" name="Straight Connector 68"/>
          <p:cNvCxnSpPr/>
          <p:nvPr/>
        </p:nvCxnSpPr>
        <p:spPr>
          <a:xfrm>
            <a:off x="13211569" y="680946"/>
            <a:ext cx="0" cy="333756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70" name="Straight Connector 69"/>
          <p:cNvCxnSpPr/>
          <p:nvPr/>
        </p:nvCxnSpPr>
        <p:spPr>
          <a:xfrm>
            <a:off x="12785167" y="675259"/>
            <a:ext cx="0" cy="333756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71" name="Title 1"/>
          <p:cNvSpPr txBox="1">
            <a:spLocks/>
          </p:cNvSpPr>
          <p:nvPr/>
        </p:nvSpPr>
        <p:spPr>
          <a:xfrm>
            <a:off x="4648066" y="1083534"/>
            <a:ext cx="4155028" cy="1047139"/>
          </a:xfrm>
          <a:prstGeom prst="rect">
            <a:avLst/>
          </a:prstGeom>
        </p:spPr>
        <p:txBody>
          <a:bodyPr/>
          <a:lstStyle>
            <a:lvl1pPr algn="l" rtl="0" eaLnBrk="0" fontAlgn="base" hangingPunct="0">
              <a:spcBef>
                <a:spcPct val="0"/>
              </a:spcBef>
              <a:spcAft>
                <a:spcPct val="0"/>
              </a:spcAft>
              <a:defRPr sz="2800" b="0" kern="1200" cap="none" spc="-60">
                <a:solidFill>
                  <a:srgbClr val="0092D2"/>
                </a:solidFill>
                <a:latin typeface="+mj-lt"/>
                <a:ea typeface="ＭＳ Ｐゴシック" charset="0"/>
                <a:cs typeface="ＭＳ Ｐゴシック" charset="0"/>
              </a:defRPr>
            </a:lvl1pPr>
            <a:lvl2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2pPr>
            <a:lvl3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3pPr>
            <a:lvl4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4pPr>
            <a:lvl5pPr algn="l" rtl="0" eaLnBrk="0" fontAlgn="base" hangingPunct="0">
              <a:spcBef>
                <a:spcPct val="0"/>
              </a:spcBef>
              <a:spcAft>
                <a:spcPct val="0"/>
              </a:spcAft>
              <a:defRPr sz="2800">
                <a:solidFill>
                  <a:srgbClr val="9D1E23"/>
                </a:solidFill>
                <a:latin typeface="Arial Black" charset="0"/>
                <a:ea typeface="ＭＳ Ｐゴシック" charset="0"/>
                <a:cs typeface="ＭＳ Ｐゴシック" charset="0"/>
              </a:defRPr>
            </a:lvl5pPr>
            <a:lvl6pPr marL="457200" algn="l" rtl="0" fontAlgn="base">
              <a:spcBef>
                <a:spcPct val="0"/>
              </a:spcBef>
              <a:spcAft>
                <a:spcPct val="0"/>
              </a:spcAft>
              <a:defRPr sz="3600">
                <a:solidFill>
                  <a:srgbClr val="9D1E23"/>
                </a:solidFill>
                <a:latin typeface="Arial Black" charset="0"/>
                <a:ea typeface="ＭＳ Ｐゴシック" charset="0"/>
                <a:cs typeface="ＭＳ Ｐゴシック" charset="0"/>
              </a:defRPr>
            </a:lvl6pPr>
            <a:lvl7pPr marL="914400" algn="l" rtl="0" fontAlgn="base">
              <a:spcBef>
                <a:spcPct val="0"/>
              </a:spcBef>
              <a:spcAft>
                <a:spcPct val="0"/>
              </a:spcAft>
              <a:defRPr sz="3600">
                <a:solidFill>
                  <a:srgbClr val="9D1E23"/>
                </a:solidFill>
                <a:latin typeface="Arial Black" charset="0"/>
                <a:ea typeface="ＭＳ Ｐゴシック" charset="0"/>
                <a:cs typeface="ＭＳ Ｐゴシック" charset="0"/>
              </a:defRPr>
            </a:lvl7pPr>
            <a:lvl8pPr marL="1371600" algn="l" rtl="0" fontAlgn="base">
              <a:spcBef>
                <a:spcPct val="0"/>
              </a:spcBef>
              <a:spcAft>
                <a:spcPct val="0"/>
              </a:spcAft>
              <a:defRPr sz="3600">
                <a:solidFill>
                  <a:srgbClr val="9D1E23"/>
                </a:solidFill>
                <a:latin typeface="Arial Black" charset="0"/>
                <a:ea typeface="ＭＳ Ｐゴシック" charset="0"/>
                <a:cs typeface="ＭＳ Ｐゴシック" charset="0"/>
              </a:defRPr>
            </a:lvl8pPr>
            <a:lvl9pPr marL="1828800" algn="l" rtl="0" fontAlgn="base">
              <a:spcBef>
                <a:spcPct val="0"/>
              </a:spcBef>
              <a:spcAft>
                <a:spcPct val="0"/>
              </a:spcAft>
              <a:defRPr sz="3600">
                <a:solidFill>
                  <a:srgbClr val="9D1E23"/>
                </a:solidFill>
                <a:latin typeface="Arial Black" charset="0"/>
                <a:ea typeface="ＭＳ Ｐゴシック" charset="0"/>
                <a:cs typeface="ＭＳ Ｐゴシック" charset="0"/>
              </a:defRPr>
            </a:lvl9pPr>
          </a:lstStyle>
          <a:p>
            <a:pPr defTabSz="914400">
              <a:buClrTx/>
              <a:buSzTx/>
              <a:buFontTx/>
            </a:pPr>
            <a:r>
              <a:rPr lang="en-US" sz="2400" dirty="0" smtClean="0">
                <a:solidFill>
                  <a:schemeClr val="tx2">
                    <a:lumMod val="75000"/>
                  </a:schemeClr>
                </a:solidFill>
              </a:rPr>
              <a:t>Fabric sections: results</a:t>
            </a:r>
            <a:endParaRPr lang="en-US" sz="2400" dirty="0">
              <a:solidFill>
                <a:schemeClr val="tx2">
                  <a:lumMod val="75000"/>
                </a:schemeClr>
              </a:solidFill>
            </a:endParaRPr>
          </a:p>
        </p:txBody>
      </p:sp>
      <p:sp>
        <p:nvSpPr>
          <p:cNvPr id="72" name="Rectangle 71"/>
          <p:cNvSpPr/>
          <p:nvPr/>
        </p:nvSpPr>
        <p:spPr>
          <a:xfrm>
            <a:off x="4861968" y="1602633"/>
            <a:ext cx="2751074" cy="440121"/>
          </a:xfrm>
          <a:prstGeom prst="rect">
            <a:avLst/>
          </a:prstGeom>
        </p:spPr>
        <p:txBody>
          <a:bodyPr wrap="none">
            <a:spAutoFit/>
          </a:bodyPr>
          <a:lstStyle/>
          <a:p>
            <a:r>
              <a:rPr lang="en-US" sz="2000" i="1" dirty="0" smtClean="0">
                <a:solidFill>
                  <a:schemeClr val="accent5">
                    <a:lumMod val="60000"/>
                    <a:lumOff val="40000"/>
                  </a:schemeClr>
                </a:solidFill>
              </a:rPr>
              <a:t>Suction side deflection</a:t>
            </a:r>
            <a:endParaRPr lang="en-US" sz="2000" i="1" dirty="0">
              <a:solidFill>
                <a:schemeClr val="accent5">
                  <a:lumMod val="60000"/>
                  <a:lumOff val="40000"/>
                </a:schemeClr>
              </a:solidFill>
            </a:endParaRPr>
          </a:p>
        </p:txBody>
      </p:sp>
      <p:sp>
        <p:nvSpPr>
          <p:cNvPr id="6" name="Rectangle 5"/>
          <p:cNvSpPr/>
          <p:nvPr/>
        </p:nvSpPr>
        <p:spPr>
          <a:xfrm>
            <a:off x="6857606" y="2529738"/>
            <a:ext cx="1707318" cy="4476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6" name="Group 75"/>
          <p:cNvGrpSpPr/>
          <p:nvPr/>
        </p:nvGrpSpPr>
        <p:grpSpPr>
          <a:xfrm>
            <a:off x="536743" y="4077507"/>
            <a:ext cx="3780783" cy="2299895"/>
            <a:chOff x="706649" y="3173503"/>
            <a:chExt cx="3780783" cy="2299895"/>
          </a:xfrm>
        </p:grpSpPr>
        <p:sp>
          <p:nvSpPr>
            <p:cNvPr id="80" name="Rounded Rectangle 79"/>
            <p:cNvSpPr/>
            <p:nvPr/>
          </p:nvSpPr>
          <p:spPr>
            <a:xfrm>
              <a:off x="706649" y="3173503"/>
              <a:ext cx="3780783" cy="33866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842766" y="4774347"/>
              <a:ext cx="1109954" cy="6990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8" name="Picture 8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7201" y="4076702"/>
            <a:ext cx="4556369" cy="2743200"/>
          </a:xfrm>
          <a:prstGeom prst="rect">
            <a:avLst/>
          </a:prstGeom>
        </p:spPr>
      </p:pic>
      <p:pic>
        <p:nvPicPr>
          <p:cNvPr id="81" name="Picture 80"/>
          <p:cNvPicPr>
            <a:picLocks noChangeAspect="1"/>
          </p:cNvPicPr>
          <p:nvPr/>
        </p:nvPicPr>
        <p:blipFill rotWithShape="1">
          <a:blip r:embed="rId12" cstate="print">
            <a:extLst>
              <a:ext uri="{28A0092B-C50C-407E-A947-70E740481C1C}">
                <a14:useLocalDpi xmlns:a14="http://schemas.microsoft.com/office/drawing/2010/main" val="0"/>
              </a:ext>
            </a:extLst>
          </a:blip>
          <a:srcRect l="51882" t="20372" r="21719" b="62332"/>
          <a:stretch/>
        </p:blipFill>
        <p:spPr>
          <a:xfrm>
            <a:off x="5279103" y="5188959"/>
            <a:ext cx="3382189" cy="1113126"/>
          </a:xfrm>
          <a:prstGeom prst="rect">
            <a:avLst/>
          </a:prstGeom>
        </p:spPr>
      </p:pic>
      <p:pic>
        <p:nvPicPr>
          <p:cNvPr id="39" name="Picture 38"/>
          <p:cNvPicPr>
            <a:picLocks noChangeAspect="1"/>
          </p:cNvPicPr>
          <p:nvPr/>
        </p:nvPicPr>
        <p:blipFill rotWithShape="1">
          <a:blip r:embed="rId13" cstate="print">
            <a:extLst>
              <a:ext uri="{28A0092B-C50C-407E-A947-70E740481C1C}">
                <a14:useLocalDpi xmlns:a14="http://schemas.microsoft.com/office/drawing/2010/main" val="0"/>
              </a:ext>
            </a:extLst>
          </a:blip>
          <a:srcRect l="50983" t="22284" r="23003" b="61549"/>
          <a:stretch/>
        </p:blipFill>
        <p:spPr>
          <a:xfrm>
            <a:off x="5240099" y="4315232"/>
            <a:ext cx="2856087" cy="891658"/>
          </a:xfrm>
          <a:prstGeom prst="rect">
            <a:avLst/>
          </a:prstGeom>
        </p:spPr>
      </p:pic>
      <p:cxnSp>
        <p:nvCxnSpPr>
          <p:cNvPr id="86" name="Straight Connector 85"/>
          <p:cNvCxnSpPr/>
          <p:nvPr/>
        </p:nvCxnSpPr>
        <p:spPr>
          <a:xfrm>
            <a:off x="1322957" y="534386"/>
            <a:ext cx="0" cy="347472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87" name="Straight Connector 86"/>
          <p:cNvCxnSpPr/>
          <p:nvPr/>
        </p:nvCxnSpPr>
        <p:spPr>
          <a:xfrm>
            <a:off x="3399779" y="534386"/>
            <a:ext cx="0" cy="347472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90" name="Straight Connector 89"/>
          <p:cNvCxnSpPr/>
          <p:nvPr/>
        </p:nvCxnSpPr>
        <p:spPr>
          <a:xfrm>
            <a:off x="1015276" y="534386"/>
            <a:ext cx="0" cy="347472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a:xfrm>
            <a:off x="3821424" y="534386"/>
            <a:ext cx="0" cy="347472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sp>
        <p:nvSpPr>
          <p:cNvPr id="92" name="Rectangle 91"/>
          <p:cNvSpPr/>
          <p:nvPr/>
        </p:nvSpPr>
        <p:spPr>
          <a:xfrm>
            <a:off x="679304" y="5882908"/>
            <a:ext cx="823820" cy="4888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Connector 92"/>
          <p:cNvCxnSpPr/>
          <p:nvPr/>
        </p:nvCxnSpPr>
        <p:spPr>
          <a:xfrm>
            <a:off x="3399779" y="534386"/>
            <a:ext cx="0" cy="160020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94" name="Straight Connector 93"/>
          <p:cNvCxnSpPr/>
          <p:nvPr/>
        </p:nvCxnSpPr>
        <p:spPr>
          <a:xfrm>
            <a:off x="3822163" y="534386"/>
            <a:ext cx="0" cy="160020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95" name="Straight Connector 94"/>
          <p:cNvCxnSpPr/>
          <p:nvPr/>
        </p:nvCxnSpPr>
        <p:spPr>
          <a:xfrm>
            <a:off x="1323696" y="534386"/>
            <a:ext cx="0" cy="160020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96" name="Straight Connector 95"/>
          <p:cNvCxnSpPr/>
          <p:nvPr/>
        </p:nvCxnSpPr>
        <p:spPr>
          <a:xfrm>
            <a:off x="1016015" y="534386"/>
            <a:ext cx="0" cy="160020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98" name="Straight Arrow Connector 97"/>
          <p:cNvCxnSpPr/>
          <p:nvPr/>
        </p:nvCxnSpPr>
        <p:spPr>
          <a:xfrm flipV="1">
            <a:off x="1947062" y="5289063"/>
            <a:ext cx="258915" cy="3452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2258344" y="4398730"/>
            <a:ext cx="1106939" cy="830997"/>
          </a:xfrm>
          <a:prstGeom prst="rect">
            <a:avLst/>
          </a:prstGeom>
          <a:noFill/>
        </p:spPr>
        <p:txBody>
          <a:bodyPr wrap="square" rtlCol="0">
            <a:spAutoFit/>
          </a:bodyPr>
          <a:lstStyle/>
          <a:p>
            <a:pPr algn="ctr"/>
            <a:r>
              <a:rPr lang="en-US" sz="1200" dirty="0" smtClean="0"/>
              <a:t>Fabric panel deflection increases flow velocity</a:t>
            </a:r>
            <a:endParaRPr lang="en-US" sz="1200" dirty="0"/>
          </a:p>
        </p:txBody>
      </p:sp>
      <p:pic>
        <p:nvPicPr>
          <p:cNvPr id="100" name="Picture 99"/>
          <p:cNvPicPr>
            <a:picLocks noChangeAspect="1"/>
          </p:cNvPicPr>
          <p:nvPr/>
        </p:nvPicPr>
        <p:blipFill rotWithShape="1">
          <a:blip r:embed="rId14">
            <a:extLst>
              <a:ext uri="{28A0092B-C50C-407E-A947-70E740481C1C}">
                <a14:useLocalDpi xmlns:a14="http://schemas.microsoft.com/office/drawing/2010/main" val="0"/>
              </a:ext>
            </a:extLst>
          </a:blip>
          <a:srcRect b="17120"/>
          <a:stretch/>
        </p:blipFill>
        <p:spPr>
          <a:xfrm>
            <a:off x="62829" y="2401420"/>
            <a:ext cx="4553712" cy="1630463"/>
          </a:xfrm>
          <a:prstGeom prst="rect">
            <a:avLst/>
          </a:prstGeom>
        </p:spPr>
      </p:pic>
      <p:cxnSp>
        <p:nvCxnSpPr>
          <p:cNvPr id="63" name="Straight Connector 62"/>
          <p:cNvCxnSpPr/>
          <p:nvPr/>
        </p:nvCxnSpPr>
        <p:spPr>
          <a:xfrm>
            <a:off x="3399779" y="534386"/>
            <a:ext cx="0" cy="5843016"/>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66" name="Straight Connector 65"/>
          <p:cNvCxnSpPr/>
          <p:nvPr/>
        </p:nvCxnSpPr>
        <p:spPr>
          <a:xfrm>
            <a:off x="3821424" y="534386"/>
            <a:ext cx="0" cy="5843016"/>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a:off x="1322957" y="534386"/>
            <a:ext cx="0" cy="5843016"/>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65" name="Straight Connector 64"/>
          <p:cNvCxnSpPr/>
          <p:nvPr/>
        </p:nvCxnSpPr>
        <p:spPr>
          <a:xfrm>
            <a:off x="1015276" y="534386"/>
            <a:ext cx="0" cy="5843016"/>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8" name="Straight Arrow Connector 7"/>
          <p:cNvCxnSpPr>
            <a:stCxn id="9" idx="0"/>
          </p:cNvCxnSpPr>
          <p:nvPr/>
        </p:nvCxnSpPr>
        <p:spPr>
          <a:xfrm flipV="1">
            <a:off x="1822952" y="2659353"/>
            <a:ext cx="248220" cy="662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298541" y="3321521"/>
            <a:ext cx="1048821" cy="461665"/>
          </a:xfrm>
          <a:prstGeom prst="rect">
            <a:avLst/>
          </a:prstGeom>
          <a:noFill/>
        </p:spPr>
        <p:txBody>
          <a:bodyPr wrap="square" rtlCol="0">
            <a:spAutoFit/>
          </a:bodyPr>
          <a:lstStyle/>
          <a:p>
            <a:pPr algn="ctr"/>
            <a:r>
              <a:rPr lang="en-US" sz="1200" dirty="0" smtClean="0"/>
              <a:t>Panel </a:t>
            </a:r>
          </a:p>
          <a:p>
            <a:pPr algn="ctr"/>
            <a:r>
              <a:rPr lang="en-US" sz="1200" dirty="0" smtClean="0"/>
              <a:t>mid-span</a:t>
            </a:r>
            <a:endParaRPr lang="en-US" sz="1200" dirty="0"/>
          </a:p>
        </p:txBody>
      </p:sp>
      <p:cxnSp>
        <p:nvCxnSpPr>
          <p:cNvPr id="83" name="Straight Arrow Connector 82"/>
          <p:cNvCxnSpPr>
            <a:stCxn id="85" idx="0"/>
          </p:cNvCxnSpPr>
          <p:nvPr/>
        </p:nvCxnSpPr>
        <p:spPr>
          <a:xfrm flipH="1" flipV="1">
            <a:off x="2643688" y="2987180"/>
            <a:ext cx="115758" cy="3277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2205976" y="3314951"/>
            <a:ext cx="1106939" cy="461665"/>
          </a:xfrm>
          <a:prstGeom prst="rect">
            <a:avLst/>
          </a:prstGeom>
          <a:noFill/>
        </p:spPr>
        <p:txBody>
          <a:bodyPr wrap="square" rtlCol="0">
            <a:spAutoFit/>
          </a:bodyPr>
          <a:lstStyle/>
          <a:p>
            <a:pPr algn="ctr"/>
            <a:r>
              <a:rPr lang="en-US" sz="1200" dirty="0" smtClean="0"/>
              <a:t>Panel quarter-span</a:t>
            </a:r>
            <a:endParaRPr lang="en-US" sz="1200" dirty="0"/>
          </a:p>
        </p:txBody>
      </p:sp>
      <p:cxnSp>
        <p:nvCxnSpPr>
          <p:cNvPr id="12" name="Straight Arrow Connector 11"/>
          <p:cNvCxnSpPr/>
          <p:nvPr/>
        </p:nvCxnSpPr>
        <p:spPr>
          <a:xfrm flipH="1">
            <a:off x="3063807" y="2530018"/>
            <a:ext cx="1253719" cy="2739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4094597" y="2040803"/>
            <a:ext cx="1082642" cy="1015663"/>
          </a:xfrm>
          <a:prstGeom prst="rect">
            <a:avLst/>
          </a:prstGeom>
          <a:noFill/>
        </p:spPr>
        <p:txBody>
          <a:bodyPr wrap="square" rtlCol="0">
            <a:spAutoFit/>
          </a:bodyPr>
          <a:lstStyle/>
          <a:p>
            <a:pPr algn="ctr"/>
            <a:r>
              <a:rPr lang="en-US" sz="1200" dirty="0" smtClean="0"/>
              <a:t>Original profile has similar camber to fabric profile</a:t>
            </a:r>
            <a:endParaRPr lang="en-US" sz="1200" dirty="0"/>
          </a:p>
        </p:txBody>
      </p:sp>
    </p:spTree>
    <p:extLst>
      <p:ext uri="{BB962C8B-B14F-4D97-AF65-F5344CB8AC3E}">
        <p14:creationId xmlns:p14="http://schemas.microsoft.com/office/powerpoint/2010/main" val="339418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8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9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8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8"/>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6"/>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99"/>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9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00"/>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0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0" grpId="0"/>
      <p:bldP spid="41" grpId="0" animBg="1"/>
      <p:bldP spid="44" grpId="0"/>
      <p:bldP spid="99" grpId="0"/>
      <p:bldP spid="9" grpId="0"/>
      <p:bldP spid="85" grpId="0"/>
      <p:bldP spid="10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Content Placeholder 3"/>
              <p:cNvSpPr>
                <a:spLocks noGrp="1"/>
              </p:cNvSpPr>
              <p:nvPr>
                <p:ph idx="1"/>
              </p:nvPr>
            </p:nvSpPr>
            <p:spPr>
              <a:xfrm>
                <a:off x="228600" y="967636"/>
                <a:ext cx="8740036" cy="5148072"/>
              </a:xfrm>
            </p:spPr>
            <p:txBody>
              <a:bodyPr/>
              <a:lstStyle/>
              <a:p>
                <a:r>
                  <a:rPr lang="en-US" b="0" i="1" dirty="0" smtClean="0">
                    <a:solidFill>
                      <a:schemeClr val="accent5">
                        <a:lumMod val="60000"/>
                        <a:lumOff val="40000"/>
                      </a:schemeClr>
                    </a:solidFill>
                  </a:rPr>
                  <a:t>Misaligned model:</a:t>
                </a:r>
              </a:p>
              <a:p>
                <a:pPr>
                  <a:buFont typeface="Arial" panose="020B0604020202020204" pitchFamily="34" charset="0"/>
                  <a:buChar char="•"/>
                </a:pPr>
                <a:r>
                  <a:rPr lang="en-US" sz="1800" b="0" dirty="0" smtClean="0"/>
                  <a:t>Small variation </a:t>
                </a:r>
                <a:r>
                  <a:rPr lang="en-US" sz="1800" b="0" dirty="0"/>
                  <a:t>(&lt;1%) in linear region </a:t>
                </a:r>
                <a:r>
                  <a:rPr lang="en-US" sz="1800" b="0" dirty="0" smtClean="0"/>
                  <a:t>lift due </a:t>
                </a:r>
                <a:r>
                  <a:rPr lang="en-US" sz="1800" b="0" dirty="0"/>
                  <a:t>to effective camber </a:t>
                </a:r>
                <a:r>
                  <a:rPr lang="en-US" sz="1800" b="0" dirty="0" smtClean="0"/>
                  <a:t>increase</a:t>
                </a:r>
              </a:p>
              <a:p>
                <a:pPr>
                  <a:buFont typeface="Arial" panose="020B0604020202020204" pitchFamily="34" charset="0"/>
                  <a:buChar char="•"/>
                </a:pPr>
                <a:r>
                  <a:rPr lang="en-US" sz="1800" b="0" dirty="0" smtClean="0"/>
                  <a:t>Premature transition responsible for increased drag and </a:t>
                </a:r>
                <a14:m>
                  <m:oMath xmlns:m="http://schemas.openxmlformats.org/officeDocument/2006/math">
                    <m:sSub>
                      <m:sSubPr>
                        <m:ctrlPr>
                          <a:rPr lang="en-US" sz="1800" i="1">
                            <a:latin typeface="Cambria Math" panose="02040503050406030204" pitchFamily="18" charset="0"/>
                          </a:rPr>
                        </m:ctrlPr>
                      </m:sSubPr>
                      <m:e>
                        <m:sSub>
                          <m:sSubPr>
                            <m:ctrlPr>
                              <a:rPr lang="en-US" sz="1800" i="1">
                                <a:latin typeface="Cambria Math" panose="02040503050406030204" pitchFamily="18" charset="0"/>
                              </a:rPr>
                            </m:ctrlPr>
                          </m:sSubPr>
                          <m:e>
                            <m:r>
                              <a:rPr lang="en-US" sz="1800" i="1">
                                <a:latin typeface="Cambria Math" panose="02040503050406030204" pitchFamily="18" charset="0"/>
                              </a:rPr>
                              <m:t>(</m:t>
                            </m:r>
                            <m:r>
                              <a:rPr lang="en-US" sz="1800" i="1">
                                <a:latin typeface="Cambria Math" panose="02040503050406030204" pitchFamily="18" charset="0"/>
                              </a:rPr>
                              <m:t>𝐶</m:t>
                            </m:r>
                          </m:e>
                          <m:sub>
                            <m:r>
                              <a:rPr lang="en-US" sz="1800" i="1">
                                <a:latin typeface="Cambria Math" panose="02040503050406030204" pitchFamily="18" charset="0"/>
                              </a:rPr>
                              <m:t>𝑙</m:t>
                            </m:r>
                          </m:sub>
                        </m:sSub>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𝐶</m:t>
                            </m:r>
                          </m:e>
                          <m:sub>
                            <m:r>
                              <a:rPr lang="en-US" sz="1800" i="1">
                                <a:latin typeface="Cambria Math" panose="02040503050406030204" pitchFamily="18" charset="0"/>
                              </a:rPr>
                              <m:t>𝑑</m:t>
                            </m:r>
                          </m:sub>
                        </m:sSub>
                        <m:r>
                          <a:rPr lang="en-US" sz="1800" i="1">
                            <a:latin typeface="Cambria Math" panose="02040503050406030204" pitchFamily="18" charset="0"/>
                          </a:rPr>
                          <m:t>)</m:t>
                        </m:r>
                      </m:e>
                      <m:sub>
                        <m:r>
                          <a:rPr lang="en-US" sz="1800" i="1">
                            <a:latin typeface="Cambria Math" panose="02040503050406030204" pitchFamily="18" charset="0"/>
                          </a:rPr>
                          <m:t>𝑚𝑎𝑥</m:t>
                        </m:r>
                      </m:sub>
                    </m:sSub>
                  </m:oMath>
                </a14:m>
                <a:r>
                  <a:rPr lang="en-US" sz="1800" b="0" dirty="0" smtClean="0"/>
                  <a:t> </a:t>
                </a:r>
                <a:r>
                  <a:rPr lang="en-US" sz="1800" b="0" dirty="0"/>
                  <a:t>decrease of </a:t>
                </a:r>
                <a:r>
                  <a:rPr lang="en-US" sz="1800" b="0" dirty="0" smtClean="0"/>
                  <a:t>~5% for a typical misalignment and ~17% </a:t>
                </a:r>
                <a:r>
                  <a:rPr lang="en-US" sz="1800" b="0" dirty="0"/>
                  <a:t>for </a:t>
                </a:r>
                <a:r>
                  <a:rPr lang="en-US" sz="1800" b="0" dirty="0" smtClean="0"/>
                  <a:t>severe misalignment</a:t>
                </a:r>
                <a:endParaRPr lang="en-US" sz="1800" dirty="0" smtClean="0"/>
              </a:p>
              <a:p>
                <a:pPr marL="0" indent="0"/>
                <a:r>
                  <a:rPr lang="en-US" b="0" i="1" dirty="0" smtClean="0">
                    <a:solidFill>
                      <a:schemeClr val="accent5">
                        <a:lumMod val="60000"/>
                        <a:lumOff val="40000"/>
                      </a:schemeClr>
                    </a:solidFill>
                  </a:rPr>
                  <a:t>Fabric model:</a:t>
                </a:r>
              </a:p>
              <a:p>
                <a:pPr>
                  <a:buFont typeface="Arial" panose="020B0604020202020204" pitchFamily="34" charset="0"/>
                  <a:buChar char="•"/>
                </a:pPr>
                <a:r>
                  <a:rPr lang="en-US" sz="1800" b="0" dirty="0" smtClean="0"/>
                  <a:t>0.8</a:t>
                </a:r>
                <a:r>
                  <a:rPr lang="en-US" sz="1800" b="0" dirty="0"/>
                  <a:t>% </a:t>
                </a:r>
                <a:r>
                  <a:rPr lang="en-US" sz="1800" b="0" dirty="0" smtClean="0"/>
                  <a:t>increase in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𝐶</m:t>
                        </m:r>
                      </m:e>
                      <m:sub>
                        <m:r>
                          <a:rPr lang="en-US" sz="1800" b="0" i="1" smtClean="0">
                            <a:latin typeface="Cambria Math" panose="02040503050406030204" pitchFamily="18" charset="0"/>
                          </a:rPr>
                          <m:t>𝑙</m:t>
                        </m:r>
                      </m:sub>
                    </m:sSub>
                  </m:oMath>
                </a14:m>
                <a:r>
                  <a:rPr lang="en-US" sz="1800" b="0" dirty="0" smtClean="0"/>
                  <a:t> for fabric versus baseline model at </a:t>
                </a:r>
                <a14:m>
                  <m:oMath xmlns:m="http://schemas.openxmlformats.org/officeDocument/2006/math">
                    <m:sSub>
                      <m:sSubPr>
                        <m:ctrlPr>
                          <a:rPr lang="en-US" sz="1800" i="1">
                            <a:latin typeface="Cambria Math" panose="02040503050406030204" pitchFamily="18" charset="0"/>
                          </a:rPr>
                        </m:ctrlPr>
                      </m:sSubPr>
                      <m:e>
                        <m:sSub>
                          <m:sSubPr>
                            <m:ctrlPr>
                              <a:rPr lang="en-US" sz="1800" i="1">
                                <a:latin typeface="Cambria Math" panose="02040503050406030204" pitchFamily="18" charset="0"/>
                              </a:rPr>
                            </m:ctrlPr>
                          </m:sSubPr>
                          <m:e>
                            <m:r>
                              <a:rPr lang="en-US" sz="1800" i="1">
                                <a:latin typeface="Cambria Math" panose="02040503050406030204" pitchFamily="18" charset="0"/>
                              </a:rPr>
                              <m:t>(</m:t>
                            </m:r>
                            <m:r>
                              <a:rPr lang="en-US" sz="1800" i="1">
                                <a:latin typeface="Cambria Math" panose="02040503050406030204" pitchFamily="18" charset="0"/>
                              </a:rPr>
                              <m:t>𝐶</m:t>
                            </m:r>
                          </m:e>
                          <m:sub>
                            <m:r>
                              <a:rPr lang="en-US" sz="1800" i="1">
                                <a:latin typeface="Cambria Math" panose="02040503050406030204" pitchFamily="18" charset="0"/>
                              </a:rPr>
                              <m:t>𝑙</m:t>
                            </m:r>
                          </m:sub>
                        </m:sSub>
                        <m:r>
                          <a:rPr lang="en-US" sz="1800" i="1">
                            <a:latin typeface="Cambria Math" panose="02040503050406030204" pitchFamily="18" charset="0"/>
                          </a:rPr>
                          <m:t>/</m:t>
                        </m:r>
                        <m:sSub>
                          <m:sSubPr>
                            <m:ctrlPr>
                              <a:rPr lang="en-US" sz="1800" i="1">
                                <a:latin typeface="Cambria Math" panose="02040503050406030204" pitchFamily="18" charset="0"/>
                              </a:rPr>
                            </m:ctrlPr>
                          </m:sSubPr>
                          <m:e>
                            <m:r>
                              <a:rPr lang="en-US" sz="1800" i="1">
                                <a:latin typeface="Cambria Math" panose="02040503050406030204" pitchFamily="18" charset="0"/>
                              </a:rPr>
                              <m:t>𝐶</m:t>
                            </m:r>
                          </m:e>
                          <m:sub>
                            <m:r>
                              <a:rPr lang="en-US" sz="1800" i="1">
                                <a:latin typeface="Cambria Math" panose="02040503050406030204" pitchFamily="18" charset="0"/>
                              </a:rPr>
                              <m:t>𝑑</m:t>
                            </m:r>
                          </m:sub>
                        </m:sSub>
                        <m:r>
                          <a:rPr lang="en-US" sz="1800" i="1">
                            <a:latin typeface="Cambria Math" panose="02040503050406030204" pitchFamily="18" charset="0"/>
                          </a:rPr>
                          <m:t>)</m:t>
                        </m:r>
                      </m:e>
                      <m:sub>
                        <m:r>
                          <a:rPr lang="en-US" sz="1800" i="1">
                            <a:latin typeface="Cambria Math" panose="02040503050406030204" pitchFamily="18" charset="0"/>
                          </a:rPr>
                          <m:t>𝑚𝑎𝑥</m:t>
                        </m:r>
                      </m:sub>
                    </m:sSub>
                  </m:oMath>
                </a14:m>
                <a:r>
                  <a:rPr lang="en-US" sz="1800" b="0" dirty="0" smtClean="0"/>
                  <a:t> and above due to camber increase</a:t>
                </a:r>
              </a:p>
              <a:p>
                <a:pPr>
                  <a:buFont typeface="Arial" panose="020B0604020202020204" pitchFamily="34" charset="0"/>
                  <a:buChar char="•"/>
                </a:pPr>
                <a:r>
                  <a:rPr lang="en-US" sz="1800" b="0" dirty="0" smtClean="0"/>
                  <a:t>Large </a:t>
                </a:r>
                <a:r>
                  <a:rPr lang="en-US" sz="1800" b="0" dirty="0" err="1" smtClean="0"/>
                  <a:t>spanwise</a:t>
                </a:r>
                <a:r>
                  <a:rPr lang="en-US" sz="1800" b="0" dirty="0" smtClean="0"/>
                  <a:t> variation in drag due to fabric deflection requires detailed </a:t>
                </a:r>
                <a:r>
                  <a:rPr lang="en-US" sz="1800" b="0" dirty="0" err="1" smtClean="0"/>
                  <a:t>spanwise</a:t>
                </a:r>
                <a:r>
                  <a:rPr lang="en-US" sz="1800" b="0" dirty="0" smtClean="0"/>
                  <a:t> </a:t>
                </a:r>
                <a:r>
                  <a:rPr lang="en-US" sz="1800" b="0" dirty="0" smtClean="0"/>
                  <a:t>measurement</a:t>
                </a:r>
              </a:p>
              <a:p>
                <a:pPr>
                  <a:buFont typeface="Arial" panose="020B0604020202020204" pitchFamily="34" charset="0"/>
                  <a:buChar char="•"/>
                </a:pPr>
                <a:r>
                  <a:rPr lang="en-US" sz="1800" b="0" dirty="0"/>
                  <a:t>Deflected fabric shape is not far from baseline shape, at least on suction </a:t>
                </a:r>
                <a:r>
                  <a:rPr lang="en-US" sz="1800" b="0" dirty="0" smtClean="0"/>
                  <a:t>side</a:t>
                </a:r>
                <a:endParaRPr lang="en-US" sz="1800" b="0" dirty="0" smtClean="0"/>
              </a:p>
              <a:p>
                <a:pPr>
                  <a:buFont typeface="Arial" panose="020B0604020202020204" pitchFamily="34" charset="0"/>
                  <a:buChar char="•"/>
                </a:pPr>
                <a:r>
                  <a:rPr lang="en-US" sz="1800" b="0" dirty="0" smtClean="0"/>
                  <a:t>Fabric models afford opportunity for tuning performance with fabric properties</a:t>
                </a:r>
              </a:p>
              <a:p>
                <a:pPr>
                  <a:buFont typeface="Arial" panose="020B0604020202020204" pitchFamily="34" charset="0"/>
                  <a:buChar char="•"/>
                </a:pPr>
                <a:endParaRPr lang="en-US" dirty="0" smtClean="0"/>
              </a:p>
              <a:p>
                <a:endParaRPr lang="en-US" dirty="0"/>
              </a:p>
            </p:txBody>
          </p:sp>
        </mc:Choice>
        <mc:Fallback>
          <p:sp>
            <p:nvSpPr>
              <p:cNvPr id="4" name="Content Placeholder 3"/>
              <p:cNvSpPr>
                <a:spLocks noGrp="1" noRot="1" noChangeAspect="1" noMove="1" noResize="1" noEditPoints="1" noAdjustHandles="1" noChangeArrowheads="1" noChangeShapeType="1" noTextEdit="1"/>
              </p:cNvSpPr>
              <p:nvPr>
                <p:ph idx="1"/>
              </p:nvPr>
            </p:nvSpPr>
            <p:spPr>
              <a:xfrm>
                <a:off x="228600" y="967636"/>
                <a:ext cx="8740036" cy="5148072"/>
              </a:xfrm>
              <a:blipFill rotWithShape="0">
                <a:blip r:embed="rId3"/>
                <a:stretch>
                  <a:fillRect l="-768" t="-592"/>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smtClean="0"/>
              <a:t>Summary/Conclusions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15</a:t>
            </a:fld>
            <a:r>
              <a:rPr lang="en-US" dirty="0" smtClean="0"/>
              <a:t>/15</a:t>
            </a:r>
            <a:endParaRPr lang="en-US" dirty="0"/>
          </a:p>
        </p:txBody>
      </p:sp>
      <p:sp>
        <p:nvSpPr>
          <p:cNvPr id="5" name="Title 5"/>
          <p:cNvSpPr txBox="1">
            <a:spLocks/>
          </p:cNvSpPr>
          <p:nvPr/>
        </p:nvSpPr>
        <p:spPr>
          <a:xfrm>
            <a:off x="3152674" y="5794548"/>
            <a:ext cx="2838652" cy="685800"/>
          </a:xfrm>
          <a:prstGeom prst="rect">
            <a:avLst/>
          </a:prstGeom>
        </p:spPr>
        <p:txBody>
          <a:bodyPr/>
          <a:lstStyle>
            <a:lvl1pPr algn="l" rtl="0" eaLnBrk="1" fontAlgn="base" hangingPunct="1">
              <a:spcBef>
                <a:spcPct val="0"/>
              </a:spcBef>
              <a:spcAft>
                <a:spcPct val="0"/>
              </a:spcAft>
              <a:defRPr sz="2800" b="0" kern="1200" cap="none" spc="-60">
                <a:solidFill>
                  <a:srgbClr val="800000"/>
                </a:solidFill>
                <a:latin typeface="+mj-lt"/>
                <a:ea typeface="ＭＳ Ｐゴシック" charset="0"/>
                <a:cs typeface="ＭＳ Ｐゴシック" charset="0"/>
              </a:defRPr>
            </a:lvl1pPr>
            <a:lvl2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2pPr>
            <a:lvl3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3pPr>
            <a:lvl4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4pPr>
            <a:lvl5pPr algn="l" rtl="0" eaLnBrk="1" fontAlgn="base" hangingPunct="1">
              <a:spcBef>
                <a:spcPct val="0"/>
              </a:spcBef>
              <a:spcAft>
                <a:spcPct val="0"/>
              </a:spcAft>
              <a:defRPr sz="2800">
                <a:solidFill>
                  <a:srgbClr val="9D1E23"/>
                </a:solidFill>
                <a:latin typeface="Arial Black" charset="0"/>
                <a:ea typeface="ＭＳ Ｐゴシック" charset="0"/>
                <a:cs typeface="ＭＳ Ｐゴシック" charset="0"/>
              </a:defRPr>
            </a:lvl5pPr>
            <a:lvl6pPr marL="4572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6pPr>
            <a:lvl7pPr marL="9144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7pPr>
            <a:lvl8pPr marL="13716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8pPr>
            <a:lvl9pPr marL="1828800" algn="l" rtl="0" eaLnBrk="1" fontAlgn="base" hangingPunct="1">
              <a:spcBef>
                <a:spcPct val="0"/>
              </a:spcBef>
              <a:spcAft>
                <a:spcPct val="0"/>
              </a:spcAft>
              <a:defRPr sz="3600">
                <a:solidFill>
                  <a:srgbClr val="9D1E23"/>
                </a:solidFill>
                <a:latin typeface="Arial Black" charset="0"/>
                <a:ea typeface="ＭＳ Ｐゴシック" charset="0"/>
                <a:cs typeface="ＭＳ Ｐゴシック" charset="0"/>
              </a:defRPr>
            </a:lvl9pPr>
          </a:lstStyle>
          <a:p>
            <a:pPr algn="ctr" defTabSz="914400">
              <a:buClrTx/>
              <a:buSzTx/>
              <a:buFontTx/>
            </a:pPr>
            <a:r>
              <a:rPr lang="en-US" dirty="0" smtClean="0"/>
              <a:t>Thank you!</a:t>
            </a:r>
            <a:endParaRPr lang="en-US" dirty="0"/>
          </a:p>
        </p:txBody>
      </p:sp>
    </p:spTree>
    <p:extLst>
      <p:ext uri="{BB962C8B-B14F-4D97-AF65-F5344CB8AC3E}">
        <p14:creationId xmlns:p14="http://schemas.microsoft.com/office/powerpoint/2010/main" val="346592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16</a:t>
            </a:fld>
            <a:endParaRPr lang="en-US"/>
          </a:p>
        </p:txBody>
      </p:sp>
      <p:pic>
        <p:nvPicPr>
          <p:cNvPr id="4" name="Picture 3"/>
          <p:cNvPicPr>
            <a:picLocks noChangeAspect="1"/>
          </p:cNvPicPr>
          <p:nvPr/>
        </p:nvPicPr>
        <p:blipFill>
          <a:blip r:embed="rId3"/>
          <a:stretch>
            <a:fillRect/>
          </a:stretch>
        </p:blipFill>
        <p:spPr>
          <a:xfrm>
            <a:off x="736372" y="1262290"/>
            <a:ext cx="7391400" cy="1314450"/>
          </a:xfrm>
          <a:prstGeom prst="rect">
            <a:avLst/>
          </a:prstGeom>
        </p:spPr>
      </p:pic>
      <p:pic>
        <p:nvPicPr>
          <p:cNvPr id="5" name="Picture 4"/>
          <p:cNvPicPr>
            <a:picLocks noChangeAspect="1"/>
          </p:cNvPicPr>
          <p:nvPr/>
        </p:nvPicPr>
        <p:blipFill>
          <a:blip r:embed="rId4"/>
          <a:stretch>
            <a:fillRect/>
          </a:stretch>
        </p:blipFill>
        <p:spPr>
          <a:xfrm>
            <a:off x="736372" y="2637859"/>
            <a:ext cx="7391400" cy="952500"/>
          </a:xfrm>
          <a:prstGeom prst="rect">
            <a:avLst/>
          </a:prstGeom>
        </p:spPr>
      </p:pic>
      <p:pic>
        <p:nvPicPr>
          <p:cNvPr id="6" name="Picture 5"/>
          <p:cNvPicPr>
            <a:picLocks noChangeAspect="1"/>
          </p:cNvPicPr>
          <p:nvPr/>
        </p:nvPicPr>
        <p:blipFill>
          <a:blip r:embed="rId5"/>
          <a:stretch>
            <a:fillRect/>
          </a:stretch>
        </p:blipFill>
        <p:spPr>
          <a:xfrm>
            <a:off x="736372" y="3651478"/>
            <a:ext cx="7315200" cy="285750"/>
          </a:xfrm>
          <a:prstGeom prst="rect">
            <a:avLst/>
          </a:prstGeom>
        </p:spPr>
      </p:pic>
      <p:pic>
        <p:nvPicPr>
          <p:cNvPr id="7" name="Picture 6"/>
          <p:cNvPicPr>
            <a:picLocks noChangeAspect="1"/>
          </p:cNvPicPr>
          <p:nvPr/>
        </p:nvPicPr>
        <p:blipFill>
          <a:blip r:embed="rId6"/>
          <a:stretch>
            <a:fillRect/>
          </a:stretch>
        </p:blipFill>
        <p:spPr>
          <a:xfrm>
            <a:off x="736372" y="4364265"/>
            <a:ext cx="7362825" cy="323850"/>
          </a:xfrm>
          <a:prstGeom prst="rect">
            <a:avLst/>
          </a:prstGeom>
        </p:spPr>
      </p:pic>
      <p:pic>
        <p:nvPicPr>
          <p:cNvPr id="8" name="Picture 7"/>
          <p:cNvPicPr>
            <a:picLocks noChangeAspect="1"/>
          </p:cNvPicPr>
          <p:nvPr/>
        </p:nvPicPr>
        <p:blipFill>
          <a:blip r:embed="rId7"/>
          <a:stretch>
            <a:fillRect/>
          </a:stretch>
        </p:blipFill>
        <p:spPr>
          <a:xfrm>
            <a:off x="736372" y="3998347"/>
            <a:ext cx="7372350" cy="304800"/>
          </a:xfrm>
          <a:prstGeom prst="rect">
            <a:avLst/>
          </a:prstGeom>
        </p:spPr>
      </p:pic>
    </p:spTree>
    <p:extLst>
      <p:ext uri="{BB962C8B-B14F-4D97-AF65-F5344CB8AC3E}">
        <p14:creationId xmlns:p14="http://schemas.microsoft.com/office/powerpoint/2010/main" val="31454542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pPr>
              <a:defRPr/>
            </a:pPr>
            <a:fld id="{D64B4552-5CFD-F948-A7CD-1894805DC7BB}" type="slidenum">
              <a:rPr lang="en-US" smtClean="0"/>
              <a:pPr>
                <a:defRPr/>
              </a:pPr>
              <a:t>17</a:t>
            </a:fld>
            <a:r>
              <a:rPr lang="en-US" smtClean="0"/>
              <a:t>/15</a:t>
            </a:r>
            <a:endParaRPr lang="en-US" dirty="0" smtClean="0"/>
          </a:p>
        </p:txBody>
      </p:sp>
    </p:spTree>
    <p:extLst>
      <p:ext uri="{BB962C8B-B14F-4D97-AF65-F5344CB8AC3E}">
        <p14:creationId xmlns:p14="http://schemas.microsoft.com/office/powerpoint/2010/main" val="12250396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DU00</a:t>
            </a:r>
            <a:endParaRPr lang="en-US" dirty="0"/>
          </a:p>
        </p:txBody>
      </p:sp>
      <p:sp>
        <p:nvSpPr>
          <p:cNvPr id="4" name="Slide Number Placeholder 3"/>
          <p:cNvSpPr>
            <a:spLocks noGrp="1"/>
          </p:cNvSpPr>
          <p:nvPr>
            <p:ph type="sldNum" sz="quarter" idx="12"/>
          </p:nvPr>
        </p:nvSpPr>
        <p:spPr/>
        <p:txBody>
          <a:bodyPr/>
          <a:lstStyle/>
          <a:p>
            <a:pPr>
              <a:defRPr/>
            </a:pPr>
            <a:fld id="{A01744A4-EA75-884E-9511-A3F84BA0286B}" type="slidenum">
              <a:rPr lang="en-US" smtClean="0"/>
              <a:pPr>
                <a:defRPr/>
              </a:pPr>
              <a:t>18</a:t>
            </a:fld>
            <a:endParaRPr lang="en-US"/>
          </a:p>
        </p:txBody>
      </p:sp>
    </p:spTree>
    <p:extLst>
      <p:ext uri="{BB962C8B-B14F-4D97-AF65-F5344CB8AC3E}">
        <p14:creationId xmlns:p14="http://schemas.microsoft.com/office/powerpoint/2010/main" val="19850517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30369" y="228600"/>
            <a:ext cx="7219302" cy="685800"/>
          </a:xfrm>
        </p:spPr>
        <p:txBody>
          <a:bodyPr/>
          <a:lstStyle/>
          <a:p>
            <a:r>
              <a:rPr lang="en-US" dirty="0" smtClean="0"/>
              <a:t>Misaligned sections: literature</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fld id="{A01744A4-EA75-884E-9511-A3F84BA0286B}" type="slidenum">
              <a:rPr lang="en-US" smtClean="0"/>
              <a:pPr/>
              <a:t>19</a:t>
            </a:fld>
            <a:endParaRPr lang="en-US"/>
          </a:p>
        </p:txBody>
      </p:sp>
      <p:grpSp>
        <p:nvGrpSpPr>
          <p:cNvPr id="5" name="Group 4"/>
          <p:cNvGrpSpPr/>
          <p:nvPr/>
        </p:nvGrpSpPr>
        <p:grpSpPr>
          <a:xfrm>
            <a:off x="2315740" y="1561844"/>
            <a:ext cx="4833913" cy="4251226"/>
            <a:chOff x="-68317" y="1757358"/>
            <a:chExt cx="4833913" cy="4251226"/>
          </a:xfrm>
        </p:grpSpPr>
        <p:pic>
          <p:nvPicPr>
            <p:cNvPr id="10" name="Picture 9"/>
            <p:cNvPicPr>
              <a:picLocks noChangeAspect="1"/>
            </p:cNvPicPr>
            <p:nvPr/>
          </p:nvPicPr>
          <p:blipFill rotWithShape="1">
            <a:blip r:embed="rId3"/>
            <a:srcRect b="11893"/>
            <a:stretch/>
          </p:blipFill>
          <p:spPr>
            <a:xfrm>
              <a:off x="355823" y="1757358"/>
              <a:ext cx="2727850" cy="1215105"/>
            </a:xfrm>
            <a:prstGeom prst="rect">
              <a:avLst/>
            </a:prstGeom>
          </p:spPr>
        </p:pic>
        <p:pic>
          <p:nvPicPr>
            <p:cNvPr id="11" name="Picture 10"/>
            <p:cNvPicPr>
              <a:picLocks noChangeAspect="1"/>
            </p:cNvPicPr>
            <p:nvPr/>
          </p:nvPicPr>
          <p:blipFill rotWithShape="1">
            <a:blip r:embed="rId4"/>
            <a:srcRect b="13072"/>
            <a:stretch/>
          </p:blipFill>
          <p:spPr>
            <a:xfrm>
              <a:off x="-68317" y="2798286"/>
              <a:ext cx="4833913" cy="3210298"/>
            </a:xfrm>
            <a:prstGeom prst="rect">
              <a:avLst/>
            </a:prstGeom>
          </p:spPr>
        </p:pic>
        <p:sp>
          <p:nvSpPr>
            <p:cNvPr id="12" name="TextBox 11"/>
            <p:cNvSpPr txBox="1"/>
            <p:nvPr/>
          </p:nvSpPr>
          <p:spPr>
            <a:xfrm>
              <a:off x="3153015" y="1911127"/>
              <a:ext cx="1436480" cy="646331"/>
            </a:xfrm>
            <a:prstGeom prst="rect">
              <a:avLst/>
            </a:prstGeom>
            <a:noFill/>
          </p:spPr>
          <p:txBody>
            <a:bodyPr wrap="square" rtlCol="0">
              <a:spAutoFit/>
            </a:bodyPr>
            <a:lstStyle/>
            <a:p>
              <a:pPr algn="just"/>
              <a:r>
                <a:rPr lang="en-US" dirty="0"/>
                <a:t>Song </a:t>
              </a:r>
              <a:r>
                <a:rPr lang="en-US" i="1" dirty="0"/>
                <a:t>et al</a:t>
              </a:r>
              <a:r>
                <a:rPr lang="en-US" dirty="0"/>
                <a:t>. (2000</a:t>
              </a:r>
              <a:r>
                <a:rPr lang="en-US" dirty="0" smtClean="0"/>
                <a:t>)*</a:t>
              </a:r>
              <a:endParaRPr lang="en-US" dirty="0"/>
            </a:p>
          </p:txBody>
        </p:sp>
        <p:cxnSp>
          <p:nvCxnSpPr>
            <p:cNvPr id="3" name="Straight Connector 2"/>
            <p:cNvCxnSpPr/>
            <p:nvPr/>
          </p:nvCxnSpPr>
          <p:spPr>
            <a:xfrm>
              <a:off x="1553378" y="2557458"/>
              <a:ext cx="0" cy="301752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937133" y="2557458"/>
              <a:ext cx="0" cy="3017520"/>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a:off x="2998594" y="5758043"/>
            <a:ext cx="3530377" cy="307777"/>
          </a:xfrm>
          <a:prstGeom prst="rect">
            <a:avLst/>
          </a:prstGeom>
          <a:noFill/>
        </p:spPr>
        <p:txBody>
          <a:bodyPr wrap="square" rtlCol="0">
            <a:spAutoFit/>
          </a:bodyPr>
          <a:lstStyle/>
          <a:p>
            <a:pPr algn="just"/>
            <a:r>
              <a:rPr lang="en-US" sz="700" dirty="0" smtClean="0"/>
              <a:t>*Song </a:t>
            </a:r>
            <a:r>
              <a:rPr lang="en-US" sz="700" i="1" dirty="0"/>
              <a:t>et al</a:t>
            </a:r>
            <a:r>
              <a:rPr lang="en-US" sz="700" dirty="0"/>
              <a:t>. (2000) </a:t>
            </a:r>
            <a:r>
              <a:rPr lang="en-US" sz="700" dirty="0" smtClean="0"/>
              <a:t>- Experimental study of a separating, reattaching, and redeveloping flow over a smoothly contoured ramp</a:t>
            </a:r>
            <a:endParaRPr lang="en-US" sz="700" dirty="0"/>
          </a:p>
        </p:txBody>
      </p:sp>
    </p:spTree>
    <p:extLst>
      <p:ext uri="{BB962C8B-B14F-4D97-AF65-F5344CB8AC3E}">
        <p14:creationId xmlns:p14="http://schemas.microsoft.com/office/powerpoint/2010/main" val="3481723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a:xfrm>
            <a:off x="228600" y="1366746"/>
            <a:ext cx="4233672" cy="5148072"/>
          </a:xfrm>
        </p:spPr>
        <p:txBody>
          <a:bodyPr/>
          <a:lstStyle/>
          <a:p>
            <a:r>
              <a:rPr lang="en-US" dirty="0" smtClean="0"/>
              <a:t>Conventional</a:t>
            </a:r>
          </a:p>
          <a:p>
            <a:endParaRPr lang="en-US" dirty="0"/>
          </a:p>
          <a:p>
            <a:endParaRPr lang="en-US" dirty="0" smtClean="0"/>
          </a:p>
          <a:p>
            <a:endParaRPr lang="en-US" dirty="0"/>
          </a:p>
          <a:p>
            <a:endParaRPr lang="en-US" dirty="0" smtClean="0"/>
          </a:p>
          <a:p>
            <a:r>
              <a:rPr lang="en-US" sz="1800" dirty="0" smtClean="0"/>
              <a:t>2-piece mold shell manufacturing</a:t>
            </a:r>
          </a:p>
          <a:p>
            <a:r>
              <a:rPr lang="en-US" sz="1800" dirty="0" smtClean="0"/>
              <a:t>Transportation difficulties</a:t>
            </a:r>
          </a:p>
          <a:p>
            <a:r>
              <a:rPr lang="en-US" sz="1800" dirty="0" smtClean="0"/>
              <a:t>Low stiffness/weight ratio</a:t>
            </a:r>
          </a:p>
          <a:p>
            <a:r>
              <a:rPr lang="en-US" sz="1800" dirty="0" smtClean="0"/>
              <a:t>Fixed outer mold line</a:t>
            </a:r>
          </a:p>
          <a:p>
            <a:endParaRPr lang="en-US" sz="1600" dirty="0"/>
          </a:p>
        </p:txBody>
      </p:sp>
      <p:sp>
        <p:nvSpPr>
          <p:cNvPr id="9" name="Content Placeholder 8"/>
          <p:cNvSpPr>
            <a:spLocks noGrp="1"/>
          </p:cNvSpPr>
          <p:nvPr>
            <p:ph sz="half" idx="2"/>
          </p:nvPr>
        </p:nvSpPr>
        <p:spPr>
          <a:xfrm>
            <a:off x="4690872" y="1367852"/>
            <a:ext cx="4233672" cy="5148072"/>
          </a:xfrm>
        </p:spPr>
        <p:txBody>
          <a:bodyPr/>
          <a:lstStyle/>
          <a:p>
            <a:r>
              <a:rPr lang="en-US" dirty="0"/>
              <a:t>Modular</a:t>
            </a:r>
          </a:p>
          <a:p>
            <a:endParaRPr lang="en-US" dirty="0" smtClean="0"/>
          </a:p>
          <a:p>
            <a:endParaRPr lang="en-US" dirty="0"/>
          </a:p>
          <a:p>
            <a:endParaRPr lang="en-US" dirty="0" smtClean="0"/>
          </a:p>
          <a:p>
            <a:endParaRPr lang="en-US" dirty="0"/>
          </a:p>
          <a:p>
            <a:r>
              <a:rPr lang="en-US" sz="1800" dirty="0" smtClean="0">
                <a:solidFill>
                  <a:srgbClr val="00B050"/>
                </a:solidFill>
              </a:rPr>
              <a:t>Modular manufacturing</a:t>
            </a:r>
          </a:p>
          <a:p>
            <a:r>
              <a:rPr lang="en-US" sz="1800" dirty="0">
                <a:solidFill>
                  <a:srgbClr val="00B050"/>
                </a:solidFill>
              </a:rPr>
              <a:t>Build on-site</a:t>
            </a:r>
          </a:p>
          <a:p>
            <a:r>
              <a:rPr lang="en-US" sz="1800" dirty="0">
                <a:solidFill>
                  <a:srgbClr val="00B050"/>
                </a:solidFill>
              </a:rPr>
              <a:t>Tailor-able stiffness/weight ratio</a:t>
            </a:r>
          </a:p>
          <a:p>
            <a:r>
              <a:rPr lang="en-US" sz="1800" dirty="0" smtClean="0">
                <a:solidFill>
                  <a:srgbClr val="FFC000"/>
                </a:solidFill>
              </a:rPr>
              <a:t>Misaligned/flexible outer mold line</a:t>
            </a:r>
          </a:p>
        </p:txBody>
      </p:sp>
      <p:sp>
        <p:nvSpPr>
          <p:cNvPr id="6" name="Title 5"/>
          <p:cNvSpPr>
            <a:spLocks noGrp="1"/>
          </p:cNvSpPr>
          <p:nvPr>
            <p:ph type="title"/>
          </p:nvPr>
        </p:nvSpPr>
        <p:spPr/>
        <p:txBody>
          <a:bodyPr/>
          <a:lstStyle/>
          <a:p>
            <a:r>
              <a:rPr lang="en-US" dirty="0" smtClean="0"/>
              <a:t>Motivation</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pPr>
              <a:defRPr/>
            </a:pPr>
            <a:fld id="{A01744A4-EA75-884E-9511-A3F84BA0286B}" type="slidenum">
              <a:rPr lang="en-US" smtClean="0"/>
              <a:pPr>
                <a:defRPr/>
              </a:pPr>
              <a:t>2</a:t>
            </a:fld>
            <a:r>
              <a:rPr lang="en-US" dirty="0" smtClean="0"/>
              <a:t>/15</a:t>
            </a:r>
            <a:endParaRPr lang="en-US" dirty="0"/>
          </a:p>
        </p:txBody>
      </p:sp>
      <p:pic>
        <p:nvPicPr>
          <p:cNvPr id="1026" name="Picture 2" descr="http://www.frpinchina.com/2-non-metallic-mould/1-2b.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6216" y="1918626"/>
            <a:ext cx="3254890" cy="216598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66216" y="1898663"/>
            <a:ext cx="1903085" cy="230832"/>
          </a:xfrm>
          <a:prstGeom prst="rect">
            <a:avLst/>
          </a:prstGeom>
        </p:spPr>
        <p:txBody>
          <a:bodyPr wrap="none">
            <a:spAutoFit/>
          </a:bodyPr>
          <a:lstStyle/>
          <a:p>
            <a:r>
              <a:rPr lang="en-US" sz="900" dirty="0" smtClean="0">
                <a:solidFill>
                  <a:schemeClr val="bg1"/>
                </a:solidFill>
              </a:rPr>
              <a:t>Photo: http</a:t>
            </a:r>
            <a:r>
              <a:rPr lang="en-US" sz="900" dirty="0">
                <a:solidFill>
                  <a:schemeClr val="bg1"/>
                </a:solidFill>
              </a:rPr>
              <a:t>://www.frpinchina.com/</a:t>
            </a:r>
          </a:p>
        </p:txBody>
      </p:sp>
      <p:sp>
        <p:nvSpPr>
          <p:cNvPr id="11" name="Rectangle 10"/>
          <p:cNvSpPr/>
          <p:nvPr/>
        </p:nvSpPr>
        <p:spPr>
          <a:xfrm>
            <a:off x="366216" y="683671"/>
            <a:ext cx="6722153" cy="369332"/>
          </a:xfrm>
          <a:prstGeom prst="rect">
            <a:avLst/>
          </a:prstGeom>
        </p:spPr>
        <p:txBody>
          <a:bodyPr wrap="square">
            <a:spAutoFit/>
          </a:bodyPr>
          <a:lstStyle/>
          <a:p>
            <a:r>
              <a:rPr lang="en-US" i="1" dirty="0" smtClean="0">
                <a:solidFill>
                  <a:srgbClr val="000000"/>
                </a:solidFill>
                <a:latin typeface="Times New Roman" panose="02020603050405020304" pitchFamily="18" charset="0"/>
              </a:rPr>
              <a:t>Wind turbine blades need to grow longer to lower the cost of electricity</a:t>
            </a:r>
            <a:endParaRPr lang="en-US" i="1" dirty="0"/>
          </a:p>
        </p:txBody>
      </p:sp>
      <p:cxnSp>
        <p:nvCxnSpPr>
          <p:cNvPr id="16" name="Straight Arrow Connector 15"/>
          <p:cNvCxnSpPr/>
          <p:nvPr/>
        </p:nvCxnSpPr>
        <p:spPr>
          <a:xfrm flipV="1">
            <a:off x="4137485" y="4472962"/>
            <a:ext cx="598557"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flipV="1">
            <a:off x="3267856" y="4854068"/>
            <a:ext cx="1468186"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a:off x="2833141" y="5672175"/>
            <a:ext cx="1902901" cy="249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flipV="1">
            <a:off x="3267856" y="5272438"/>
            <a:ext cx="1468186" cy="249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7" name="Picture 2" descr="http://wpcore.wpe.s3.amazonaws.com/wp-content/uploads/2013/02/fabricturbineblade.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36763" y="2126089"/>
            <a:ext cx="4021437" cy="2042636"/>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4868242" y="1898663"/>
            <a:ext cx="2236510" cy="230832"/>
          </a:xfrm>
          <a:prstGeom prst="rect">
            <a:avLst/>
          </a:prstGeom>
        </p:spPr>
        <p:txBody>
          <a:bodyPr wrap="none">
            <a:spAutoFit/>
          </a:bodyPr>
          <a:lstStyle/>
          <a:p>
            <a:r>
              <a:rPr lang="en-US" sz="900" dirty="0" smtClean="0"/>
              <a:t>Photo: courtesy of GE Power and Water</a:t>
            </a:r>
            <a:endParaRPr lang="en-US" sz="900" dirty="0"/>
          </a:p>
        </p:txBody>
      </p:sp>
      <p:sp>
        <p:nvSpPr>
          <p:cNvPr id="5" name="TextBox 4"/>
          <p:cNvSpPr txBox="1"/>
          <p:nvPr/>
        </p:nvSpPr>
        <p:spPr>
          <a:xfrm>
            <a:off x="4690872" y="5926317"/>
            <a:ext cx="6609144" cy="246221"/>
          </a:xfrm>
          <a:prstGeom prst="rect">
            <a:avLst/>
          </a:prstGeom>
          <a:noFill/>
        </p:spPr>
        <p:txBody>
          <a:bodyPr wrap="square" rtlCol="0">
            <a:spAutoFit/>
          </a:bodyPr>
          <a:lstStyle/>
          <a:p>
            <a:r>
              <a:rPr lang="en-US" sz="1000" dirty="0" smtClean="0"/>
              <a:t>Dutton </a:t>
            </a:r>
            <a:r>
              <a:rPr lang="en-US" sz="1000" i="1" dirty="0" smtClean="0"/>
              <a:t>et al</a:t>
            </a:r>
            <a:r>
              <a:rPr lang="en-US" sz="1000" dirty="0" smtClean="0"/>
              <a:t>. (2000), </a:t>
            </a:r>
            <a:r>
              <a:rPr lang="en-US" sz="1000" dirty="0" err="1" smtClean="0"/>
              <a:t>Vionis</a:t>
            </a:r>
            <a:r>
              <a:rPr lang="en-US" sz="1000" dirty="0" smtClean="0"/>
              <a:t> </a:t>
            </a:r>
            <a:r>
              <a:rPr lang="en-US" sz="1000" i="1" dirty="0"/>
              <a:t>et al</a:t>
            </a:r>
            <a:r>
              <a:rPr lang="en-US" sz="1000" dirty="0"/>
              <a:t>. </a:t>
            </a:r>
            <a:r>
              <a:rPr lang="en-US" sz="1000" dirty="0" smtClean="0"/>
              <a:t>(2006), Saenz </a:t>
            </a:r>
            <a:r>
              <a:rPr lang="en-US" sz="1000" i="1" dirty="0"/>
              <a:t>et al</a:t>
            </a:r>
            <a:r>
              <a:rPr lang="en-US" sz="1000" dirty="0"/>
              <a:t>. </a:t>
            </a:r>
            <a:r>
              <a:rPr lang="en-US" sz="1000" dirty="0" smtClean="0"/>
              <a:t>(2014)</a:t>
            </a:r>
            <a:endParaRPr lang="en-US" sz="1000" dirty="0"/>
          </a:p>
        </p:txBody>
      </p:sp>
    </p:spTree>
    <p:extLst>
      <p:ext uri="{BB962C8B-B14F-4D97-AF65-F5344CB8AC3E}">
        <p14:creationId xmlns:p14="http://schemas.microsoft.com/office/powerpoint/2010/main" val="8789094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Misaligned sections: setup</a:t>
            </a:r>
            <a:endParaRPr lang="en-US" dirty="0"/>
          </a:p>
        </p:txBody>
      </p:sp>
      <p:sp>
        <p:nvSpPr>
          <p:cNvPr id="5" name="Slide Number Placeholder 4"/>
          <p:cNvSpPr>
            <a:spLocks noGrp="1"/>
          </p:cNvSpPr>
          <p:nvPr>
            <p:ph type="sldNum" sz="quarter" idx="12"/>
          </p:nvPr>
        </p:nvSpPr>
        <p:spPr/>
        <p:txBody>
          <a:bodyPr/>
          <a:lstStyle/>
          <a:p>
            <a:pPr>
              <a:defRPr/>
            </a:pPr>
            <a:fld id="{D64B4552-5CFD-F948-A7CD-1894805DC7BB}" type="slidenum">
              <a:rPr lang="en-US" smtClean="0"/>
              <a:pPr>
                <a:defRPr/>
              </a:pPr>
              <a:t>20</a:t>
            </a:fld>
            <a:r>
              <a:rPr lang="en-US" smtClean="0"/>
              <a:t>/15</a:t>
            </a:r>
            <a:endParaRPr lang="en-US" dirty="0" smtClean="0"/>
          </a:p>
        </p:txBody>
      </p:sp>
      <p:pic>
        <p:nvPicPr>
          <p:cNvPr id="28" name="Picture 27"/>
          <p:cNvPicPr>
            <a:picLocks noChangeAspect="1"/>
          </p:cNvPicPr>
          <p:nvPr/>
        </p:nvPicPr>
        <p:blipFill>
          <a:blip r:embed="rId3"/>
          <a:stretch>
            <a:fillRect/>
          </a:stretch>
        </p:blipFill>
        <p:spPr>
          <a:xfrm>
            <a:off x="3142796" y="903577"/>
            <a:ext cx="2924175" cy="5709493"/>
          </a:xfrm>
          <a:prstGeom prst="rect">
            <a:avLst/>
          </a:prstGeom>
        </p:spPr>
      </p:pic>
    </p:spTree>
    <p:extLst>
      <p:ext uri="{BB962C8B-B14F-4D97-AF65-F5344CB8AC3E}">
        <p14:creationId xmlns:p14="http://schemas.microsoft.com/office/powerpoint/2010/main" val="30705114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606557" y="1079499"/>
            <a:ext cx="6130922" cy="5029200"/>
          </a:xfrm>
          <a:prstGeom prst="rect">
            <a:avLst/>
          </a:prstGeom>
        </p:spPr>
      </p:pic>
      <p:sp>
        <p:nvSpPr>
          <p:cNvPr id="2" name="Title 1"/>
          <p:cNvSpPr>
            <a:spLocks noGrp="1"/>
          </p:cNvSpPr>
          <p:nvPr>
            <p:ph type="title"/>
          </p:nvPr>
        </p:nvSpPr>
        <p:spPr/>
        <p:txBody>
          <a:bodyPr/>
          <a:lstStyle/>
          <a:p>
            <a:r>
              <a:rPr lang="en-US" dirty="0" smtClean="0"/>
              <a:t>Effective Angle of Attack Increase</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21</a:t>
            </a:fld>
            <a:endParaRPr lang="en-US"/>
          </a:p>
        </p:txBody>
      </p:sp>
      <p:pic>
        <p:nvPicPr>
          <p:cNvPr id="10" name="Picture 9"/>
          <p:cNvPicPr>
            <a:picLocks noChangeAspect="1"/>
          </p:cNvPicPr>
          <p:nvPr/>
        </p:nvPicPr>
        <p:blipFill>
          <a:blip r:embed="rId4"/>
          <a:stretch>
            <a:fillRect/>
          </a:stretch>
        </p:blipFill>
        <p:spPr>
          <a:xfrm>
            <a:off x="1606560" y="1079500"/>
            <a:ext cx="6130922" cy="5029200"/>
          </a:xfrm>
          <a:prstGeom prst="rect">
            <a:avLst/>
          </a:prstGeom>
        </p:spPr>
      </p:pic>
      <p:pic>
        <p:nvPicPr>
          <p:cNvPr id="13" name="Picture 12"/>
          <p:cNvPicPr>
            <a:picLocks noChangeAspect="1"/>
          </p:cNvPicPr>
          <p:nvPr/>
        </p:nvPicPr>
        <p:blipFill rotWithShape="1">
          <a:blip r:embed="rId4"/>
          <a:srcRect l="30416" t="16582" r="23460" b="61869"/>
          <a:stretch/>
        </p:blipFill>
        <p:spPr>
          <a:xfrm>
            <a:off x="3478749" y="1913467"/>
            <a:ext cx="2827866" cy="1083733"/>
          </a:xfrm>
          <a:prstGeom prst="rect">
            <a:avLst/>
          </a:prstGeom>
        </p:spPr>
      </p:pic>
      <p:cxnSp>
        <p:nvCxnSpPr>
          <p:cNvPr id="14" name="Straight Connector 13"/>
          <p:cNvCxnSpPr/>
          <p:nvPr/>
        </p:nvCxnSpPr>
        <p:spPr>
          <a:xfrm>
            <a:off x="3362355" y="2999004"/>
            <a:ext cx="0" cy="2560320"/>
          </a:xfrm>
          <a:prstGeom prst="line">
            <a:avLst/>
          </a:prstGeom>
          <a:ln>
            <a:solidFill>
              <a:schemeClr val="bg1">
                <a:lumMod val="75000"/>
              </a:schemeClr>
            </a:solidFill>
            <a:prstDash val="lgDash"/>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3477026" y="2999004"/>
            <a:ext cx="0" cy="2560320"/>
          </a:xfrm>
          <a:prstGeom prst="line">
            <a:avLst/>
          </a:prstGeom>
          <a:ln>
            <a:solidFill>
              <a:schemeClr val="bg1">
                <a:lumMod val="75000"/>
              </a:schemeClr>
            </a:solidFill>
            <a:prstDash val="lgDash"/>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a:off x="3477026" y="5062032"/>
            <a:ext cx="232185" cy="0"/>
          </a:xfrm>
          <a:prstGeom prst="straightConnector1">
            <a:avLst/>
          </a:prstGeom>
          <a:ln w="57150">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3520494" y="5051124"/>
            <a:ext cx="1173247" cy="331393"/>
          </a:xfrm>
          <a:prstGeom prst="rect">
            <a:avLst/>
          </a:prstGeom>
          <a:noFill/>
        </p:spPr>
        <p:txBody>
          <a:bodyPr wrap="square" rtlCol="0">
            <a:spAutoFit/>
          </a:bodyPr>
          <a:lstStyle/>
          <a:p>
            <a:pPr algn="ctr"/>
            <a:r>
              <a:rPr lang="en-US" sz="2000" dirty="0" smtClean="0">
                <a:latin typeface="Arial" panose="020B0604020202020204" pitchFamily="34" charset="0"/>
                <a:cs typeface="Arial" panose="020B0604020202020204" pitchFamily="34" charset="0"/>
              </a:rPr>
              <a:t>Offset</a:t>
            </a:r>
            <a:endParaRPr lang="en-US" sz="2000" dirty="0">
              <a:latin typeface="Arial" panose="020B0604020202020204" pitchFamily="34" charset="0"/>
              <a:cs typeface="Arial" panose="020B0604020202020204" pitchFamily="34" charset="0"/>
            </a:endParaRPr>
          </a:p>
        </p:txBody>
      </p:sp>
      <p:cxnSp>
        <p:nvCxnSpPr>
          <p:cNvPr id="18" name="Straight Arrow Connector 17"/>
          <p:cNvCxnSpPr/>
          <p:nvPr/>
        </p:nvCxnSpPr>
        <p:spPr>
          <a:xfrm flipH="1">
            <a:off x="3130170" y="5065837"/>
            <a:ext cx="232185" cy="0"/>
          </a:xfrm>
          <a:prstGeom prst="straightConnector1">
            <a:avLst/>
          </a:prstGeom>
          <a:ln w="57150">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9" name="Right Brace 18"/>
          <p:cNvSpPr/>
          <p:nvPr/>
        </p:nvSpPr>
        <p:spPr>
          <a:xfrm rot="16200000">
            <a:off x="2687754" y="2607223"/>
            <a:ext cx="406926" cy="9422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reeform 19"/>
          <p:cNvSpPr/>
          <p:nvPr/>
        </p:nvSpPr>
        <p:spPr>
          <a:xfrm rot="21049123" flipH="1">
            <a:off x="1375867" y="2420712"/>
            <a:ext cx="1448175" cy="678925"/>
          </a:xfrm>
          <a:custGeom>
            <a:avLst/>
            <a:gdLst>
              <a:gd name="connsiteX0" fmla="*/ 0 w 1842867"/>
              <a:gd name="connsiteY0" fmla="*/ 309489 h 365968"/>
              <a:gd name="connsiteX1" fmla="*/ 886264 w 1842867"/>
              <a:gd name="connsiteY1" fmla="*/ 56271 h 365968"/>
              <a:gd name="connsiteX2" fmla="*/ 858129 w 1842867"/>
              <a:gd name="connsiteY2" fmla="*/ 365760 h 365968"/>
              <a:gd name="connsiteX3" fmla="*/ 1842867 w 1842867"/>
              <a:gd name="connsiteY3" fmla="*/ 0 h 365968"/>
            </a:gdLst>
            <a:ahLst/>
            <a:cxnLst>
              <a:cxn ang="0">
                <a:pos x="connsiteX0" y="connsiteY0"/>
              </a:cxn>
              <a:cxn ang="0">
                <a:pos x="connsiteX1" y="connsiteY1"/>
              </a:cxn>
              <a:cxn ang="0">
                <a:pos x="connsiteX2" y="connsiteY2"/>
              </a:cxn>
              <a:cxn ang="0">
                <a:pos x="connsiteX3" y="connsiteY3"/>
              </a:cxn>
            </a:cxnLst>
            <a:rect l="l" t="t" r="r" b="b"/>
            <a:pathLst>
              <a:path w="1842867" h="365968">
                <a:moveTo>
                  <a:pt x="0" y="309489"/>
                </a:moveTo>
                <a:cubicBezTo>
                  <a:pt x="371621" y="178191"/>
                  <a:pt x="743243" y="46893"/>
                  <a:pt x="886264" y="56271"/>
                </a:cubicBezTo>
                <a:cubicBezTo>
                  <a:pt x="1029285" y="65649"/>
                  <a:pt x="698695" y="375138"/>
                  <a:pt x="858129" y="365760"/>
                </a:cubicBezTo>
                <a:cubicBezTo>
                  <a:pt x="1017563" y="356382"/>
                  <a:pt x="1430215" y="178191"/>
                  <a:pt x="1842867"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24179" y="2330158"/>
            <a:ext cx="1445648" cy="1477328"/>
          </a:xfrm>
          <a:prstGeom prst="rect">
            <a:avLst/>
          </a:prstGeom>
          <a:noFill/>
        </p:spPr>
        <p:txBody>
          <a:bodyPr wrap="square" rtlCol="0">
            <a:spAutoFit/>
          </a:bodyPr>
          <a:lstStyle/>
          <a:p>
            <a:r>
              <a:rPr lang="en-US" dirty="0" smtClean="0"/>
              <a:t>Offset profile looks as if at higher angle of attack</a:t>
            </a:r>
            <a:endParaRPr lang="en-US" dirty="0"/>
          </a:p>
        </p:txBody>
      </p:sp>
      <p:sp>
        <p:nvSpPr>
          <p:cNvPr id="24" name="TextBox 23"/>
          <p:cNvSpPr txBox="1"/>
          <p:nvPr/>
        </p:nvSpPr>
        <p:spPr>
          <a:xfrm>
            <a:off x="1331313" y="6129331"/>
            <a:ext cx="6481375" cy="369332"/>
          </a:xfrm>
          <a:prstGeom prst="rect">
            <a:avLst/>
          </a:prstGeom>
          <a:noFill/>
        </p:spPr>
        <p:txBody>
          <a:bodyPr wrap="square" rtlCol="0">
            <a:spAutoFit/>
          </a:bodyPr>
          <a:lstStyle/>
          <a:p>
            <a:pPr algn="ctr"/>
            <a:r>
              <a:rPr lang="en-US" dirty="0" smtClean="0"/>
              <a:t>Offset </a:t>
            </a:r>
            <a:r>
              <a:rPr lang="en-US" dirty="0"/>
              <a:t>effect predominantly at nose</a:t>
            </a:r>
          </a:p>
        </p:txBody>
      </p:sp>
      <p:sp>
        <p:nvSpPr>
          <p:cNvPr id="25" name="TextBox 24"/>
          <p:cNvSpPr txBox="1"/>
          <p:nvPr/>
        </p:nvSpPr>
        <p:spPr>
          <a:xfrm>
            <a:off x="324179" y="3903084"/>
            <a:ext cx="1445648" cy="2031325"/>
          </a:xfrm>
          <a:prstGeom prst="rect">
            <a:avLst/>
          </a:prstGeom>
          <a:noFill/>
        </p:spPr>
        <p:txBody>
          <a:bodyPr wrap="square" rtlCol="0">
            <a:spAutoFit/>
          </a:bodyPr>
          <a:lstStyle/>
          <a:p>
            <a:r>
              <a:rPr lang="en-US" dirty="0" smtClean="0">
                <a:solidFill>
                  <a:srgbClr val="FF0000"/>
                </a:solidFill>
              </a:rPr>
              <a:t>Lowering the angle of attack by 0.06 deg. makes differences minimal</a:t>
            </a:r>
            <a:endParaRPr lang="en-US" dirty="0">
              <a:solidFill>
                <a:srgbClr val="FF0000"/>
              </a:solidFill>
            </a:endParaRPr>
          </a:p>
        </p:txBody>
      </p:sp>
    </p:spTree>
    <p:extLst>
      <p:ext uri="{BB962C8B-B14F-4D97-AF65-F5344CB8AC3E}">
        <p14:creationId xmlns:p14="http://schemas.microsoft.com/office/powerpoint/2010/main" val="1184250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Misaligned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22</a:t>
            </a:fld>
            <a:endParaRPr lang="en-US"/>
          </a:p>
        </p:txBody>
      </p:sp>
      <p:pic>
        <p:nvPicPr>
          <p:cNvPr id="6" name="Picture 5"/>
          <p:cNvPicPr>
            <a:picLocks noChangeAspect="1"/>
          </p:cNvPicPr>
          <p:nvPr/>
        </p:nvPicPr>
        <p:blipFill>
          <a:blip r:embed="rId3"/>
          <a:stretch>
            <a:fillRect/>
          </a:stretch>
        </p:blipFill>
        <p:spPr>
          <a:xfrm>
            <a:off x="1711719" y="1260560"/>
            <a:ext cx="5286375" cy="4676775"/>
          </a:xfrm>
          <a:prstGeom prst="rect">
            <a:avLst/>
          </a:prstGeom>
        </p:spPr>
      </p:pic>
    </p:spTree>
    <p:extLst>
      <p:ext uri="{BB962C8B-B14F-4D97-AF65-F5344CB8AC3E}">
        <p14:creationId xmlns:p14="http://schemas.microsoft.com/office/powerpoint/2010/main" val="141091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stretch>
            <a:fillRect/>
          </a:stretch>
        </p:blipFill>
        <p:spPr>
          <a:xfrm>
            <a:off x="1814943" y="1354047"/>
            <a:ext cx="3673801" cy="5733288"/>
          </a:xfrm>
          <a:prstGeom prst="rect">
            <a:avLst/>
          </a:prstGeom>
        </p:spPr>
      </p:pic>
      <p:pic>
        <p:nvPicPr>
          <p:cNvPr id="29" name="Picture 28"/>
          <p:cNvPicPr>
            <a:picLocks noChangeAspect="1"/>
          </p:cNvPicPr>
          <p:nvPr/>
        </p:nvPicPr>
        <p:blipFill>
          <a:blip r:embed="rId4"/>
          <a:stretch>
            <a:fillRect/>
          </a:stretch>
        </p:blipFill>
        <p:spPr>
          <a:xfrm>
            <a:off x="1814943" y="1353413"/>
            <a:ext cx="3673801" cy="5733288"/>
          </a:xfrm>
          <a:prstGeom prst="rect">
            <a:avLst/>
          </a:prstGeom>
        </p:spPr>
      </p:pic>
      <p:sp>
        <p:nvSpPr>
          <p:cNvPr id="6" name="Title 5"/>
          <p:cNvSpPr>
            <a:spLocks noGrp="1"/>
          </p:cNvSpPr>
          <p:nvPr>
            <p:ph type="title"/>
          </p:nvPr>
        </p:nvSpPr>
        <p:spPr/>
        <p:txBody>
          <a:bodyPr/>
          <a:lstStyle/>
          <a:p>
            <a:r>
              <a:rPr lang="en-US" dirty="0" smtClean="0"/>
              <a:t>Misaligned sections: results</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pPr>
              <a:defRPr/>
            </a:pPr>
            <a:fld id="{A01744A4-EA75-884E-9511-A3F84BA0286B}" type="slidenum">
              <a:rPr lang="en-US" smtClean="0"/>
              <a:pPr>
                <a:defRPr/>
              </a:pPr>
              <a:t>23</a:t>
            </a:fld>
            <a:endParaRPr lang="en-US"/>
          </a:p>
        </p:txBody>
      </p:sp>
      <p:pic>
        <p:nvPicPr>
          <p:cNvPr id="10" name="Picture 9"/>
          <p:cNvPicPr>
            <a:picLocks noChangeAspect="1"/>
          </p:cNvPicPr>
          <p:nvPr/>
        </p:nvPicPr>
        <p:blipFill rotWithShape="1">
          <a:blip r:embed="rId5"/>
          <a:srcRect l="36572" t="20320" r="16282" b="26858"/>
          <a:stretch/>
        </p:blipFill>
        <p:spPr>
          <a:xfrm>
            <a:off x="3352799" y="5311812"/>
            <a:ext cx="1776915" cy="1135876"/>
          </a:xfrm>
          <a:prstGeom prst="rect">
            <a:avLst/>
          </a:prstGeom>
        </p:spPr>
      </p:pic>
      <p:cxnSp>
        <p:nvCxnSpPr>
          <p:cNvPr id="12" name="Straight Arrow Connector 11"/>
          <p:cNvCxnSpPr>
            <a:stCxn id="19" idx="1"/>
          </p:cNvCxnSpPr>
          <p:nvPr/>
        </p:nvCxnSpPr>
        <p:spPr>
          <a:xfrm flipH="1" flipV="1">
            <a:off x="5129714" y="2961763"/>
            <a:ext cx="613172" cy="1125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742886" y="2889679"/>
            <a:ext cx="1359877" cy="369332"/>
          </a:xfrm>
          <a:prstGeom prst="rect">
            <a:avLst/>
          </a:prstGeom>
          <a:noFill/>
        </p:spPr>
        <p:txBody>
          <a:bodyPr wrap="square" rtlCol="0">
            <a:spAutoFit/>
          </a:bodyPr>
          <a:lstStyle/>
          <a:p>
            <a:r>
              <a:rPr lang="en-US" dirty="0" smtClean="0"/>
              <a:t>6 degrees</a:t>
            </a:r>
            <a:endParaRPr lang="en-US" dirty="0"/>
          </a:p>
        </p:txBody>
      </p:sp>
      <p:cxnSp>
        <p:nvCxnSpPr>
          <p:cNvPr id="21" name="Straight Arrow Connector 20"/>
          <p:cNvCxnSpPr>
            <a:stCxn id="22" idx="1"/>
          </p:cNvCxnSpPr>
          <p:nvPr/>
        </p:nvCxnSpPr>
        <p:spPr>
          <a:xfrm flipH="1">
            <a:off x="5129714" y="3566908"/>
            <a:ext cx="613172" cy="40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742886" y="3382242"/>
            <a:ext cx="1359877" cy="369332"/>
          </a:xfrm>
          <a:prstGeom prst="rect">
            <a:avLst/>
          </a:prstGeom>
          <a:noFill/>
        </p:spPr>
        <p:txBody>
          <a:bodyPr wrap="square" rtlCol="0">
            <a:spAutoFit/>
          </a:bodyPr>
          <a:lstStyle/>
          <a:p>
            <a:r>
              <a:rPr lang="en-US" dirty="0" smtClean="0"/>
              <a:t>3 degrees</a:t>
            </a:r>
            <a:endParaRPr lang="en-US" dirty="0"/>
          </a:p>
        </p:txBody>
      </p:sp>
      <p:cxnSp>
        <p:nvCxnSpPr>
          <p:cNvPr id="24" name="Straight Arrow Connector 23"/>
          <p:cNvCxnSpPr>
            <a:stCxn id="25" idx="1"/>
          </p:cNvCxnSpPr>
          <p:nvPr/>
        </p:nvCxnSpPr>
        <p:spPr>
          <a:xfrm flipH="1">
            <a:off x="5129714" y="4059471"/>
            <a:ext cx="613172" cy="818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742886" y="3874805"/>
            <a:ext cx="1359877" cy="369332"/>
          </a:xfrm>
          <a:prstGeom prst="rect">
            <a:avLst/>
          </a:prstGeom>
          <a:noFill/>
        </p:spPr>
        <p:txBody>
          <a:bodyPr wrap="square" rtlCol="0">
            <a:spAutoFit/>
          </a:bodyPr>
          <a:lstStyle/>
          <a:p>
            <a:r>
              <a:rPr lang="en-US" dirty="0" smtClean="0"/>
              <a:t>0 degrees</a:t>
            </a:r>
            <a:endParaRPr lang="en-US" dirty="0"/>
          </a:p>
        </p:txBody>
      </p:sp>
      <p:sp>
        <p:nvSpPr>
          <p:cNvPr id="13" name="TextBox 12"/>
          <p:cNvSpPr txBox="1"/>
          <p:nvPr/>
        </p:nvSpPr>
        <p:spPr>
          <a:xfrm>
            <a:off x="3012141" y="1452282"/>
            <a:ext cx="1559858" cy="369332"/>
          </a:xfrm>
          <a:prstGeom prst="rect">
            <a:avLst/>
          </a:prstGeom>
          <a:noFill/>
        </p:spPr>
        <p:txBody>
          <a:bodyPr wrap="square" rtlCol="0">
            <a:spAutoFit/>
          </a:bodyPr>
          <a:lstStyle/>
          <a:p>
            <a:r>
              <a:rPr lang="en-US" dirty="0" smtClean="0"/>
              <a:t>Suction side</a:t>
            </a:r>
            <a:endParaRPr lang="en-US" dirty="0"/>
          </a:p>
        </p:txBody>
      </p:sp>
      <p:sp>
        <p:nvSpPr>
          <p:cNvPr id="2" name="Rectangle 1"/>
          <p:cNvSpPr/>
          <p:nvPr/>
        </p:nvSpPr>
        <p:spPr>
          <a:xfrm>
            <a:off x="3394710" y="5360670"/>
            <a:ext cx="1584960" cy="5029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42705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stretch>
            <a:fillRect/>
          </a:stretch>
        </p:blipFill>
        <p:spPr>
          <a:xfrm>
            <a:off x="1801196" y="1364843"/>
            <a:ext cx="3673801" cy="5733288"/>
          </a:xfrm>
          <a:prstGeom prst="rect">
            <a:avLst/>
          </a:prstGeom>
        </p:spPr>
      </p:pic>
      <p:pic>
        <p:nvPicPr>
          <p:cNvPr id="2" name="Picture 1"/>
          <p:cNvPicPr>
            <a:picLocks noChangeAspect="1"/>
          </p:cNvPicPr>
          <p:nvPr/>
        </p:nvPicPr>
        <p:blipFill>
          <a:blip r:embed="rId4"/>
          <a:stretch>
            <a:fillRect/>
          </a:stretch>
        </p:blipFill>
        <p:spPr>
          <a:xfrm>
            <a:off x="1801402" y="1364445"/>
            <a:ext cx="3673801" cy="5733288"/>
          </a:xfrm>
          <a:prstGeom prst="rect">
            <a:avLst/>
          </a:prstGeom>
        </p:spPr>
      </p:pic>
      <p:sp>
        <p:nvSpPr>
          <p:cNvPr id="6" name="Title 5"/>
          <p:cNvSpPr>
            <a:spLocks noGrp="1"/>
          </p:cNvSpPr>
          <p:nvPr>
            <p:ph type="title"/>
          </p:nvPr>
        </p:nvSpPr>
        <p:spPr/>
        <p:txBody>
          <a:bodyPr/>
          <a:lstStyle/>
          <a:p>
            <a:r>
              <a:rPr lang="en-US" dirty="0" smtClean="0"/>
              <a:t>Misaligned sections: results</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pPr>
              <a:defRPr/>
            </a:pPr>
            <a:fld id="{A01744A4-EA75-884E-9511-A3F84BA0286B}" type="slidenum">
              <a:rPr lang="en-US" smtClean="0"/>
              <a:pPr>
                <a:defRPr/>
              </a:pPr>
              <a:t>24</a:t>
            </a:fld>
            <a:endParaRPr lang="en-US"/>
          </a:p>
        </p:txBody>
      </p:sp>
      <p:pic>
        <p:nvPicPr>
          <p:cNvPr id="19" name="Picture 18"/>
          <p:cNvPicPr>
            <a:picLocks noChangeAspect="1"/>
          </p:cNvPicPr>
          <p:nvPr/>
        </p:nvPicPr>
        <p:blipFill rotWithShape="1">
          <a:blip r:embed="rId5"/>
          <a:srcRect l="36572" t="20320" r="16282" b="26858"/>
          <a:stretch/>
        </p:blipFill>
        <p:spPr>
          <a:xfrm>
            <a:off x="3352799" y="5311812"/>
            <a:ext cx="1776915" cy="1135876"/>
          </a:xfrm>
          <a:prstGeom prst="rect">
            <a:avLst/>
          </a:prstGeom>
        </p:spPr>
      </p:pic>
      <p:sp>
        <p:nvSpPr>
          <p:cNvPr id="28" name="TextBox 27"/>
          <p:cNvSpPr txBox="1"/>
          <p:nvPr/>
        </p:nvSpPr>
        <p:spPr>
          <a:xfrm>
            <a:off x="5742886" y="2365481"/>
            <a:ext cx="1359877" cy="369332"/>
          </a:xfrm>
          <a:prstGeom prst="rect">
            <a:avLst/>
          </a:prstGeom>
          <a:noFill/>
        </p:spPr>
        <p:txBody>
          <a:bodyPr wrap="square" rtlCol="0">
            <a:spAutoFit/>
          </a:bodyPr>
          <a:lstStyle/>
          <a:p>
            <a:r>
              <a:rPr lang="en-US" dirty="0" smtClean="0"/>
              <a:t>0 degrees</a:t>
            </a:r>
            <a:endParaRPr lang="en-US" dirty="0"/>
          </a:p>
        </p:txBody>
      </p:sp>
      <p:cxnSp>
        <p:nvCxnSpPr>
          <p:cNvPr id="29" name="Straight Arrow Connector 28"/>
          <p:cNvCxnSpPr>
            <a:stCxn id="30" idx="1"/>
          </p:cNvCxnSpPr>
          <p:nvPr/>
        </p:nvCxnSpPr>
        <p:spPr>
          <a:xfrm flipH="1">
            <a:off x="5129714" y="3042710"/>
            <a:ext cx="613172" cy="40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742886" y="2858044"/>
            <a:ext cx="1359877" cy="369332"/>
          </a:xfrm>
          <a:prstGeom prst="rect">
            <a:avLst/>
          </a:prstGeom>
          <a:noFill/>
        </p:spPr>
        <p:txBody>
          <a:bodyPr wrap="square" rtlCol="0">
            <a:spAutoFit/>
          </a:bodyPr>
          <a:lstStyle/>
          <a:p>
            <a:r>
              <a:rPr lang="en-US" dirty="0" smtClean="0"/>
              <a:t>3 degrees</a:t>
            </a:r>
            <a:endParaRPr lang="en-US" dirty="0"/>
          </a:p>
        </p:txBody>
      </p:sp>
      <p:cxnSp>
        <p:nvCxnSpPr>
          <p:cNvPr id="31" name="Straight Arrow Connector 30"/>
          <p:cNvCxnSpPr>
            <a:stCxn id="32" idx="1"/>
          </p:cNvCxnSpPr>
          <p:nvPr/>
        </p:nvCxnSpPr>
        <p:spPr>
          <a:xfrm flipH="1">
            <a:off x="5129714" y="3535273"/>
            <a:ext cx="613172" cy="818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742886" y="3350607"/>
            <a:ext cx="1359877" cy="369332"/>
          </a:xfrm>
          <a:prstGeom prst="rect">
            <a:avLst/>
          </a:prstGeom>
          <a:noFill/>
        </p:spPr>
        <p:txBody>
          <a:bodyPr wrap="square" rtlCol="0">
            <a:spAutoFit/>
          </a:bodyPr>
          <a:lstStyle/>
          <a:p>
            <a:r>
              <a:rPr lang="en-US" dirty="0" smtClean="0"/>
              <a:t>6 degrees</a:t>
            </a:r>
            <a:endParaRPr lang="en-US" dirty="0"/>
          </a:p>
        </p:txBody>
      </p:sp>
      <p:sp>
        <p:nvSpPr>
          <p:cNvPr id="12" name="TextBox 11"/>
          <p:cNvSpPr txBox="1"/>
          <p:nvPr/>
        </p:nvSpPr>
        <p:spPr>
          <a:xfrm>
            <a:off x="2950669" y="1452282"/>
            <a:ext cx="1621330" cy="369332"/>
          </a:xfrm>
          <a:prstGeom prst="rect">
            <a:avLst/>
          </a:prstGeom>
          <a:noFill/>
        </p:spPr>
        <p:txBody>
          <a:bodyPr wrap="square" rtlCol="0">
            <a:spAutoFit/>
          </a:bodyPr>
          <a:lstStyle/>
          <a:p>
            <a:r>
              <a:rPr lang="en-US" dirty="0" smtClean="0"/>
              <a:t>Pressure side</a:t>
            </a:r>
            <a:endParaRPr lang="en-US" dirty="0"/>
          </a:p>
        </p:txBody>
      </p:sp>
      <p:cxnSp>
        <p:nvCxnSpPr>
          <p:cNvPr id="13" name="Straight Arrow Connector 12"/>
          <p:cNvCxnSpPr/>
          <p:nvPr/>
        </p:nvCxnSpPr>
        <p:spPr>
          <a:xfrm flipH="1" flipV="1">
            <a:off x="5129714" y="2536723"/>
            <a:ext cx="613172" cy="134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394710" y="5360670"/>
            <a:ext cx="1584960" cy="5029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94071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369" y="228600"/>
            <a:ext cx="7353772" cy="685800"/>
          </a:xfrm>
        </p:spPr>
        <p:txBody>
          <a:bodyPr/>
          <a:lstStyle/>
          <a:p>
            <a:r>
              <a:rPr lang="en-US" dirty="0" smtClean="0"/>
              <a:t>Boundary layer comparison </a:t>
            </a:r>
            <a:r>
              <a:rPr lang="en-US" dirty="0"/>
              <a:t>at 6 deg</a:t>
            </a:r>
            <a:r>
              <a:rPr lang="en-US" dirty="0" smtClean="0"/>
              <a:t>.</a:t>
            </a:r>
            <a:br>
              <a:rPr lang="en-US" dirty="0" smtClean="0"/>
            </a:br>
            <a:r>
              <a:rPr lang="en-US" dirty="0" smtClean="0"/>
              <a:t>(from XFOIL)</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25</a:t>
            </a:fld>
            <a:endParaRPr lang="en-US"/>
          </a:p>
        </p:txBody>
      </p:sp>
      <p:pic>
        <p:nvPicPr>
          <p:cNvPr id="4" name="Picture 3"/>
          <p:cNvPicPr>
            <a:picLocks noChangeAspect="1"/>
          </p:cNvPicPr>
          <p:nvPr/>
        </p:nvPicPr>
        <p:blipFill>
          <a:blip r:embed="rId3"/>
          <a:stretch>
            <a:fillRect/>
          </a:stretch>
        </p:blipFill>
        <p:spPr>
          <a:xfrm>
            <a:off x="-82411" y="1310541"/>
            <a:ext cx="9144000" cy="4595681"/>
          </a:xfrm>
          <a:prstGeom prst="rect">
            <a:avLst/>
          </a:prstGeom>
        </p:spPr>
      </p:pic>
      <p:sp>
        <p:nvSpPr>
          <p:cNvPr id="5" name="TextBox 4"/>
          <p:cNvSpPr txBox="1"/>
          <p:nvPr/>
        </p:nvSpPr>
        <p:spPr>
          <a:xfrm>
            <a:off x="2655603" y="3568902"/>
            <a:ext cx="2818503" cy="369332"/>
          </a:xfrm>
          <a:prstGeom prst="rect">
            <a:avLst/>
          </a:prstGeom>
          <a:noFill/>
        </p:spPr>
        <p:txBody>
          <a:bodyPr wrap="square" rtlCol="0">
            <a:spAutoFit/>
          </a:bodyPr>
          <a:lstStyle/>
          <a:p>
            <a:r>
              <a:rPr lang="en-US" dirty="0" smtClean="0"/>
              <a:t>Transition</a:t>
            </a:r>
            <a:endParaRPr lang="en-US" dirty="0"/>
          </a:p>
        </p:txBody>
      </p:sp>
      <p:cxnSp>
        <p:nvCxnSpPr>
          <p:cNvPr id="7" name="Straight Arrow Connector 6"/>
          <p:cNvCxnSpPr/>
          <p:nvPr/>
        </p:nvCxnSpPr>
        <p:spPr>
          <a:xfrm>
            <a:off x="3335383" y="3965043"/>
            <a:ext cx="374469" cy="1190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387635" y="3938234"/>
            <a:ext cx="519620" cy="1138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387635" y="3859857"/>
            <a:ext cx="582027" cy="12172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591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82411" y="1310540"/>
            <a:ext cx="9144000" cy="4595681"/>
          </a:xfrm>
          <a:prstGeom prst="rect">
            <a:avLst/>
          </a:prstGeom>
        </p:spPr>
      </p:pic>
      <p:sp>
        <p:nvSpPr>
          <p:cNvPr id="2" name="Title 1"/>
          <p:cNvSpPr>
            <a:spLocks noGrp="1"/>
          </p:cNvSpPr>
          <p:nvPr>
            <p:ph type="title"/>
          </p:nvPr>
        </p:nvSpPr>
        <p:spPr>
          <a:xfrm>
            <a:off x="230369" y="228600"/>
            <a:ext cx="7353772" cy="685800"/>
          </a:xfrm>
        </p:spPr>
        <p:txBody>
          <a:bodyPr/>
          <a:lstStyle/>
          <a:p>
            <a:r>
              <a:rPr lang="en-US" dirty="0" smtClean="0"/>
              <a:t>Boundary layer comparison </a:t>
            </a:r>
            <a:r>
              <a:rPr lang="en-US" dirty="0"/>
              <a:t>at </a:t>
            </a:r>
            <a:r>
              <a:rPr lang="en-US" dirty="0" smtClean="0"/>
              <a:t>7 </a:t>
            </a:r>
            <a:r>
              <a:rPr lang="en-US" dirty="0"/>
              <a:t>deg</a:t>
            </a:r>
            <a:r>
              <a:rPr lang="en-US" dirty="0" smtClean="0"/>
              <a:t>.</a:t>
            </a:r>
            <a:br>
              <a:rPr lang="en-US" dirty="0" smtClean="0"/>
            </a:br>
            <a:r>
              <a:rPr lang="en-US" dirty="0" smtClean="0"/>
              <a:t>(from XFOIL)</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26</a:t>
            </a:fld>
            <a:endParaRPr lang="en-US"/>
          </a:p>
        </p:txBody>
      </p:sp>
      <p:sp>
        <p:nvSpPr>
          <p:cNvPr id="8" name="TextBox 7"/>
          <p:cNvSpPr txBox="1"/>
          <p:nvPr/>
        </p:nvSpPr>
        <p:spPr>
          <a:xfrm>
            <a:off x="2655603" y="3568902"/>
            <a:ext cx="2818503" cy="369332"/>
          </a:xfrm>
          <a:prstGeom prst="rect">
            <a:avLst/>
          </a:prstGeom>
          <a:noFill/>
        </p:spPr>
        <p:txBody>
          <a:bodyPr wrap="square" rtlCol="0">
            <a:spAutoFit/>
          </a:bodyPr>
          <a:lstStyle/>
          <a:p>
            <a:r>
              <a:rPr lang="en-US" dirty="0" smtClean="0"/>
              <a:t>Transition</a:t>
            </a:r>
            <a:endParaRPr lang="en-US" dirty="0"/>
          </a:p>
        </p:txBody>
      </p:sp>
      <p:cxnSp>
        <p:nvCxnSpPr>
          <p:cNvPr id="9" name="Straight Arrow Connector 8"/>
          <p:cNvCxnSpPr/>
          <p:nvPr/>
        </p:nvCxnSpPr>
        <p:spPr>
          <a:xfrm flipH="1">
            <a:off x="2769326" y="3965043"/>
            <a:ext cx="566057" cy="1181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361509" y="3938234"/>
            <a:ext cx="26126" cy="12085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387635" y="3859857"/>
            <a:ext cx="156754" cy="1286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5135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2411" y="1310540"/>
            <a:ext cx="9144000" cy="4595681"/>
          </a:xfrm>
          <a:prstGeom prst="rect">
            <a:avLst/>
          </a:prstGeom>
        </p:spPr>
      </p:pic>
      <p:sp>
        <p:nvSpPr>
          <p:cNvPr id="2" name="Title 1"/>
          <p:cNvSpPr>
            <a:spLocks noGrp="1"/>
          </p:cNvSpPr>
          <p:nvPr>
            <p:ph type="title"/>
          </p:nvPr>
        </p:nvSpPr>
        <p:spPr>
          <a:xfrm>
            <a:off x="230369" y="228600"/>
            <a:ext cx="7353772" cy="685800"/>
          </a:xfrm>
        </p:spPr>
        <p:txBody>
          <a:bodyPr/>
          <a:lstStyle/>
          <a:p>
            <a:r>
              <a:rPr lang="en-US" dirty="0" smtClean="0"/>
              <a:t>Boundary layer comparison </a:t>
            </a:r>
            <a:r>
              <a:rPr lang="en-US" dirty="0"/>
              <a:t>at 8</a:t>
            </a:r>
            <a:r>
              <a:rPr lang="en-US" dirty="0" smtClean="0"/>
              <a:t> </a:t>
            </a:r>
            <a:r>
              <a:rPr lang="en-US" dirty="0"/>
              <a:t>deg</a:t>
            </a:r>
            <a:r>
              <a:rPr lang="en-US" dirty="0" smtClean="0"/>
              <a:t>.</a:t>
            </a:r>
            <a:br>
              <a:rPr lang="en-US" dirty="0" smtClean="0"/>
            </a:br>
            <a:r>
              <a:rPr lang="en-US" dirty="0" smtClean="0"/>
              <a:t>(from XFOIL)</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27</a:t>
            </a:fld>
            <a:endParaRPr lang="en-US"/>
          </a:p>
        </p:txBody>
      </p:sp>
      <p:sp>
        <p:nvSpPr>
          <p:cNvPr id="7" name="TextBox 6"/>
          <p:cNvSpPr txBox="1"/>
          <p:nvPr/>
        </p:nvSpPr>
        <p:spPr>
          <a:xfrm>
            <a:off x="2655603" y="3568902"/>
            <a:ext cx="2818503" cy="369332"/>
          </a:xfrm>
          <a:prstGeom prst="rect">
            <a:avLst/>
          </a:prstGeom>
          <a:noFill/>
        </p:spPr>
        <p:txBody>
          <a:bodyPr wrap="square" rtlCol="0">
            <a:spAutoFit/>
          </a:bodyPr>
          <a:lstStyle/>
          <a:p>
            <a:r>
              <a:rPr lang="en-US" dirty="0" smtClean="0"/>
              <a:t>Transition</a:t>
            </a:r>
            <a:endParaRPr lang="en-US" dirty="0"/>
          </a:p>
        </p:txBody>
      </p:sp>
      <p:cxnSp>
        <p:nvCxnSpPr>
          <p:cNvPr id="8" name="Straight Arrow Connector 7"/>
          <p:cNvCxnSpPr/>
          <p:nvPr/>
        </p:nvCxnSpPr>
        <p:spPr>
          <a:xfrm flipH="1">
            <a:off x="2478280" y="3965043"/>
            <a:ext cx="857103" cy="12649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2555193" y="3938234"/>
            <a:ext cx="832442" cy="1291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655603" y="3859857"/>
            <a:ext cx="732032" cy="13701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814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Misaligned sections: results</a:t>
            </a:r>
          </a:p>
        </p:txBody>
      </p:sp>
      <p:sp>
        <p:nvSpPr>
          <p:cNvPr id="3" name="Slide Number Placeholder 2"/>
          <p:cNvSpPr>
            <a:spLocks noGrp="1"/>
          </p:cNvSpPr>
          <p:nvPr>
            <p:ph type="sldNum" sz="quarter" idx="12"/>
          </p:nvPr>
        </p:nvSpPr>
        <p:spPr/>
        <p:txBody>
          <a:bodyPr/>
          <a:lstStyle/>
          <a:p>
            <a:pPr>
              <a:defRPr/>
            </a:pPr>
            <a:fld id="{D64B4552-5CFD-F948-A7CD-1894805DC7BB}" type="slidenum">
              <a:rPr lang="en-US" smtClean="0"/>
              <a:pPr>
                <a:defRPr/>
              </a:pPr>
              <a:t>28</a:t>
            </a:fld>
            <a:r>
              <a:rPr lang="en-US" smtClean="0"/>
              <a:t>/15</a:t>
            </a:r>
            <a:endParaRPr lang="en-US" dirty="0" smtClean="0"/>
          </a:p>
        </p:txBody>
      </p:sp>
      <p:pic>
        <p:nvPicPr>
          <p:cNvPr id="4" name="Picture 3"/>
          <p:cNvPicPr>
            <a:picLocks noChangeAspect="1"/>
          </p:cNvPicPr>
          <p:nvPr/>
        </p:nvPicPr>
        <p:blipFill>
          <a:blip r:embed="rId3"/>
          <a:stretch>
            <a:fillRect/>
          </a:stretch>
        </p:blipFill>
        <p:spPr>
          <a:xfrm>
            <a:off x="1969588" y="1118960"/>
            <a:ext cx="4890181" cy="5047395"/>
          </a:xfrm>
          <a:prstGeom prst="rect">
            <a:avLst/>
          </a:prstGeom>
        </p:spPr>
      </p:pic>
    </p:spTree>
    <p:extLst>
      <p:ext uri="{BB962C8B-B14F-4D97-AF65-F5344CB8AC3E}">
        <p14:creationId xmlns:p14="http://schemas.microsoft.com/office/powerpoint/2010/main" val="30070337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DU91</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29</a:t>
            </a:fld>
            <a:endParaRPr lang="en-US"/>
          </a:p>
        </p:txBody>
      </p:sp>
    </p:spTree>
    <p:extLst>
      <p:ext uri="{BB962C8B-B14F-4D97-AF65-F5344CB8AC3E}">
        <p14:creationId xmlns:p14="http://schemas.microsoft.com/office/powerpoint/2010/main" val="3641578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228600" y="2280863"/>
            <a:ext cx="4233672" cy="2326306"/>
          </a:xfrm>
          <a:solidFill>
            <a:srgbClr val="DCE2EF">
              <a:alpha val="50196"/>
            </a:srgbClr>
          </a:solidFill>
        </p:spPr>
        <p:style>
          <a:lnRef idx="2">
            <a:schemeClr val="accent3"/>
          </a:lnRef>
          <a:fillRef idx="1">
            <a:schemeClr val="lt1"/>
          </a:fillRef>
          <a:effectRef idx="0">
            <a:schemeClr val="accent3"/>
          </a:effectRef>
          <a:fontRef idx="minor">
            <a:schemeClr val="dk1"/>
          </a:fontRef>
        </p:style>
        <p:txBody>
          <a:bodyPr/>
          <a:lstStyle/>
          <a:p>
            <a:r>
              <a:rPr lang="en-US" sz="2400" dirty="0" smtClean="0"/>
              <a:t>Misaligned sections</a:t>
            </a:r>
          </a:p>
          <a:p>
            <a:pPr lvl="1">
              <a:buFont typeface="Arial" panose="020B0604020202020204" pitchFamily="34" charset="0"/>
              <a:buChar char="•"/>
            </a:pPr>
            <a:r>
              <a:rPr lang="en-US" dirty="0" smtClean="0"/>
              <a:t>Literature</a:t>
            </a:r>
            <a:endParaRPr lang="en-US" dirty="0"/>
          </a:p>
          <a:p>
            <a:pPr lvl="1">
              <a:buFont typeface="Arial" panose="020B0604020202020204" pitchFamily="34" charset="0"/>
              <a:buChar char="•"/>
            </a:pPr>
            <a:r>
              <a:rPr lang="en-US" dirty="0" smtClean="0"/>
              <a:t>Configuration</a:t>
            </a:r>
          </a:p>
          <a:p>
            <a:pPr lvl="1">
              <a:buFont typeface="Arial" panose="020B0604020202020204" pitchFamily="34" charset="0"/>
              <a:buChar char="•"/>
            </a:pPr>
            <a:r>
              <a:rPr lang="en-US" dirty="0"/>
              <a:t>Test setup</a:t>
            </a:r>
          </a:p>
          <a:p>
            <a:pPr lvl="1">
              <a:buFont typeface="Arial" panose="020B0604020202020204" pitchFamily="34" charset="0"/>
              <a:buChar char="•"/>
            </a:pPr>
            <a:r>
              <a:rPr lang="en-US" dirty="0"/>
              <a:t>Results</a:t>
            </a:r>
          </a:p>
        </p:txBody>
      </p:sp>
      <p:sp>
        <p:nvSpPr>
          <p:cNvPr id="7" name="Content Placeholder 6"/>
          <p:cNvSpPr>
            <a:spLocks noGrp="1"/>
          </p:cNvSpPr>
          <p:nvPr>
            <p:ph sz="half" idx="2"/>
          </p:nvPr>
        </p:nvSpPr>
        <p:spPr>
          <a:xfrm>
            <a:off x="4690872" y="2280863"/>
            <a:ext cx="4233672" cy="2326305"/>
          </a:xfrm>
          <a:solidFill>
            <a:srgbClr val="F8DED3">
              <a:alpha val="50196"/>
            </a:srgbClr>
          </a:solidFill>
        </p:spPr>
        <p:style>
          <a:lnRef idx="2">
            <a:schemeClr val="accent5"/>
          </a:lnRef>
          <a:fillRef idx="1">
            <a:schemeClr val="lt1"/>
          </a:fillRef>
          <a:effectRef idx="0">
            <a:schemeClr val="accent5"/>
          </a:effectRef>
          <a:fontRef idx="minor">
            <a:schemeClr val="dk1"/>
          </a:fontRef>
        </p:style>
        <p:txBody>
          <a:bodyPr/>
          <a:lstStyle/>
          <a:p>
            <a:r>
              <a:rPr lang="en-US" sz="2400" dirty="0" smtClean="0"/>
              <a:t>Fabric sections</a:t>
            </a:r>
            <a:endParaRPr lang="en-US" sz="2400" dirty="0"/>
          </a:p>
          <a:p>
            <a:pPr lvl="1">
              <a:buFont typeface="Arial" panose="020B0604020202020204" pitchFamily="34" charset="0"/>
              <a:buChar char="•"/>
            </a:pPr>
            <a:r>
              <a:rPr lang="en-US" dirty="0" smtClean="0"/>
              <a:t>Literature</a:t>
            </a:r>
            <a:endParaRPr lang="en-US" dirty="0"/>
          </a:p>
          <a:p>
            <a:pPr lvl="1">
              <a:buFont typeface="Arial" panose="020B0604020202020204" pitchFamily="34" charset="0"/>
              <a:buChar char="•"/>
            </a:pPr>
            <a:r>
              <a:rPr lang="en-US" dirty="0" smtClean="0"/>
              <a:t>Configuration</a:t>
            </a:r>
            <a:endParaRPr lang="en-US" dirty="0"/>
          </a:p>
          <a:p>
            <a:pPr lvl="1">
              <a:buFont typeface="Arial" panose="020B0604020202020204" pitchFamily="34" charset="0"/>
              <a:buChar char="•"/>
            </a:pPr>
            <a:r>
              <a:rPr lang="en-US" dirty="0"/>
              <a:t>Test setup</a:t>
            </a:r>
          </a:p>
          <a:p>
            <a:pPr lvl="1">
              <a:buFont typeface="Arial" panose="020B0604020202020204" pitchFamily="34" charset="0"/>
              <a:buChar char="•"/>
            </a:pPr>
            <a:r>
              <a:rPr lang="en-US" dirty="0"/>
              <a:t>Results</a:t>
            </a:r>
          </a:p>
        </p:txBody>
      </p:sp>
      <p:sp>
        <p:nvSpPr>
          <p:cNvPr id="5" name="Title 4"/>
          <p:cNvSpPr>
            <a:spLocks noGrp="1"/>
          </p:cNvSpPr>
          <p:nvPr>
            <p:ph type="title"/>
          </p:nvPr>
        </p:nvSpPr>
        <p:spPr/>
        <p:txBody>
          <a:bodyPr/>
          <a:lstStyle/>
          <a:p>
            <a:r>
              <a:rPr lang="en-US" dirty="0" smtClean="0"/>
              <a:t>Outline</a:t>
            </a:r>
            <a:endParaRPr lang="en-US" dirty="0"/>
          </a:p>
        </p:txBody>
      </p:sp>
      <p:sp>
        <p:nvSpPr>
          <p:cNvPr id="2" name="Slide Number Placeholder 1"/>
          <p:cNvSpPr>
            <a:spLocks noGrp="1"/>
          </p:cNvSpPr>
          <p:nvPr>
            <p:ph type="sldNum" sz="quarter" idx="12"/>
          </p:nvPr>
        </p:nvSpPr>
        <p:spPr>
          <a:xfrm>
            <a:off x="8388424" y="6613070"/>
            <a:ext cx="719526" cy="244930"/>
          </a:xfrm>
        </p:spPr>
        <p:txBody>
          <a:bodyPr/>
          <a:lstStyle/>
          <a:p>
            <a:pPr>
              <a:defRPr/>
            </a:pPr>
            <a:fld id="{A01744A4-EA75-884E-9511-A3F84BA0286B}" type="slidenum">
              <a:rPr lang="en-US" smtClean="0"/>
              <a:pPr>
                <a:defRPr/>
              </a:pPr>
              <a:t>3</a:t>
            </a:fld>
            <a:r>
              <a:rPr lang="en-US" dirty="0" smtClean="0"/>
              <a:t>/15</a:t>
            </a:r>
            <a:endParaRPr lang="en-US" dirty="0"/>
          </a:p>
        </p:txBody>
      </p:sp>
      <p:sp>
        <p:nvSpPr>
          <p:cNvPr id="9" name="Rectangle 8"/>
          <p:cNvSpPr/>
          <p:nvPr/>
        </p:nvSpPr>
        <p:spPr>
          <a:xfrm>
            <a:off x="2396565" y="1207549"/>
            <a:ext cx="4350871" cy="461665"/>
          </a:xfrm>
          <a:prstGeom prst="rect">
            <a:avLst/>
          </a:prstGeom>
        </p:spPr>
        <p:txBody>
          <a:bodyPr wrap="none">
            <a:spAutoFit/>
          </a:bodyPr>
          <a:lstStyle/>
          <a:p>
            <a:pPr marL="342900" lvl="0" indent="-342900" algn="ctr" defTabSz="914400" eaLnBrk="0">
              <a:spcBef>
                <a:spcPct val="20000"/>
              </a:spcBef>
              <a:spcAft>
                <a:spcPts val="600"/>
              </a:spcAft>
              <a:buClr>
                <a:srgbClr val="0092D2"/>
              </a:buClr>
              <a:buSzTx/>
            </a:pPr>
            <a:r>
              <a:rPr lang="en-US" sz="2400" b="1" dirty="0">
                <a:solidFill>
                  <a:srgbClr val="000000"/>
                </a:solidFill>
                <a:latin typeface="Arial"/>
              </a:rPr>
              <a:t>M</a:t>
            </a:r>
            <a:r>
              <a:rPr lang="en-US" sz="2400" b="1" dirty="0" smtClean="0">
                <a:solidFill>
                  <a:srgbClr val="000000"/>
                </a:solidFill>
                <a:latin typeface="Arial"/>
              </a:rPr>
              <a:t>odular </a:t>
            </a:r>
            <a:r>
              <a:rPr lang="en-US" sz="2400" b="1" dirty="0">
                <a:solidFill>
                  <a:srgbClr val="000000"/>
                </a:solidFill>
                <a:latin typeface="Arial"/>
              </a:rPr>
              <a:t>wind turbine blades</a:t>
            </a:r>
          </a:p>
        </p:txBody>
      </p:sp>
      <p:sp>
        <p:nvSpPr>
          <p:cNvPr id="12" name="Rectangle 11"/>
          <p:cNvSpPr/>
          <p:nvPr/>
        </p:nvSpPr>
        <p:spPr>
          <a:xfrm>
            <a:off x="3777560" y="4987984"/>
            <a:ext cx="1588897" cy="461665"/>
          </a:xfrm>
          <a:prstGeom prst="rect">
            <a:avLst/>
          </a:prstGeom>
        </p:spPr>
        <p:txBody>
          <a:bodyPr wrap="none">
            <a:spAutoFit/>
          </a:bodyPr>
          <a:lstStyle/>
          <a:p>
            <a:pPr marL="342900" lvl="0" indent="-342900" algn="ctr" defTabSz="914400" eaLnBrk="0">
              <a:spcBef>
                <a:spcPct val="20000"/>
              </a:spcBef>
              <a:spcAft>
                <a:spcPts val="600"/>
              </a:spcAft>
              <a:buClr>
                <a:srgbClr val="0092D2"/>
              </a:buClr>
              <a:buSzTx/>
            </a:pPr>
            <a:r>
              <a:rPr lang="en-US" sz="2400" b="1" dirty="0">
                <a:solidFill>
                  <a:srgbClr val="000000"/>
                </a:solidFill>
                <a:latin typeface="Arial"/>
              </a:rPr>
              <a:t>Summary</a:t>
            </a:r>
          </a:p>
        </p:txBody>
      </p:sp>
      <p:cxnSp>
        <p:nvCxnSpPr>
          <p:cNvPr id="16" name="Curved Connector 15"/>
          <p:cNvCxnSpPr>
            <a:endCxn id="6" idx="0"/>
          </p:cNvCxnSpPr>
          <p:nvPr/>
        </p:nvCxnSpPr>
        <p:spPr>
          <a:xfrm rot="10800000" flipV="1">
            <a:off x="2345437" y="1669211"/>
            <a:ext cx="1432123" cy="611652"/>
          </a:xfrm>
          <a:prstGeom prst="curvedConnector2">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0" name="Curved Connector 19"/>
          <p:cNvCxnSpPr>
            <a:endCxn id="7" idx="0"/>
          </p:cNvCxnSpPr>
          <p:nvPr/>
        </p:nvCxnSpPr>
        <p:spPr>
          <a:xfrm>
            <a:off x="5416089" y="1669211"/>
            <a:ext cx="1391619" cy="611652"/>
          </a:xfrm>
          <a:prstGeom prst="curvedConnector2">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1" name="Curved Connector 20"/>
          <p:cNvCxnSpPr>
            <a:stCxn id="7" idx="2"/>
            <a:endCxn id="12" idx="3"/>
          </p:cNvCxnSpPr>
          <p:nvPr/>
        </p:nvCxnSpPr>
        <p:spPr>
          <a:xfrm rot="5400000">
            <a:off x="5781259" y="4192367"/>
            <a:ext cx="611649" cy="1441251"/>
          </a:xfrm>
          <a:prstGeom prst="curvedConnector2">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2" name="Curved Connector 21"/>
          <p:cNvCxnSpPr>
            <a:stCxn id="6" idx="2"/>
            <a:endCxn id="12" idx="1"/>
          </p:cNvCxnSpPr>
          <p:nvPr/>
        </p:nvCxnSpPr>
        <p:spPr>
          <a:xfrm rot="16200000" flipH="1">
            <a:off x="2755674" y="4196931"/>
            <a:ext cx="611648" cy="1432124"/>
          </a:xfrm>
          <a:prstGeom prst="curvedConnector2">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75039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sections: literature</a:t>
            </a:r>
            <a:endParaRPr lang="en-US" dirty="0"/>
          </a:p>
        </p:txBody>
      </p:sp>
      <p:sp>
        <p:nvSpPr>
          <p:cNvPr id="3" name="Slide Number Placeholder 2"/>
          <p:cNvSpPr>
            <a:spLocks noGrp="1"/>
          </p:cNvSpPr>
          <p:nvPr>
            <p:ph type="sldNum" sz="quarter" idx="12"/>
          </p:nvPr>
        </p:nvSpPr>
        <p:spPr/>
        <p:txBody>
          <a:bodyPr/>
          <a:lstStyle/>
          <a:p>
            <a:pPr>
              <a:defRPr/>
            </a:pPr>
            <a:fld id="{D64B4552-5CFD-F948-A7CD-1894805DC7BB}" type="slidenum">
              <a:rPr lang="en-US" smtClean="0"/>
              <a:pPr>
                <a:defRPr/>
              </a:pPr>
              <a:t>30</a:t>
            </a:fld>
            <a:r>
              <a:rPr lang="en-US" smtClean="0"/>
              <a:t>/15</a:t>
            </a:r>
            <a:endParaRPr lang="en-US" dirty="0" smtClean="0"/>
          </a:p>
        </p:txBody>
      </p:sp>
      <p:pic>
        <p:nvPicPr>
          <p:cNvPr id="4" name="Picture 3"/>
          <p:cNvPicPr>
            <a:picLocks noChangeAspect="1"/>
          </p:cNvPicPr>
          <p:nvPr/>
        </p:nvPicPr>
        <p:blipFill>
          <a:blip r:embed="rId3"/>
          <a:stretch>
            <a:fillRect/>
          </a:stretch>
        </p:blipFill>
        <p:spPr>
          <a:xfrm>
            <a:off x="504733" y="2340893"/>
            <a:ext cx="7788785" cy="2387517"/>
          </a:xfrm>
          <a:prstGeom prst="rect">
            <a:avLst/>
          </a:prstGeom>
        </p:spPr>
      </p:pic>
    </p:spTree>
    <p:extLst>
      <p:ext uri="{BB962C8B-B14F-4D97-AF65-F5344CB8AC3E}">
        <p14:creationId xmlns:p14="http://schemas.microsoft.com/office/powerpoint/2010/main" val="35391266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Fabric sections: configuration</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pPr>
              <a:defRPr/>
            </a:pPr>
            <a:fld id="{A01744A4-EA75-884E-9511-A3F84BA0286B}" type="slidenum">
              <a:rPr lang="en-US" smtClean="0"/>
              <a:pPr>
                <a:defRPr/>
              </a:pPr>
              <a:t>31</a:t>
            </a:fld>
            <a:endParaRPr lang="en-US"/>
          </a:p>
        </p:txBody>
      </p:sp>
      <p:pic>
        <p:nvPicPr>
          <p:cNvPr id="13" name="Picture 12"/>
          <p:cNvPicPr>
            <a:picLocks noChangeAspect="1"/>
          </p:cNvPicPr>
          <p:nvPr/>
        </p:nvPicPr>
        <p:blipFill rotWithShape="1">
          <a:blip r:embed="rId3"/>
          <a:srcRect l="12892" t="22126" r="9143" b="26292"/>
          <a:stretch/>
        </p:blipFill>
        <p:spPr>
          <a:xfrm>
            <a:off x="928489" y="3144820"/>
            <a:ext cx="6691512" cy="2747980"/>
          </a:xfrm>
          <a:prstGeom prst="rect">
            <a:avLst/>
          </a:prstGeom>
        </p:spPr>
      </p:pic>
      <p:pic>
        <p:nvPicPr>
          <p:cNvPr id="14" name="Picture 13"/>
          <p:cNvPicPr>
            <a:picLocks noChangeAspect="1"/>
          </p:cNvPicPr>
          <p:nvPr/>
        </p:nvPicPr>
        <p:blipFill rotWithShape="1">
          <a:blip r:embed="rId4"/>
          <a:srcRect l="12401" t="26846" r="8383" b="30004"/>
          <a:stretch/>
        </p:blipFill>
        <p:spPr>
          <a:xfrm>
            <a:off x="2302001" y="1067916"/>
            <a:ext cx="4652574" cy="1920157"/>
          </a:xfrm>
          <a:prstGeom prst="rect">
            <a:avLst/>
          </a:prstGeom>
        </p:spPr>
      </p:pic>
      <p:sp>
        <p:nvSpPr>
          <p:cNvPr id="15" name="Rectangle 14"/>
          <p:cNvSpPr/>
          <p:nvPr/>
        </p:nvSpPr>
        <p:spPr>
          <a:xfrm>
            <a:off x="1779497" y="3458316"/>
            <a:ext cx="852773" cy="54861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pic>
        <p:nvPicPr>
          <p:cNvPr id="16" name="Picture 15"/>
          <p:cNvPicPr>
            <a:picLocks noChangeAspect="1"/>
          </p:cNvPicPr>
          <p:nvPr/>
        </p:nvPicPr>
        <p:blipFill rotWithShape="1">
          <a:blip r:embed="rId5"/>
          <a:srcRect l="69526" t="29013" r="10348" b="60670"/>
          <a:stretch/>
        </p:blipFill>
        <p:spPr>
          <a:xfrm>
            <a:off x="5825524" y="3291118"/>
            <a:ext cx="1715058" cy="666177"/>
          </a:xfrm>
          <a:prstGeom prst="rect">
            <a:avLst/>
          </a:prstGeom>
        </p:spPr>
      </p:pic>
      <p:cxnSp>
        <p:nvCxnSpPr>
          <p:cNvPr id="17" name="Straight Connector 16"/>
          <p:cNvCxnSpPr/>
          <p:nvPr/>
        </p:nvCxnSpPr>
        <p:spPr>
          <a:xfrm flipV="1">
            <a:off x="1779497" y="1114151"/>
            <a:ext cx="572487" cy="23441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632270" y="2943842"/>
            <a:ext cx="4249465" cy="10630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5188495" y="1701793"/>
            <a:ext cx="0" cy="17023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188495" y="1486379"/>
            <a:ext cx="0" cy="17023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18"/>
          <p:cNvSpPr txBox="1"/>
          <p:nvPr/>
        </p:nvSpPr>
        <p:spPr>
          <a:xfrm>
            <a:off x="4757003" y="1953719"/>
            <a:ext cx="1237069" cy="400110"/>
          </a:xfrm>
          <a:prstGeom prst="rect">
            <a:avLst/>
          </a:prstGeom>
          <a:noFill/>
          <a:ln>
            <a:noFill/>
          </a:ln>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2000" dirty="0" smtClean="0"/>
              <a:t>0.6-mm</a:t>
            </a:r>
          </a:p>
        </p:txBody>
      </p:sp>
      <p:cxnSp>
        <p:nvCxnSpPr>
          <p:cNvPr id="22" name="Straight Connector 21"/>
          <p:cNvCxnSpPr/>
          <p:nvPr/>
        </p:nvCxnSpPr>
        <p:spPr>
          <a:xfrm flipV="1">
            <a:off x="2632270" y="3732623"/>
            <a:ext cx="0" cy="162035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3" name="TextBox 24"/>
          <p:cNvSpPr txBox="1"/>
          <p:nvPr/>
        </p:nvSpPr>
        <p:spPr>
          <a:xfrm>
            <a:off x="2302001" y="5361260"/>
            <a:ext cx="1237069" cy="278636"/>
          </a:xfrm>
          <a:prstGeom prst="rect">
            <a:avLst/>
          </a:prstGeom>
          <a:noFill/>
          <a:ln>
            <a:noFill/>
          </a:ln>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2000" dirty="0" smtClean="0"/>
              <a:t>0.250 x/c</a:t>
            </a:r>
          </a:p>
        </p:txBody>
      </p:sp>
      <p:cxnSp>
        <p:nvCxnSpPr>
          <p:cNvPr id="24" name="Straight Connector 23"/>
          <p:cNvCxnSpPr/>
          <p:nvPr/>
        </p:nvCxnSpPr>
        <p:spPr>
          <a:xfrm flipH="1" flipV="1">
            <a:off x="4005782" y="3715563"/>
            <a:ext cx="0" cy="1532734"/>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5" name="TextBox 27"/>
          <p:cNvSpPr txBox="1"/>
          <p:nvPr/>
        </p:nvSpPr>
        <p:spPr>
          <a:xfrm>
            <a:off x="3675513" y="5291912"/>
            <a:ext cx="1237069" cy="278636"/>
          </a:xfrm>
          <a:prstGeom prst="rect">
            <a:avLst/>
          </a:prstGeom>
          <a:noFill/>
          <a:ln>
            <a:noFill/>
          </a:ln>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2000" dirty="0" smtClean="0"/>
              <a:t>0.425 x/c</a:t>
            </a:r>
          </a:p>
        </p:txBody>
      </p:sp>
      <p:cxnSp>
        <p:nvCxnSpPr>
          <p:cNvPr id="26" name="Straight Connector 25"/>
          <p:cNvCxnSpPr/>
          <p:nvPr/>
        </p:nvCxnSpPr>
        <p:spPr>
          <a:xfrm flipH="1" flipV="1">
            <a:off x="6537993" y="4225380"/>
            <a:ext cx="0" cy="271387"/>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7" name="TextBox 31"/>
          <p:cNvSpPr txBox="1"/>
          <p:nvPr/>
        </p:nvSpPr>
        <p:spPr>
          <a:xfrm>
            <a:off x="6137674" y="4540635"/>
            <a:ext cx="1237069" cy="278636"/>
          </a:xfrm>
          <a:prstGeom prst="rect">
            <a:avLst/>
          </a:prstGeom>
          <a:noFill/>
          <a:ln>
            <a:noFill/>
          </a:ln>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2000" dirty="0" smtClean="0"/>
              <a:t>0.850 x/c</a:t>
            </a:r>
          </a:p>
        </p:txBody>
      </p:sp>
      <p:sp>
        <p:nvSpPr>
          <p:cNvPr id="28" name="TextBox 27"/>
          <p:cNvSpPr txBox="1"/>
          <p:nvPr/>
        </p:nvSpPr>
        <p:spPr>
          <a:xfrm>
            <a:off x="2998077" y="6213758"/>
            <a:ext cx="2588055" cy="369332"/>
          </a:xfrm>
          <a:prstGeom prst="rect">
            <a:avLst/>
          </a:prstGeom>
          <a:noFill/>
        </p:spPr>
        <p:txBody>
          <a:bodyPr wrap="square" rtlCol="0">
            <a:spAutoFit/>
          </a:bodyPr>
          <a:lstStyle/>
          <a:p>
            <a:r>
              <a:rPr lang="en-US" dirty="0" smtClean="0"/>
              <a:t>DU91-W2-250 profile</a:t>
            </a:r>
            <a:endParaRPr lang="en-US" dirty="0"/>
          </a:p>
        </p:txBody>
      </p:sp>
      <p:cxnSp>
        <p:nvCxnSpPr>
          <p:cNvPr id="29" name="Curved Connector 28"/>
          <p:cNvCxnSpPr/>
          <p:nvPr/>
        </p:nvCxnSpPr>
        <p:spPr>
          <a:xfrm rot="16200000" flipV="1">
            <a:off x="3273128" y="5481104"/>
            <a:ext cx="875080" cy="590228"/>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3028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618059" y="125352"/>
            <a:ext cx="2986099" cy="12337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Fabric sections: configuration</a:t>
            </a:r>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32</a:t>
            </a:fld>
            <a:endParaRPr lang="en-US"/>
          </a:p>
        </p:txBody>
      </p:sp>
      <p:grpSp>
        <p:nvGrpSpPr>
          <p:cNvPr id="14" name="Group 13"/>
          <p:cNvGrpSpPr/>
          <p:nvPr/>
        </p:nvGrpSpPr>
        <p:grpSpPr>
          <a:xfrm>
            <a:off x="418272" y="1834165"/>
            <a:ext cx="5223800" cy="4056010"/>
            <a:chOff x="-1228510" y="-962114"/>
            <a:chExt cx="11601021" cy="8782229"/>
          </a:xfrm>
        </p:grpSpPr>
        <p:pic>
          <p:nvPicPr>
            <p:cNvPr id="4" name="Picture 3"/>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l="8963" t="22011" r="7298" b="15160"/>
            <a:stretch/>
          </p:blipFill>
          <p:spPr>
            <a:xfrm>
              <a:off x="-1228510" y="-962114"/>
              <a:ext cx="8686800" cy="4316837"/>
            </a:xfrm>
            <a:prstGeom prst="rect">
              <a:avLst/>
            </a:prstGeom>
          </p:spPr>
        </p:pic>
        <p:pic>
          <p:nvPicPr>
            <p:cNvPr id="5" name="Picture 4"/>
            <p:cNvPicPr>
              <a:picLocks noChangeAspect="1"/>
            </p:cNvPicPr>
            <p:nvPr/>
          </p:nvPicPr>
          <p:blipFill rotWithShape="1">
            <a:blip r:embed="rId5" cstate="print">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l="8963" t="22204" r="7170" b="14581"/>
            <a:stretch/>
          </p:blipFill>
          <p:spPr>
            <a:xfrm>
              <a:off x="-1228510" y="3483345"/>
              <a:ext cx="8686800" cy="4336770"/>
            </a:xfrm>
            <a:prstGeom prst="rect">
              <a:avLst/>
            </a:prstGeom>
          </p:spPr>
        </p:pic>
        <p:pic>
          <p:nvPicPr>
            <p:cNvPr id="6" name="Picture 5"/>
            <p:cNvPicPr/>
            <p:nvPr/>
          </p:nvPicPr>
          <p:blipFill>
            <a:blip r:embed="rId7" cstate="print">
              <a:extLst>
                <a:ext uri="{28A0092B-C50C-407E-A947-70E740481C1C}">
                  <a14:useLocalDpi xmlns:a14="http://schemas.microsoft.com/office/drawing/2010/main" val="0"/>
                </a:ext>
              </a:extLst>
            </a:blip>
            <a:stretch>
              <a:fillRect/>
            </a:stretch>
          </p:blipFill>
          <p:spPr>
            <a:xfrm>
              <a:off x="7972211" y="-962114"/>
              <a:ext cx="2400300" cy="1600200"/>
            </a:xfrm>
            <a:prstGeom prst="rect">
              <a:avLst/>
            </a:prstGeom>
          </p:spPr>
        </p:pic>
        <p:pic>
          <p:nvPicPr>
            <p:cNvPr id="7" name="Picture 6"/>
            <p:cNvPicPr/>
            <p:nvPr/>
          </p:nvPicPr>
          <p:blipFill>
            <a:blip r:embed="rId8" cstate="print">
              <a:extLst>
                <a:ext uri="{28A0092B-C50C-407E-A947-70E740481C1C}">
                  <a14:useLocalDpi xmlns:a14="http://schemas.microsoft.com/office/drawing/2010/main" val="0"/>
                </a:ext>
              </a:extLst>
            </a:blip>
            <a:stretch>
              <a:fillRect/>
            </a:stretch>
          </p:blipFill>
          <p:spPr>
            <a:xfrm>
              <a:off x="7972211" y="821601"/>
              <a:ext cx="2400300" cy="1600200"/>
            </a:xfrm>
            <a:prstGeom prst="rect">
              <a:avLst/>
            </a:prstGeom>
          </p:spPr>
        </p:pic>
        <p:pic>
          <p:nvPicPr>
            <p:cNvPr id="8" name="Picture 7"/>
            <p:cNvPicPr/>
            <p:nvPr/>
          </p:nvPicPr>
          <p:blipFill>
            <a:blip r:embed="rId9" cstate="print">
              <a:extLst>
                <a:ext uri="{28A0092B-C50C-407E-A947-70E740481C1C}">
                  <a14:useLocalDpi xmlns:a14="http://schemas.microsoft.com/office/drawing/2010/main" val="0"/>
                </a:ext>
              </a:extLst>
            </a:blip>
            <a:stretch>
              <a:fillRect/>
            </a:stretch>
          </p:blipFill>
          <p:spPr>
            <a:xfrm>
              <a:off x="7972211" y="2616746"/>
              <a:ext cx="2400300" cy="1600200"/>
            </a:xfrm>
            <a:prstGeom prst="rect">
              <a:avLst/>
            </a:prstGeom>
          </p:spPr>
        </p:pic>
        <p:pic>
          <p:nvPicPr>
            <p:cNvPr id="9" name="Picture 8"/>
            <p:cNvPicPr/>
            <p:nvPr/>
          </p:nvPicPr>
          <p:blipFill>
            <a:blip r:embed="rId10" cstate="print">
              <a:extLst>
                <a:ext uri="{28A0092B-C50C-407E-A947-70E740481C1C}">
                  <a14:useLocalDpi xmlns:a14="http://schemas.microsoft.com/office/drawing/2010/main" val="0"/>
                </a:ext>
              </a:extLst>
            </a:blip>
            <a:stretch>
              <a:fillRect/>
            </a:stretch>
          </p:blipFill>
          <p:spPr>
            <a:xfrm>
              <a:off x="7972211" y="4411891"/>
              <a:ext cx="2400300" cy="1600200"/>
            </a:xfrm>
            <a:prstGeom prst="rect">
              <a:avLst/>
            </a:prstGeom>
          </p:spPr>
        </p:pic>
        <p:pic>
          <p:nvPicPr>
            <p:cNvPr id="10" name="Picture 9"/>
            <p:cNvPicPr/>
            <p:nvPr/>
          </p:nvPicPr>
          <p:blipFill>
            <a:blip r:embed="rId11" cstate="print">
              <a:extLst>
                <a:ext uri="{28A0092B-C50C-407E-A947-70E740481C1C}">
                  <a14:useLocalDpi xmlns:a14="http://schemas.microsoft.com/office/drawing/2010/main" val="0"/>
                </a:ext>
              </a:extLst>
            </a:blip>
            <a:stretch>
              <a:fillRect/>
            </a:stretch>
          </p:blipFill>
          <p:spPr>
            <a:xfrm>
              <a:off x="7972211" y="6207036"/>
              <a:ext cx="2400300" cy="1600200"/>
            </a:xfrm>
            <a:prstGeom prst="rect">
              <a:avLst/>
            </a:prstGeom>
          </p:spPr>
        </p:pic>
      </p:grpSp>
      <p:cxnSp>
        <p:nvCxnSpPr>
          <p:cNvPr id="15" name="Straight Arrow Connector 14"/>
          <p:cNvCxnSpPr/>
          <p:nvPr/>
        </p:nvCxnSpPr>
        <p:spPr>
          <a:xfrm flipH="1" flipV="1">
            <a:off x="8505300" y="2596713"/>
            <a:ext cx="0" cy="686692"/>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7615710" y="2478111"/>
            <a:ext cx="823965" cy="0"/>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7" name="Picture 16"/>
          <p:cNvPicPr>
            <a:picLocks noChangeAspect="1"/>
          </p:cNvPicPr>
          <p:nvPr/>
        </p:nvPicPr>
        <p:blipFill rotWithShape="1">
          <a:blip r:embed="rId12"/>
          <a:srcRect l="12336" t="31033" r="15323" b="35243"/>
          <a:stretch/>
        </p:blipFill>
        <p:spPr>
          <a:xfrm rot="5400000">
            <a:off x="5297441" y="2261275"/>
            <a:ext cx="4915407" cy="2971300"/>
          </a:xfrm>
          <a:prstGeom prst="rect">
            <a:avLst/>
          </a:prstGeom>
        </p:spPr>
      </p:pic>
      <p:pic>
        <p:nvPicPr>
          <p:cNvPr id="18" name="Picture 17"/>
          <p:cNvPicPr>
            <a:picLocks noChangeAspect="1"/>
          </p:cNvPicPr>
          <p:nvPr/>
        </p:nvPicPr>
        <p:blipFill>
          <a:blip r:embed="rId13"/>
          <a:stretch>
            <a:fillRect/>
          </a:stretch>
        </p:blipFill>
        <p:spPr>
          <a:xfrm>
            <a:off x="3545069" y="806008"/>
            <a:ext cx="8075579" cy="6051992"/>
          </a:xfrm>
          <a:prstGeom prst="rect">
            <a:avLst/>
          </a:prstGeom>
        </p:spPr>
      </p:pic>
      <p:sp>
        <p:nvSpPr>
          <p:cNvPr id="19" name="TextBox 46"/>
          <p:cNvSpPr txBox="1"/>
          <p:nvPr/>
        </p:nvSpPr>
        <p:spPr>
          <a:xfrm>
            <a:off x="7615710" y="2154640"/>
            <a:ext cx="1047804" cy="336374"/>
          </a:xfrm>
          <a:prstGeom prst="rect">
            <a:avLst/>
          </a:prstGeom>
          <a:noFill/>
          <a:ln>
            <a:noFill/>
          </a:ln>
        </p:spPr>
        <p:txBody>
          <a:bodyPr wrap="square" rtlCol="0">
            <a:spAutoFit/>
          </a:bodyPr>
          <a:lstStyle>
            <a:defPPr>
              <a:defRPr lang="en-US"/>
            </a:defPPr>
            <a:lvl1pPr marL="0" algn="l" defTabSz="1028700" rtl="0" eaLnBrk="1" latinLnBrk="0" hangingPunct="1">
              <a:defRPr sz="2025" kern="1200">
                <a:solidFill>
                  <a:schemeClr val="tx1"/>
                </a:solidFill>
                <a:latin typeface="+mn-lt"/>
                <a:ea typeface="+mn-ea"/>
                <a:cs typeface="+mn-cs"/>
              </a:defRPr>
            </a:lvl1pPr>
            <a:lvl2pPr marL="514350" algn="l" defTabSz="1028700" rtl="0" eaLnBrk="1" latinLnBrk="0" hangingPunct="1">
              <a:defRPr sz="2025" kern="1200">
                <a:solidFill>
                  <a:schemeClr val="tx1"/>
                </a:solidFill>
                <a:latin typeface="+mn-lt"/>
                <a:ea typeface="+mn-ea"/>
                <a:cs typeface="+mn-cs"/>
              </a:defRPr>
            </a:lvl2pPr>
            <a:lvl3pPr marL="1028700" algn="l" defTabSz="1028700" rtl="0" eaLnBrk="1" latinLnBrk="0" hangingPunct="1">
              <a:defRPr sz="2025" kern="1200">
                <a:solidFill>
                  <a:schemeClr val="tx1"/>
                </a:solidFill>
                <a:latin typeface="+mn-lt"/>
                <a:ea typeface="+mn-ea"/>
                <a:cs typeface="+mn-cs"/>
              </a:defRPr>
            </a:lvl3pPr>
            <a:lvl4pPr marL="1543050" algn="l" defTabSz="1028700" rtl="0" eaLnBrk="1" latinLnBrk="0" hangingPunct="1">
              <a:defRPr sz="2025" kern="1200">
                <a:solidFill>
                  <a:schemeClr val="tx1"/>
                </a:solidFill>
                <a:latin typeface="+mn-lt"/>
                <a:ea typeface="+mn-ea"/>
                <a:cs typeface="+mn-cs"/>
              </a:defRPr>
            </a:lvl4pPr>
            <a:lvl5pPr marL="2057400" algn="l" defTabSz="1028700" rtl="0" eaLnBrk="1" latinLnBrk="0" hangingPunct="1">
              <a:defRPr sz="2025" kern="1200">
                <a:solidFill>
                  <a:schemeClr val="tx1"/>
                </a:solidFill>
                <a:latin typeface="+mn-lt"/>
                <a:ea typeface="+mn-ea"/>
                <a:cs typeface="+mn-cs"/>
              </a:defRPr>
            </a:lvl5pPr>
            <a:lvl6pPr marL="2571750" algn="l" defTabSz="1028700" rtl="0" eaLnBrk="1" latinLnBrk="0" hangingPunct="1">
              <a:defRPr sz="2025" kern="1200">
                <a:solidFill>
                  <a:schemeClr val="tx1"/>
                </a:solidFill>
                <a:latin typeface="+mn-lt"/>
                <a:ea typeface="+mn-ea"/>
                <a:cs typeface="+mn-cs"/>
              </a:defRPr>
            </a:lvl6pPr>
            <a:lvl7pPr marL="3086100" algn="l" defTabSz="1028700" rtl="0" eaLnBrk="1" latinLnBrk="0" hangingPunct="1">
              <a:defRPr sz="2025" kern="1200">
                <a:solidFill>
                  <a:schemeClr val="tx1"/>
                </a:solidFill>
                <a:latin typeface="+mn-lt"/>
                <a:ea typeface="+mn-ea"/>
                <a:cs typeface="+mn-cs"/>
              </a:defRPr>
            </a:lvl7pPr>
            <a:lvl8pPr marL="3600450" algn="l" defTabSz="1028700" rtl="0" eaLnBrk="1" latinLnBrk="0" hangingPunct="1">
              <a:defRPr sz="2025" kern="1200">
                <a:solidFill>
                  <a:schemeClr val="tx1"/>
                </a:solidFill>
                <a:latin typeface="+mn-lt"/>
                <a:ea typeface="+mn-ea"/>
                <a:cs typeface="+mn-cs"/>
              </a:defRPr>
            </a:lvl8pPr>
            <a:lvl9pPr marL="4114800" algn="l" defTabSz="1028700" rtl="0" eaLnBrk="1" latinLnBrk="0" hangingPunct="1">
              <a:defRPr sz="2025" kern="1200">
                <a:solidFill>
                  <a:schemeClr val="tx1"/>
                </a:solidFill>
                <a:latin typeface="+mn-lt"/>
                <a:ea typeface="+mn-ea"/>
                <a:cs typeface="+mn-cs"/>
              </a:defRPr>
            </a:lvl9pPr>
          </a:lstStyle>
          <a:p>
            <a:r>
              <a:rPr lang="en-US" sz="1586" i="1" dirty="0"/>
              <a:t>0.29-m</a:t>
            </a:r>
          </a:p>
        </p:txBody>
      </p:sp>
      <p:cxnSp>
        <p:nvCxnSpPr>
          <p:cNvPr id="20" name="Straight Connector 19"/>
          <p:cNvCxnSpPr/>
          <p:nvPr/>
        </p:nvCxnSpPr>
        <p:spPr>
          <a:xfrm flipH="1">
            <a:off x="8245185" y="3325146"/>
            <a:ext cx="260117" cy="53149"/>
          </a:xfrm>
          <a:prstGeom prst="line">
            <a:avLst/>
          </a:prstGeom>
        </p:spPr>
        <p:style>
          <a:lnRef idx="1">
            <a:schemeClr val="dk1"/>
          </a:lnRef>
          <a:fillRef idx="0">
            <a:schemeClr val="dk1"/>
          </a:fillRef>
          <a:effectRef idx="0">
            <a:schemeClr val="dk1"/>
          </a:effectRef>
          <a:fontRef idx="minor">
            <a:schemeClr val="tx1"/>
          </a:fontRef>
        </p:style>
      </p:cxnSp>
      <p:sp>
        <p:nvSpPr>
          <p:cNvPr id="21" name="TextBox 51"/>
          <p:cNvSpPr txBox="1"/>
          <p:nvPr/>
        </p:nvSpPr>
        <p:spPr>
          <a:xfrm>
            <a:off x="7530188" y="3179217"/>
            <a:ext cx="939256" cy="336374"/>
          </a:xfrm>
          <a:prstGeom prst="rect">
            <a:avLst/>
          </a:prstGeom>
          <a:noFill/>
          <a:ln>
            <a:noFill/>
          </a:ln>
        </p:spPr>
        <p:txBody>
          <a:bodyPr wrap="square" rtlCol="0">
            <a:spAutoFit/>
          </a:bodyPr>
          <a:lstStyle>
            <a:defPPr>
              <a:defRPr lang="en-US"/>
            </a:defPPr>
            <a:lvl1pPr marL="0" algn="l" defTabSz="1028700" rtl="0" eaLnBrk="1" latinLnBrk="0" hangingPunct="1">
              <a:defRPr sz="2025" kern="1200">
                <a:solidFill>
                  <a:schemeClr val="tx1"/>
                </a:solidFill>
                <a:latin typeface="+mn-lt"/>
                <a:ea typeface="+mn-ea"/>
                <a:cs typeface="+mn-cs"/>
              </a:defRPr>
            </a:lvl1pPr>
            <a:lvl2pPr marL="514350" algn="l" defTabSz="1028700" rtl="0" eaLnBrk="1" latinLnBrk="0" hangingPunct="1">
              <a:defRPr sz="2025" kern="1200">
                <a:solidFill>
                  <a:schemeClr val="tx1"/>
                </a:solidFill>
                <a:latin typeface="+mn-lt"/>
                <a:ea typeface="+mn-ea"/>
                <a:cs typeface="+mn-cs"/>
              </a:defRPr>
            </a:lvl2pPr>
            <a:lvl3pPr marL="1028700" algn="l" defTabSz="1028700" rtl="0" eaLnBrk="1" latinLnBrk="0" hangingPunct="1">
              <a:defRPr sz="2025" kern="1200">
                <a:solidFill>
                  <a:schemeClr val="tx1"/>
                </a:solidFill>
                <a:latin typeface="+mn-lt"/>
                <a:ea typeface="+mn-ea"/>
                <a:cs typeface="+mn-cs"/>
              </a:defRPr>
            </a:lvl3pPr>
            <a:lvl4pPr marL="1543050" algn="l" defTabSz="1028700" rtl="0" eaLnBrk="1" latinLnBrk="0" hangingPunct="1">
              <a:defRPr sz="2025" kern="1200">
                <a:solidFill>
                  <a:schemeClr val="tx1"/>
                </a:solidFill>
                <a:latin typeface="+mn-lt"/>
                <a:ea typeface="+mn-ea"/>
                <a:cs typeface="+mn-cs"/>
              </a:defRPr>
            </a:lvl4pPr>
            <a:lvl5pPr marL="2057400" algn="l" defTabSz="1028700" rtl="0" eaLnBrk="1" latinLnBrk="0" hangingPunct="1">
              <a:defRPr sz="2025" kern="1200">
                <a:solidFill>
                  <a:schemeClr val="tx1"/>
                </a:solidFill>
                <a:latin typeface="+mn-lt"/>
                <a:ea typeface="+mn-ea"/>
                <a:cs typeface="+mn-cs"/>
              </a:defRPr>
            </a:lvl5pPr>
            <a:lvl6pPr marL="2571750" algn="l" defTabSz="1028700" rtl="0" eaLnBrk="1" latinLnBrk="0" hangingPunct="1">
              <a:defRPr sz="2025" kern="1200">
                <a:solidFill>
                  <a:schemeClr val="tx1"/>
                </a:solidFill>
                <a:latin typeface="+mn-lt"/>
                <a:ea typeface="+mn-ea"/>
                <a:cs typeface="+mn-cs"/>
              </a:defRPr>
            </a:lvl6pPr>
            <a:lvl7pPr marL="3086100" algn="l" defTabSz="1028700" rtl="0" eaLnBrk="1" latinLnBrk="0" hangingPunct="1">
              <a:defRPr sz="2025" kern="1200">
                <a:solidFill>
                  <a:schemeClr val="tx1"/>
                </a:solidFill>
                <a:latin typeface="+mn-lt"/>
                <a:ea typeface="+mn-ea"/>
                <a:cs typeface="+mn-cs"/>
              </a:defRPr>
            </a:lvl7pPr>
            <a:lvl8pPr marL="3600450" algn="l" defTabSz="1028700" rtl="0" eaLnBrk="1" latinLnBrk="0" hangingPunct="1">
              <a:defRPr sz="2025" kern="1200">
                <a:solidFill>
                  <a:schemeClr val="tx1"/>
                </a:solidFill>
                <a:latin typeface="+mn-lt"/>
                <a:ea typeface="+mn-ea"/>
                <a:cs typeface="+mn-cs"/>
              </a:defRPr>
            </a:lvl8pPr>
            <a:lvl9pPr marL="4114800" algn="l" defTabSz="1028700" rtl="0" eaLnBrk="1" latinLnBrk="0" hangingPunct="1">
              <a:defRPr sz="2025" kern="1200">
                <a:solidFill>
                  <a:schemeClr val="tx1"/>
                </a:solidFill>
                <a:latin typeface="+mn-lt"/>
                <a:ea typeface="+mn-ea"/>
                <a:cs typeface="+mn-cs"/>
              </a:defRPr>
            </a:lvl9pPr>
          </a:lstStyle>
          <a:p>
            <a:r>
              <a:rPr lang="en-US" sz="1586" i="1" dirty="0"/>
              <a:t>0.03-m</a:t>
            </a:r>
          </a:p>
        </p:txBody>
      </p:sp>
      <p:cxnSp>
        <p:nvCxnSpPr>
          <p:cNvPr id="22" name="Straight Arrow Connector 21"/>
          <p:cNvCxnSpPr/>
          <p:nvPr/>
        </p:nvCxnSpPr>
        <p:spPr>
          <a:xfrm flipH="1" flipV="1">
            <a:off x="8506867" y="3376321"/>
            <a:ext cx="0" cy="159696"/>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7615318" y="2474240"/>
            <a:ext cx="812724" cy="0"/>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rot="5400000">
            <a:off x="8245114" y="2499349"/>
            <a:ext cx="695574" cy="898814"/>
            <a:chOff x="6353914" y="1279785"/>
            <a:chExt cx="796555" cy="1027389"/>
          </a:xfrm>
        </p:grpSpPr>
        <p:sp>
          <p:nvSpPr>
            <p:cNvPr id="35" name="TextBox 55"/>
            <p:cNvSpPr txBox="1"/>
            <p:nvPr/>
          </p:nvSpPr>
          <p:spPr>
            <a:xfrm rot="16200000">
              <a:off x="6237069" y="1600876"/>
              <a:ext cx="1027389" cy="385208"/>
            </a:xfrm>
            <a:prstGeom prst="rect">
              <a:avLst/>
            </a:prstGeom>
            <a:noFill/>
            <a:ln>
              <a:noFill/>
            </a:ln>
          </p:spPr>
          <p:txBody>
            <a:bodyPr wrap="square" rtlCol="0">
              <a:spAutoFit/>
            </a:bodyPr>
            <a:lstStyle>
              <a:defPPr>
                <a:defRPr lang="en-US"/>
              </a:defPPr>
              <a:lvl1pPr marL="0" algn="l" defTabSz="1028700" rtl="0" eaLnBrk="1" latinLnBrk="0" hangingPunct="1">
                <a:defRPr sz="2025" kern="1200">
                  <a:solidFill>
                    <a:schemeClr val="tx1"/>
                  </a:solidFill>
                  <a:latin typeface="+mn-lt"/>
                  <a:ea typeface="+mn-ea"/>
                  <a:cs typeface="+mn-cs"/>
                </a:defRPr>
              </a:lvl1pPr>
              <a:lvl2pPr marL="514350" algn="l" defTabSz="1028700" rtl="0" eaLnBrk="1" latinLnBrk="0" hangingPunct="1">
                <a:defRPr sz="2025" kern="1200">
                  <a:solidFill>
                    <a:schemeClr val="tx1"/>
                  </a:solidFill>
                  <a:latin typeface="+mn-lt"/>
                  <a:ea typeface="+mn-ea"/>
                  <a:cs typeface="+mn-cs"/>
                </a:defRPr>
              </a:lvl2pPr>
              <a:lvl3pPr marL="1028700" algn="l" defTabSz="1028700" rtl="0" eaLnBrk="1" latinLnBrk="0" hangingPunct="1">
                <a:defRPr sz="2025" kern="1200">
                  <a:solidFill>
                    <a:schemeClr val="tx1"/>
                  </a:solidFill>
                  <a:latin typeface="+mn-lt"/>
                  <a:ea typeface="+mn-ea"/>
                  <a:cs typeface="+mn-cs"/>
                </a:defRPr>
              </a:lvl3pPr>
              <a:lvl4pPr marL="1543050" algn="l" defTabSz="1028700" rtl="0" eaLnBrk="1" latinLnBrk="0" hangingPunct="1">
                <a:defRPr sz="2025" kern="1200">
                  <a:solidFill>
                    <a:schemeClr val="tx1"/>
                  </a:solidFill>
                  <a:latin typeface="+mn-lt"/>
                  <a:ea typeface="+mn-ea"/>
                  <a:cs typeface="+mn-cs"/>
                </a:defRPr>
              </a:lvl4pPr>
              <a:lvl5pPr marL="2057400" algn="l" defTabSz="1028700" rtl="0" eaLnBrk="1" latinLnBrk="0" hangingPunct="1">
                <a:defRPr sz="2025" kern="1200">
                  <a:solidFill>
                    <a:schemeClr val="tx1"/>
                  </a:solidFill>
                  <a:latin typeface="+mn-lt"/>
                  <a:ea typeface="+mn-ea"/>
                  <a:cs typeface="+mn-cs"/>
                </a:defRPr>
              </a:lvl5pPr>
              <a:lvl6pPr marL="2571750" algn="l" defTabSz="1028700" rtl="0" eaLnBrk="1" latinLnBrk="0" hangingPunct="1">
                <a:defRPr sz="2025" kern="1200">
                  <a:solidFill>
                    <a:schemeClr val="tx1"/>
                  </a:solidFill>
                  <a:latin typeface="+mn-lt"/>
                  <a:ea typeface="+mn-ea"/>
                  <a:cs typeface="+mn-cs"/>
                </a:defRPr>
              </a:lvl6pPr>
              <a:lvl7pPr marL="3086100" algn="l" defTabSz="1028700" rtl="0" eaLnBrk="1" latinLnBrk="0" hangingPunct="1">
                <a:defRPr sz="2025" kern="1200">
                  <a:solidFill>
                    <a:schemeClr val="tx1"/>
                  </a:solidFill>
                  <a:latin typeface="+mn-lt"/>
                  <a:ea typeface="+mn-ea"/>
                  <a:cs typeface="+mn-cs"/>
                </a:defRPr>
              </a:lvl7pPr>
              <a:lvl8pPr marL="3600450" algn="l" defTabSz="1028700" rtl="0" eaLnBrk="1" latinLnBrk="0" hangingPunct="1">
                <a:defRPr sz="2025" kern="1200">
                  <a:solidFill>
                    <a:schemeClr val="tx1"/>
                  </a:solidFill>
                  <a:latin typeface="+mn-lt"/>
                  <a:ea typeface="+mn-ea"/>
                  <a:cs typeface="+mn-cs"/>
                </a:defRPr>
              </a:lvl8pPr>
              <a:lvl9pPr marL="4114800" algn="l" defTabSz="1028700" rtl="0" eaLnBrk="1" latinLnBrk="0" hangingPunct="1">
                <a:defRPr sz="2025" kern="1200">
                  <a:solidFill>
                    <a:schemeClr val="tx1"/>
                  </a:solidFill>
                  <a:latin typeface="+mn-lt"/>
                  <a:ea typeface="+mn-ea"/>
                  <a:cs typeface="+mn-cs"/>
                </a:defRPr>
              </a:lvl9pPr>
            </a:lstStyle>
            <a:p>
              <a:r>
                <a:rPr lang="en-US" sz="1586" i="1" dirty="0"/>
                <a:t>0.26-m</a:t>
              </a:r>
            </a:p>
          </p:txBody>
        </p:sp>
        <p:cxnSp>
          <p:nvCxnSpPr>
            <p:cNvPr id="36" name="Straight Arrow Connector 35"/>
            <p:cNvCxnSpPr/>
            <p:nvPr/>
          </p:nvCxnSpPr>
          <p:spPr>
            <a:xfrm rot="16200000">
              <a:off x="6501392" y="1746133"/>
              <a:ext cx="1792" cy="296747"/>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6200000" flipV="1">
              <a:off x="6992603" y="1737536"/>
              <a:ext cx="1792" cy="313941"/>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5979773" y="-325442"/>
            <a:ext cx="3130580" cy="1601522"/>
            <a:chOff x="164400" y="295321"/>
            <a:chExt cx="4055529" cy="2078567"/>
          </a:xfrm>
        </p:grpSpPr>
        <p:pic>
          <p:nvPicPr>
            <p:cNvPr id="32" name="Picture 31"/>
            <p:cNvPicPr>
              <a:picLocks noChangeAspect="1"/>
            </p:cNvPicPr>
            <p:nvPr/>
          </p:nvPicPr>
          <p:blipFill>
            <a:blip r:embed="rId14"/>
            <a:stretch>
              <a:fillRect/>
            </a:stretch>
          </p:blipFill>
          <p:spPr>
            <a:xfrm>
              <a:off x="928081" y="1224742"/>
              <a:ext cx="2989991" cy="1093661"/>
            </a:xfrm>
            <a:prstGeom prst="rect">
              <a:avLst/>
            </a:prstGeom>
          </p:spPr>
        </p:pic>
        <p:pic>
          <p:nvPicPr>
            <p:cNvPr id="33" name="Picture 32"/>
            <p:cNvPicPr>
              <a:picLocks noChangeAspect="1"/>
            </p:cNvPicPr>
            <p:nvPr/>
          </p:nvPicPr>
          <p:blipFill rotWithShape="1">
            <a:blip r:embed="rId15"/>
            <a:srcRect b="36264"/>
            <a:stretch/>
          </p:blipFill>
          <p:spPr>
            <a:xfrm>
              <a:off x="164400" y="295321"/>
              <a:ext cx="4055529" cy="1940732"/>
            </a:xfrm>
            <a:prstGeom prst="rect">
              <a:avLst/>
            </a:prstGeom>
          </p:spPr>
        </p:pic>
        <p:sp>
          <p:nvSpPr>
            <p:cNvPr id="34" name="Rectangle 33"/>
            <p:cNvSpPr/>
            <p:nvPr/>
          </p:nvSpPr>
          <p:spPr>
            <a:xfrm>
              <a:off x="1020147" y="2136814"/>
              <a:ext cx="2981739" cy="2370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1028700" rtl="0" eaLnBrk="1" latinLnBrk="0" hangingPunct="1">
                <a:defRPr sz="2025" kern="1200">
                  <a:solidFill>
                    <a:schemeClr val="lt1"/>
                  </a:solidFill>
                  <a:latin typeface="+mn-lt"/>
                  <a:ea typeface="+mn-ea"/>
                  <a:cs typeface="+mn-cs"/>
                </a:defRPr>
              </a:lvl1pPr>
              <a:lvl2pPr marL="514350" algn="l" defTabSz="1028700" rtl="0" eaLnBrk="1" latinLnBrk="0" hangingPunct="1">
                <a:defRPr sz="2025" kern="1200">
                  <a:solidFill>
                    <a:schemeClr val="lt1"/>
                  </a:solidFill>
                  <a:latin typeface="+mn-lt"/>
                  <a:ea typeface="+mn-ea"/>
                  <a:cs typeface="+mn-cs"/>
                </a:defRPr>
              </a:lvl2pPr>
              <a:lvl3pPr marL="1028700" algn="l" defTabSz="1028700" rtl="0" eaLnBrk="1" latinLnBrk="0" hangingPunct="1">
                <a:defRPr sz="2025" kern="1200">
                  <a:solidFill>
                    <a:schemeClr val="lt1"/>
                  </a:solidFill>
                  <a:latin typeface="+mn-lt"/>
                  <a:ea typeface="+mn-ea"/>
                  <a:cs typeface="+mn-cs"/>
                </a:defRPr>
              </a:lvl3pPr>
              <a:lvl4pPr marL="1543050" algn="l" defTabSz="1028700" rtl="0" eaLnBrk="1" latinLnBrk="0" hangingPunct="1">
                <a:defRPr sz="2025" kern="1200">
                  <a:solidFill>
                    <a:schemeClr val="lt1"/>
                  </a:solidFill>
                  <a:latin typeface="+mn-lt"/>
                  <a:ea typeface="+mn-ea"/>
                  <a:cs typeface="+mn-cs"/>
                </a:defRPr>
              </a:lvl4pPr>
              <a:lvl5pPr marL="2057400" algn="l" defTabSz="1028700" rtl="0" eaLnBrk="1" latinLnBrk="0" hangingPunct="1">
                <a:defRPr sz="2025" kern="1200">
                  <a:solidFill>
                    <a:schemeClr val="lt1"/>
                  </a:solidFill>
                  <a:latin typeface="+mn-lt"/>
                  <a:ea typeface="+mn-ea"/>
                  <a:cs typeface="+mn-cs"/>
                </a:defRPr>
              </a:lvl5pPr>
              <a:lvl6pPr marL="2571750" algn="l" defTabSz="1028700" rtl="0" eaLnBrk="1" latinLnBrk="0" hangingPunct="1">
                <a:defRPr sz="2025" kern="1200">
                  <a:solidFill>
                    <a:schemeClr val="lt1"/>
                  </a:solidFill>
                  <a:latin typeface="+mn-lt"/>
                  <a:ea typeface="+mn-ea"/>
                  <a:cs typeface="+mn-cs"/>
                </a:defRPr>
              </a:lvl6pPr>
              <a:lvl7pPr marL="3086100" algn="l" defTabSz="1028700" rtl="0" eaLnBrk="1" latinLnBrk="0" hangingPunct="1">
                <a:defRPr sz="2025" kern="1200">
                  <a:solidFill>
                    <a:schemeClr val="lt1"/>
                  </a:solidFill>
                  <a:latin typeface="+mn-lt"/>
                  <a:ea typeface="+mn-ea"/>
                  <a:cs typeface="+mn-cs"/>
                </a:defRPr>
              </a:lvl7pPr>
              <a:lvl8pPr marL="3600450" algn="l" defTabSz="1028700" rtl="0" eaLnBrk="1" latinLnBrk="0" hangingPunct="1">
                <a:defRPr sz="2025" kern="1200">
                  <a:solidFill>
                    <a:schemeClr val="lt1"/>
                  </a:solidFill>
                  <a:latin typeface="+mn-lt"/>
                  <a:ea typeface="+mn-ea"/>
                  <a:cs typeface="+mn-cs"/>
                </a:defRPr>
              </a:lvl8pPr>
              <a:lvl9pPr marL="4114800" algn="l" defTabSz="1028700" rtl="0" eaLnBrk="1" latinLnBrk="0" hangingPunct="1">
                <a:defRPr sz="2025" kern="1200">
                  <a:solidFill>
                    <a:schemeClr val="lt1"/>
                  </a:solidFill>
                  <a:latin typeface="+mn-lt"/>
                  <a:ea typeface="+mn-ea"/>
                  <a:cs typeface="+mn-cs"/>
                </a:defRPr>
              </a:lvl9pPr>
            </a:lstStyle>
            <a:p>
              <a:pPr algn="ctr"/>
              <a:endParaRPr lang="en-US"/>
            </a:p>
          </p:txBody>
        </p:sp>
      </p:grpSp>
      <p:sp>
        <p:nvSpPr>
          <p:cNvPr id="27" name="TextBox 19"/>
          <p:cNvSpPr txBox="1"/>
          <p:nvPr/>
        </p:nvSpPr>
        <p:spPr>
          <a:xfrm>
            <a:off x="8218191" y="3899632"/>
            <a:ext cx="925809" cy="336374"/>
          </a:xfrm>
          <a:prstGeom prst="rect">
            <a:avLst/>
          </a:prstGeom>
          <a:noFill/>
          <a:ln>
            <a:noFill/>
          </a:ln>
        </p:spPr>
        <p:txBody>
          <a:bodyPr wrap="square" rtlCol="0">
            <a:spAutoFit/>
          </a:bodyPr>
          <a:lstStyle>
            <a:defPPr>
              <a:defRPr lang="en-US"/>
            </a:defPPr>
            <a:lvl1pPr marL="0" algn="l" defTabSz="1028700" rtl="0" eaLnBrk="1" latinLnBrk="0" hangingPunct="1">
              <a:defRPr sz="2025" kern="1200">
                <a:solidFill>
                  <a:schemeClr val="tx1"/>
                </a:solidFill>
                <a:latin typeface="+mn-lt"/>
                <a:ea typeface="+mn-ea"/>
                <a:cs typeface="+mn-cs"/>
              </a:defRPr>
            </a:lvl1pPr>
            <a:lvl2pPr marL="514350" algn="l" defTabSz="1028700" rtl="0" eaLnBrk="1" latinLnBrk="0" hangingPunct="1">
              <a:defRPr sz="2025" kern="1200">
                <a:solidFill>
                  <a:schemeClr val="tx1"/>
                </a:solidFill>
                <a:latin typeface="+mn-lt"/>
                <a:ea typeface="+mn-ea"/>
                <a:cs typeface="+mn-cs"/>
              </a:defRPr>
            </a:lvl2pPr>
            <a:lvl3pPr marL="1028700" algn="l" defTabSz="1028700" rtl="0" eaLnBrk="1" latinLnBrk="0" hangingPunct="1">
              <a:defRPr sz="2025" kern="1200">
                <a:solidFill>
                  <a:schemeClr val="tx1"/>
                </a:solidFill>
                <a:latin typeface="+mn-lt"/>
                <a:ea typeface="+mn-ea"/>
                <a:cs typeface="+mn-cs"/>
              </a:defRPr>
            </a:lvl3pPr>
            <a:lvl4pPr marL="1543050" algn="l" defTabSz="1028700" rtl="0" eaLnBrk="1" latinLnBrk="0" hangingPunct="1">
              <a:defRPr sz="2025" kern="1200">
                <a:solidFill>
                  <a:schemeClr val="tx1"/>
                </a:solidFill>
                <a:latin typeface="+mn-lt"/>
                <a:ea typeface="+mn-ea"/>
                <a:cs typeface="+mn-cs"/>
              </a:defRPr>
            </a:lvl4pPr>
            <a:lvl5pPr marL="2057400" algn="l" defTabSz="1028700" rtl="0" eaLnBrk="1" latinLnBrk="0" hangingPunct="1">
              <a:defRPr sz="2025" kern="1200">
                <a:solidFill>
                  <a:schemeClr val="tx1"/>
                </a:solidFill>
                <a:latin typeface="+mn-lt"/>
                <a:ea typeface="+mn-ea"/>
                <a:cs typeface="+mn-cs"/>
              </a:defRPr>
            </a:lvl5pPr>
            <a:lvl6pPr marL="2571750" algn="l" defTabSz="1028700" rtl="0" eaLnBrk="1" latinLnBrk="0" hangingPunct="1">
              <a:defRPr sz="2025" kern="1200">
                <a:solidFill>
                  <a:schemeClr val="tx1"/>
                </a:solidFill>
                <a:latin typeface="+mn-lt"/>
                <a:ea typeface="+mn-ea"/>
                <a:cs typeface="+mn-cs"/>
              </a:defRPr>
            </a:lvl6pPr>
            <a:lvl7pPr marL="3086100" algn="l" defTabSz="1028700" rtl="0" eaLnBrk="1" latinLnBrk="0" hangingPunct="1">
              <a:defRPr sz="2025" kern="1200">
                <a:solidFill>
                  <a:schemeClr val="tx1"/>
                </a:solidFill>
                <a:latin typeface="+mn-lt"/>
                <a:ea typeface="+mn-ea"/>
                <a:cs typeface="+mn-cs"/>
              </a:defRPr>
            </a:lvl7pPr>
            <a:lvl8pPr marL="3600450" algn="l" defTabSz="1028700" rtl="0" eaLnBrk="1" latinLnBrk="0" hangingPunct="1">
              <a:defRPr sz="2025" kern="1200">
                <a:solidFill>
                  <a:schemeClr val="tx1"/>
                </a:solidFill>
                <a:latin typeface="+mn-lt"/>
                <a:ea typeface="+mn-ea"/>
                <a:cs typeface="+mn-cs"/>
              </a:defRPr>
            </a:lvl8pPr>
            <a:lvl9pPr marL="4114800" algn="l" defTabSz="1028700" rtl="0" eaLnBrk="1" latinLnBrk="0" hangingPunct="1">
              <a:defRPr sz="2025" kern="1200">
                <a:solidFill>
                  <a:schemeClr val="tx1"/>
                </a:solidFill>
                <a:latin typeface="+mn-lt"/>
                <a:ea typeface="+mn-ea"/>
                <a:cs typeface="+mn-cs"/>
              </a:defRPr>
            </a:lvl9pPr>
          </a:lstStyle>
          <a:p>
            <a:r>
              <a:rPr lang="en-US" sz="1586" i="1" dirty="0" smtClean="0"/>
              <a:t>0.08-m</a:t>
            </a:r>
            <a:endParaRPr lang="en-US" sz="1586" i="1" dirty="0"/>
          </a:p>
        </p:txBody>
      </p:sp>
      <p:cxnSp>
        <p:nvCxnSpPr>
          <p:cNvPr id="28" name="Straight Connector 27"/>
          <p:cNvCxnSpPr/>
          <p:nvPr/>
        </p:nvCxnSpPr>
        <p:spPr>
          <a:xfrm>
            <a:off x="6629535" y="3668875"/>
            <a:ext cx="2611652" cy="0"/>
          </a:xfrm>
          <a:prstGeom prst="line">
            <a:avLst/>
          </a:prstGeom>
          <a:ln>
            <a:prstDash val="lgDash"/>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6618059" y="3889400"/>
            <a:ext cx="2611652" cy="0"/>
          </a:xfrm>
          <a:prstGeom prst="line">
            <a:avLst/>
          </a:prstGeom>
          <a:ln>
            <a:prstDash val="lgDash"/>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flipH="1" flipV="1">
            <a:off x="9084412" y="3898762"/>
            <a:ext cx="0" cy="159696"/>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9084412" y="3509179"/>
            <a:ext cx="0" cy="159696"/>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15761" y="1834165"/>
            <a:ext cx="1565910" cy="369332"/>
          </a:xfrm>
          <a:prstGeom prst="rect">
            <a:avLst/>
          </a:prstGeom>
          <a:noFill/>
        </p:spPr>
        <p:txBody>
          <a:bodyPr wrap="square" rtlCol="0">
            <a:spAutoFit/>
          </a:bodyPr>
          <a:lstStyle/>
          <a:p>
            <a:r>
              <a:rPr lang="en-US" dirty="0" smtClean="0"/>
              <a:t>Flow side</a:t>
            </a:r>
            <a:endParaRPr lang="en-US" dirty="0"/>
          </a:p>
        </p:txBody>
      </p:sp>
      <p:sp>
        <p:nvSpPr>
          <p:cNvPr id="40" name="TextBox 39"/>
          <p:cNvSpPr txBox="1"/>
          <p:nvPr/>
        </p:nvSpPr>
        <p:spPr>
          <a:xfrm>
            <a:off x="415761" y="3933358"/>
            <a:ext cx="1565910" cy="369332"/>
          </a:xfrm>
          <a:prstGeom prst="rect">
            <a:avLst/>
          </a:prstGeom>
          <a:noFill/>
        </p:spPr>
        <p:txBody>
          <a:bodyPr wrap="square" rtlCol="0">
            <a:spAutoFit/>
          </a:bodyPr>
          <a:lstStyle/>
          <a:p>
            <a:r>
              <a:rPr lang="en-US" dirty="0" smtClean="0"/>
              <a:t>Back side</a:t>
            </a:r>
            <a:endParaRPr lang="en-US" dirty="0"/>
          </a:p>
        </p:txBody>
      </p:sp>
      <p:cxnSp>
        <p:nvCxnSpPr>
          <p:cNvPr id="41" name="Straight Connector 40"/>
          <p:cNvCxnSpPr/>
          <p:nvPr/>
        </p:nvCxnSpPr>
        <p:spPr>
          <a:xfrm flipH="1">
            <a:off x="8768869" y="3776580"/>
            <a:ext cx="341485" cy="23005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2080595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Fabric sections: </a:t>
            </a:r>
            <a:r>
              <a:rPr lang="en-US" dirty="0" smtClean="0"/>
              <a:t>setup</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33</a:t>
            </a:fld>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069" y="1425387"/>
            <a:ext cx="3048000" cy="4572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0976" y="1174377"/>
            <a:ext cx="3771900" cy="25146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0976" y="3810000"/>
            <a:ext cx="3771900" cy="2514600"/>
          </a:xfrm>
          <a:prstGeom prst="rect">
            <a:avLst/>
          </a:prstGeom>
        </p:spPr>
      </p:pic>
      <p:cxnSp>
        <p:nvCxnSpPr>
          <p:cNvPr id="8" name="Straight Arrow Connector 7"/>
          <p:cNvCxnSpPr/>
          <p:nvPr/>
        </p:nvCxnSpPr>
        <p:spPr>
          <a:xfrm flipV="1">
            <a:off x="5348377" y="4761781"/>
            <a:ext cx="638355" cy="37956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9" name="Straight Arrow Connector 8"/>
          <p:cNvCxnSpPr/>
          <p:nvPr/>
        </p:nvCxnSpPr>
        <p:spPr>
          <a:xfrm flipV="1">
            <a:off x="5500777" y="5141343"/>
            <a:ext cx="871268" cy="15240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1" name="TextBox 10"/>
          <p:cNvSpPr txBox="1"/>
          <p:nvPr/>
        </p:nvSpPr>
        <p:spPr>
          <a:xfrm>
            <a:off x="4508718" y="4825760"/>
            <a:ext cx="1253727" cy="1077218"/>
          </a:xfrm>
          <a:prstGeom prst="rect">
            <a:avLst/>
          </a:prstGeom>
          <a:noFill/>
        </p:spPr>
        <p:txBody>
          <a:bodyPr wrap="square" rtlCol="0">
            <a:spAutoFit/>
          </a:bodyPr>
          <a:lstStyle/>
          <a:p>
            <a:r>
              <a:rPr lang="en-US" sz="1600" dirty="0" smtClean="0"/>
              <a:t>Tape covering bolt holes (3M #9731)</a:t>
            </a:r>
            <a:endParaRPr lang="en-US" sz="1600" dirty="0"/>
          </a:p>
        </p:txBody>
      </p:sp>
      <p:sp>
        <p:nvSpPr>
          <p:cNvPr id="12" name="TextBox 11"/>
          <p:cNvSpPr txBox="1"/>
          <p:nvPr/>
        </p:nvSpPr>
        <p:spPr>
          <a:xfrm>
            <a:off x="7001001" y="5221391"/>
            <a:ext cx="1253727" cy="1077218"/>
          </a:xfrm>
          <a:prstGeom prst="rect">
            <a:avLst/>
          </a:prstGeom>
          <a:noFill/>
        </p:spPr>
        <p:txBody>
          <a:bodyPr wrap="square" rtlCol="0">
            <a:spAutoFit/>
          </a:bodyPr>
          <a:lstStyle/>
          <a:p>
            <a:r>
              <a:rPr lang="en-US" sz="1600" dirty="0" smtClean="0">
                <a:solidFill>
                  <a:schemeClr val="bg1"/>
                </a:solidFill>
              </a:rPr>
              <a:t>Tape covering transitions (40 micron)</a:t>
            </a:r>
            <a:endParaRPr lang="en-US" sz="1600" dirty="0">
              <a:solidFill>
                <a:schemeClr val="bg1"/>
              </a:solidFill>
            </a:endParaRPr>
          </a:p>
        </p:txBody>
      </p:sp>
      <p:cxnSp>
        <p:nvCxnSpPr>
          <p:cNvPr id="13" name="Straight Arrow Connector 12"/>
          <p:cNvCxnSpPr>
            <a:stCxn id="12" idx="1"/>
          </p:cNvCxnSpPr>
          <p:nvPr/>
        </p:nvCxnSpPr>
        <p:spPr>
          <a:xfrm flipH="1">
            <a:off x="5701867" y="5760000"/>
            <a:ext cx="1299134" cy="308801"/>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7" name="TextBox 16"/>
          <p:cNvSpPr txBox="1"/>
          <p:nvPr/>
        </p:nvSpPr>
        <p:spPr>
          <a:xfrm>
            <a:off x="4450976" y="6334186"/>
            <a:ext cx="4905555" cy="276999"/>
          </a:xfrm>
          <a:prstGeom prst="rect">
            <a:avLst/>
          </a:prstGeom>
          <a:noFill/>
        </p:spPr>
        <p:txBody>
          <a:bodyPr wrap="square" rtlCol="0">
            <a:spAutoFit/>
          </a:bodyPr>
          <a:lstStyle/>
          <a:p>
            <a:r>
              <a:rPr lang="en-US" sz="1200" dirty="0" smtClean="0"/>
              <a:t>No taping on leading or trailing edges of fabric panels</a:t>
            </a:r>
            <a:endParaRPr lang="en-US" sz="1200" dirty="0"/>
          </a:p>
        </p:txBody>
      </p:sp>
      <p:sp>
        <p:nvSpPr>
          <p:cNvPr id="18" name="TextBox 17"/>
          <p:cNvSpPr txBox="1"/>
          <p:nvPr/>
        </p:nvSpPr>
        <p:spPr>
          <a:xfrm>
            <a:off x="557647" y="4825760"/>
            <a:ext cx="1253727" cy="830997"/>
          </a:xfrm>
          <a:prstGeom prst="rect">
            <a:avLst/>
          </a:prstGeom>
          <a:noFill/>
        </p:spPr>
        <p:txBody>
          <a:bodyPr wrap="square" rtlCol="0">
            <a:spAutoFit/>
          </a:bodyPr>
          <a:lstStyle/>
          <a:p>
            <a:r>
              <a:rPr lang="en-US" sz="1600" dirty="0" smtClean="0">
                <a:solidFill>
                  <a:schemeClr val="bg1"/>
                </a:solidFill>
              </a:rPr>
              <a:t>Nominally 5 psi/in tension</a:t>
            </a:r>
            <a:endParaRPr lang="en-US" sz="1600" dirty="0">
              <a:solidFill>
                <a:schemeClr val="bg1"/>
              </a:solidFill>
            </a:endParaRPr>
          </a:p>
        </p:txBody>
      </p:sp>
      <p:cxnSp>
        <p:nvCxnSpPr>
          <p:cNvPr id="19" name="Straight Arrow Connector 18"/>
          <p:cNvCxnSpPr/>
          <p:nvPr/>
        </p:nvCxnSpPr>
        <p:spPr>
          <a:xfrm flipV="1">
            <a:off x="1535503" y="4479985"/>
            <a:ext cx="488829" cy="345775"/>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22" name="Straight Arrow Connector 21"/>
          <p:cNvCxnSpPr/>
          <p:nvPr/>
        </p:nvCxnSpPr>
        <p:spPr>
          <a:xfrm flipV="1">
            <a:off x="1503651" y="3525329"/>
            <a:ext cx="578423" cy="1300431"/>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25" name="Straight Arrow Connector 24"/>
          <p:cNvCxnSpPr/>
          <p:nvPr/>
        </p:nvCxnSpPr>
        <p:spPr>
          <a:xfrm flipV="1">
            <a:off x="1445909" y="2353703"/>
            <a:ext cx="481868" cy="2472057"/>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98142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Fabric sections: setup</a:t>
            </a:r>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34</a:t>
            </a:fld>
            <a:endParaRPr lang="en-US"/>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0975" y="3810000"/>
            <a:ext cx="3771900" cy="251460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64931" y="2187387"/>
            <a:ext cx="4572000" cy="3048000"/>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0975" y="1174377"/>
            <a:ext cx="3771900" cy="2514600"/>
          </a:xfrm>
          <a:prstGeom prst="rect">
            <a:avLst/>
          </a:prstGeom>
        </p:spPr>
      </p:pic>
      <p:sp>
        <p:nvSpPr>
          <p:cNvPr id="13" name="TextBox 12"/>
          <p:cNvSpPr txBox="1"/>
          <p:nvPr/>
        </p:nvSpPr>
        <p:spPr>
          <a:xfrm>
            <a:off x="4450975" y="5705000"/>
            <a:ext cx="1976423" cy="584775"/>
          </a:xfrm>
          <a:prstGeom prst="rect">
            <a:avLst/>
          </a:prstGeom>
          <a:noFill/>
        </p:spPr>
        <p:txBody>
          <a:bodyPr wrap="square" rtlCol="0">
            <a:spAutoFit/>
          </a:bodyPr>
          <a:lstStyle/>
          <a:p>
            <a:r>
              <a:rPr lang="en-US" sz="1600" dirty="0" smtClean="0"/>
              <a:t>Actual run had tape over bolt holes</a:t>
            </a:r>
            <a:endParaRPr lang="en-US" sz="1600" dirty="0"/>
          </a:p>
        </p:txBody>
      </p:sp>
      <p:cxnSp>
        <p:nvCxnSpPr>
          <p:cNvPr id="15" name="Straight Arrow Connector 14"/>
          <p:cNvCxnSpPr/>
          <p:nvPr/>
        </p:nvCxnSpPr>
        <p:spPr>
          <a:xfrm flipV="1">
            <a:off x="5854390" y="4850780"/>
            <a:ext cx="702527" cy="8542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006790" y="5670175"/>
            <a:ext cx="550127" cy="1872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450976" y="6334186"/>
            <a:ext cx="4905555" cy="276999"/>
          </a:xfrm>
          <a:prstGeom prst="rect">
            <a:avLst/>
          </a:prstGeom>
          <a:noFill/>
        </p:spPr>
        <p:txBody>
          <a:bodyPr wrap="square" rtlCol="0">
            <a:spAutoFit/>
          </a:bodyPr>
          <a:lstStyle/>
          <a:p>
            <a:r>
              <a:rPr lang="en-US" sz="1200" dirty="0"/>
              <a:t>All panel joints covered with 40 micron tape</a:t>
            </a:r>
          </a:p>
        </p:txBody>
      </p:sp>
    </p:spTree>
    <p:extLst>
      <p:ext uri="{BB962C8B-B14F-4D97-AF65-F5344CB8AC3E}">
        <p14:creationId xmlns:p14="http://schemas.microsoft.com/office/powerpoint/2010/main" val="3509748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Fabric sections: setup</a:t>
            </a:r>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35</a:t>
            </a:fld>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5949" y="-612001"/>
            <a:ext cx="4114800" cy="27432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8199" y="228600"/>
            <a:ext cx="4572000" cy="68580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8623729" y="914400"/>
            <a:ext cx="9144000" cy="6096000"/>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200000">
            <a:off x="5325313" y="2163995"/>
            <a:ext cx="4310227" cy="2873485"/>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4149" y="1456638"/>
            <a:ext cx="5486400" cy="3657600"/>
          </a:xfrm>
          <a:prstGeom prst="rect">
            <a:avLst/>
          </a:prstGeom>
        </p:spPr>
      </p:pic>
      <p:sp>
        <p:nvSpPr>
          <p:cNvPr id="9" name="TextBox 8"/>
          <p:cNvSpPr txBox="1"/>
          <p:nvPr/>
        </p:nvSpPr>
        <p:spPr>
          <a:xfrm rot="16200000">
            <a:off x="3225818" y="2996694"/>
            <a:ext cx="3153103" cy="369332"/>
          </a:xfrm>
          <a:prstGeom prst="rect">
            <a:avLst/>
          </a:prstGeom>
          <a:noFill/>
        </p:spPr>
        <p:txBody>
          <a:bodyPr wrap="square" rtlCol="0">
            <a:spAutoFit/>
          </a:bodyPr>
          <a:lstStyle/>
          <a:p>
            <a:r>
              <a:rPr lang="en-US" dirty="0" smtClean="0">
                <a:solidFill>
                  <a:schemeClr val="bg1"/>
                </a:solidFill>
              </a:rPr>
              <a:t>Starboard side cameras</a:t>
            </a:r>
            <a:endParaRPr lang="en-US" dirty="0">
              <a:solidFill>
                <a:schemeClr val="bg1"/>
              </a:solidFill>
            </a:endParaRPr>
          </a:p>
        </p:txBody>
      </p:sp>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02369" y="7162800"/>
            <a:ext cx="4114800" cy="2743200"/>
          </a:xfrm>
          <a:prstGeom prst="rect">
            <a:avLst/>
          </a:prstGeom>
        </p:spPr>
      </p:pic>
      <p:sp>
        <p:nvSpPr>
          <p:cNvPr id="11" name="TextBox 10"/>
          <p:cNvSpPr txBox="1"/>
          <p:nvPr/>
        </p:nvSpPr>
        <p:spPr>
          <a:xfrm>
            <a:off x="230369" y="5386519"/>
            <a:ext cx="5665934" cy="369332"/>
          </a:xfrm>
          <a:prstGeom prst="rect">
            <a:avLst/>
          </a:prstGeom>
          <a:noFill/>
        </p:spPr>
        <p:txBody>
          <a:bodyPr wrap="square" rtlCol="0">
            <a:spAutoFit/>
          </a:bodyPr>
          <a:lstStyle/>
          <a:p>
            <a:r>
              <a:rPr lang="en-US" dirty="0" smtClean="0"/>
              <a:t>Successful Digital Image Correlation measurements</a:t>
            </a:r>
            <a:endParaRPr lang="en-US" dirty="0"/>
          </a:p>
        </p:txBody>
      </p:sp>
      <p:cxnSp>
        <p:nvCxnSpPr>
          <p:cNvPr id="13" name="Straight Arrow Connector 12"/>
          <p:cNvCxnSpPr/>
          <p:nvPr/>
        </p:nvCxnSpPr>
        <p:spPr>
          <a:xfrm flipH="1" flipV="1">
            <a:off x="4519749" y="2061755"/>
            <a:ext cx="181349" cy="22620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4519748" y="4644812"/>
            <a:ext cx="181349" cy="226200"/>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9414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678908" y="1473243"/>
            <a:ext cx="3200400" cy="4800600"/>
          </a:xfrm>
          <a:ln>
            <a:solidFill>
              <a:schemeClr val="tx1"/>
            </a:solidFill>
          </a:ln>
        </p:spPr>
      </p:pic>
      <p:sp>
        <p:nvSpPr>
          <p:cNvPr id="2" name="Title 1"/>
          <p:cNvSpPr>
            <a:spLocks noGrp="1"/>
          </p:cNvSpPr>
          <p:nvPr>
            <p:ph type="title"/>
          </p:nvPr>
        </p:nvSpPr>
        <p:spPr/>
        <p:txBody>
          <a:bodyPr/>
          <a:lstStyle/>
          <a:p>
            <a:r>
              <a:rPr lang="en-US" dirty="0" smtClean="0"/>
              <a:t>Design of DIC System</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fld id="{AB203E22-C2DD-483D-83B5-CAAE48D84F5A}" type="slidenum">
              <a:rPr lang="en-US" smtClean="0"/>
              <a:t>36</a:t>
            </a:fld>
            <a:endParaRPr lang="en-US"/>
          </a:p>
        </p:txBody>
      </p:sp>
      <p:sp>
        <p:nvSpPr>
          <p:cNvPr id="6" name="Rectangle 5"/>
          <p:cNvSpPr/>
          <p:nvPr/>
        </p:nvSpPr>
        <p:spPr>
          <a:xfrm>
            <a:off x="7963569" y="3124200"/>
            <a:ext cx="418432" cy="381000"/>
          </a:xfrm>
          <a:prstGeom prst="rect">
            <a:avLst/>
          </a:prstGeom>
          <a:solidFill>
            <a:schemeClr val="accent5">
              <a:alpha val="40000"/>
            </a:schemeClr>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554540" y="1143218"/>
            <a:ext cx="2324768" cy="307777"/>
          </a:xfrm>
          <a:prstGeom prst="rect">
            <a:avLst/>
          </a:prstGeom>
          <a:noFill/>
        </p:spPr>
        <p:txBody>
          <a:bodyPr wrap="square" rtlCol="0">
            <a:spAutoFit/>
          </a:bodyPr>
          <a:lstStyle/>
          <a:p>
            <a:r>
              <a:rPr lang="en-US" sz="1400" b="1" dirty="0" smtClean="0"/>
              <a:t>Starboard-side</a:t>
            </a:r>
            <a:endParaRPr lang="en-US" sz="1400" b="1" dirty="0"/>
          </a:p>
        </p:txBody>
      </p:sp>
      <p:cxnSp>
        <p:nvCxnSpPr>
          <p:cNvPr id="26" name="Straight Arrow Connector 25"/>
          <p:cNvCxnSpPr/>
          <p:nvPr/>
        </p:nvCxnSpPr>
        <p:spPr>
          <a:xfrm flipH="1" flipV="1">
            <a:off x="6553201" y="2438400"/>
            <a:ext cx="1295400" cy="3276600"/>
          </a:xfrm>
          <a:prstGeom prst="straightConnector1">
            <a:avLst/>
          </a:prstGeom>
          <a:ln w="28575">
            <a:solidFill>
              <a:srgbClr val="FF0000"/>
            </a:solidFill>
            <a:headEnd type="arrow"/>
            <a:tailEnd type="arrow"/>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rot="3989555">
            <a:off x="6259159" y="3106278"/>
            <a:ext cx="1447801" cy="307777"/>
          </a:xfrm>
          <a:prstGeom prst="rect">
            <a:avLst/>
          </a:prstGeom>
          <a:noFill/>
        </p:spPr>
        <p:txBody>
          <a:bodyPr wrap="square" rtlCol="0">
            <a:spAutoFit/>
          </a:bodyPr>
          <a:lstStyle/>
          <a:p>
            <a:r>
              <a:rPr lang="en-US" sz="1400" b="1" dirty="0" smtClean="0">
                <a:solidFill>
                  <a:srgbClr val="FF0000"/>
                </a:solidFill>
              </a:rPr>
              <a:t>b=1.4 m</a:t>
            </a:r>
            <a:endParaRPr lang="en-US" sz="1400" b="1" dirty="0">
              <a:solidFill>
                <a:srgbClr val="FF0000"/>
              </a:solidFill>
            </a:endParaRPr>
          </a:p>
        </p:txBody>
      </p:sp>
      <p:cxnSp>
        <p:nvCxnSpPr>
          <p:cNvPr id="33" name="Straight Arrow Connector 32"/>
          <p:cNvCxnSpPr/>
          <p:nvPr/>
        </p:nvCxnSpPr>
        <p:spPr>
          <a:xfrm flipV="1">
            <a:off x="7848601" y="3505200"/>
            <a:ext cx="457200" cy="2209800"/>
          </a:xfrm>
          <a:prstGeom prst="straightConnector1">
            <a:avLst/>
          </a:prstGeom>
          <a:ln w="28575">
            <a:solidFill>
              <a:srgbClr val="FF0000"/>
            </a:solidFill>
            <a:headEnd type="arrow"/>
            <a:tailEnd type="arrow"/>
          </a:ln>
        </p:spPr>
        <p:style>
          <a:lnRef idx="1">
            <a:schemeClr val="dk1"/>
          </a:lnRef>
          <a:fillRef idx="0">
            <a:schemeClr val="dk1"/>
          </a:fillRef>
          <a:effectRef idx="0">
            <a:schemeClr val="dk1"/>
          </a:effectRef>
          <a:fontRef idx="minor">
            <a:schemeClr val="tx1"/>
          </a:fontRef>
        </p:style>
      </p:cxnSp>
      <p:sp>
        <p:nvSpPr>
          <p:cNvPr id="34" name="TextBox 33"/>
          <p:cNvSpPr txBox="1"/>
          <p:nvPr/>
        </p:nvSpPr>
        <p:spPr>
          <a:xfrm rot="17025367">
            <a:off x="7681433" y="3813647"/>
            <a:ext cx="863932" cy="307777"/>
          </a:xfrm>
          <a:prstGeom prst="rect">
            <a:avLst/>
          </a:prstGeom>
          <a:noFill/>
        </p:spPr>
        <p:txBody>
          <a:bodyPr wrap="square" rtlCol="0">
            <a:spAutoFit/>
          </a:bodyPr>
          <a:lstStyle/>
          <a:p>
            <a:r>
              <a:rPr lang="en-US" sz="1400" b="1" dirty="0" smtClean="0">
                <a:solidFill>
                  <a:srgbClr val="FF0000"/>
                </a:solidFill>
              </a:rPr>
              <a:t>z=1.8m</a:t>
            </a:r>
            <a:endParaRPr lang="en-US" sz="1400" b="1" dirty="0">
              <a:solidFill>
                <a:srgbClr val="FF0000"/>
              </a:solidFill>
            </a:endParaRPr>
          </a:p>
        </p:txBody>
      </p:sp>
      <mc:AlternateContent xmlns:mc="http://schemas.openxmlformats.org/markup-compatibility/2006" xmlns:a14="http://schemas.microsoft.com/office/drawing/2010/main">
        <mc:Choice Requires="a14">
          <p:sp>
            <p:nvSpPr>
              <p:cNvPr id="42" name="TextBox 41"/>
              <p:cNvSpPr txBox="1"/>
              <p:nvPr/>
            </p:nvSpPr>
            <p:spPr>
              <a:xfrm>
                <a:off x="152400" y="962519"/>
                <a:ext cx="3008879" cy="3566160"/>
              </a:xfrm>
              <a:prstGeom prst="rect">
                <a:avLst/>
              </a:prstGeom>
              <a:noFill/>
              <a:ln>
                <a:solidFill>
                  <a:schemeClr val="tx1"/>
                </a:solidFill>
              </a:ln>
            </p:spPr>
            <p:txBody>
              <a:bodyPr wrap="square" rtlCol="0">
                <a:spAutoFit/>
              </a:bodyPr>
              <a:lstStyle/>
              <a:p>
                <a:r>
                  <a:rPr lang="en-US" sz="1600" dirty="0" smtClean="0"/>
                  <a:t>Experimental setup variables:</a:t>
                </a:r>
              </a:p>
              <a:p>
                <a:pPr marL="285750" indent="-285750">
                  <a:buFont typeface="Arial" panose="020B0604020202020204" pitchFamily="34" charset="0"/>
                  <a:buChar char="•"/>
                </a:pPr>
                <a14:m>
                  <m:oMath xmlns:m="http://schemas.openxmlformats.org/officeDocument/2006/math">
                    <m:r>
                      <a:rPr lang="en-US" sz="1400" b="0" i="1" smtClean="0">
                        <a:latin typeface="Cambria Math"/>
                      </a:rPr>
                      <m:t>𝑏</m:t>
                    </m:r>
                  </m:oMath>
                </a14:m>
                <a:r>
                  <a:rPr lang="en-US" sz="1400" dirty="0" smtClean="0"/>
                  <a:t> – baseline separation of cameras</a:t>
                </a:r>
              </a:p>
              <a:p>
                <a:pPr marL="285750" indent="-285750">
                  <a:buFont typeface="Arial" panose="020B0604020202020204" pitchFamily="34" charset="0"/>
                  <a:buChar char="•"/>
                </a:pPr>
                <a14:m>
                  <m:oMath xmlns:m="http://schemas.openxmlformats.org/officeDocument/2006/math">
                    <m:r>
                      <a:rPr lang="en-US" sz="1400" b="0" i="1" smtClean="0">
                        <a:latin typeface="Cambria Math"/>
                      </a:rPr>
                      <m:t>𝑧</m:t>
                    </m:r>
                  </m:oMath>
                </a14:m>
                <a:r>
                  <a:rPr lang="en-US" sz="1400" dirty="0" smtClean="0"/>
                  <a:t> – depth to measurement space</a:t>
                </a:r>
              </a:p>
              <a:p>
                <a:pPr marL="285750" indent="-285750">
                  <a:buFont typeface="Arial" panose="020B0604020202020204" pitchFamily="34" charset="0"/>
                  <a:buChar char="•"/>
                </a:pPr>
                <a14:m>
                  <m:oMath xmlns:m="http://schemas.openxmlformats.org/officeDocument/2006/math">
                    <m:r>
                      <a:rPr lang="en-US" sz="1400" b="0" i="1" smtClean="0">
                        <a:latin typeface="Cambria Math"/>
                      </a:rPr>
                      <m:t>𝑓</m:t>
                    </m:r>
                  </m:oMath>
                </a14:m>
                <a:r>
                  <a:rPr lang="en-US" sz="1400" dirty="0" smtClean="0"/>
                  <a:t> – lens’ focal length</a:t>
                </a:r>
              </a:p>
              <a:p>
                <a:pPr marL="285750" indent="-285750">
                  <a:buFont typeface="Arial" panose="020B0604020202020204" pitchFamily="34" charset="0"/>
                  <a:buChar char="•"/>
                </a:pPr>
                <a14:m>
                  <m:oMath xmlns:m="http://schemas.openxmlformats.org/officeDocument/2006/math">
                    <m:r>
                      <a:rPr lang="en-US" sz="1400" b="0" i="1" smtClean="0">
                        <a:latin typeface="Cambria Math"/>
                      </a:rPr>
                      <m:t>𝑚</m:t>
                    </m:r>
                  </m:oMath>
                </a14:m>
                <a:r>
                  <a:rPr lang="en-US" sz="1400" dirty="0" smtClean="0"/>
                  <a:t> = magnification</a:t>
                </a:r>
              </a:p>
              <a:p>
                <a:pPr marL="285750" indent="-285750">
                  <a:buFont typeface="Arial" panose="020B0604020202020204" pitchFamily="34" charset="0"/>
                  <a:buChar char="•"/>
                </a:pPr>
                <a14:m>
                  <m:oMath xmlns:m="http://schemas.openxmlformats.org/officeDocument/2006/math">
                    <m:r>
                      <a:rPr lang="en-US" sz="1400" b="0" i="1" smtClean="0">
                        <a:latin typeface="Cambria Math"/>
                      </a:rPr>
                      <m:t>𝑁</m:t>
                    </m:r>
                  </m:oMath>
                </a14:m>
                <a:r>
                  <a:rPr lang="en-US" sz="1400" dirty="0" smtClean="0"/>
                  <a:t> – f-stop number (</a:t>
                </a:r>
                <a14:m>
                  <m:oMath xmlns:m="http://schemas.openxmlformats.org/officeDocument/2006/math">
                    <m:r>
                      <a:rPr lang="en-US" sz="1400" b="0" i="1" smtClean="0">
                        <a:latin typeface="Cambria Math"/>
                      </a:rPr>
                      <m:t>𝑓</m:t>
                    </m:r>
                    <m:r>
                      <a:rPr lang="en-US" sz="1400" b="0" i="1" smtClean="0">
                        <a:latin typeface="Cambria Math"/>
                      </a:rPr>
                      <m:t>/</m:t>
                    </m:r>
                    <m:r>
                      <a:rPr lang="en-US" sz="1400" b="0" i="1" smtClean="0">
                        <a:latin typeface="Cambria Math"/>
                      </a:rPr>
                      <m:t>𝑎𝑝𝑒𝑟𝑡𝑢𝑟𝑒</m:t>
                    </m:r>
                  </m:oMath>
                </a14:m>
                <a:r>
                  <a:rPr lang="en-US" sz="1400" dirty="0" smtClean="0"/>
                  <a:t>)</a:t>
                </a:r>
              </a:p>
              <a:p>
                <a:pPr marL="285750" indent="-285750">
                  <a:buFont typeface="Arial" panose="020B0604020202020204" pitchFamily="34" charset="0"/>
                  <a:buChar char="•"/>
                </a:pPr>
                <a14:m>
                  <m:oMath xmlns:m="http://schemas.openxmlformats.org/officeDocument/2006/math">
                    <m:r>
                      <m:rPr>
                        <m:sty m:val="p"/>
                      </m:rPr>
                      <a:rPr lang="en-US" sz="1400" b="0" i="0" smtClean="0">
                        <a:latin typeface="Cambria Math"/>
                      </a:rPr>
                      <m:t>Δ</m:t>
                    </m:r>
                    <m:r>
                      <a:rPr lang="en-US" sz="1400" b="0" i="1" smtClean="0">
                        <a:latin typeface="Cambria Math"/>
                      </a:rPr>
                      <m:t>𝑑</m:t>
                    </m:r>
                  </m:oMath>
                </a14:m>
                <a:r>
                  <a:rPr lang="en-US" sz="1400" dirty="0" smtClean="0"/>
                  <a:t> – physical pixel spacing</a:t>
                </a:r>
              </a:p>
              <a:p>
                <a:pPr marL="285750" indent="-285750">
                  <a:buFont typeface="Arial" panose="020B0604020202020204" pitchFamily="34" charset="0"/>
                  <a:buChar char="•"/>
                </a:pPr>
                <a14:m>
                  <m:oMath xmlns:m="http://schemas.openxmlformats.org/officeDocument/2006/math">
                    <m:r>
                      <a:rPr lang="en-US" sz="1400" b="0" i="1" smtClean="0">
                        <a:latin typeface="Cambria Math"/>
                      </a:rPr>
                      <m:t>h</m:t>
                    </m:r>
                  </m:oMath>
                </a14:m>
                <a:r>
                  <a:rPr lang="en-US" sz="1400" dirty="0" smtClean="0"/>
                  <a:t> –number of pixels in 1D</a:t>
                </a:r>
              </a:p>
              <a:p>
                <a:pPr marL="285750" indent="-285750">
                  <a:buFont typeface="Arial" panose="020B0604020202020204" pitchFamily="34" charset="0"/>
                  <a:buChar char="•"/>
                </a:pPr>
                <a14:m>
                  <m:oMath xmlns:m="http://schemas.openxmlformats.org/officeDocument/2006/math">
                    <m:r>
                      <a:rPr lang="en-US" sz="1400" b="0" i="1" smtClean="0">
                        <a:latin typeface="Cambria Math"/>
                      </a:rPr>
                      <m:t>𝐹𝑂𝑉</m:t>
                    </m:r>
                  </m:oMath>
                </a14:m>
                <a:r>
                  <a:rPr lang="en-US" sz="1400" dirty="0" smtClean="0"/>
                  <a:t> </a:t>
                </a:r>
                <a:r>
                  <a:rPr lang="en-US" sz="1400" dirty="0"/>
                  <a:t>(</a:t>
                </a:r>
                <a:r>
                  <a:rPr lang="en-US" sz="1400" dirty="0" smtClean="0"/>
                  <a:t>field-of-view) –extent of measurement space in 1D</a:t>
                </a:r>
              </a:p>
              <a:p>
                <a:pPr marL="285750" indent="-285750">
                  <a:buFont typeface="Arial" panose="020B0604020202020204" pitchFamily="34" charset="0"/>
                  <a:buChar char="•"/>
                </a:pPr>
                <a14:m>
                  <m:oMath xmlns:m="http://schemas.openxmlformats.org/officeDocument/2006/math">
                    <m:r>
                      <a:rPr lang="en-US" sz="1400" b="0" i="1" smtClean="0">
                        <a:latin typeface="Cambria Math"/>
                      </a:rPr>
                      <m:t>𝐷𝑂𝐹</m:t>
                    </m:r>
                  </m:oMath>
                </a14:m>
                <a:r>
                  <a:rPr lang="en-US" sz="1400" dirty="0" smtClean="0"/>
                  <a:t> (depth-of-field) – out-of-plane distance in-focus </a:t>
                </a:r>
              </a:p>
              <a:p>
                <a:r>
                  <a:rPr lang="en-US" sz="1600" dirty="0" smtClean="0"/>
                  <a:t>Post-processing variables:</a:t>
                </a:r>
              </a:p>
              <a:p>
                <a:pPr marL="285750" indent="-285750">
                  <a:buFont typeface="Arial" panose="020B0604020202020204" pitchFamily="34" charset="0"/>
                  <a:buChar char="•"/>
                </a:pPr>
                <a14:m>
                  <m:oMath xmlns:m="http://schemas.openxmlformats.org/officeDocument/2006/math">
                    <m:r>
                      <a:rPr lang="en-US" sz="1400" b="0" i="1" smtClean="0">
                        <a:latin typeface="Cambria Math"/>
                      </a:rPr>
                      <m:t>𝐻</m:t>
                    </m:r>
                  </m:oMath>
                </a14:m>
                <a:r>
                  <a:rPr lang="en-US" sz="1400" dirty="0" smtClean="0"/>
                  <a:t> – circle of confusion diameter</a:t>
                </a:r>
              </a:p>
            </p:txBody>
          </p:sp>
        </mc:Choice>
        <mc:Fallback xmlns="">
          <p:sp>
            <p:nvSpPr>
              <p:cNvPr id="42" name="TextBox 41"/>
              <p:cNvSpPr txBox="1">
                <a:spLocks noRot="1" noChangeAspect="1" noMove="1" noResize="1" noEditPoints="1" noAdjustHandles="1" noChangeArrowheads="1" noChangeShapeType="1" noTextEdit="1"/>
              </p:cNvSpPr>
              <p:nvPr/>
            </p:nvSpPr>
            <p:spPr>
              <a:xfrm>
                <a:off x="152400" y="962519"/>
                <a:ext cx="3008879" cy="3566160"/>
              </a:xfrm>
              <a:prstGeom prst="rect">
                <a:avLst/>
              </a:prstGeom>
              <a:blipFill rotWithShape="0">
                <a:blip r:embed="rId4"/>
                <a:stretch>
                  <a:fillRect l="-806" t="-341" b="-1533"/>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157843" y="4753525"/>
                <a:ext cx="4023293" cy="7416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sty m:val="p"/>
                        </m:rPr>
                        <a:rPr lang="en-US" b="0" i="0" smtClean="0">
                          <a:latin typeface="Cambria Math"/>
                        </a:rPr>
                        <m:t>Δ</m:t>
                      </m:r>
                      <m:r>
                        <a:rPr lang="en-US" b="0" i="1" smtClean="0">
                          <a:latin typeface="Cambria Math"/>
                        </a:rPr>
                        <m:t>𝑧</m:t>
                      </m:r>
                      <m:r>
                        <a:rPr lang="en-US" b="0" i="1" smtClean="0">
                          <a:latin typeface="Cambria Math"/>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m:rPr>
                                  <m:sty m:val="p"/>
                                </m:rPr>
                                <a:rPr lang="en-US" b="0" i="0" smtClean="0">
                                  <a:latin typeface="Cambria Math"/>
                                </a:rPr>
                                <m:t>z</m:t>
                              </m:r>
                            </m:e>
                            <m:sup>
                              <m:r>
                                <a:rPr lang="en-US" b="0" i="0" smtClean="0">
                                  <a:latin typeface="Cambria Math"/>
                                </a:rPr>
                                <m:t>2</m:t>
                              </m:r>
                            </m:sup>
                          </m:sSup>
                          <m:d>
                            <m:dPr>
                              <m:ctrlPr>
                                <a:rPr lang="en-US" b="0" i="1" smtClean="0">
                                  <a:latin typeface="Cambria Math" panose="02040503050406030204" pitchFamily="18" charset="0"/>
                                </a:rPr>
                              </m:ctrlPr>
                            </m:dPr>
                            <m:e>
                              <m:r>
                                <m:rPr>
                                  <m:sty m:val="p"/>
                                </m:rPr>
                                <a:rPr lang="en-US" b="0" i="0" smtClean="0">
                                  <a:latin typeface="Cambria Math"/>
                                </a:rPr>
                                <m:t>Δ</m:t>
                              </m:r>
                              <m:r>
                                <a:rPr lang="en-US" b="0" i="1" smtClean="0">
                                  <a:latin typeface="Cambria Math"/>
                                </a:rPr>
                                <m:t>𝑑</m:t>
                              </m:r>
                            </m:e>
                          </m:d>
                        </m:num>
                        <m:den>
                          <m:d>
                            <m:dPr>
                              <m:ctrlPr>
                                <a:rPr lang="en-US" b="0" i="1" smtClean="0">
                                  <a:latin typeface="Cambria Math" panose="02040503050406030204" pitchFamily="18" charset="0"/>
                                </a:rPr>
                              </m:ctrlPr>
                            </m:dPr>
                            <m:e>
                              <m:r>
                                <a:rPr lang="en-US" b="0" i="1" smtClean="0">
                                  <a:latin typeface="Cambria Math"/>
                                </a:rPr>
                                <m:t>𝑏𝑓</m:t>
                              </m:r>
                              <m:r>
                                <a:rPr lang="en-US" b="0" i="1" smtClean="0">
                                  <a:latin typeface="Cambria Math"/>
                                </a:rPr>
                                <m:t>+</m:t>
                              </m:r>
                              <m:r>
                                <a:rPr lang="en-US" b="0" i="1" smtClean="0">
                                  <a:latin typeface="Cambria Math"/>
                                </a:rPr>
                                <m:t>𝑧</m:t>
                              </m:r>
                              <m:d>
                                <m:dPr>
                                  <m:ctrlPr>
                                    <a:rPr lang="en-US" b="0" i="1" smtClean="0">
                                      <a:latin typeface="Cambria Math" panose="02040503050406030204" pitchFamily="18" charset="0"/>
                                    </a:rPr>
                                  </m:ctrlPr>
                                </m:dPr>
                                <m:e>
                                  <m:r>
                                    <m:rPr>
                                      <m:sty m:val="p"/>
                                    </m:rPr>
                                    <a:rPr lang="en-US" b="0" i="0" smtClean="0">
                                      <a:latin typeface="Cambria Math"/>
                                    </a:rPr>
                                    <m:t>Δ</m:t>
                                  </m:r>
                                  <m:r>
                                    <a:rPr lang="en-US" b="0" i="1" smtClean="0">
                                      <a:latin typeface="Cambria Math"/>
                                    </a:rPr>
                                    <m:t>𝑑</m:t>
                                  </m:r>
                                </m:e>
                              </m:d>
                            </m:e>
                          </m:d>
                        </m:den>
                      </m:f>
                      <m:r>
                        <a:rPr lang="en-US" b="0" i="1" smtClean="0">
                          <a:latin typeface="Cambria Math"/>
                        </a:rPr>
                        <m:t>⇒0.26 </m:t>
                      </m:r>
                      <m:r>
                        <a:rPr lang="en-US" b="0" i="1" smtClean="0">
                          <a:latin typeface="Cambria Math"/>
                        </a:rPr>
                        <m:t>𝑚𝑚</m:t>
                      </m:r>
                    </m:oMath>
                  </m:oMathPara>
                </a14:m>
                <a:endParaRPr lang="en-US" dirty="0"/>
              </a:p>
            </p:txBody>
          </p:sp>
        </mc:Choice>
        <mc:Fallback xmlns="">
          <p:sp>
            <p:nvSpPr>
              <p:cNvPr id="47" name="TextBox 46"/>
              <p:cNvSpPr txBox="1">
                <a:spLocks noRot="1" noChangeAspect="1" noMove="1" noResize="1" noEditPoints="1" noAdjustHandles="1" noChangeArrowheads="1" noChangeShapeType="1" noTextEdit="1"/>
              </p:cNvSpPr>
              <p:nvPr/>
            </p:nvSpPr>
            <p:spPr>
              <a:xfrm>
                <a:off x="157843" y="4753525"/>
                <a:ext cx="4023293" cy="741678"/>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3276600" y="962520"/>
                <a:ext cx="2286000" cy="2523768"/>
              </a:xfrm>
              <a:prstGeom prst="rect">
                <a:avLst/>
              </a:prstGeom>
              <a:noFill/>
              <a:ln>
                <a:solidFill>
                  <a:schemeClr val="tx1"/>
                </a:solidFill>
              </a:ln>
            </p:spPr>
            <p:txBody>
              <a:bodyPr wrap="square" rtlCol="0">
                <a:spAutoFit/>
              </a:bodyPr>
              <a:lstStyle/>
              <a:p>
                <a:r>
                  <a:rPr lang="en-US" sz="1600" dirty="0" smtClean="0"/>
                  <a:t>LaVision </a:t>
                </a:r>
                <a:r>
                  <a:rPr lang="en-US" sz="1600" dirty="0" err="1" smtClean="0">
                    <a:effectLst/>
                  </a:rPr>
                  <a:t>StrainMaster</a:t>
                </a:r>
                <a:r>
                  <a:rPr lang="en-US" sz="1600" dirty="0" smtClean="0">
                    <a:effectLst/>
                  </a:rPr>
                  <a:t> 2D/3D DIC system:</a:t>
                </a:r>
              </a:p>
              <a:p>
                <a:pPr marL="171450" indent="-171450">
                  <a:buFont typeface="Arial" panose="020B0604020202020204" pitchFamily="34" charset="0"/>
                  <a:buChar char="•"/>
                </a:pPr>
                <a:r>
                  <a:rPr lang="pt-BR" sz="1400" dirty="0" smtClean="0">
                    <a:effectLst/>
                  </a:rPr>
                  <a:t>2 Imager </a:t>
                </a:r>
                <a:r>
                  <a:rPr lang="pt-BR" sz="1400" dirty="0" smtClean="0"/>
                  <a:t> Pro X 4M</a:t>
                </a:r>
              </a:p>
              <a:p>
                <a:pPr marL="171450" indent="-171450">
                  <a:buFont typeface="Arial" panose="020B0604020202020204" pitchFamily="34" charset="0"/>
                  <a:buChar char="•"/>
                </a:pPr>
                <a:r>
                  <a:rPr lang="pt-BR" sz="1400" dirty="0">
                    <a:effectLst/>
                  </a:rPr>
                  <a:t>4</a:t>
                </a:r>
                <a:r>
                  <a:rPr lang="en-US" sz="1400" dirty="0" smtClean="0">
                    <a:effectLst/>
                  </a:rPr>
                  <a:t> MP cameras</a:t>
                </a:r>
              </a:p>
              <a:p>
                <a:pPr marL="171450" indent="-171450">
                  <a:buFont typeface="Arial" panose="020B0604020202020204" pitchFamily="34" charset="0"/>
                  <a:buChar char="•"/>
                </a:pPr>
                <a:r>
                  <a:rPr lang="en-US" sz="1400" dirty="0"/>
                  <a:t>52-mm lenses</a:t>
                </a:r>
              </a:p>
              <a:p>
                <a:pPr marL="171450" indent="-171450">
                  <a:buFont typeface="Arial" panose="020B0604020202020204" pitchFamily="34" charset="0"/>
                  <a:buChar char="•"/>
                </a:pPr>
                <a:r>
                  <a:rPr lang="en-US" sz="1400" dirty="0" smtClean="0"/>
                  <a:t>2,048</a:t>
                </a:r>
                <a:r>
                  <a:rPr lang="en-US" sz="1400" dirty="0" smtClean="0">
                    <a:effectLst/>
                  </a:rPr>
                  <a:t>-by-2,048 resolution</a:t>
                </a:r>
              </a:p>
              <a:p>
                <a:pPr marL="171450" indent="-171450">
                  <a:buFont typeface="Arial" panose="020B0604020202020204" pitchFamily="34" charset="0"/>
                  <a:buChar char="•"/>
                </a:pPr>
                <a:r>
                  <a:rPr lang="en-US" sz="1400" dirty="0" smtClean="0">
                    <a:effectLst/>
                  </a:rPr>
                  <a:t> 7.4-by-7.4 </a:t>
                </a:r>
                <a14:m>
                  <m:oMath xmlns:m="http://schemas.openxmlformats.org/officeDocument/2006/math">
                    <m:r>
                      <a:rPr lang="en-US" sz="1400" b="0" i="1" smtClean="0">
                        <a:effectLst/>
                        <a:latin typeface="Cambria Math"/>
                      </a:rPr>
                      <m:t>𝜇</m:t>
                    </m:r>
                  </m:oMath>
                </a14:m>
                <a:r>
                  <a:rPr lang="en-US" sz="1400" dirty="0" smtClean="0">
                    <a:effectLst/>
                  </a:rPr>
                  <a:t>m pixel spacing</a:t>
                </a:r>
              </a:p>
              <a:p>
                <a:pPr marL="171450" indent="-171450">
                  <a:buFont typeface="Arial" panose="020B0604020202020204" pitchFamily="34" charset="0"/>
                  <a:buChar char="•"/>
                </a:pPr>
                <a:r>
                  <a:rPr lang="en-US" sz="1400" dirty="0" smtClean="0">
                    <a:effectLst/>
                  </a:rPr>
                  <a:t>14 Hz sampling</a:t>
                </a:r>
              </a:p>
              <a:p>
                <a:pPr marL="171450" indent="-171450">
                  <a:buFont typeface="Arial" panose="020B0604020202020204" pitchFamily="34" charset="0"/>
                  <a:buChar char="•"/>
                </a:pPr>
                <a:r>
                  <a:rPr lang="en-US" sz="1400" dirty="0" smtClean="0">
                    <a:effectLst/>
                  </a:rPr>
                  <a:t>14 bit digital output</a:t>
                </a:r>
              </a:p>
            </p:txBody>
          </p:sp>
        </mc:Choice>
        <mc:Fallback xmlns="">
          <p:sp>
            <p:nvSpPr>
              <p:cNvPr id="44" name="TextBox 43"/>
              <p:cNvSpPr txBox="1">
                <a:spLocks noRot="1" noChangeAspect="1" noMove="1" noResize="1" noEditPoints="1" noAdjustHandles="1" noChangeArrowheads="1" noChangeShapeType="1" noTextEdit="1"/>
              </p:cNvSpPr>
              <p:nvPr/>
            </p:nvSpPr>
            <p:spPr>
              <a:xfrm>
                <a:off x="3276600" y="962520"/>
                <a:ext cx="2286000" cy="2523768"/>
              </a:xfrm>
              <a:prstGeom prst="rect">
                <a:avLst/>
              </a:prstGeom>
              <a:blipFill rotWithShape="0">
                <a:blip r:embed="rId6"/>
                <a:stretch>
                  <a:fillRect l="-1326" t="-481" b="-1202"/>
                </a:stretch>
              </a:blipFill>
              <a:ln>
                <a:solidFill>
                  <a:schemeClr val="tx1"/>
                </a:solidFill>
              </a:ln>
            </p:spPr>
            <p:txBody>
              <a:bodyPr/>
              <a:lstStyle/>
              <a:p>
                <a:r>
                  <a:rPr lang="en-US">
                    <a:noFill/>
                  </a:rPr>
                  <a:t> </a:t>
                </a:r>
              </a:p>
            </p:txBody>
          </p:sp>
        </mc:Fallback>
      </mc:AlternateContent>
      <p:cxnSp>
        <p:nvCxnSpPr>
          <p:cNvPr id="51" name="Straight Arrow Connector 50"/>
          <p:cNvCxnSpPr/>
          <p:nvPr/>
        </p:nvCxnSpPr>
        <p:spPr>
          <a:xfrm flipV="1">
            <a:off x="7939573" y="3051741"/>
            <a:ext cx="442428" cy="13003"/>
          </a:xfrm>
          <a:prstGeom prst="straightConnector1">
            <a:avLst/>
          </a:prstGeom>
          <a:ln w="28575">
            <a:solidFill>
              <a:srgbClr val="FF0000"/>
            </a:solidFill>
            <a:headEnd type="arrow"/>
            <a:tailEnd type="arrow"/>
          </a:ln>
        </p:spPr>
        <p:style>
          <a:lnRef idx="1">
            <a:schemeClr val="dk1"/>
          </a:lnRef>
          <a:fillRef idx="0">
            <a:schemeClr val="dk1"/>
          </a:fillRef>
          <a:effectRef idx="0">
            <a:schemeClr val="dk1"/>
          </a:effectRef>
          <a:fontRef idx="minor">
            <a:schemeClr val="tx1"/>
          </a:fontRef>
        </p:style>
      </p:cxnSp>
      <p:sp>
        <p:nvSpPr>
          <p:cNvPr id="52" name="TextBox 51"/>
          <p:cNvSpPr txBox="1"/>
          <p:nvPr/>
        </p:nvSpPr>
        <p:spPr>
          <a:xfrm rot="84385">
            <a:off x="7345117" y="2759912"/>
            <a:ext cx="1439707" cy="307777"/>
          </a:xfrm>
          <a:prstGeom prst="rect">
            <a:avLst/>
          </a:prstGeom>
          <a:noFill/>
        </p:spPr>
        <p:txBody>
          <a:bodyPr wrap="square" rtlCol="0">
            <a:spAutoFit/>
          </a:bodyPr>
          <a:lstStyle/>
          <a:p>
            <a:r>
              <a:rPr lang="en-US" sz="1400" b="1" dirty="0" smtClean="0">
                <a:solidFill>
                  <a:srgbClr val="FF0000"/>
                </a:solidFill>
              </a:rPr>
              <a:t>FOV=0.311m</a:t>
            </a:r>
            <a:endParaRPr lang="en-US" sz="1400" b="1" dirty="0">
              <a:solidFill>
                <a:srgbClr val="FF0000"/>
              </a:solidFill>
            </a:endParaRPr>
          </a:p>
        </p:txBody>
      </p:sp>
      <mc:AlternateContent xmlns:mc="http://schemas.openxmlformats.org/markup-compatibility/2006" xmlns:a14="http://schemas.microsoft.com/office/drawing/2010/main">
        <mc:Choice Requires="a14">
          <p:sp>
            <p:nvSpPr>
              <p:cNvPr id="55" name="TextBox 54"/>
              <p:cNvSpPr txBox="1"/>
              <p:nvPr/>
            </p:nvSpPr>
            <p:spPr>
              <a:xfrm>
                <a:off x="157843" y="5538959"/>
                <a:ext cx="4023293" cy="62985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latin typeface="Cambria Math"/>
                        </a:rPr>
                        <m:t>𝐷𝑂𝐹</m:t>
                      </m:r>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2</m:t>
                          </m:r>
                          <m:r>
                            <a:rPr lang="en-US" b="0" i="1" smtClean="0">
                              <a:latin typeface="Cambria Math"/>
                            </a:rPr>
                            <m:t>𝐻𝑁</m:t>
                          </m:r>
                          <m:d>
                            <m:dPr>
                              <m:ctrlPr>
                                <a:rPr lang="en-US" b="0" i="1" smtClean="0">
                                  <a:latin typeface="Cambria Math" panose="02040503050406030204" pitchFamily="18" charset="0"/>
                                </a:rPr>
                              </m:ctrlPr>
                            </m:dPr>
                            <m:e>
                              <m:r>
                                <a:rPr lang="en-US" b="0" i="1" smtClean="0">
                                  <a:latin typeface="Cambria Math"/>
                                </a:rPr>
                                <m:t>𝑚</m:t>
                              </m:r>
                              <m:r>
                                <a:rPr lang="en-US" b="0" i="1" smtClean="0">
                                  <a:latin typeface="Cambria Math"/>
                                </a:rPr>
                                <m:t>+1</m:t>
                              </m:r>
                            </m:e>
                          </m:d>
                        </m:num>
                        <m:den>
                          <m:sSup>
                            <m:sSupPr>
                              <m:ctrlPr>
                                <a:rPr lang="en-US" b="0" i="1" smtClean="0">
                                  <a:latin typeface="Cambria Math" panose="02040503050406030204" pitchFamily="18" charset="0"/>
                                </a:rPr>
                              </m:ctrlPr>
                            </m:sSupPr>
                            <m:e>
                              <m:r>
                                <a:rPr lang="en-US" b="0" i="1" smtClean="0">
                                  <a:latin typeface="Cambria Math"/>
                                </a:rPr>
                                <m:t>𝑚</m:t>
                              </m:r>
                            </m:e>
                            <m:sup>
                              <m:r>
                                <a:rPr lang="en-US" b="0" i="1" smtClean="0">
                                  <a:latin typeface="Cambria Math"/>
                                </a:rPr>
                                <m:t>2</m:t>
                              </m:r>
                            </m:sup>
                          </m:sSup>
                        </m:den>
                      </m:f>
                      <m:r>
                        <a:rPr lang="en-US" b="0" i="1" smtClean="0">
                          <a:latin typeface="Cambria Math"/>
                        </a:rPr>
                        <m:t>⇒</m:t>
                      </m:r>
                      <m:r>
                        <a:rPr lang="en-US" b="0" i="1" smtClean="0">
                          <a:solidFill>
                            <a:schemeClr val="tx1"/>
                          </a:solidFill>
                          <a:latin typeface="Cambria Math"/>
                        </a:rPr>
                        <m:t>0.42 </m:t>
                      </m:r>
                      <m:r>
                        <a:rPr lang="en-US" b="0" i="1" smtClean="0">
                          <a:solidFill>
                            <a:schemeClr val="tx1"/>
                          </a:solidFill>
                          <a:latin typeface="Cambria Math"/>
                        </a:rPr>
                        <m:t>𝑚</m:t>
                      </m:r>
                    </m:oMath>
                  </m:oMathPara>
                </a14:m>
                <a:endParaRPr lang="en-US" dirty="0">
                  <a:solidFill>
                    <a:schemeClr val="tx1"/>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157843" y="5538959"/>
                <a:ext cx="4023293" cy="629852"/>
              </a:xfrm>
              <a:prstGeom prst="rect">
                <a:avLst/>
              </a:prstGeom>
              <a:blipFill rotWithShape="0">
                <a:blip r:embed="rId7"/>
                <a:stretch>
                  <a:fillRect/>
                </a:stretch>
              </a:blipFill>
            </p:spPr>
            <p:txBody>
              <a:bodyPr/>
              <a:lstStyle/>
              <a:p>
                <a:r>
                  <a:rPr lang="en-US">
                    <a:noFill/>
                  </a:rPr>
                  <a:t> </a:t>
                </a:r>
              </a:p>
            </p:txBody>
          </p:sp>
        </mc:Fallback>
      </mc:AlternateContent>
      <p:cxnSp>
        <p:nvCxnSpPr>
          <p:cNvPr id="65" name="Straight Connector 64"/>
          <p:cNvCxnSpPr/>
          <p:nvPr/>
        </p:nvCxnSpPr>
        <p:spPr>
          <a:xfrm flipV="1">
            <a:off x="8458200" y="1752600"/>
            <a:ext cx="0" cy="1876000"/>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8" name="Curved Right Arrow 67"/>
          <p:cNvSpPr/>
          <p:nvPr/>
        </p:nvSpPr>
        <p:spPr>
          <a:xfrm>
            <a:off x="8283104" y="1638300"/>
            <a:ext cx="285414" cy="228600"/>
          </a:xfrm>
          <a:prstGeom prst="curved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
        <p:nvSpPr>
          <p:cNvPr id="72" name="TextBox 71"/>
          <p:cNvSpPr txBox="1"/>
          <p:nvPr/>
        </p:nvSpPr>
        <p:spPr>
          <a:xfrm rot="84385">
            <a:off x="7181758" y="1544520"/>
            <a:ext cx="1193736" cy="307777"/>
          </a:xfrm>
          <a:prstGeom prst="rect">
            <a:avLst/>
          </a:prstGeom>
          <a:noFill/>
        </p:spPr>
        <p:txBody>
          <a:bodyPr wrap="square" rtlCol="0">
            <a:spAutoFit/>
          </a:bodyPr>
          <a:lstStyle/>
          <a:p>
            <a:r>
              <a:rPr lang="en-US" sz="1400" b="1" dirty="0" smtClean="0">
                <a:solidFill>
                  <a:schemeClr val="accent6">
                    <a:lumMod val="75000"/>
                  </a:schemeClr>
                </a:solidFill>
              </a:rPr>
              <a:t>Rotation Axis</a:t>
            </a:r>
            <a:endParaRPr lang="en-US" sz="1400" b="1" dirty="0">
              <a:solidFill>
                <a:schemeClr val="accent6">
                  <a:lumMod val="75000"/>
                </a:schemeClr>
              </a:solidFill>
            </a:endParaRPr>
          </a:p>
        </p:txBody>
      </p:sp>
      <p:cxnSp>
        <p:nvCxnSpPr>
          <p:cNvPr id="70" name="Straight Connector 69"/>
          <p:cNvCxnSpPr/>
          <p:nvPr/>
        </p:nvCxnSpPr>
        <p:spPr>
          <a:xfrm flipV="1">
            <a:off x="7778626" y="5378309"/>
            <a:ext cx="34987" cy="1143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flipV="1">
            <a:off x="7813615" y="5378309"/>
            <a:ext cx="70451" cy="14180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286500" y="2286000"/>
            <a:ext cx="0" cy="2058406"/>
          </a:xfrm>
          <a:prstGeom prst="line">
            <a:avLst/>
          </a:prstGeom>
          <a:ln w="28575">
            <a:solidFill>
              <a:srgbClr val="FFFF0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95144" y="4336450"/>
            <a:ext cx="1596331" cy="0"/>
          </a:xfrm>
          <a:prstGeom prst="line">
            <a:avLst/>
          </a:prstGeom>
          <a:ln w="28575">
            <a:solidFill>
              <a:srgbClr val="FFFF0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6297930" y="5745480"/>
            <a:ext cx="1527114" cy="0"/>
          </a:xfrm>
          <a:prstGeom prst="line">
            <a:avLst/>
          </a:prstGeom>
          <a:ln w="28575">
            <a:solidFill>
              <a:srgbClr val="FFFF0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6304172" y="4423705"/>
            <a:ext cx="0" cy="1314625"/>
          </a:xfrm>
          <a:prstGeom prst="line">
            <a:avLst/>
          </a:prstGeom>
          <a:ln w="28575">
            <a:solidFill>
              <a:srgbClr val="FFFF0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739126" y="4429181"/>
            <a:ext cx="1565046" cy="6951"/>
          </a:xfrm>
          <a:prstGeom prst="line">
            <a:avLst/>
          </a:prstGeom>
          <a:ln w="28575">
            <a:solidFill>
              <a:srgbClr val="FFFF0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199075" y="2206701"/>
            <a:ext cx="0" cy="2058406"/>
          </a:xfrm>
          <a:prstGeom prst="line">
            <a:avLst/>
          </a:prstGeom>
          <a:ln w="28575">
            <a:solidFill>
              <a:srgbClr val="92D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648200" y="4251674"/>
            <a:ext cx="1568547" cy="0"/>
          </a:xfrm>
          <a:prstGeom prst="line">
            <a:avLst/>
          </a:prstGeom>
          <a:ln w="28575">
            <a:solidFill>
              <a:srgbClr val="92D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6192421" y="5856324"/>
            <a:ext cx="1712995" cy="11076"/>
          </a:xfrm>
          <a:prstGeom prst="line">
            <a:avLst/>
          </a:prstGeom>
          <a:ln w="28575">
            <a:solidFill>
              <a:srgbClr val="92D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6210093" y="4541699"/>
            <a:ext cx="0" cy="1314625"/>
          </a:xfrm>
          <a:prstGeom prst="line">
            <a:avLst/>
          </a:prstGeom>
          <a:ln w="28575">
            <a:solidFill>
              <a:srgbClr val="92D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4782721" y="4554126"/>
            <a:ext cx="1427372" cy="1006"/>
          </a:xfrm>
          <a:prstGeom prst="line">
            <a:avLst/>
          </a:prstGeom>
          <a:ln w="28575">
            <a:solidFill>
              <a:srgbClr val="92D050"/>
            </a:solidFill>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4785412" y="4545359"/>
            <a:ext cx="0" cy="179041"/>
          </a:xfrm>
          <a:prstGeom prst="line">
            <a:avLst/>
          </a:prstGeom>
          <a:ln w="28575">
            <a:solidFill>
              <a:srgbClr val="92D050"/>
            </a:solidFill>
            <a:prstDash val="sysDash"/>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4648200" y="4251674"/>
            <a:ext cx="0" cy="472726"/>
          </a:xfrm>
          <a:prstGeom prst="line">
            <a:avLst/>
          </a:prstGeom>
          <a:ln w="28575">
            <a:solidFill>
              <a:srgbClr val="92D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4739125" y="4423706"/>
            <a:ext cx="1" cy="274401"/>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4697576" y="4344407"/>
            <a:ext cx="6672" cy="379993"/>
          </a:xfrm>
          <a:prstGeom prst="line">
            <a:avLst/>
          </a:prstGeom>
          <a:ln w="28575">
            <a:solidFill>
              <a:srgbClr val="FFFF00"/>
            </a:solidFill>
            <a:prstDash val="sysDash"/>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rotWithShape="1">
          <a:blip r:embed="rId8" cstate="print">
            <a:extLst>
              <a:ext uri="{28A0092B-C50C-407E-A947-70E740481C1C}">
                <a14:useLocalDpi xmlns:a14="http://schemas.microsoft.com/office/drawing/2010/main" val="0"/>
              </a:ext>
            </a:extLst>
          </a:blip>
          <a:srcRect t="6595"/>
          <a:stretch/>
        </p:blipFill>
        <p:spPr>
          <a:xfrm>
            <a:off x="4038600" y="4673126"/>
            <a:ext cx="871583" cy="731792"/>
          </a:xfrm>
          <a:prstGeom prst="rect">
            <a:avLst/>
          </a:prstGeom>
        </p:spPr>
      </p:pic>
      <p:sp>
        <p:nvSpPr>
          <p:cNvPr id="40" name="TextBox 39"/>
          <p:cNvSpPr txBox="1"/>
          <p:nvPr/>
        </p:nvSpPr>
        <p:spPr>
          <a:xfrm>
            <a:off x="4874968" y="4523873"/>
            <a:ext cx="1361313" cy="261610"/>
          </a:xfrm>
          <a:prstGeom prst="rect">
            <a:avLst/>
          </a:prstGeom>
          <a:noFill/>
        </p:spPr>
        <p:txBody>
          <a:bodyPr wrap="square" rtlCol="0">
            <a:spAutoFit/>
          </a:bodyPr>
          <a:lstStyle/>
          <a:p>
            <a:r>
              <a:rPr lang="en-US" sz="1100" dirty="0" smtClean="0"/>
              <a:t>Trigger</a:t>
            </a:r>
            <a:endParaRPr lang="en-US" sz="1100" dirty="0"/>
          </a:p>
        </p:txBody>
      </p:sp>
      <p:sp>
        <p:nvSpPr>
          <p:cNvPr id="69" name="TextBox 68"/>
          <p:cNvSpPr txBox="1"/>
          <p:nvPr/>
        </p:nvSpPr>
        <p:spPr>
          <a:xfrm>
            <a:off x="4613242" y="4258507"/>
            <a:ext cx="1361313" cy="261610"/>
          </a:xfrm>
          <a:prstGeom prst="rect">
            <a:avLst/>
          </a:prstGeom>
          <a:noFill/>
        </p:spPr>
        <p:txBody>
          <a:bodyPr wrap="square" rtlCol="0">
            <a:spAutoFit/>
          </a:bodyPr>
          <a:lstStyle/>
          <a:p>
            <a:r>
              <a:rPr lang="en-US" sz="1100" dirty="0" smtClean="0"/>
              <a:t>Image Acquisition</a:t>
            </a:r>
            <a:endParaRPr lang="en-US" sz="1100" dirty="0"/>
          </a:p>
        </p:txBody>
      </p:sp>
    </p:spTree>
    <p:extLst>
      <p:ext uri="{BB962C8B-B14F-4D97-AF65-F5344CB8AC3E}">
        <p14:creationId xmlns:p14="http://schemas.microsoft.com/office/powerpoint/2010/main" val="38434963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be 44"/>
          <p:cNvSpPr/>
          <p:nvPr/>
        </p:nvSpPr>
        <p:spPr>
          <a:xfrm rot="16200000">
            <a:off x="5385750" y="2640655"/>
            <a:ext cx="1424997" cy="201513"/>
          </a:xfrm>
          <a:prstGeom prst="cub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sp>
        <p:nvSpPr>
          <p:cNvPr id="57" name="Cube 56"/>
          <p:cNvSpPr/>
          <p:nvPr/>
        </p:nvSpPr>
        <p:spPr>
          <a:xfrm rot="16200000">
            <a:off x="5328676" y="2686425"/>
            <a:ext cx="1535411" cy="201513"/>
          </a:xfrm>
          <a:prstGeom prst="cube">
            <a:avLst/>
          </a:prstGeom>
          <a:solidFill>
            <a:srgbClr val="DDDDDD">
              <a:alpha val="32941"/>
            </a:srgbClr>
          </a:solidFill>
          <a:ln w="12700">
            <a:solidFill>
              <a:srgbClr val="000000">
                <a:alpha val="18824"/>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grpSp>
        <p:nvGrpSpPr>
          <p:cNvPr id="46" name="Group 45"/>
          <p:cNvGrpSpPr/>
          <p:nvPr/>
        </p:nvGrpSpPr>
        <p:grpSpPr>
          <a:xfrm>
            <a:off x="5335110" y="1570271"/>
            <a:ext cx="3512491" cy="2888687"/>
            <a:chOff x="1513918" y="3"/>
            <a:chExt cx="3309296" cy="2690951"/>
          </a:xfrm>
        </p:grpSpPr>
        <p:grpSp>
          <p:nvGrpSpPr>
            <p:cNvPr id="90" name="Group 89"/>
            <p:cNvGrpSpPr/>
            <p:nvPr/>
          </p:nvGrpSpPr>
          <p:grpSpPr>
            <a:xfrm>
              <a:off x="1513918" y="3"/>
              <a:ext cx="3309296" cy="2690951"/>
              <a:chOff x="1513918" y="3"/>
              <a:chExt cx="3309296" cy="2690951"/>
            </a:xfrm>
          </p:grpSpPr>
          <p:sp>
            <p:nvSpPr>
              <p:cNvPr id="96" name="Parallelogram 95"/>
              <p:cNvSpPr/>
              <p:nvPr/>
            </p:nvSpPr>
            <p:spPr>
              <a:xfrm rot="10800000" flipH="1" flipV="1">
                <a:off x="1513918" y="1336129"/>
                <a:ext cx="3302207" cy="1354825"/>
              </a:xfrm>
              <a:prstGeom prst="parallelogram">
                <a:avLst>
                  <a:gd name="adj" fmla="val 151426"/>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97" name="Parallelogram 96"/>
              <p:cNvSpPr/>
              <p:nvPr/>
            </p:nvSpPr>
            <p:spPr>
              <a:xfrm rot="16200000" flipH="1">
                <a:off x="1204759" y="310496"/>
                <a:ext cx="2689617" cy="2071297"/>
              </a:xfrm>
              <a:prstGeom prst="parallelogram">
                <a:avLst>
                  <a:gd name="adj" fmla="val 65850"/>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98" name="Parallelogram 97"/>
              <p:cNvSpPr/>
              <p:nvPr/>
            </p:nvSpPr>
            <p:spPr>
              <a:xfrm rot="16200000" flipH="1">
                <a:off x="2442758" y="309162"/>
                <a:ext cx="2689615" cy="2071297"/>
              </a:xfrm>
              <a:prstGeom prst="parallelogram">
                <a:avLst>
                  <a:gd name="adj" fmla="val 65850"/>
                </a:avLst>
              </a:prstGeom>
              <a:gradFill flip="none" rotWithShape="1">
                <a:gsLst>
                  <a:gs pos="100000">
                    <a:schemeClr val="bg1">
                      <a:lumMod val="75000"/>
                    </a:schemeClr>
                  </a:gs>
                  <a:gs pos="61000">
                    <a:schemeClr val="bg1">
                      <a:lumMod val="85000"/>
                    </a:schemeClr>
                  </a:gs>
                  <a:gs pos="0">
                    <a:srgbClr val="E1E8F5">
                      <a:alpha val="0"/>
                    </a:srgbClr>
                  </a:gs>
                </a:gsLst>
                <a:lin ang="5400000" scaled="0"/>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grpSp>
        <p:sp>
          <p:nvSpPr>
            <p:cNvPr id="91" name="Oval 90"/>
            <p:cNvSpPr/>
            <p:nvPr/>
          </p:nvSpPr>
          <p:spPr>
            <a:xfrm rot="19920043">
              <a:off x="2848827" y="1697689"/>
              <a:ext cx="878868" cy="339804"/>
            </a:xfrm>
            <a:prstGeom prst="ellipse">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grpSp>
          <p:nvGrpSpPr>
            <p:cNvPr id="92" name="Group 91"/>
            <p:cNvGrpSpPr/>
            <p:nvPr/>
          </p:nvGrpSpPr>
          <p:grpSpPr>
            <a:xfrm>
              <a:off x="3097026" y="574242"/>
              <a:ext cx="382474" cy="1404239"/>
              <a:chOff x="3097025" y="574242"/>
              <a:chExt cx="382474" cy="1404239"/>
            </a:xfrm>
          </p:grpSpPr>
          <p:cxnSp>
            <p:nvCxnSpPr>
              <p:cNvPr id="93" name="Straight Connector 92"/>
              <p:cNvCxnSpPr/>
              <p:nvPr/>
            </p:nvCxnSpPr>
            <p:spPr>
              <a:xfrm>
                <a:off x="3117260" y="735921"/>
                <a:ext cx="0" cy="1239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rot="19562135" flipV="1">
                <a:off x="3097025" y="1842506"/>
                <a:ext cx="382474" cy="5017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95" name="Parallelogram 94"/>
              <p:cNvSpPr/>
              <p:nvPr/>
            </p:nvSpPr>
            <p:spPr>
              <a:xfrm rot="16200000" flipH="1">
                <a:off x="2595710" y="1113304"/>
                <a:ext cx="1404239" cy="326115"/>
              </a:xfrm>
              <a:prstGeom prst="parallelogram">
                <a:avLst>
                  <a:gd name="adj" fmla="val 65850"/>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grpSp>
      </p:grpSp>
      <p:sp>
        <p:nvSpPr>
          <p:cNvPr id="48" name="Parallelogram 47"/>
          <p:cNvSpPr/>
          <p:nvPr/>
        </p:nvSpPr>
        <p:spPr>
          <a:xfrm rot="10800000" flipH="1" flipV="1">
            <a:off x="5336042" y="1570271"/>
            <a:ext cx="3505028" cy="1454252"/>
          </a:xfrm>
          <a:prstGeom prst="parallelogram">
            <a:avLst>
              <a:gd name="adj" fmla="val 151426"/>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62" name="Cube 61"/>
          <p:cNvSpPr/>
          <p:nvPr/>
        </p:nvSpPr>
        <p:spPr>
          <a:xfrm rot="16200000">
            <a:off x="5324946" y="2690391"/>
            <a:ext cx="1535411" cy="201513"/>
          </a:xfrm>
          <a:prstGeom prst="cube">
            <a:avLst/>
          </a:prstGeom>
          <a:solidFill>
            <a:srgbClr val="DDDDDD">
              <a:alpha val="32941"/>
            </a:srgbClr>
          </a:solidFill>
          <a:ln w="12700">
            <a:solidFill>
              <a:srgbClr val="000000">
                <a:alpha val="18824"/>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sp>
        <p:nvSpPr>
          <p:cNvPr id="58" name="Cube 57"/>
          <p:cNvSpPr/>
          <p:nvPr/>
        </p:nvSpPr>
        <p:spPr>
          <a:xfrm rot="16200000">
            <a:off x="7505197" y="2695862"/>
            <a:ext cx="1537299" cy="201513"/>
          </a:xfrm>
          <a:prstGeom prst="cub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ea typeface="Times New Roman"/>
                <a:cs typeface="Cordia New"/>
              </a:rPr>
              <a:t> </a:t>
            </a:r>
          </a:p>
        </p:txBody>
      </p:sp>
      <p:sp>
        <p:nvSpPr>
          <p:cNvPr id="49" name="Up Arrow 48"/>
          <p:cNvSpPr/>
          <p:nvPr/>
        </p:nvSpPr>
        <p:spPr>
          <a:xfrm rot="3241772">
            <a:off x="5266872" y="4441136"/>
            <a:ext cx="350115" cy="616668"/>
          </a:xfrm>
          <a:prstGeom prst="upArrow">
            <a:avLst>
              <a:gd name="adj1" fmla="val 26694"/>
              <a:gd name="adj2" fmla="val 76348"/>
            </a:avLst>
          </a:prstGeom>
          <a:solidFill>
            <a:srgbClr val="A39EA8"/>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50" name="TextBox 68"/>
          <p:cNvSpPr txBox="1"/>
          <p:nvPr/>
        </p:nvSpPr>
        <p:spPr>
          <a:xfrm>
            <a:off x="5607525" y="4584793"/>
            <a:ext cx="1404064" cy="458642"/>
          </a:xfrm>
          <a:prstGeom prst="rect">
            <a:avLst/>
          </a:prstGeom>
          <a:noFill/>
        </p:spPr>
        <p:txBody>
          <a:bodyPr wrap="square" rtlCol="0">
            <a:spAutoFit/>
          </a:bodyPr>
          <a:lstStyle/>
          <a:p>
            <a:pPr marL="0" marR="0">
              <a:spcBef>
                <a:spcPts val="0"/>
              </a:spcBef>
              <a:spcAft>
                <a:spcPts val="0"/>
              </a:spcAft>
            </a:pPr>
            <a:r>
              <a:rPr lang="en-US" sz="1400" kern="1200">
                <a:solidFill>
                  <a:srgbClr val="000000"/>
                </a:solidFill>
                <a:effectLst/>
                <a:latin typeface="Calibri"/>
                <a:ea typeface="Times New Roman"/>
                <a:cs typeface="Cordia New"/>
              </a:rPr>
              <a:t>Flow</a:t>
            </a:r>
            <a:endParaRPr lang="en-US" sz="1200">
              <a:effectLst/>
              <a:latin typeface="Times New Roman"/>
              <a:ea typeface="Times New Roman"/>
            </a:endParaRPr>
          </a:p>
        </p:txBody>
      </p:sp>
      <p:sp>
        <p:nvSpPr>
          <p:cNvPr id="53" name="Oval 52"/>
          <p:cNvSpPr/>
          <p:nvPr/>
        </p:nvSpPr>
        <p:spPr>
          <a:xfrm rot="19920043">
            <a:off x="6644014" y="2078929"/>
            <a:ext cx="932933" cy="364271"/>
          </a:xfrm>
          <a:prstGeom prst="ellipse">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sp>
        <p:nvSpPr>
          <p:cNvPr id="54" name="Oval 53"/>
          <p:cNvSpPr/>
          <p:nvPr/>
        </p:nvSpPr>
        <p:spPr>
          <a:xfrm rot="19562135" flipV="1">
            <a:off x="6896839" y="2181793"/>
            <a:ext cx="416088" cy="103808"/>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sp>
        <p:nvSpPr>
          <p:cNvPr id="59" name="Cube 58"/>
          <p:cNvSpPr/>
          <p:nvPr/>
        </p:nvSpPr>
        <p:spPr>
          <a:xfrm>
            <a:off x="5997492" y="2027025"/>
            <a:ext cx="2377112" cy="203841"/>
          </a:xfrm>
          <a:prstGeom prst="cub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Freeform 59"/>
          <p:cNvSpPr/>
          <p:nvPr/>
        </p:nvSpPr>
        <p:spPr>
          <a:xfrm>
            <a:off x="5683093" y="1727870"/>
            <a:ext cx="845237" cy="808757"/>
          </a:xfrm>
          <a:custGeom>
            <a:avLst/>
            <a:gdLst>
              <a:gd name="connsiteX0" fmla="*/ 1032734 w 1032734"/>
              <a:gd name="connsiteY0" fmla="*/ 0 h 1086522"/>
              <a:gd name="connsiteX1" fmla="*/ 215153 w 1032734"/>
              <a:gd name="connsiteY1" fmla="*/ 419548 h 1086522"/>
              <a:gd name="connsiteX2" fmla="*/ 0 w 1032734"/>
              <a:gd name="connsiteY2" fmla="*/ 1086522 h 1086522"/>
            </a:gdLst>
            <a:ahLst/>
            <a:cxnLst>
              <a:cxn ang="0">
                <a:pos x="connsiteX0" y="connsiteY0"/>
              </a:cxn>
              <a:cxn ang="0">
                <a:pos x="connsiteX1" y="connsiteY1"/>
              </a:cxn>
              <a:cxn ang="0">
                <a:pos x="connsiteX2" y="connsiteY2"/>
              </a:cxn>
            </a:cxnLst>
            <a:rect l="l" t="t" r="r" b="b"/>
            <a:pathLst>
              <a:path w="1032734" h="1086522">
                <a:moveTo>
                  <a:pt x="1032734" y="0"/>
                </a:moveTo>
                <a:cubicBezTo>
                  <a:pt x="710004" y="119230"/>
                  <a:pt x="387275" y="238461"/>
                  <a:pt x="215153" y="419548"/>
                </a:cubicBezTo>
                <a:cubicBezTo>
                  <a:pt x="43031" y="600635"/>
                  <a:pt x="48409" y="966395"/>
                  <a:pt x="0" y="1086522"/>
                </a:cubicBezTo>
              </a:path>
            </a:pathLst>
          </a:custGeom>
          <a:noFill/>
          <a:ln>
            <a:solidFill>
              <a:srgbClr val="0070C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1" name="Group 60"/>
          <p:cNvGrpSpPr/>
          <p:nvPr/>
        </p:nvGrpSpPr>
        <p:grpSpPr>
          <a:xfrm rot="20373775">
            <a:off x="8078881" y="2421489"/>
            <a:ext cx="317199" cy="125513"/>
            <a:chOff x="2669347" y="983828"/>
            <a:chExt cx="216433" cy="84650"/>
          </a:xfrm>
        </p:grpSpPr>
        <p:sp>
          <p:nvSpPr>
            <p:cNvPr id="88" name="Cube 87"/>
            <p:cNvSpPr/>
            <p:nvPr/>
          </p:nvSpPr>
          <p:spPr>
            <a:xfrm rot="21134682">
              <a:off x="2669347" y="1013263"/>
              <a:ext cx="56154" cy="55215"/>
            </a:xfrm>
            <a:prstGeom prst="cube">
              <a:avLst/>
            </a:prstGeom>
            <a:solidFill>
              <a:schemeClr val="bg2">
                <a:lumMod val="10000"/>
              </a:schemeClr>
            </a:solidFill>
            <a:ln w="3175"/>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9" name="Cube 88"/>
            <p:cNvSpPr/>
            <p:nvPr/>
          </p:nvSpPr>
          <p:spPr>
            <a:xfrm rot="21134682">
              <a:off x="2714997" y="983828"/>
              <a:ext cx="170783" cy="81833"/>
            </a:xfrm>
            <a:prstGeom prst="cub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3" name="Freeform 62"/>
          <p:cNvSpPr/>
          <p:nvPr/>
        </p:nvSpPr>
        <p:spPr>
          <a:xfrm rot="10453806">
            <a:off x="7807381" y="1687291"/>
            <a:ext cx="845237" cy="808757"/>
          </a:xfrm>
          <a:custGeom>
            <a:avLst/>
            <a:gdLst>
              <a:gd name="connsiteX0" fmla="*/ 1032734 w 1032734"/>
              <a:gd name="connsiteY0" fmla="*/ 0 h 1086522"/>
              <a:gd name="connsiteX1" fmla="*/ 215153 w 1032734"/>
              <a:gd name="connsiteY1" fmla="*/ 419548 h 1086522"/>
              <a:gd name="connsiteX2" fmla="*/ 0 w 1032734"/>
              <a:gd name="connsiteY2" fmla="*/ 1086522 h 1086522"/>
            </a:gdLst>
            <a:ahLst/>
            <a:cxnLst>
              <a:cxn ang="0">
                <a:pos x="connsiteX0" y="connsiteY0"/>
              </a:cxn>
              <a:cxn ang="0">
                <a:pos x="connsiteX1" y="connsiteY1"/>
              </a:cxn>
              <a:cxn ang="0">
                <a:pos x="connsiteX2" y="connsiteY2"/>
              </a:cxn>
            </a:cxnLst>
            <a:rect l="l" t="t" r="r" b="b"/>
            <a:pathLst>
              <a:path w="1032734" h="1086522">
                <a:moveTo>
                  <a:pt x="1032734" y="0"/>
                </a:moveTo>
                <a:cubicBezTo>
                  <a:pt x="710004" y="119230"/>
                  <a:pt x="387275" y="238461"/>
                  <a:pt x="215153" y="419548"/>
                </a:cubicBezTo>
                <a:cubicBezTo>
                  <a:pt x="43031" y="600635"/>
                  <a:pt x="48409" y="966395"/>
                  <a:pt x="0" y="1086522"/>
                </a:cubicBezTo>
              </a:path>
            </a:pathLst>
          </a:custGeom>
          <a:noFill/>
          <a:ln>
            <a:solidFill>
              <a:srgbClr val="0070C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ea typeface="Times New Roman"/>
                <a:cs typeface="Cordia New"/>
              </a:rPr>
              <a:t> </a:t>
            </a:r>
          </a:p>
        </p:txBody>
      </p:sp>
      <p:grpSp>
        <p:nvGrpSpPr>
          <p:cNvPr id="64" name="Group 63"/>
          <p:cNvGrpSpPr/>
          <p:nvPr/>
        </p:nvGrpSpPr>
        <p:grpSpPr>
          <a:xfrm rot="1378500">
            <a:off x="8117115" y="3262338"/>
            <a:ext cx="317199" cy="125513"/>
            <a:chOff x="0" y="0"/>
            <a:chExt cx="216433" cy="84650"/>
          </a:xfrm>
        </p:grpSpPr>
        <p:sp>
          <p:nvSpPr>
            <p:cNvPr id="86" name="Cube 85"/>
            <p:cNvSpPr/>
            <p:nvPr/>
          </p:nvSpPr>
          <p:spPr>
            <a:xfrm rot="21134682">
              <a:off x="0" y="29435"/>
              <a:ext cx="56154" cy="55215"/>
            </a:xfrm>
            <a:prstGeom prst="cube">
              <a:avLst/>
            </a:prstGeom>
            <a:solidFill>
              <a:schemeClr val="bg2">
                <a:lumMod val="10000"/>
              </a:schemeClr>
            </a:solidFill>
            <a:ln w="3175"/>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7" name="Cube 86"/>
            <p:cNvSpPr/>
            <p:nvPr/>
          </p:nvSpPr>
          <p:spPr>
            <a:xfrm rot="21134682">
              <a:off x="45650" y="0"/>
              <a:ext cx="170783" cy="81833"/>
            </a:xfrm>
            <a:prstGeom prst="cub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6" name="Parallelogram 65"/>
          <p:cNvSpPr/>
          <p:nvPr/>
        </p:nvSpPr>
        <p:spPr>
          <a:xfrm rot="16200000" flipH="1">
            <a:off x="6987843" y="2952072"/>
            <a:ext cx="401075" cy="200581"/>
          </a:xfrm>
          <a:prstGeom prst="parallelogram">
            <a:avLst>
              <a:gd name="adj" fmla="val 65850"/>
            </a:avLst>
          </a:prstGeom>
          <a:solidFill>
            <a:schemeClr val="accent5">
              <a:lumMod val="40000"/>
              <a:lumOff val="60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0" marR="0">
              <a:lnSpc>
                <a:spcPct val="115000"/>
              </a:lnSpc>
              <a:spcBef>
                <a:spcPts val="0"/>
              </a:spcBef>
              <a:spcAft>
                <a:spcPts val="0"/>
              </a:spcAft>
            </a:pPr>
            <a:r>
              <a:rPr lang="en-US" sz="1100" dirty="0">
                <a:effectLst/>
                <a:latin typeface="Times New Roman"/>
                <a:ea typeface="Times New Roman"/>
                <a:cs typeface="Cordia New"/>
              </a:rPr>
              <a:t> </a:t>
            </a:r>
            <a:endParaRPr lang="en-US" sz="1200" dirty="0">
              <a:effectLst/>
              <a:latin typeface="Times New Roman"/>
              <a:ea typeface="Times New Roman"/>
            </a:endParaRPr>
          </a:p>
        </p:txBody>
      </p:sp>
      <p:cxnSp>
        <p:nvCxnSpPr>
          <p:cNvPr id="69" name="Straight Connector 68"/>
          <p:cNvCxnSpPr/>
          <p:nvPr/>
        </p:nvCxnSpPr>
        <p:spPr>
          <a:xfrm flipH="1">
            <a:off x="7187914" y="2577206"/>
            <a:ext cx="852700" cy="341622"/>
          </a:xfrm>
          <a:prstGeom prst="line">
            <a:avLst/>
          </a:prstGeom>
          <a:ln>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7187914" y="2624392"/>
            <a:ext cx="920805" cy="561506"/>
          </a:xfrm>
          <a:prstGeom prst="line">
            <a:avLst/>
          </a:prstGeom>
          <a:ln>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flipV="1">
            <a:off x="7187914" y="3186841"/>
            <a:ext cx="898414" cy="127400"/>
          </a:xfrm>
          <a:prstGeom prst="line">
            <a:avLst/>
          </a:prstGeom>
          <a:ln>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flipV="1">
            <a:off x="7187914" y="2918828"/>
            <a:ext cx="929201" cy="334072"/>
          </a:xfrm>
          <a:prstGeom prst="line">
            <a:avLst/>
          </a:prstGeom>
          <a:ln>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76" name="Group 75"/>
          <p:cNvGrpSpPr/>
          <p:nvPr/>
        </p:nvGrpSpPr>
        <p:grpSpPr>
          <a:xfrm rot="20221500" flipH="1">
            <a:off x="5857546" y="3330286"/>
            <a:ext cx="317199" cy="125513"/>
            <a:chOff x="632460" y="565785"/>
            <a:chExt cx="216433" cy="84650"/>
          </a:xfrm>
          <a:solidFill>
            <a:srgbClr val="969696">
              <a:alpha val="21961"/>
            </a:srgbClr>
          </a:solidFill>
        </p:grpSpPr>
        <p:sp>
          <p:nvSpPr>
            <p:cNvPr id="82" name="Cube 81"/>
            <p:cNvSpPr/>
            <p:nvPr/>
          </p:nvSpPr>
          <p:spPr>
            <a:xfrm rot="21134682">
              <a:off x="632460" y="595220"/>
              <a:ext cx="56154" cy="55215"/>
            </a:xfrm>
            <a:prstGeom prst="cube">
              <a:avLst/>
            </a:prstGeom>
            <a:grpFill/>
            <a:ln w="3175">
              <a:solidFill>
                <a:srgbClr val="000000">
                  <a:alpha val="30196"/>
                </a:srgb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3" name="Cube 82"/>
            <p:cNvSpPr/>
            <p:nvPr/>
          </p:nvSpPr>
          <p:spPr>
            <a:xfrm rot="21134682">
              <a:off x="678110" y="565785"/>
              <a:ext cx="170783" cy="81833"/>
            </a:xfrm>
            <a:prstGeom prst="cube">
              <a:avLst/>
            </a:prstGeom>
            <a:grpFill/>
            <a:ln w="6350">
              <a:solidFill>
                <a:srgbClr val="000000">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77" name="Straight Connector 76"/>
          <p:cNvCxnSpPr/>
          <p:nvPr/>
        </p:nvCxnSpPr>
        <p:spPr>
          <a:xfrm>
            <a:off x="6158889" y="2625335"/>
            <a:ext cx="852700" cy="341622"/>
          </a:xfrm>
          <a:prstGeom prst="line">
            <a:avLst/>
          </a:prstGeom>
          <a:ln>
            <a:solidFill>
              <a:schemeClr val="bg1">
                <a:lumMod val="65000"/>
                <a:alpha val="7098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158889" y="2672521"/>
            <a:ext cx="920805" cy="561506"/>
          </a:xfrm>
          <a:prstGeom prst="line">
            <a:avLst/>
          </a:prstGeom>
          <a:ln>
            <a:solidFill>
              <a:schemeClr val="bg1">
                <a:lumMod val="65000"/>
                <a:alpha val="7098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6158889" y="3234970"/>
            <a:ext cx="898414" cy="127400"/>
          </a:xfrm>
          <a:prstGeom prst="line">
            <a:avLst/>
          </a:prstGeom>
          <a:ln>
            <a:solidFill>
              <a:schemeClr val="bg1">
                <a:lumMod val="65000"/>
                <a:alpha val="7098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6158889" y="2966957"/>
            <a:ext cx="929201" cy="334072"/>
          </a:xfrm>
          <a:prstGeom prst="line">
            <a:avLst/>
          </a:prstGeom>
          <a:ln>
            <a:solidFill>
              <a:schemeClr val="bg1">
                <a:lumMod val="65000"/>
                <a:alpha val="70980"/>
              </a:schemeClr>
            </a:solidFill>
            <a:prstDash val="lgDas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Iteration on Design</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fld id="{AB203E22-C2DD-483D-83B5-CAAE48D84F5A}" type="slidenum">
              <a:rPr lang="en-US" smtClean="0"/>
              <a:t>37</a:t>
            </a:fld>
            <a:endParaRPr lang="en-US"/>
          </a:p>
        </p:txBody>
      </p:sp>
      <p:cxnSp>
        <p:nvCxnSpPr>
          <p:cNvPr id="26" name="Straight Arrow Connector 25"/>
          <p:cNvCxnSpPr/>
          <p:nvPr/>
        </p:nvCxnSpPr>
        <p:spPr>
          <a:xfrm flipV="1">
            <a:off x="8444013" y="2425964"/>
            <a:ext cx="0" cy="978213"/>
          </a:xfrm>
          <a:prstGeom prst="straightConnector1">
            <a:avLst/>
          </a:prstGeom>
          <a:ln w="28575">
            <a:solidFill>
              <a:srgbClr val="FF0000"/>
            </a:solidFill>
            <a:headEnd type="arrow"/>
            <a:tailEnd type="arrow"/>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rot="5400000">
            <a:off x="7873291" y="3048767"/>
            <a:ext cx="1447801" cy="307777"/>
          </a:xfrm>
          <a:prstGeom prst="rect">
            <a:avLst/>
          </a:prstGeom>
          <a:noFill/>
        </p:spPr>
        <p:txBody>
          <a:bodyPr wrap="square" rtlCol="0">
            <a:spAutoFit/>
          </a:bodyPr>
          <a:lstStyle/>
          <a:p>
            <a:r>
              <a:rPr lang="en-US" sz="1400" b="1" dirty="0" smtClean="0">
                <a:solidFill>
                  <a:srgbClr val="FF0000"/>
                </a:solidFill>
              </a:rPr>
              <a:t>b=0.787 m</a:t>
            </a:r>
            <a:endParaRPr lang="en-US" sz="1400" b="1" dirty="0">
              <a:solidFill>
                <a:srgbClr val="FF0000"/>
              </a:solidFill>
            </a:endParaRPr>
          </a:p>
        </p:txBody>
      </p:sp>
      <p:cxnSp>
        <p:nvCxnSpPr>
          <p:cNvPr id="33" name="Straight Arrow Connector 32"/>
          <p:cNvCxnSpPr/>
          <p:nvPr/>
        </p:nvCxnSpPr>
        <p:spPr>
          <a:xfrm>
            <a:off x="7059434" y="3706361"/>
            <a:ext cx="1150081" cy="25407"/>
          </a:xfrm>
          <a:prstGeom prst="straightConnector1">
            <a:avLst/>
          </a:prstGeom>
          <a:ln w="28575">
            <a:solidFill>
              <a:srgbClr val="FF0000"/>
            </a:solidFill>
            <a:headEnd type="arrow"/>
            <a:tailEnd type="arrow"/>
          </a:ln>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7162800" y="3657600"/>
            <a:ext cx="1057682" cy="307777"/>
          </a:xfrm>
          <a:prstGeom prst="rect">
            <a:avLst/>
          </a:prstGeom>
          <a:noFill/>
        </p:spPr>
        <p:txBody>
          <a:bodyPr wrap="square" rtlCol="0">
            <a:spAutoFit/>
          </a:bodyPr>
          <a:lstStyle/>
          <a:p>
            <a:r>
              <a:rPr lang="en-US" sz="1400" b="1" dirty="0" smtClean="0">
                <a:solidFill>
                  <a:srgbClr val="FF0000"/>
                </a:solidFill>
              </a:rPr>
              <a:t>z=1.295m</a:t>
            </a:r>
            <a:endParaRPr lang="en-US" sz="1400" b="1" dirty="0">
              <a:solidFill>
                <a:srgbClr val="FF0000"/>
              </a:solidFill>
            </a:endParaRPr>
          </a:p>
        </p:txBody>
      </p:sp>
      <p:grpSp>
        <p:nvGrpSpPr>
          <p:cNvPr id="11" name="Group 10"/>
          <p:cNvGrpSpPr/>
          <p:nvPr/>
        </p:nvGrpSpPr>
        <p:grpSpPr>
          <a:xfrm>
            <a:off x="6761186" y="1538604"/>
            <a:ext cx="1193736" cy="1948951"/>
            <a:chOff x="7893512" y="1413556"/>
            <a:chExt cx="1193736" cy="1948951"/>
          </a:xfrm>
        </p:grpSpPr>
        <p:cxnSp>
          <p:nvCxnSpPr>
            <p:cNvPr id="65" name="Straight Connector 64"/>
            <p:cNvCxnSpPr/>
            <p:nvPr/>
          </p:nvCxnSpPr>
          <p:spPr>
            <a:xfrm flipV="1">
              <a:off x="8458200" y="1752600"/>
              <a:ext cx="0" cy="1609907"/>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8" name="Curved Right Arrow 67"/>
            <p:cNvSpPr/>
            <p:nvPr/>
          </p:nvSpPr>
          <p:spPr>
            <a:xfrm>
              <a:off x="8283104" y="1703752"/>
              <a:ext cx="285414" cy="228600"/>
            </a:xfrm>
            <a:prstGeom prst="curved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
          <p:nvSpPr>
            <p:cNvPr id="72" name="TextBox 71"/>
            <p:cNvSpPr txBox="1"/>
            <p:nvPr/>
          </p:nvSpPr>
          <p:spPr>
            <a:xfrm rot="84385">
              <a:off x="7893512" y="1413556"/>
              <a:ext cx="1193736" cy="307777"/>
            </a:xfrm>
            <a:prstGeom prst="rect">
              <a:avLst/>
            </a:prstGeom>
            <a:noFill/>
          </p:spPr>
          <p:txBody>
            <a:bodyPr wrap="square" rtlCol="0">
              <a:spAutoFit/>
            </a:bodyPr>
            <a:lstStyle/>
            <a:p>
              <a:r>
                <a:rPr lang="en-US" sz="1400" b="1" dirty="0" smtClean="0">
                  <a:solidFill>
                    <a:schemeClr val="accent6">
                      <a:lumMod val="75000"/>
                    </a:schemeClr>
                  </a:solidFill>
                </a:rPr>
                <a:t>Rotation Axis</a:t>
              </a:r>
              <a:endParaRPr lang="en-US" sz="1400" b="1" dirty="0">
                <a:solidFill>
                  <a:schemeClr val="accent6">
                    <a:lumMod val="75000"/>
                  </a:schemeClr>
                </a:solidFill>
              </a:endParaRPr>
            </a:p>
          </p:txBody>
        </p:sp>
      </p:grpSp>
      <mc:AlternateContent xmlns:mc="http://schemas.openxmlformats.org/markup-compatibility/2006" xmlns:a14="http://schemas.microsoft.com/office/drawing/2010/main">
        <mc:Choice Requires="a14">
          <p:sp>
            <p:nvSpPr>
              <p:cNvPr id="99" name="TextBox 98"/>
              <p:cNvSpPr txBox="1"/>
              <p:nvPr/>
            </p:nvSpPr>
            <p:spPr>
              <a:xfrm>
                <a:off x="261554" y="1261711"/>
                <a:ext cx="3391921" cy="6790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latin typeface="Cambria Math"/>
                        </a:rPr>
                        <m:t>𝑓</m:t>
                      </m:r>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h𝑧</m:t>
                          </m:r>
                          <m:d>
                            <m:dPr>
                              <m:ctrlPr>
                                <a:rPr lang="en-US" b="0" i="1" smtClean="0">
                                  <a:latin typeface="Cambria Math" panose="02040503050406030204" pitchFamily="18" charset="0"/>
                                </a:rPr>
                              </m:ctrlPr>
                            </m:dPr>
                            <m:e>
                              <m:r>
                                <m:rPr>
                                  <m:sty m:val="p"/>
                                </m:rPr>
                                <a:rPr lang="en-US" b="0" i="0" smtClean="0">
                                  <a:latin typeface="Cambria Math"/>
                                </a:rPr>
                                <m:t>Δ</m:t>
                              </m:r>
                              <m:r>
                                <a:rPr lang="en-US" b="0" i="1" smtClean="0">
                                  <a:latin typeface="Cambria Math"/>
                                </a:rPr>
                                <m:t>𝑑</m:t>
                              </m:r>
                            </m:e>
                          </m:d>
                        </m:num>
                        <m:den>
                          <m:r>
                            <a:rPr lang="en-US" b="0" i="1" smtClean="0">
                              <a:latin typeface="Cambria Math"/>
                            </a:rPr>
                            <m:t>𝐹𝑂𝑉</m:t>
                          </m:r>
                          <m:r>
                            <a:rPr lang="en-US" b="0" i="1" smtClean="0">
                              <a:latin typeface="Cambria Math"/>
                            </a:rPr>
                            <m:t>+</m:t>
                          </m:r>
                          <m:r>
                            <a:rPr lang="en-US" b="0" i="1" smtClean="0">
                              <a:latin typeface="Cambria Math"/>
                            </a:rPr>
                            <m:t>h</m:t>
                          </m:r>
                          <m:r>
                            <a:rPr lang="en-US" b="0" i="1" smtClean="0">
                              <a:latin typeface="Cambria Math"/>
                            </a:rPr>
                            <m:t>(</m:t>
                          </m:r>
                          <m:r>
                            <m:rPr>
                              <m:sty m:val="p"/>
                            </m:rPr>
                            <a:rPr lang="en-US" b="0" i="0" smtClean="0">
                              <a:latin typeface="Cambria Math"/>
                            </a:rPr>
                            <m:t>Δ</m:t>
                          </m:r>
                          <m:r>
                            <a:rPr lang="en-US" b="0" i="1" smtClean="0">
                              <a:latin typeface="Cambria Math"/>
                            </a:rPr>
                            <m:t>𝑑</m:t>
                          </m:r>
                          <m:r>
                            <a:rPr lang="en-US" b="0" i="1" smtClean="0">
                              <a:latin typeface="Cambria Math"/>
                            </a:rPr>
                            <m:t>)</m:t>
                          </m:r>
                        </m:den>
                      </m:f>
                      <m:r>
                        <a:rPr lang="en-US" b="0" i="1" smtClean="0">
                          <a:latin typeface="Cambria Math"/>
                        </a:rPr>
                        <m:t>⇒24.03 </m:t>
                      </m:r>
                      <m:r>
                        <a:rPr lang="en-US" b="0" i="1" smtClean="0">
                          <a:latin typeface="Cambria Math"/>
                        </a:rPr>
                        <m:t>𝑚𝑚</m:t>
                      </m:r>
                    </m:oMath>
                  </m:oMathPara>
                </a14:m>
                <a:endParaRPr lang="en-US" dirty="0"/>
              </a:p>
            </p:txBody>
          </p:sp>
        </mc:Choice>
        <mc:Fallback xmlns="">
          <p:sp>
            <p:nvSpPr>
              <p:cNvPr id="99" name="TextBox 98"/>
              <p:cNvSpPr txBox="1">
                <a:spLocks noRot="1" noChangeAspect="1" noMove="1" noResize="1" noEditPoints="1" noAdjustHandles="1" noChangeArrowheads="1" noChangeShapeType="1" noTextEdit="1"/>
              </p:cNvSpPr>
              <p:nvPr/>
            </p:nvSpPr>
            <p:spPr>
              <a:xfrm>
                <a:off x="261554" y="1261711"/>
                <a:ext cx="3391921" cy="67903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261554" y="1984499"/>
                <a:ext cx="4023293" cy="7416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sty m:val="p"/>
                        </m:rPr>
                        <a:rPr lang="en-US" b="0" i="0" smtClean="0">
                          <a:latin typeface="Cambria Math"/>
                        </a:rPr>
                        <m:t>Δ</m:t>
                      </m:r>
                      <m:r>
                        <a:rPr lang="en-US" b="0" i="1" smtClean="0">
                          <a:latin typeface="Cambria Math"/>
                        </a:rPr>
                        <m:t>𝑧</m:t>
                      </m:r>
                      <m:r>
                        <a:rPr lang="en-US" b="0" i="1" smtClean="0">
                          <a:latin typeface="Cambria Math"/>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m:rPr>
                                  <m:sty m:val="p"/>
                                </m:rPr>
                                <a:rPr lang="en-US" b="0" i="0" smtClean="0">
                                  <a:latin typeface="Cambria Math"/>
                                </a:rPr>
                                <m:t>z</m:t>
                              </m:r>
                            </m:e>
                            <m:sup>
                              <m:r>
                                <a:rPr lang="en-US" b="0" i="0" smtClean="0">
                                  <a:latin typeface="Cambria Math"/>
                                </a:rPr>
                                <m:t>2</m:t>
                              </m:r>
                            </m:sup>
                          </m:sSup>
                          <m:d>
                            <m:dPr>
                              <m:ctrlPr>
                                <a:rPr lang="en-US" b="0" i="1" smtClean="0">
                                  <a:latin typeface="Cambria Math" panose="02040503050406030204" pitchFamily="18" charset="0"/>
                                </a:rPr>
                              </m:ctrlPr>
                            </m:dPr>
                            <m:e>
                              <m:r>
                                <m:rPr>
                                  <m:sty m:val="p"/>
                                </m:rPr>
                                <a:rPr lang="en-US" b="0" i="0" smtClean="0">
                                  <a:latin typeface="Cambria Math"/>
                                </a:rPr>
                                <m:t>Δ</m:t>
                              </m:r>
                              <m:r>
                                <a:rPr lang="en-US" b="0" i="1" smtClean="0">
                                  <a:latin typeface="Cambria Math"/>
                                </a:rPr>
                                <m:t>𝑑</m:t>
                              </m:r>
                            </m:e>
                          </m:d>
                        </m:num>
                        <m:den>
                          <m:d>
                            <m:dPr>
                              <m:ctrlPr>
                                <a:rPr lang="en-US" b="0" i="1" smtClean="0">
                                  <a:latin typeface="Cambria Math" panose="02040503050406030204" pitchFamily="18" charset="0"/>
                                </a:rPr>
                              </m:ctrlPr>
                            </m:dPr>
                            <m:e>
                              <m:r>
                                <a:rPr lang="en-US" b="0" i="1" smtClean="0">
                                  <a:latin typeface="Cambria Math"/>
                                </a:rPr>
                                <m:t>𝑏𝑓</m:t>
                              </m:r>
                              <m:r>
                                <a:rPr lang="en-US" b="0" i="1" smtClean="0">
                                  <a:latin typeface="Cambria Math"/>
                                </a:rPr>
                                <m:t>+</m:t>
                              </m:r>
                              <m:r>
                                <a:rPr lang="en-US" b="0" i="1" smtClean="0">
                                  <a:latin typeface="Cambria Math"/>
                                </a:rPr>
                                <m:t>𝑧</m:t>
                              </m:r>
                              <m:d>
                                <m:dPr>
                                  <m:ctrlPr>
                                    <a:rPr lang="en-US" b="0" i="1" smtClean="0">
                                      <a:latin typeface="Cambria Math" panose="02040503050406030204" pitchFamily="18" charset="0"/>
                                    </a:rPr>
                                  </m:ctrlPr>
                                </m:dPr>
                                <m:e>
                                  <m:r>
                                    <m:rPr>
                                      <m:sty m:val="p"/>
                                    </m:rPr>
                                    <a:rPr lang="en-US" b="0" i="0" smtClean="0">
                                      <a:latin typeface="Cambria Math"/>
                                    </a:rPr>
                                    <m:t>Δ</m:t>
                                  </m:r>
                                  <m:r>
                                    <a:rPr lang="en-US" b="0" i="1" smtClean="0">
                                      <a:latin typeface="Cambria Math"/>
                                    </a:rPr>
                                    <m:t>𝑑</m:t>
                                  </m:r>
                                </m:e>
                              </m:d>
                            </m:e>
                          </m:d>
                        </m:den>
                      </m:f>
                      <m:r>
                        <a:rPr lang="en-US" b="0" i="1" smtClean="0">
                          <a:latin typeface="Cambria Math"/>
                        </a:rPr>
                        <m:t>⇒0.66 </m:t>
                      </m:r>
                      <m:r>
                        <a:rPr lang="en-US" b="0" i="1" smtClean="0">
                          <a:latin typeface="Cambria Math"/>
                        </a:rPr>
                        <m:t>𝑚𝑚</m:t>
                      </m:r>
                    </m:oMath>
                  </m:oMathPara>
                </a14:m>
                <a:endParaRPr lang="en-US" dirty="0"/>
              </a:p>
            </p:txBody>
          </p:sp>
        </mc:Choice>
        <mc:Fallback xmlns="">
          <p:sp>
            <p:nvSpPr>
              <p:cNvPr id="100" name="TextBox 99"/>
              <p:cNvSpPr txBox="1">
                <a:spLocks noRot="1" noChangeAspect="1" noMove="1" noResize="1" noEditPoints="1" noAdjustHandles="1" noChangeArrowheads="1" noChangeShapeType="1" noTextEdit="1"/>
              </p:cNvSpPr>
              <p:nvPr/>
            </p:nvSpPr>
            <p:spPr>
              <a:xfrm>
                <a:off x="261554" y="1984499"/>
                <a:ext cx="4023293" cy="741678"/>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Box 100"/>
              <p:cNvSpPr txBox="1"/>
              <p:nvPr/>
            </p:nvSpPr>
            <p:spPr>
              <a:xfrm>
                <a:off x="261554" y="2769933"/>
                <a:ext cx="5404757" cy="504946"/>
              </a:xfrm>
              <a:prstGeom prst="rect">
                <a:avLst/>
              </a:prstGeom>
              <a:noFill/>
            </p:spPr>
            <p:txBody>
              <a:bodyPr wrap="square" rtlCol="0">
                <a:spAutoFit/>
              </a:bodyPr>
              <a:lstStyle/>
              <a:p>
                <a14:m>
                  <m:oMath xmlns:m="http://schemas.openxmlformats.org/officeDocument/2006/math">
                    <m:r>
                      <a:rPr lang="en-US" b="0" i="1" smtClean="0">
                        <a:latin typeface="Cambria Math"/>
                      </a:rPr>
                      <m:t>𝐷𝑂𝐹</m:t>
                    </m:r>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2</m:t>
                        </m:r>
                        <m:r>
                          <a:rPr lang="en-US" b="0" i="1" smtClean="0">
                            <a:latin typeface="Cambria Math"/>
                          </a:rPr>
                          <m:t>𝐻𝑁</m:t>
                        </m:r>
                        <m:d>
                          <m:dPr>
                            <m:ctrlPr>
                              <a:rPr lang="en-US" b="0" i="1" smtClean="0">
                                <a:latin typeface="Cambria Math" panose="02040503050406030204" pitchFamily="18" charset="0"/>
                              </a:rPr>
                            </m:ctrlPr>
                          </m:dPr>
                          <m:e>
                            <m:r>
                              <a:rPr lang="en-US" b="0" i="1" smtClean="0">
                                <a:latin typeface="Cambria Math"/>
                              </a:rPr>
                              <m:t>𝑚</m:t>
                            </m:r>
                            <m:r>
                              <a:rPr lang="en-US" b="0" i="1" smtClean="0">
                                <a:latin typeface="Cambria Math"/>
                              </a:rPr>
                              <m:t>+1</m:t>
                            </m:r>
                          </m:e>
                        </m:d>
                      </m:num>
                      <m:den>
                        <m:sSup>
                          <m:sSupPr>
                            <m:ctrlPr>
                              <a:rPr lang="en-US" b="0" i="1" smtClean="0">
                                <a:latin typeface="Cambria Math" panose="02040503050406030204" pitchFamily="18" charset="0"/>
                              </a:rPr>
                            </m:ctrlPr>
                          </m:sSupPr>
                          <m:e>
                            <m:r>
                              <a:rPr lang="en-US" b="0" i="1" smtClean="0">
                                <a:latin typeface="Cambria Math"/>
                              </a:rPr>
                              <m:t>𝑚</m:t>
                            </m:r>
                          </m:e>
                          <m:sup>
                            <m:r>
                              <a:rPr lang="en-US" b="0" i="1" smtClean="0">
                                <a:latin typeface="Cambria Math"/>
                              </a:rPr>
                              <m:t>2</m:t>
                            </m:r>
                          </m:sup>
                        </m:sSup>
                      </m:den>
                    </m:f>
                    <m:r>
                      <a:rPr lang="en-US" b="0" i="1" smtClean="0">
                        <a:latin typeface="Cambria Math"/>
                      </a:rPr>
                      <m:t>&gt;</m:t>
                    </m:r>
                    <m:r>
                      <a:rPr lang="en-US" b="0" i="1" smtClean="0">
                        <a:solidFill>
                          <a:srgbClr val="00B050"/>
                        </a:solidFill>
                        <a:latin typeface="Cambria Math"/>
                      </a:rPr>
                      <m:t>10 </m:t>
                    </m:r>
                    <m:r>
                      <a:rPr lang="en-US" b="0" i="1" smtClean="0">
                        <a:solidFill>
                          <a:srgbClr val="00B050"/>
                        </a:solidFill>
                        <a:latin typeface="Cambria Math"/>
                      </a:rPr>
                      <m:t>𝑐𝑚</m:t>
                    </m:r>
                  </m:oMath>
                </a14:m>
                <a:r>
                  <a:rPr lang="en-US" dirty="0" smtClean="0">
                    <a:solidFill>
                      <a:srgbClr val="00B050"/>
                    </a:solidFill>
                  </a:rPr>
                  <a:t>  (if aperture </a:t>
                </a:r>
                <a14:m>
                  <m:oMath xmlns:m="http://schemas.openxmlformats.org/officeDocument/2006/math">
                    <m:r>
                      <a:rPr lang="en-US" i="1" dirty="0" smtClean="0">
                        <a:solidFill>
                          <a:srgbClr val="00B050"/>
                        </a:solidFill>
                        <a:latin typeface="Cambria Math"/>
                      </a:rPr>
                      <m:t>&lt; 6</m:t>
                    </m:r>
                    <m:r>
                      <a:rPr lang="en-US" i="1" dirty="0" smtClean="0">
                        <a:solidFill>
                          <a:srgbClr val="00B050"/>
                        </a:solidFill>
                        <a:latin typeface="Cambria Math"/>
                      </a:rPr>
                      <m:t>𝑚𝑚</m:t>
                    </m:r>
                  </m:oMath>
                </a14:m>
                <a:r>
                  <a:rPr lang="en-US" dirty="0" smtClean="0">
                    <a:solidFill>
                      <a:srgbClr val="00B050"/>
                    </a:solidFill>
                  </a:rPr>
                  <a:t>)</a:t>
                </a:r>
                <a:endParaRPr lang="en-US" dirty="0">
                  <a:solidFill>
                    <a:srgbClr val="00B050"/>
                  </a:solidFill>
                </a:endParaRPr>
              </a:p>
            </p:txBody>
          </p:sp>
        </mc:Choice>
        <mc:Fallback xmlns="">
          <p:sp>
            <p:nvSpPr>
              <p:cNvPr id="101" name="TextBox 100"/>
              <p:cNvSpPr txBox="1">
                <a:spLocks noRot="1" noChangeAspect="1" noMove="1" noResize="1" noEditPoints="1" noAdjustHandles="1" noChangeArrowheads="1" noChangeShapeType="1" noTextEdit="1"/>
              </p:cNvSpPr>
              <p:nvPr/>
            </p:nvSpPr>
            <p:spPr>
              <a:xfrm>
                <a:off x="261554" y="2769933"/>
                <a:ext cx="5404757" cy="504946"/>
              </a:xfrm>
              <a:prstGeom prst="rect">
                <a:avLst/>
              </a:prstGeom>
              <a:blipFill rotWithShape="0">
                <a:blip r:embed="rId5"/>
                <a:stretch>
                  <a:fillRect b="-6024"/>
                </a:stretch>
              </a:blipFill>
            </p:spPr>
            <p:txBody>
              <a:bodyPr/>
              <a:lstStyle/>
              <a:p>
                <a:r>
                  <a:rPr lang="en-US">
                    <a:noFill/>
                  </a:rPr>
                  <a:t> </a:t>
                </a:r>
              </a:p>
            </p:txBody>
          </p:sp>
        </mc:Fallback>
      </mc:AlternateContent>
      <p:grpSp>
        <p:nvGrpSpPr>
          <p:cNvPr id="70" name="Group 69"/>
          <p:cNvGrpSpPr/>
          <p:nvPr/>
        </p:nvGrpSpPr>
        <p:grpSpPr>
          <a:xfrm rot="1226225" flipH="1">
            <a:off x="5854119" y="2488556"/>
            <a:ext cx="317199" cy="125513"/>
            <a:chOff x="606425" y="0"/>
            <a:chExt cx="216433" cy="84650"/>
          </a:xfrm>
          <a:solidFill>
            <a:srgbClr val="969696">
              <a:alpha val="21961"/>
            </a:srgbClr>
          </a:solidFill>
        </p:grpSpPr>
        <p:sp>
          <p:nvSpPr>
            <p:cNvPr id="79" name="Cube 78"/>
            <p:cNvSpPr/>
            <p:nvPr/>
          </p:nvSpPr>
          <p:spPr>
            <a:xfrm rot="21134682">
              <a:off x="652075" y="0"/>
              <a:ext cx="170783" cy="81833"/>
            </a:xfrm>
            <a:prstGeom prst="cube">
              <a:avLst/>
            </a:prstGeom>
            <a:solidFill>
              <a:srgbClr val="A39EA8">
                <a:alpha val="40000"/>
              </a:srgbClr>
            </a:solidFill>
            <a:ln w="6350">
              <a:solidFill>
                <a:srgbClr val="000000">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5" name="Cube 104"/>
            <p:cNvSpPr/>
            <p:nvPr/>
          </p:nvSpPr>
          <p:spPr>
            <a:xfrm rot="21134682">
              <a:off x="606425" y="29435"/>
              <a:ext cx="56154" cy="55215"/>
            </a:xfrm>
            <a:prstGeom prst="cube">
              <a:avLst/>
            </a:prstGeom>
            <a:grpFill/>
            <a:ln w="3175">
              <a:solidFill>
                <a:srgbClr val="000000">
                  <a:alpha val="30196"/>
                </a:srgb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08" name="TextBox 107"/>
          <p:cNvSpPr txBox="1"/>
          <p:nvPr/>
        </p:nvSpPr>
        <p:spPr>
          <a:xfrm>
            <a:off x="2679454" y="1048595"/>
            <a:ext cx="3785093" cy="307777"/>
          </a:xfrm>
          <a:prstGeom prst="rect">
            <a:avLst/>
          </a:prstGeom>
          <a:noFill/>
        </p:spPr>
        <p:txBody>
          <a:bodyPr wrap="square" rtlCol="0">
            <a:spAutoFit/>
          </a:bodyPr>
          <a:lstStyle/>
          <a:p>
            <a:pPr algn="ctr"/>
            <a:r>
              <a:rPr lang="en-US" sz="1400" i="1" dirty="0"/>
              <a:t>f</a:t>
            </a:r>
            <a:r>
              <a:rPr lang="en-US" sz="1400" i="1" dirty="0" smtClean="0"/>
              <a:t>or Rotating Truss-Mounted Cameras</a:t>
            </a:r>
            <a:endParaRPr lang="en-US" sz="1400" i="1" dirty="0"/>
          </a:p>
        </p:txBody>
      </p:sp>
    </p:spTree>
    <p:extLst>
      <p:ext uri="{BB962C8B-B14F-4D97-AF65-F5344CB8AC3E}">
        <p14:creationId xmlns:p14="http://schemas.microsoft.com/office/powerpoint/2010/main" val="3829461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ube 44"/>
          <p:cNvSpPr/>
          <p:nvPr/>
        </p:nvSpPr>
        <p:spPr>
          <a:xfrm rot="16200000">
            <a:off x="5385750" y="2640655"/>
            <a:ext cx="1424997" cy="201513"/>
          </a:xfrm>
          <a:prstGeom prst="cub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sp>
        <p:nvSpPr>
          <p:cNvPr id="57" name="Cube 56"/>
          <p:cNvSpPr/>
          <p:nvPr/>
        </p:nvSpPr>
        <p:spPr>
          <a:xfrm rot="16200000">
            <a:off x="5328676" y="2686425"/>
            <a:ext cx="1535411" cy="201513"/>
          </a:xfrm>
          <a:prstGeom prst="cube">
            <a:avLst/>
          </a:prstGeom>
          <a:solidFill>
            <a:srgbClr val="DDDDDD">
              <a:alpha val="32941"/>
            </a:srgbClr>
          </a:solidFill>
          <a:ln w="12700">
            <a:solidFill>
              <a:srgbClr val="000000">
                <a:alpha val="18824"/>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grpSp>
        <p:nvGrpSpPr>
          <p:cNvPr id="46" name="Group 45"/>
          <p:cNvGrpSpPr/>
          <p:nvPr/>
        </p:nvGrpSpPr>
        <p:grpSpPr>
          <a:xfrm>
            <a:off x="5335110" y="1570271"/>
            <a:ext cx="3512491" cy="2888687"/>
            <a:chOff x="1513918" y="3"/>
            <a:chExt cx="3309296" cy="2690951"/>
          </a:xfrm>
        </p:grpSpPr>
        <p:grpSp>
          <p:nvGrpSpPr>
            <p:cNvPr id="90" name="Group 89"/>
            <p:cNvGrpSpPr/>
            <p:nvPr/>
          </p:nvGrpSpPr>
          <p:grpSpPr>
            <a:xfrm>
              <a:off x="1513918" y="3"/>
              <a:ext cx="3309296" cy="2690951"/>
              <a:chOff x="1513918" y="3"/>
              <a:chExt cx="3309296" cy="2690951"/>
            </a:xfrm>
          </p:grpSpPr>
          <p:sp>
            <p:nvSpPr>
              <p:cNvPr id="96" name="Parallelogram 95"/>
              <p:cNvSpPr/>
              <p:nvPr/>
            </p:nvSpPr>
            <p:spPr>
              <a:xfrm rot="10800000" flipH="1" flipV="1">
                <a:off x="1513918" y="1336129"/>
                <a:ext cx="3302207" cy="1354825"/>
              </a:xfrm>
              <a:prstGeom prst="parallelogram">
                <a:avLst>
                  <a:gd name="adj" fmla="val 151426"/>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97" name="Parallelogram 96"/>
              <p:cNvSpPr/>
              <p:nvPr/>
            </p:nvSpPr>
            <p:spPr>
              <a:xfrm rot="16200000" flipH="1">
                <a:off x="1204759" y="310496"/>
                <a:ext cx="2689617" cy="2071297"/>
              </a:xfrm>
              <a:prstGeom prst="parallelogram">
                <a:avLst>
                  <a:gd name="adj" fmla="val 65850"/>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98" name="Parallelogram 97"/>
              <p:cNvSpPr/>
              <p:nvPr/>
            </p:nvSpPr>
            <p:spPr>
              <a:xfrm rot="16200000" flipH="1">
                <a:off x="2442758" y="309162"/>
                <a:ext cx="2689615" cy="2071297"/>
              </a:xfrm>
              <a:prstGeom prst="parallelogram">
                <a:avLst>
                  <a:gd name="adj" fmla="val 65850"/>
                </a:avLst>
              </a:prstGeom>
              <a:gradFill flip="none" rotWithShape="1">
                <a:gsLst>
                  <a:gs pos="100000">
                    <a:schemeClr val="bg1">
                      <a:lumMod val="75000"/>
                    </a:schemeClr>
                  </a:gs>
                  <a:gs pos="61000">
                    <a:schemeClr val="bg1">
                      <a:lumMod val="85000"/>
                    </a:schemeClr>
                  </a:gs>
                  <a:gs pos="0">
                    <a:srgbClr val="E1E8F5">
                      <a:alpha val="0"/>
                    </a:srgbClr>
                  </a:gs>
                </a:gsLst>
                <a:lin ang="5400000" scaled="0"/>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grpSp>
        <p:sp>
          <p:nvSpPr>
            <p:cNvPr id="91" name="Oval 90"/>
            <p:cNvSpPr/>
            <p:nvPr/>
          </p:nvSpPr>
          <p:spPr>
            <a:xfrm rot="19920043">
              <a:off x="2848827" y="1697689"/>
              <a:ext cx="878868" cy="339804"/>
            </a:xfrm>
            <a:prstGeom prst="ellipse">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grpSp>
          <p:nvGrpSpPr>
            <p:cNvPr id="92" name="Group 91"/>
            <p:cNvGrpSpPr/>
            <p:nvPr/>
          </p:nvGrpSpPr>
          <p:grpSpPr>
            <a:xfrm>
              <a:off x="3097026" y="574242"/>
              <a:ext cx="382474" cy="1404239"/>
              <a:chOff x="3097025" y="574242"/>
              <a:chExt cx="382474" cy="1404239"/>
            </a:xfrm>
          </p:grpSpPr>
          <p:cxnSp>
            <p:nvCxnSpPr>
              <p:cNvPr id="93" name="Straight Connector 92"/>
              <p:cNvCxnSpPr/>
              <p:nvPr/>
            </p:nvCxnSpPr>
            <p:spPr>
              <a:xfrm>
                <a:off x="3117260" y="735921"/>
                <a:ext cx="0" cy="1239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Oval 93"/>
              <p:cNvSpPr/>
              <p:nvPr/>
            </p:nvSpPr>
            <p:spPr>
              <a:xfrm rot="19562135" flipV="1">
                <a:off x="3097025" y="1842506"/>
                <a:ext cx="382474" cy="5017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95" name="Parallelogram 94"/>
              <p:cNvSpPr/>
              <p:nvPr/>
            </p:nvSpPr>
            <p:spPr>
              <a:xfrm rot="16200000" flipH="1">
                <a:off x="2595710" y="1113304"/>
                <a:ext cx="1404239" cy="326115"/>
              </a:xfrm>
              <a:prstGeom prst="parallelogram">
                <a:avLst>
                  <a:gd name="adj" fmla="val 65850"/>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grpSp>
      </p:grpSp>
      <p:sp>
        <p:nvSpPr>
          <p:cNvPr id="75" name="Parallelogram 74"/>
          <p:cNvSpPr/>
          <p:nvPr/>
        </p:nvSpPr>
        <p:spPr>
          <a:xfrm rot="16200000" flipH="1">
            <a:off x="5501688" y="2479978"/>
            <a:ext cx="1977865" cy="1013842"/>
          </a:xfrm>
          <a:prstGeom prst="parallelogram">
            <a:avLst>
              <a:gd name="adj" fmla="val 65850"/>
            </a:avLst>
          </a:prstGeom>
          <a:gradFill flip="none" rotWithShape="1">
            <a:gsLst>
              <a:gs pos="100000">
                <a:schemeClr val="accent1">
                  <a:lumMod val="60000"/>
                  <a:lumOff val="40000"/>
                  <a:alpha val="34000"/>
                </a:schemeClr>
              </a:gs>
              <a:gs pos="51000">
                <a:schemeClr val="tx2">
                  <a:lumMod val="60000"/>
                  <a:lumOff val="40000"/>
                  <a:alpha val="45000"/>
                </a:schemeClr>
              </a:gs>
              <a:gs pos="0">
                <a:schemeClr val="tx2">
                  <a:lumMod val="40000"/>
                  <a:lumOff val="60000"/>
                </a:schemeClr>
              </a:gs>
            </a:gsLst>
            <a:lin ang="5400000" scaled="0"/>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dirty="0">
                <a:effectLst/>
                <a:ea typeface="Times New Roman"/>
                <a:cs typeface="Cordia New"/>
              </a:rPr>
              <a:t> </a:t>
            </a:r>
          </a:p>
        </p:txBody>
      </p:sp>
      <p:sp>
        <p:nvSpPr>
          <p:cNvPr id="67" name="Parallelogram 66"/>
          <p:cNvSpPr/>
          <p:nvPr/>
        </p:nvSpPr>
        <p:spPr>
          <a:xfrm rot="16200000" flipH="1">
            <a:off x="6521950" y="2634758"/>
            <a:ext cx="1977865" cy="1013842"/>
          </a:xfrm>
          <a:prstGeom prst="parallelogram">
            <a:avLst>
              <a:gd name="adj" fmla="val 65850"/>
            </a:avLst>
          </a:prstGeom>
          <a:gradFill flip="none" rotWithShape="1">
            <a:gsLst>
              <a:gs pos="100000">
                <a:schemeClr val="accent1">
                  <a:lumMod val="60000"/>
                  <a:lumOff val="40000"/>
                  <a:alpha val="34000"/>
                </a:schemeClr>
              </a:gs>
              <a:gs pos="51000">
                <a:schemeClr val="tx2">
                  <a:lumMod val="60000"/>
                  <a:lumOff val="40000"/>
                  <a:alpha val="45000"/>
                </a:schemeClr>
              </a:gs>
              <a:gs pos="0">
                <a:schemeClr val="tx2">
                  <a:lumMod val="40000"/>
                  <a:lumOff val="60000"/>
                </a:schemeClr>
              </a:gs>
            </a:gsLst>
            <a:lin ang="5400000" scaled="0"/>
            <a:tileRect/>
          </a:gra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dirty="0">
                <a:effectLst/>
                <a:ea typeface="Times New Roman"/>
                <a:cs typeface="Cordia New"/>
              </a:rPr>
              <a:t> </a:t>
            </a:r>
          </a:p>
        </p:txBody>
      </p:sp>
      <p:sp>
        <p:nvSpPr>
          <p:cNvPr id="48" name="Parallelogram 47"/>
          <p:cNvSpPr/>
          <p:nvPr/>
        </p:nvSpPr>
        <p:spPr>
          <a:xfrm rot="10800000" flipH="1" flipV="1">
            <a:off x="5336042" y="1570271"/>
            <a:ext cx="3505028" cy="1454252"/>
          </a:xfrm>
          <a:prstGeom prst="parallelogram">
            <a:avLst>
              <a:gd name="adj" fmla="val 151426"/>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62" name="Cube 61"/>
          <p:cNvSpPr/>
          <p:nvPr/>
        </p:nvSpPr>
        <p:spPr>
          <a:xfrm rot="16200000">
            <a:off x="5324946" y="2690391"/>
            <a:ext cx="1535411" cy="201513"/>
          </a:xfrm>
          <a:prstGeom prst="cube">
            <a:avLst/>
          </a:prstGeom>
          <a:solidFill>
            <a:srgbClr val="DDDDDD">
              <a:alpha val="32941"/>
            </a:srgbClr>
          </a:solidFill>
          <a:ln w="12700">
            <a:solidFill>
              <a:srgbClr val="000000">
                <a:alpha val="18824"/>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sp>
        <p:nvSpPr>
          <p:cNvPr id="58" name="Cube 57"/>
          <p:cNvSpPr/>
          <p:nvPr/>
        </p:nvSpPr>
        <p:spPr>
          <a:xfrm rot="16200000">
            <a:off x="7505197" y="2695862"/>
            <a:ext cx="1537299" cy="201513"/>
          </a:xfrm>
          <a:prstGeom prst="cub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ea typeface="Times New Roman"/>
                <a:cs typeface="Cordia New"/>
              </a:rPr>
              <a:t> </a:t>
            </a:r>
          </a:p>
        </p:txBody>
      </p:sp>
      <p:sp>
        <p:nvSpPr>
          <p:cNvPr id="49" name="Up Arrow 48"/>
          <p:cNvSpPr/>
          <p:nvPr/>
        </p:nvSpPr>
        <p:spPr>
          <a:xfrm rot="3241772">
            <a:off x="5266872" y="4441136"/>
            <a:ext cx="350115" cy="616668"/>
          </a:xfrm>
          <a:prstGeom prst="upArrow">
            <a:avLst>
              <a:gd name="adj1" fmla="val 26694"/>
              <a:gd name="adj2" fmla="val 76348"/>
            </a:avLst>
          </a:prstGeom>
          <a:solidFill>
            <a:srgbClr val="A39EA8"/>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ea typeface="Times New Roman"/>
                <a:cs typeface="Cordia New"/>
              </a:rPr>
              <a:t> </a:t>
            </a:r>
          </a:p>
        </p:txBody>
      </p:sp>
      <p:sp>
        <p:nvSpPr>
          <p:cNvPr id="50" name="TextBox 68"/>
          <p:cNvSpPr txBox="1"/>
          <p:nvPr/>
        </p:nvSpPr>
        <p:spPr>
          <a:xfrm>
            <a:off x="5607525" y="4584793"/>
            <a:ext cx="1404064" cy="458642"/>
          </a:xfrm>
          <a:prstGeom prst="rect">
            <a:avLst/>
          </a:prstGeom>
          <a:noFill/>
        </p:spPr>
        <p:txBody>
          <a:bodyPr wrap="square" rtlCol="0">
            <a:spAutoFit/>
          </a:bodyPr>
          <a:lstStyle/>
          <a:p>
            <a:pPr marL="0" marR="0">
              <a:spcBef>
                <a:spcPts val="0"/>
              </a:spcBef>
              <a:spcAft>
                <a:spcPts val="0"/>
              </a:spcAft>
            </a:pPr>
            <a:r>
              <a:rPr lang="en-US" sz="1400" kern="1200">
                <a:solidFill>
                  <a:srgbClr val="000000"/>
                </a:solidFill>
                <a:effectLst/>
                <a:latin typeface="Calibri"/>
                <a:ea typeface="Times New Roman"/>
                <a:cs typeface="Cordia New"/>
              </a:rPr>
              <a:t>Flow</a:t>
            </a:r>
            <a:endParaRPr lang="en-US" sz="1200">
              <a:effectLst/>
              <a:latin typeface="Times New Roman"/>
              <a:ea typeface="Times New Roman"/>
            </a:endParaRPr>
          </a:p>
        </p:txBody>
      </p:sp>
      <p:sp>
        <p:nvSpPr>
          <p:cNvPr id="53" name="Oval 52"/>
          <p:cNvSpPr/>
          <p:nvPr/>
        </p:nvSpPr>
        <p:spPr>
          <a:xfrm rot="19920043">
            <a:off x="6644014" y="2078929"/>
            <a:ext cx="932933" cy="364271"/>
          </a:xfrm>
          <a:prstGeom prst="ellipse">
            <a:avLst/>
          </a:prstGeom>
          <a:solidFill>
            <a:schemeClr val="bg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sp>
        <p:nvSpPr>
          <p:cNvPr id="54" name="Oval 53"/>
          <p:cNvSpPr/>
          <p:nvPr/>
        </p:nvSpPr>
        <p:spPr>
          <a:xfrm rot="19562135" flipV="1">
            <a:off x="6896839" y="2181793"/>
            <a:ext cx="416088" cy="103808"/>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nSpc>
                <a:spcPct val="115000"/>
              </a:lnSpc>
              <a:spcBef>
                <a:spcPts val="0"/>
              </a:spcBef>
              <a:spcAft>
                <a:spcPts val="0"/>
              </a:spcAft>
            </a:pPr>
            <a:r>
              <a:rPr lang="en-US" sz="1100">
                <a:effectLst/>
                <a:latin typeface="Times New Roman"/>
                <a:ea typeface="Times New Roman"/>
                <a:cs typeface="Cordia New"/>
              </a:rPr>
              <a:t> </a:t>
            </a:r>
            <a:endParaRPr lang="en-US" sz="1200">
              <a:effectLst/>
              <a:latin typeface="Times New Roman"/>
              <a:ea typeface="Times New Roman"/>
            </a:endParaRPr>
          </a:p>
        </p:txBody>
      </p:sp>
      <p:sp>
        <p:nvSpPr>
          <p:cNvPr id="59" name="Cube 58"/>
          <p:cNvSpPr/>
          <p:nvPr/>
        </p:nvSpPr>
        <p:spPr>
          <a:xfrm>
            <a:off x="5997492" y="2027025"/>
            <a:ext cx="2377112" cy="203841"/>
          </a:xfrm>
          <a:prstGeom prst="cub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0" name="Freeform 59"/>
          <p:cNvSpPr/>
          <p:nvPr/>
        </p:nvSpPr>
        <p:spPr>
          <a:xfrm>
            <a:off x="5683093" y="1727870"/>
            <a:ext cx="845237" cy="808757"/>
          </a:xfrm>
          <a:custGeom>
            <a:avLst/>
            <a:gdLst>
              <a:gd name="connsiteX0" fmla="*/ 1032734 w 1032734"/>
              <a:gd name="connsiteY0" fmla="*/ 0 h 1086522"/>
              <a:gd name="connsiteX1" fmla="*/ 215153 w 1032734"/>
              <a:gd name="connsiteY1" fmla="*/ 419548 h 1086522"/>
              <a:gd name="connsiteX2" fmla="*/ 0 w 1032734"/>
              <a:gd name="connsiteY2" fmla="*/ 1086522 h 1086522"/>
            </a:gdLst>
            <a:ahLst/>
            <a:cxnLst>
              <a:cxn ang="0">
                <a:pos x="connsiteX0" y="connsiteY0"/>
              </a:cxn>
              <a:cxn ang="0">
                <a:pos x="connsiteX1" y="connsiteY1"/>
              </a:cxn>
              <a:cxn ang="0">
                <a:pos x="connsiteX2" y="connsiteY2"/>
              </a:cxn>
            </a:cxnLst>
            <a:rect l="l" t="t" r="r" b="b"/>
            <a:pathLst>
              <a:path w="1032734" h="1086522">
                <a:moveTo>
                  <a:pt x="1032734" y="0"/>
                </a:moveTo>
                <a:cubicBezTo>
                  <a:pt x="710004" y="119230"/>
                  <a:pt x="387275" y="238461"/>
                  <a:pt x="215153" y="419548"/>
                </a:cubicBezTo>
                <a:cubicBezTo>
                  <a:pt x="43031" y="600635"/>
                  <a:pt x="48409" y="966395"/>
                  <a:pt x="0" y="1086522"/>
                </a:cubicBezTo>
              </a:path>
            </a:pathLst>
          </a:custGeom>
          <a:noFill/>
          <a:ln>
            <a:solidFill>
              <a:srgbClr val="0070C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61" name="Group 60"/>
          <p:cNvGrpSpPr/>
          <p:nvPr/>
        </p:nvGrpSpPr>
        <p:grpSpPr>
          <a:xfrm rot="20373775">
            <a:off x="8078881" y="2421489"/>
            <a:ext cx="317199" cy="125513"/>
            <a:chOff x="2669347" y="983828"/>
            <a:chExt cx="216433" cy="84650"/>
          </a:xfrm>
        </p:grpSpPr>
        <p:sp>
          <p:nvSpPr>
            <p:cNvPr id="88" name="Cube 87"/>
            <p:cNvSpPr/>
            <p:nvPr/>
          </p:nvSpPr>
          <p:spPr>
            <a:xfrm rot="21134682">
              <a:off x="2669347" y="1013263"/>
              <a:ext cx="56154" cy="55215"/>
            </a:xfrm>
            <a:prstGeom prst="cube">
              <a:avLst/>
            </a:prstGeom>
            <a:solidFill>
              <a:schemeClr val="bg2">
                <a:lumMod val="10000"/>
              </a:schemeClr>
            </a:solidFill>
            <a:ln w="3175"/>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9" name="Cube 88"/>
            <p:cNvSpPr/>
            <p:nvPr/>
          </p:nvSpPr>
          <p:spPr>
            <a:xfrm rot="21134682">
              <a:off x="2714997" y="983828"/>
              <a:ext cx="170783" cy="81833"/>
            </a:xfrm>
            <a:prstGeom prst="cub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3" name="Freeform 62"/>
          <p:cNvSpPr/>
          <p:nvPr/>
        </p:nvSpPr>
        <p:spPr>
          <a:xfrm rot="10453806">
            <a:off x="7807381" y="1687291"/>
            <a:ext cx="845237" cy="808757"/>
          </a:xfrm>
          <a:custGeom>
            <a:avLst/>
            <a:gdLst>
              <a:gd name="connsiteX0" fmla="*/ 1032734 w 1032734"/>
              <a:gd name="connsiteY0" fmla="*/ 0 h 1086522"/>
              <a:gd name="connsiteX1" fmla="*/ 215153 w 1032734"/>
              <a:gd name="connsiteY1" fmla="*/ 419548 h 1086522"/>
              <a:gd name="connsiteX2" fmla="*/ 0 w 1032734"/>
              <a:gd name="connsiteY2" fmla="*/ 1086522 h 1086522"/>
            </a:gdLst>
            <a:ahLst/>
            <a:cxnLst>
              <a:cxn ang="0">
                <a:pos x="connsiteX0" y="connsiteY0"/>
              </a:cxn>
              <a:cxn ang="0">
                <a:pos x="connsiteX1" y="connsiteY1"/>
              </a:cxn>
              <a:cxn ang="0">
                <a:pos x="connsiteX2" y="connsiteY2"/>
              </a:cxn>
            </a:cxnLst>
            <a:rect l="l" t="t" r="r" b="b"/>
            <a:pathLst>
              <a:path w="1032734" h="1086522">
                <a:moveTo>
                  <a:pt x="1032734" y="0"/>
                </a:moveTo>
                <a:cubicBezTo>
                  <a:pt x="710004" y="119230"/>
                  <a:pt x="387275" y="238461"/>
                  <a:pt x="215153" y="419548"/>
                </a:cubicBezTo>
                <a:cubicBezTo>
                  <a:pt x="43031" y="600635"/>
                  <a:pt x="48409" y="966395"/>
                  <a:pt x="0" y="1086522"/>
                </a:cubicBezTo>
              </a:path>
            </a:pathLst>
          </a:custGeom>
          <a:noFill/>
          <a:ln>
            <a:solidFill>
              <a:srgbClr val="0070C0"/>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nSpc>
                <a:spcPct val="115000"/>
              </a:lnSpc>
              <a:spcBef>
                <a:spcPts val="0"/>
              </a:spcBef>
              <a:spcAft>
                <a:spcPts val="0"/>
              </a:spcAft>
            </a:pPr>
            <a:r>
              <a:rPr lang="en-US" sz="1100">
                <a:effectLst/>
                <a:ea typeface="Times New Roman"/>
                <a:cs typeface="Cordia New"/>
              </a:rPr>
              <a:t> </a:t>
            </a:r>
          </a:p>
        </p:txBody>
      </p:sp>
      <p:grpSp>
        <p:nvGrpSpPr>
          <p:cNvPr id="64" name="Group 63"/>
          <p:cNvGrpSpPr/>
          <p:nvPr/>
        </p:nvGrpSpPr>
        <p:grpSpPr>
          <a:xfrm rot="1378500">
            <a:off x="8117115" y="3262338"/>
            <a:ext cx="317199" cy="125513"/>
            <a:chOff x="0" y="0"/>
            <a:chExt cx="216433" cy="84650"/>
          </a:xfrm>
        </p:grpSpPr>
        <p:sp>
          <p:nvSpPr>
            <p:cNvPr id="86" name="Cube 85"/>
            <p:cNvSpPr/>
            <p:nvPr/>
          </p:nvSpPr>
          <p:spPr>
            <a:xfrm rot="21134682">
              <a:off x="0" y="29435"/>
              <a:ext cx="56154" cy="55215"/>
            </a:xfrm>
            <a:prstGeom prst="cube">
              <a:avLst/>
            </a:prstGeom>
            <a:solidFill>
              <a:schemeClr val="bg2">
                <a:lumMod val="10000"/>
              </a:schemeClr>
            </a:solidFill>
            <a:ln w="3175"/>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7" name="Cube 86"/>
            <p:cNvSpPr/>
            <p:nvPr/>
          </p:nvSpPr>
          <p:spPr>
            <a:xfrm rot="21134682">
              <a:off x="45650" y="0"/>
              <a:ext cx="170783" cy="81833"/>
            </a:xfrm>
            <a:prstGeom prst="cube">
              <a:avLst/>
            </a:prstGeom>
            <a:solidFill>
              <a:srgbClr val="00206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6" name="Parallelogram 65"/>
          <p:cNvSpPr/>
          <p:nvPr/>
        </p:nvSpPr>
        <p:spPr>
          <a:xfrm rot="16200000" flipH="1">
            <a:off x="6987843" y="2952072"/>
            <a:ext cx="401075" cy="200581"/>
          </a:xfrm>
          <a:prstGeom prst="parallelogram">
            <a:avLst>
              <a:gd name="adj" fmla="val 65850"/>
            </a:avLst>
          </a:prstGeom>
          <a:solidFill>
            <a:schemeClr val="accent5">
              <a:lumMod val="40000"/>
              <a:lumOff val="60000"/>
            </a:schemeClr>
          </a:solidFill>
          <a:ln/>
        </p:spPr>
        <p:style>
          <a:lnRef idx="2">
            <a:schemeClr val="accent5"/>
          </a:lnRef>
          <a:fillRef idx="1">
            <a:schemeClr val="lt1"/>
          </a:fillRef>
          <a:effectRef idx="0">
            <a:schemeClr val="accent5"/>
          </a:effectRef>
          <a:fontRef idx="minor">
            <a:schemeClr val="dk1"/>
          </a:fontRef>
        </p:style>
        <p:txBody>
          <a:bodyPr rtlCol="0" anchor="ctr"/>
          <a:lstStyle/>
          <a:p>
            <a:pPr marL="0" marR="0">
              <a:lnSpc>
                <a:spcPct val="115000"/>
              </a:lnSpc>
              <a:spcBef>
                <a:spcPts val="0"/>
              </a:spcBef>
              <a:spcAft>
                <a:spcPts val="0"/>
              </a:spcAft>
            </a:pPr>
            <a:r>
              <a:rPr lang="en-US" sz="1100" dirty="0">
                <a:effectLst/>
                <a:latin typeface="Times New Roman"/>
                <a:ea typeface="Times New Roman"/>
                <a:cs typeface="Cordia New"/>
              </a:rPr>
              <a:t> </a:t>
            </a:r>
            <a:endParaRPr lang="en-US" sz="1200" dirty="0">
              <a:effectLst/>
              <a:latin typeface="Times New Roman"/>
              <a:ea typeface="Times New Roman"/>
            </a:endParaRPr>
          </a:p>
        </p:txBody>
      </p:sp>
      <p:cxnSp>
        <p:nvCxnSpPr>
          <p:cNvPr id="69" name="Straight Connector 68"/>
          <p:cNvCxnSpPr/>
          <p:nvPr/>
        </p:nvCxnSpPr>
        <p:spPr>
          <a:xfrm flipH="1">
            <a:off x="7187914" y="2577206"/>
            <a:ext cx="852700" cy="341622"/>
          </a:xfrm>
          <a:prstGeom prst="line">
            <a:avLst/>
          </a:prstGeom>
          <a:ln>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7187914" y="2624392"/>
            <a:ext cx="920805" cy="561506"/>
          </a:xfrm>
          <a:prstGeom prst="line">
            <a:avLst/>
          </a:prstGeom>
          <a:ln>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flipV="1">
            <a:off x="7187914" y="3186841"/>
            <a:ext cx="898414" cy="127400"/>
          </a:xfrm>
          <a:prstGeom prst="line">
            <a:avLst/>
          </a:prstGeom>
          <a:ln>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flipV="1">
            <a:off x="7187914" y="2918828"/>
            <a:ext cx="929201" cy="334072"/>
          </a:xfrm>
          <a:prstGeom prst="line">
            <a:avLst/>
          </a:prstGeom>
          <a:ln>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grpSp>
        <p:nvGrpSpPr>
          <p:cNvPr id="76" name="Group 75"/>
          <p:cNvGrpSpPr/>
          <p:nvPr/>
        </p:nvGrpSpPr>
        <p:grpSpPr>
          <a:xfrm rot="20221500" flipH="1">
            <a:off x="5857546" y="3330286"/>
            <a:ext cx="317199" cy="125513"/>
            <a:chOff x="632460" y="565785"/>
            <a:chExt cx="216433" cy="84650"/>
          </a:xfrm>
          <a:solidFill>
            <a:srgbClr val="969696">
              <a:alpha val="21961"/>
            </a:srgbClr>
          </a:solidFill>
        </p:grpSpPr>
        <p:sp>
          <p:nvSpPr>
            <p:cNvPr id="82" name="Cube 81"/>
            <p:cNvSpPr/>
            <p:nvPr/>
          </p:nvSpPr>
          <p:spPr>
            <a:xfrm rot="21134682">
              <a:off x="632460" y="595220"/>
              <a:ext cx="56154" cy="55215"/>
            </a:xfrm>
            <a:prstGeom prst="cube">
              <a:avLst/>
            </a:prstGeom>
            <a:grpFill/>
            <a:ln w="3175">
              <a:solidFill>
                <a:srgbClr val="000000">
                  <a:alpha val="30196"/>
                </a:srgb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3" name="Cube 82"/>
            <p:cNvSpPr/>
            <p:nvPr/>
          </p:nvSpPr>
          <p:spPr>
            <a:xfrm rot="21134682">
              <a:off x="678110" y="565785"/>
              <a:ext cx="170783" cy="81833"/>
            </a:xfrm>
            <a:prstGeom prst="cube">
              <a:avLst/>
            </a:prstGeom>
            <a:grpFill/>
            <a:ln w="6350">
              <a:solidFill>
                <a:srgbClr val="000000">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77" name="Straight Connector 76"/>
          <p:cNvCxnSpPr/>
          <p:nvPr/>
        </p:nvCxnSpPr>
        <p:spPr>
          <a:xfrm>
            <a:off x="6158889" y="2625335"/>
            <a:ext cx="852700" cy="341622"/>
          </a:xfrm>
          <a:prstGeom prst="line">
            <a:avLst/>
          </a:prstGeom>
          <a:ln>
            <a:solidFill>
              <a:schemeClr val="bg1">
                <a:lumMod val="65000"/>
                <a:alpha val="7098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158889" y="2672521"/>
            <a:ext cx="920805" cy="561506"/>
          </a:xfrm>
          <a:prstGeom prst="line">
            <a:avLst/>
          </a:prstGeom>
          <a:ln>
            <a:solidFill>
              <a:schemeClr val="bg1">
                <a:lumMod val="65000"/>
                <a:alpha val="7098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6158889" y="3234970"/>
            <a:ext cx="898414" cy="127400"/>
          </a:xfrm>
          <a:prstGeom prst="line">
            <a:avLst/>
          </a:prstGeom>
          <a:ln>
            <a:solidFill>
              <a:schemeClr val="bg1">
                <a:lumMod val="65000"/>
                <a:alpha val="7098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6158889" y="2966957"/>
            <a:ext cx="929201" cy="334072"/>
          </a:xfrm>
          <a:prstGeom prst="line">
            <a:avLst/>
          </a:prstGeom>
          <a:ln>
            <a:solidFill>
              <a:schemeClr val="bg1">
                <a:lumMod val="65000"/>
                <a:alpha val="70980"/>
              </a:schemeClr>
            </a:solidFill>
            <a:prstDash val="lgDash"/>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Iteration on Design</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fld id="{AB203E22-C2DD-483D-83B5-CAAE48D84F5A}" type="slidenum">
              <a:rPr lang="en-US" smtClean="0"/>
              <a:t>38</a:t>
            </a:fld>
            <a:endParaRPr lang="en-US"/>
          </a:p>
        </p:txBody>
      </p:sp>
      <mc:AlternateContent xmlns:mc="http://schemas.openxmlformats.org/markup-compatibility/2006" xmlns:a14="http://schemas.microsoft.com/office/drawing/2010/main">
        <mc:Choice Requires="a14">
          <p:sp>
            <p:nvSpPr>
              <p:cNvPr id="99" name="TextBox 98"/>
              <p:cNvSpPr txBox="1"/>
              <p:nvPr/>
            </p:nvSpPr>
            <p:spPr>
              <a:xfrm>
                <a:off x="261554" y="1261711"/>
                <a:ext cx="3391921" cy="6790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0" i="1" smtClean="0">
                          <a:latin typeface="Cambria Math"/>
                        </a:rPr>
                        <m:t>𝑓</m:t>
                      </m:r>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h𝑧</m:t>
                          </m:r>
                          <m:d>
                            <m:dPr>
                              <m:ctrlPr>
                                <a:rPr lang="en-US" b="0" i="1" smtClean="0">
                                  <a:latin typeface="Cambria Math" panose="02040503050406030204" pitchFamily="18" charset="0"/>
                                </a:rPr>
                              </m:ctrlPr>
                            </m:dPr>
                            <m:e>
                              <m:r>
                                <m:rPr>
                                  <m:sty m:val="p"/>
                                </m:rPr>
                                <a:rPr lang="en-US" b="0" i="0" smtClean="0">
                                  <a:latin typeface="Cambria Math"/>
                                </a:rPr>
                                <m:t>Δ</m:t>
                              </m:r>
                              <m:r>
                                <a:rPr lang="en-US" b="0" i="1" smtClean="0">
                                  <a:latin typeface="Cambria Math"/>
                                </a:rPr>
                                <m:t>𝑑</m:t>
                              </m:r>
                            </m:e>
                          </m:d>
                        </m:num>
                        <m:den>
                          <m:r>
                            <a:rPr lang="en-US" b="0" i="1" smtClean="0">
                              <a:latin typeface="Cambria Math"/>
                            </a:rPr>
                            <m:t>𝐹𝑂𝑉</m:t>
                          </m:r>
                          <m:r>
                            <a:rPr lang="en-US" b="0" i="1" smtClean="0">
                              <a:latin typeface="Cambria Math"/>
                            </a:rPr>
                            <m:t>+</m:t>
                          </m:r>
                          <m:r>
                            <a:rPr lang="en-US" b="0" i="1" smtClean="0">
                              <a:latin typeface="Cambria Math"/>
                            </a:rPr>
                            <m:t>h</m:t>
                          </m:r>
                          <m:r>
                            <a:rPr lang="en-US" b="0" i="1" smtClean="0">
                              <a:latin typeface="Cambria Math"/>
                            </a:rPr>
                            <m:t>(</m:t>
                          </m:r>
                          <m:r>
                            <m:rPr>
                              <m:sty m:val="p"/>
                            </m:rPr>
                            <a:rPr lang="en-US" b="0" i="0" smtClean="0">
                              <a:latin typeface="Cambria Math"/>
                            </a:rPr>
                            <m:t>Δ</m:t>
                          </m:r>
                          <m:r>
                            <a:rPr lang="en-US" b="0" i="1" smtClean="0">
                              <a:latin typeface="Cambria Math"/>
                            </a:rPr>
                            <m:t>𝑑</m:t>
                          </m:r>
                          <m:r>
                            <a:rPr lang="en-US" b="0" i="1" smtClean="0">
                              <a:latin typeface="Cambria Math"/>
                            </a:rPr>
                            <m:t>)</m:t>
                          </m:r>
                        </m:den>
                      </m:f>
                      <m:r>
                        <a:rPr lang="en-US" b="0" i="1" smtClean="0">
                          <a:latin typeface="Cambria Math"/>
                        </a:rPr>
                        <m:t>⇒24.03 </m:t>
                      </m:r>
                      <m:r>
                        <a:rPr lang="en-US" b="0" i="1" smtClean="0">
                          <a:latin typeface="Cambria Math"/>
                        </a:rPr>
                        <m:t>𝑚𝑚</m:t>
                      </m:r>
                    </m:oMath>
                  </m:oMathPara>
                </a14:m>
                <a:endParaRPr lang="en-US" dirty="0"/>
              </a:p>
            </p:txBody>
          </p:sp>
        </mc:Choice>
        <mc:Fallback xmlns="">
          <p:sp>
            <p:nvSpPr>
              <p:cNvPr id="99" name="TextBox 98"/>
              <p:cNvSpPr txBox="1">
                <a:spLocks noRot="1" noChangeAspect="1" noMove="1" noResize="1" noEditPoints="1" noAdjustHandles="1" noChangeArrowheads="1" noChangeShapeType="1" noTextEdit="1"/>
              </p:cNvSpPr>
              <p:nvPr/>
            </p:nvSpPr>
            <p:spPr>
              <a:xfrm>
                <a:off x="261554" y="1261711"/>
                <a:ext cx="3391921" cy="67903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0" name="TextBox 99"/>
              <p:cNvSpPr txBox="1"/>
              <p:nvPr/>
            </p:nvSpPr>
            <p:spPr>
              <a:xfrm>
                <a:off x="261554" y="1984499"/>
                <a:ext cx="4023293" cy="7416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sty m:val="p"/>
                        </m:rPr>
                        <a:rPr lang="en-US" b="0" i="0" smtClean="0">
                          <a:latin typeface="Cambria Math"/>
                        </a:rPr>
                        <m:t>Δ</m:t>
                      </m:r>
                      <m:r>
                        <a:rPr lang="en-US" b="0" i="1" smtClean="0">
                          <a:latin typeface="Cambria Math"/>
                        </a:rPr>
                        <m:t>𝑧</m:t>
                      </m:r>
                      <m:r>
                        <a:rPr lang="en-US" b="0" i="1" smtClean="0">
                          <a:latin typeface="Cambria Math"/>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m:rPr>
                                  <m:sty m:val="p"/>
                                </m:rPr>
                                <a:rPr lang="en-US" b="0" i="0" smtClean="0">
                                  <a:latin typeface="Cambria Math"/>
                                </a:rPr>
                                <m:t>z</m:t>
                              </m:r>
                            </m:e>
                            <m:sup>
                              <m:r>
                                <a:rPr lang="en-US" b="0" i="0" smtClean="0">
                                  <a:latin typeface="Cambria Math"/>
                                </a:rPr>
                                <m:t>2</m:t>
                              </m:r>
                            </m:sup>
                          </m:sSup>
                          <m:d>
                            <m:dPr>
                              <m:ctrlPr>
                                <a:rPr lang="en-US" b="0" i="1" smtClean="0">
                                  <a:latin typeface="Cambria Math" panose="02040503050406030204" pitchFamily="18" charset="0"/>
                                </a:rPr>
                              </m:ctrlPr>
                            </m:dPr>
                            <m:e>
                              <m:r>
                                <m:rPr>
                                  <m:sty m:val="p"/>
                                </m:rPr>
                                <a:rPr lang="en-US" b="0" i="0" smtClean="0">
                                  <a:latin typeface="Cambria Math"/>
                                </a:rPr>
                                <m:t>Δ</m:t>
                              </m:r>
                              <m:r>
                                <a:rPr lang="en-US" b="0" i="1" smtClean="0">
                                  <a:latin typeface="Cambria Math"/>
                                </a:rPr>
                                <m:t>𝑑</m:t>
                              </m:r>
                            </m:e>
                          </m:d>
                        </m:num>
                        <m:den>
                          <m:d>
                            <m:dPr>
                              <m:ctrlPr>
                                <a:rPr lang="en-US" b="0" i="1" smtClean="0">
                                  <a:latin typeface="Cambria Math" panose="02040503050406030204" pitchFamily="18" charset="0"/>
                                </a:rPr>
                              </m:ctrlPr>
                            </m:dPr>
                            <m:e>
                              <m:r>
                                <a:rPr lang="en-US" b="0" i="1" smtClean="0">
                                  <a:latin typeface="Cambria Math"/>
                                </a:rPr>
                                <m:t>𝑏𝑓</m:t>
                              </m:r>
                              <m:r>
                                <a:rPr lang="en-US" b="0" i="1" smtClean="0">
                                  <a:latin typeface="Cambria Math"/>
                                </a:rPr>
                                <m:t>+</m:t>
                              </m:r>
                              <m:r>
                                <a:rPr lang="en-US" b="0" i="1" smtClean="0">
                                  <a:latin typeface="Cambria Math"/>
                                </a:rPr>
                                <m:t>𝑧</m:t>
                              </m:r>
                              <m:d>
                                <m:dPr>
                                  <m:ctrlPr>
                                    <a:rPr lang="en-US" b="0" i="1" smtClean="0">
                                      <a:latin typeface="Cambria Math" panose="02040503050406030204" pitchFamily="18" charset="0"/>
                                    </a:rPr>
                                  </m:ctrlPr>
                                </m:dPr>
                                <m:e>
                                  <m:r>
                                    <m:rPr>
                                      <m:sty m:val="p"/>
                                    </m:rPr>
                                    <a:rPr lang="en-US" b="0" i="0" smtClean="0">
                                      <a:latin typeface="Cambria Math"/>
                                    </a:rPr>
                                    <m:t>Δ</m:t>
                                  </m:r>
                                  <m:r>
                                    <a:rPr lang="en-US" b="0" i="1" smtClean="0">
                                      <a:latin typeface="Cambria Math"/>
                                    </a:rPr>
                                    <m:t>𝑑</m:t>
                                  </m:r>
                                </m:e>
                              </m:d>
                            </m:e>
                          </m:d>
                        </m:den>
                      </m:f>
                      <m:r>
                        <a:rPr lang="en-US" b="0" i="1" smtClean="0">
                          <a:latin typeface="Cambria Math"/>
                        </a:rPr>
                        <m:t>⇒0.66 </m:t>
                      </m:r>
                      <m:r>
                        <a:rPr lang="en-US" b="0" i="1" smtClean="0">
                          <a:latin typeface="Cambria Math"/>
                        </a:rPr>
                        <m:t>𝑚𝑚</m:t>
                      </m:r>
                    </m:oMath>
                  </m:oMathPara>
                </a14:m>
                <a:endParaRPr lang="en-US" dirty="0"/>
              </a:p>
            </p:txBody>
          </p:sp>
        </mc:Choice>
        <mc:Fallback xmlns="">
          <p:sp>
            <p:nvSpPr>
              <p:cNvPr id="100" name="TextBox 99"/>
              <p:cNvSpPr txBox="1">
                <a:spLocks noRot="1" noChangeAspect="1" noMove="1" noResize="1" noEditPoints="1" noAdjustHandles="1" noChangeArrowheads="1" noChangeShapeType="1" noTextEdit="1"/>
              </p:cNvSpPr>
              <p:nvPr/>
            </p:nvSpPr>
            <p:spPr>
              <a:xfrm>
                <a:off x="261554" y="1984499"/>
                <a:ext cx="4023293" cy="741678"/>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1" name="TextBox 100"/>
              <p:cNvSpPr txBox="1"/>
              <p:nvPr/>
            </p:nvSpPr>
            <p:spPr>
              <a:xfrm>
                <a:off x="261554" y="2769933"/>
                <a:ext cx="5404757" cy="504946"/>
              </a:xfrm>
              <a:prstGeom prst="rect">
                <a:avLst/>
              </a:prstGeom>
              <a:noFill/>
            </p:spPr>
            <p:txBody>
              <a:bodyPr wrap="square" rtlCol="0">
                <a:spAutoFit/>
              </a:bodyPr>
              <a:lstStyle/>
              <a:p>
                <a14:m>
                  <m:oMath xmlns:m="http://schemas.openxmlformats.org/officeDocument/2006/math">
                    <m:r>
                      <a:rPr lang="en-US" b="0" i="1" smtClean="0">
                        <a:latin typeface="Cambria Math"/>
                      </a:rPr>
                      <m:t>𝐷𝑂𝐹</m:t>
                    </m:r>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rPr>
                          <m:t>2</m:t>
                        </m:r>
                        <m:r>
                          <a:rPr lang="en-US" b="0" i="1" smtClean="0">
                            <a:latin typeface="Cambria Math"/>
                          </a:rPr>
                          <m:t>𝐻𝑁</m:t>
                        </m:r>
                        <m:d>
                          <m:dPr>
                            <m:ctrlPr>
                              <a:rPr lang="en-US" b="0" i="1" smtClean="0">
                                <a:latin typeface="Cambria Math" panose="02040503050406030204" pitchFamily="18" charset="0"/>
                              </a:rPr>
                            </m:ctrlPr>
                          </m:dPr>
                          <m:e>
                            <m:r>
                              <a:rPr lang="en-US" b="0" i="1" smtClean="0">
                                <a:latin typeface="Cambria Math"/>
                              </a:rPr>
                              <m:t>𝑚</m:t>
                            </m:r>
                            <m:r>
                              <a:rPr lang="en-US" b="0" i="1" smtClean="0">
                                <a:latin typeface="Cambria Math"/>
                              </a:rPr>
                              <m:t>+1</m:t>
                            </m:r>
                          </m:e>
                        </m:d>
                      </m:num>
                      <m:den>
                        <m:sSup>
                          <m:sSupPr>
                            <m:ctrlPr>
                              <a:rPr lang="en-US" b="0" i="1" smtClean="0">
                                <a:latin typeface="Cambria Math" panose="02040503050406030204" pitchFamily="18" charset="0"/>
                              </a:rPr>
                            </m:ctrlPr>
                          </m:sSupPr>
                          <m:e>
                            <m:r>
                              <a:rPr lang="en-US" b="0" i="1" smtClean="0">
                                <a:latin typeface="Cambria Math"/>
                              </a:rPr>
                              <m:t>𝑚</m:t>
                            </m:r>
                          </m:e>
                          <m:sup>
                            <m:r>
                              <a:rPr lang="en-US" b="0" i="1" smtClean="0">
                                <a:latin typeface="Cambria Math"/>
                              </a:rPr>
                              <m:t>2</m:t>
                            </m:r>
                          </m:sup>
                        </m:sSup>
                      </m:den>
                    </m:f>
                    <m:r>
                      <a:rPr lang="en-US" b="0" i="1" smtClean="0">
                        <a:latin typeface="Cambria Math"/>
                      </a:rPr>
                      <m:t>&gt;</m:t>
                    </m:r>
                    <m:r>
                      <a:rPr lang="en-US" b="0" i="1" smtClean="0">
                        <a:solidFill>
                          <a:srgbClr val="00B050"/>
                        </a:solidFill>
                        <a:latin typeface="Cambria Math"/>
                      </a:rPr>
                      <m:t>10 </m:t>
                    </m:r>
                    <m:r>
                      <a:rPr lang="en-US" b="0" i="1" smtClean="0">
                        <a:solidFill>
                          <a:srgbClr val="00B050"/>
                        </a:solidFill>
                        <a:latin typeface="Cambria Math"/>
                      </a:rPr>
                      <m:t>𝑐𝑚</m:t>
                    </m:r>
                  </m:oMath>
                </a14:m>
                <a:r>
                  <a:rPr lang="en-US" dirty="0" smtClean="0">
                    <a:solidFill>
                      <a:srgbClr val="00B050"/>
                    </a:solidFill>
                  </a:rPr>
                  <a:t>  (if aperture </a:t>
                </a:r>
                <a14:m>
                  <m:oMath xmlns:m="http://schemas.openxmlformats.org/officeDocument/2006/math">
                    <m:r>
                      <a:rPr lang="en-US" i="1" dirty="0" smtClean="0">
                        <a:solidFill>
                          <a:srgbClr val="00B050"/>
                        </a:solidFill>
                        <a:latin typeface="Cambria Math"/>
                      </a:rPr>
                      <m:t>&lt; 6</m:t>
                    </m:r>
                    <m:r>
                      <a:rPr lang="en-US" i="1" dirty="0" smtClean="0">
                        <a:solidFill>
                          <a:srgbClr val="00B050"/>
                        </a:solidFill>
                        <a:latin typeface="Cambria Math"/>
                      </a:rPr>
                      <m:t>𝑚𝑚</m:t>
                    </m:r>
                  </m:oMath>
                </a14:m>
                <a:r>
                  <a:rPr lang="en-US" dirty="0" smtClean="0">
                    <a:solidFill>
                      <a:srgbClr val="00B050"/>
                    </a:solidFill>
                  </a:rPr>
                  <a:t>)</a:t>
                </a:r>
                <a:endParaRPr lang="en-US" dirty="0">
                  <a:solidFill>
                    <a:srgbClr val="00B050"/>
                  </a:solidFill>
                </a:endParaRPr>
              </a:p>
            </p:txBody>
          </p:sp>
        </mc:Choice>
        <mc:Fallback xmlns="">
          <p:sp>
            <p:nvSpPr>
              <p:cNvPr id="101" name="TextBox 100"/>
              <p:cNvSpPr txBox="1">
                <a:spLocks noRot="1" noChangeAspect="1" noMove="1" noResize="1" noEditPoints="1" noAdjustHandles="1" noChangeArrowheads="1" noChangeShapeType="1" noTextEdit="1"/>
              </p:cNvSpPr>
              <p:nvPr/>
            </p:nvSpPr>
            <p:spPr>
              <a:xfrm>
                <a:off x="261554" y="2769933"/>
                <a:ext cx="5404757" cy="504946"/>
              </a:xfrm>
              <a:prstGeom prst="rect">
                <a:avLst/>
              </a:prstGeom>
              <a:blipFill rotWithShape="0">
                <a:blip r:embed="rId5"/>
                <a:stretch>
                  <a:fillRect b="-6024"/>
                </a:stretch>
              </a:blipFill>
            </p:spPr>
            <p:txBody>
              <a:bodyPr/>
              <a:lstStyle/>
              <a:p>
                <a:r>
                  <a:rPr lang="en-US">
                    <a:noFill/>
                  </a:rPr>
                  <a:t> </a:t>
                </a:r>
              </a:p>
            </p:txBody>
          </p:sp>
        </mc:Fallback>
      </mc:AlternateContent>
      <p:grpSp>
        <p:nvGrpSpPr>
          <p:cNvPr id="70" name="Group 69"/>
          <p:cNvGrpSpPr/>
          <p:nvPr/>
        </p:nvGrpSpPr>
        <p:grpSpPr>
          <a:xfrm rot="1226225" flipH="1">
            <a:off x="5854119" y="2488556"/>
            <a:ext cx="317199" cy="125513"/>
            <a:chOff x="606425" y="0"/>
            <a:chExt cx="216433" cy="84650"/>
          </a:xfrm>
          <a:solidFill>
            <a:srgbClr val="969696">
              <a:alpha val="21961"/>
            </a:srgbClr>
          </a:solidFill>
        </p:grpSpPr>
        <p:sp>
          <p:nvSpPr>
            <p:cNvPr id="79" name="Cube 78"/>
            <p:cNvSpPr/>
            <p:nvPr/>
          </p:nvSpPr>
          <p:spPr>
            <a:xfrm rot="21134682">
              <a:off x="652075" y="0"/>
              <a:ext cx="170783" cy="81833"/>
            </a:xfrm>
            <a:prstGeom prst="cube">
              <a:avLst/>
            </a:prstGeom>
            <a:solidFill>
              <a:srgbClr val="A39EA8">
                <a:alpha val="40000"/>
              </a:srgbClr>
            </a:solidFill>
            <a:ln w="6350">
              <a:solidFill>
                <a:srgbClr val="000000">
                  <a:alpha val="30196"/>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5" name="Cube 104"/>
            <p:cNvSpPr/>
            <p:nvPr/>
          </p:nvSpPr>
          <p:spPr>
            <a:xfrm rot="21134682">
              <a:off x="606425" y="29435"/>
              <a:ext cx="56154" cy="55215"/>
            </a:xfrm>
            <a:prstGeom prst="cube">
              <a:avLst/>
            </a:prstGeom>
            <a:grpFill/>
            <a:ln w="3175">
              <a:solidFill>
                <a:srgbClr val="000000">
                  <a:alpha val="30196"/>
                </a:srgbClr>
              </a:solid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mc:AlternateContent xmlns:mc="http://schemas.openxmlformats.org/markup-compatibility/2006" xmlns:a14="http://schemas.microsoft.com/office/drawing/2010/main">
        <mc:Choice Requires="a14">
          <p:sp>
            <p:nvSpPr>
              <p:cNvPr id="3" name="Rectangle 2"/>
              <p:cNvSpPr/>
              <p:nvPr/>
            </p:nvSpPr>
            <p:spPr>
              <a:xfrm>
                <a:off x="146030" y="3365134"/>
                <a:ext cx="4572000" cy="2585323"/>
              </a:xfrm>
              <a:prstGeom prst="rect">
                <a:avLst/>
              </a:prstGeom>
            </p:spPr>
            <p:txBody>
              <a:bodyPr>
                <a:spAutoFit/>
              </a:bodyPr>
              <a:lstStyle/>
              <a:p>
                <a:r>
                  <a:rPr lang="en-US" i="1" dirty="0" smtClean="0"/>
                  <a:t>New Side Windows (</a:t>
                </a:r>
                <a:r>
                  <a:rPr lang="en-US" i="1" dirty="0"/>
                  <a:t>½” thick </a:t>
                </a:r>
                <a:r>
                  <a:rPr lang="en-US" i="1" dirty="0" smtClean="0"/>
                  <a:t>laminated glass)</a:t>
                </a:r>
              </a:p>
              <a:p>
                <a:pPr marL="285750" indent="-285750">
                  <a:buFont typeface="Arial" panose="020B0604020202020204" pitchFamily="34" charset="0"/>
                  <a:buChar char="•"/>
                </a:pPr>
                <a:r>
                  <a:rPr lang="en-US" sz="1600" dirty="0" smtClean="0"/>
                  <a:t>Uncertainty due to glass refraction:</a:t>
                </a:r>
              </a:p>
              <a:p>
                <a:pPr lvl="1"/>
                <a:r>
                  <a:rPr lang="en-US" sz="1600" dirty="0" smtClean="0"/>
                  <a:t>Sutton and McFadden (2000): water tunnel experiment, rotation </a:t>
                </a:r>
                <a:r>
                  <a:rPr lang="en-US" sz="1600" dirty="0"/>
                  <a:t>of the cameras of 12 degrees relative </a:t>
                </a:r>
                <a:r>
                  <a:rPr lang="en-US" sz="1600" dirty="0" smtClean="0"/>
                  <a:t>to viewing </a:t>
                </a:r>
                <a:r>
                  <a:rPr lang="en-US" sz="1600" dirty="0"/>
                  <a:t>window induced </a:t>
                </a:r>
                <a:r>
                  <a:rPr lang="en-US" sz="1600" dirty="0" smtClean="0"/>
                  <a:t>a strain error of 10,000 </a:t>
                </a:r>
                <a14:m>
                  <m:oMath xmlns:m="http://schemas.openxmlformats.org/officeDocument/2006/math">
                    <m:r>
                      <a:rPr lang="en-US" sz="1600" b="0" i="1" smtClean="0">
                        <a:latin typeface="Cambria Math" panose="02040503050406030204" pitchFamily="18" charset="0"/>
                      </a:rPr>
                      <m:t>𝜇</m:t>
                    </m:r>
                  </m:oMath>
                </a14:m>
                <a:r>
                  <a:rPr lang="en-US" sz="1600" dirty="0" smtClean="0"/>
                  <a:t>strain or 0.01 m/m</a:t>
                </a:r>
              </a:p>
              <a:p>
                <a:pPr marL="285750" indent="-285750">
                  <a:buFont typeface="Arial" panose="020B0604020202020204" pitchFamily="34" charset="0"/>
                  <a:buChar char="•"/>
                </a:pPr>
                <a:r>
                  <a:rPr lang="en-US" sz="1600" dirty="0" smtClean="0"/>
                  <a:t>Structural integrity of glass:</a:t>
                </a:r>
              </a:p>
              <a:p>
                <a:pPr lvl="1"/>
                <a:r>
                  <a:rPr lang="en-US" sz="1600" dirty="0" smtClean="0"/>
                  <a:t>Viewing angle requirement on dimensions: 1.42 m </a:t>
                </a:r>
                <a:r>
                  <a:rPr lang="en-US" sz="1600" dirty="0" err="1" smtClean="0"/>
                  <a:t>streamwise</a:t>
                </a:r>
                <a:r>
                  <a:rPr lang="en-US" sz="1600" dirty="0" smtClean="0"/>
                  <a:t> by 1.60 m </a:t>
                </a:r>
                <a:r>
                  <a:rPr lang="en-US" sz="1600" dirty="0" err="1" smtClean="0"/>
                  <a:t>spanwise</a:t>
                </a:r>
                <a:r>
                  <a:rPr lang="en-US" sz="1600" dirty="0" smtClean="0"/>
                  <a:t> (as measured by Tim Meyers) </a:t>
                </a:r>
              </a:p>
            </p:txBody>
          </p:sp>
        </mc:Choice>
        <mc:Fallback xmlns="">
          <p:sp>
            <p:nvSpPr>
              <p:cNvPr id="3" name="Rectangle 2"/>
              <p:cNvSpPr>
                <a:spLocks noRot="1" noChangeAspect="1" noMove="1" noResize="1" noEditPoints="1" noAdjustHandles="1" noChangeArrowheads="1" noChangeShapeType="1" noTextEdit="1"/>
              </p:cNvSpPr>
              <p:nvPr/>
            </p:nvSpPr>
            <p:spPr>
              <a:xfrm>
                <a:off x="146030" y="3365134"/>
                <a:ext cx="4572000" cy="2585323"/>
              </a:xfrm>
              <a:prstGeom prst="rect">
                <a:avLst/>
              </a:prstGeom>
              <a:blipFill rotWithShape="0">
                <a:blip r:embed="rId6"/>
                <a:stretch>
                  <a:fillRect l="-1200" t="-1179" r="-400" b="-22170"/>
                </a:stretch>
              </a:blipFill>
            </p:spPr>
            <p:txBody>
              <a:bodyPr/>
              <a:lstStyle/>
              <a:p>
                <a:r>
                  <a:rPr lang="en-US">
                    <a:noFill/>
                  </a:rPr>
                  <a:t> </a:t>
                </a:r>
              </a:p>
            </p:txBody>
          </p:sp>
        </mc:Fallback>
      </mc:AlternateContent>
      <p:sp>
        <p:nvSpPr>
          <p:cNvPr id="108" name="TextBox 107"/>
          <p:cNvSpPr txBox="1"/>
          <p:nvPr/>
        </p:nvSpPr>
        <p:spPr>
          <a:xfrm>
            <a:off x="2679454" y="1048595"/>
            <a:ext cx="3785093" cy="307777"/>
          </a:xfrm>
          <a:prstGeom prst="rect">
            <a:avLst/>
          </a:prstGeom>
          <a:noFill/>
        </p:spPr>
        <p:txBody>
          <a:bodyPr wrap="square" rtlCol="0">
            <a:spAutoFit/>
          </a:bodyPr>
          <a:lstStyle/>
          <a:p>
            <a:pPr algn="ctr"/>
            <a:r>
              <a:rPr lang="en-US" sz="1400" i="1" dirty="0"/>
              <a:t>f</a:t>
            </a:r>
            <a:r>
              <a:rPr lang="en-US" sz="1400" i="1" dirty="0" smtClean="0"/>
              <a:t>or Rotating Truss-Mounted Cameras</a:t>
            </a:r>
            <a:endParaRPr lang="en-US" sz="1400" i="1" dirty="0"/>
          </a:p>
        </p:txBody>
      </p:sp>
    </p:spTree>
    <p:extLst>
      <p:ext uri="{BB962C8B-B14F-4D97-AF65-F5344CB8AC3E}">
        <p14:creationId xmlns:p14="http://schemas.microsoft.com/office/powerpoint/2010/main" val="3448622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ort_AoA12_3.5M-0">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701834" y="1417834"/>
            <a:ext cx="5691717" cy="4572000"/>
          </a:xfrm>
          <a:prstGeom prst="rect">
            <a:avLst/>
          </a:prstGeom>
        </p:spPr>
      </p:pic>
      <p:sp>
        <p:nvSpPr>
          <p:cNvPr id="2" name="Title 1"/>
          <p:cNvSpPr>
            <a:spLocks noGrp="1"/>
          </p:cNvSpPr>
          <p:nvPr>
            <p:ph type="title"/>
          </p:nvPr>
        </p:nvSpPr>
        <p:spPr/>
        <p:txBody>
          <a:bodyPr/>
          <a:lstStyle/>
          <a:p>
            <a:r>
              <a:rPr lang="en-US" dirty="0"/>
              <a:t>Fabric sections: </a:t>
            </a:r>
            <a:r>
              <a:rPr lang="en-US" dirty="0" smtClean="0"/>
              <a:t>results</a:t>
            </a:r>
            <a:br>
              <a:rPr lang="en-US" dirty="0" smtClean="0"/>
            </a:br>
            <a:r>
              <a:rPr lang="en-US" dirty="0" smtClean="0"/>
              <a:t>Re = 3.5M -&gt; 0 (70 m/s -&gt;0)</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39</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1931542" y="5301465"/>
                <a:ext cx="457200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i="1" dirty="0" smtClean="0">
                          <a:solidFill>
                            <a:schemeClr val="bg1"/>
                          </a:solidFill>
                          <a:latin typeface="Cambria Math" panose="02040503050406030204" pitchFamily="18" charset="0"/>
                        </a:rPr>
                        <m:t>𝐴𝑜𝐴</m:t>
                      </m:r>
                      <m:r>
                        <a:rPr lang="en-US" i="1" dirty="0" smtClean="0">
                          <a:solidFill>
                            <a:schemeClr val="bg1"/>
                          </a:solidFill>
                          <a:latin typeface="Cambria Math" panose="02040503050406030204" pitchFamily="18" charset="0"/>
                        </a:rPr>
                        <m:t> =12 </m:t>
                      </m:r>
                      <m:r>
                        <m:rPr>
                          <m:sty m:val="p"/>
                        </m:rPr>
                        <a:rPr lang="en-US" i="1" dirty="0" smtClean="0">
                          <a:solidFill>
                            <a:schemeClr val="bg1"/>
                          </a:solidFill>
                          <a:latin typeface="Cambria Math" panose="02040503050406030204" pitchFamily="18" charset="0"/>
                        </a:rPr>
                        <m:t>deg</m:t>
                      </m:r>
                      <m:r>
                        <a:rPr lang="en-US" b="0" i="1" dirty="0" smtClean="0">
                          <a:solidFill>
                            <a:schemeClr val="bg1"/>
                          </a:solidFill>
                          <a:latin typeface="Cambria Math" panose="02040503050406030204" pitchFamily="18" charset="0"/>
                        </a:rPr>
                        <m:t>., </m:t>
                      </m:r>
                      <m:r>
                        <a:rPr lang="en-US" b="0" i="1" dirty="0" smtClean="0">
                          <a:solidFill>
                            <a:schemeClr val="bg1"/>
                          </a:solidFill>
                          <a:latin typeface="Cambria Math" panose="02040503050406030204" pitchFamily="18" charset="0"/>
                        </a:rPr>
                        <m:t>𝑠𝑝𝑒𝑒𝑑</m:t>
                      </m:r>
                      <m:r>
                        <a:rPr lang="en-US" b="0" i="1" dirty="0" smtClean="0">
                          <a:solidFill>
                            <a:schemeClr val="bg1"/>
                          </a:solidFill>
                          <a:latin typeface="Cambria Math" panose="02040503050406030204" pitchFamily="18" charset="0"/>
                        </a:rPr>
                        <m:t> </m:t>
                      </m:r>
                      <m:r>
                        <a:rPr lang="en-US" b="0" i="1" dirty="0" smtClean="0">
                          <a:solidFill>
                            <a:schemeClr val="bg1"/>
                          </a:solidFill>
                          <a:latin typeface="Cambria Math" panose="02040503050406030204" pitchFamily="18" charset="0"/>
                        </a:rPr>
                        <m:t>𝑠𝑤𝑒𝑒𝑝</m:t>
                      </m:r>
                    </m:oMath>
                  </m:oMathPara>
                </a14:m>
                <a:endParaRPr lang="en-US" dirty="0">
                  <a:solidFill>
                    <a:schemeClr val="bg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931542" y="5301465"/>
                <a:ext cx="4572000" cy="369332"/>
              </a:xfrm>
              <a:prstGeom prst="rect">
                <a:avLst/>
              </a:prstGeom>
              <a:blipFill rotWithShape="0">
                <a:blip r:embed="rId6"/>
                <a:stretch>
                  <a:fillRect b="-15000"/>
                </a:stretch>
              </a:blipFill>
            </p:spPr>
            <p:txBody>
              <a:bodyPr/>
              <a:lstStyle/>
              <a:p>
                <a:r>
                  <a:rPr lang="en-US">
                    <a:noFill/>
                  </a:rPr>
                  <a:t> </a:t>
                </a:r>
              </a:p>
            </p:txBody>
          </p:sp>
        </mc:Fallback>
      </mc:AlternateContent>
    </p:spTree>
    <p:extLst>
      <p:ext uri="{BB962C8B-B14F-4D97-AF65-F5344CB8AC3E}">
        <p14:creationId xmlns:p14="http://schemas.microsoft.com/office/powerpoint/2010/main" val="3047627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3" name="Content Placeholder 12"/>
              <p:cNvSpPr>
                <a:spLocks noGrp="1"/>
              </p:cNvSpPr>
              <p:nvPr>
                <p:ph idx="1"/>
              </p:nvPr>
            </p:nvSpPr>
            <p:spPr>
              <a:xfrm>
                <a:off x="502694" y="1282848"/>
                <a:ext cx="8412706" cy="5148072"/>
              </a:xfrm>
            </p:spPr>
            <p:txBody>
              <a:bodyPr/>
              <a:lstStyle/>
              <a:p>
                <a:r>
                  <a:rPr lang="en-US" sz="1800" b="0" dirty="0" smtClean="0"/>
                  <a:t>2D disturbances thought to contribute </a:t>
                </a:r>
                <a:r>
                  <a:rPr lang="en-US" sz="1800" b="0" dirty="0"/>
                  <a:t>to </a:t>
                </a:r>
                <a:r>
                  <a:rPr lang="en-US" sz="1800" b="0" dirty="0" err="1" smtClean="0"/>
                  <a:t>Tollmein-Schlichting</a:t>
                </a:r>
                <a:r>
                  <a:rPr lang="en-US" sz="1800" b="0" dirty="0" smtClean="0"/>
                  <a:t> type transition (</a:t>
                </a:r>
                <a:r>
                  <a:rPr lang="en-US" sz="1800" b="0" dirty="0" err="1" smtClean="0"/>
                  <a:t>Braslow</a:t>
                </a:r>
                <a:r>
                  <a:rPr lang="en-US" sz="1800" b="0" dirty="0" smtClean="0"/>
                  <a:t>, 1960</a:t>
                </a:r>
                <a:r>
                  <a:rPr lang="en-US" sz="1800" b="0" dirty="0" smtClean="0"/>
                  <a:t>) </a:t>
                </a:r>
              </a:p>
              <a:p>
                <a:r>
                  <a:rPr lang="en-US" sz="1800" b="0" dirty="0"/>
                  <a:t>Roughness Reynolds </a:t>
                </a:r>
                <a:r>
                  <a:rPr lang="en-US" sz="1800" b="0" dirty="0" smtClean="0"/>
                  <a:t>number: </a:t>
                </a:r>
                <a14:m>
                  <m:oMath xmlns:m="http://schemas.openxmlformats.org/officeDocument/2006/math">
                    <m:sSub>
                      <m:sSubPr>
                        <m:ctrlPr>
                          <a:rPr lang="en-US" b="1" i="1" dirty="0" smtClean="0">
                            <a:latin typeface="Cambria Math" panose="02040503050406030204" pitchFamily="18" charset="0"/>
                          </a:rPr>
                        </m:ctrlPr>
                      </m:sSubPr>
                      <m:e>
                        <m:r>
                          <m:rPr>
                            <m:nor/>
                          </m:rPr>
                          <a:rPr lang="en-US" dirty="0"/>
                          <m:t>Re</m:t>
                        </m:r>
                      </m:e>
                      <m:sub>
                        <m:r>
                          <a:rPr lang="en-US" b="1" i="1" dirty="0" smtClean="0">
                            <a:latin typeface="Cambria Math" panose="02040503050406030204" pitchFamily="18" charset="0"/>
                          </a:rPr>
                          <m:t>𝒌</m:t>
                        </m:r>
                      </m:sub>
                    </m:sSub>
                    <m:r>
                      <m:rPr>
                        <m:nor/>
                      </m:rPr>
                      <a:rPr lang="en-US" b="1" i="0" dirty="0" smtClean="0"/>
                      <m:t> </m:t>
                    </m:r>
                    <m:r>
                      <m:rPr>
                        <m:nor/>
                      </m:rPr>
                      <a:rPr lang="en-US"/>
                      <m:t>=</m:t>
                    </m:r>
                    <m:f>
                      <m:fPr>
                        <m:ctrlPr>
                          <a:rPr lang="en-US" b="1" i="1" smtClean="0">
                            <a:latin typeface="Cambria Math" panose="02040503050406030204" pitchFamily="18" charset="0"/>
                          </a:rPr>
                        </m:ctrlPr>
                      </m:fPr>
                      <m:num>
                        <m:sSub>
                          <m:sSubPr>
                            <m:ctrlPr>
                              <a:rPr lang="en-US" b="1" i="1" smtClean="0">
                                <a:latin typeface="Cambria Math" panose="02040503050406030204" pitchFamily="18" charset="0"/>
                              </a:rPr>
                            </m:ctrlPr>
                          </m:sSubPr>
                          <m:e>
                            <m:r>
                              <m:rPr>
                                <m:sty m:val="p"/>
                              </m:rPr>
                              <a:rPr lang="en-US" b="1" i="1" smtClean="0">
                                <a:latin typeface="Cambria Math" panose="02040503050406030204" pitchFamily="18" charset="0"/>
                              </a:rPr>
                              <m:t>μ</m:t>
                            </m:r>
                          </m:e>
                          <m:sub>
                            <m:r>
                              <a:rPr lang="en-US" b="1" i="1" smtClean="0">
                                <a:latin typeface="Cambria Math" panose="02040503050406030204" pitchFamily="18" charset="0"/>
                              </a:rPr>
                              <m:t>𝒌</m:t>
                            </m:r>
                          </m:sub>
                        </m:sSub>
                        <m:r>
                          <a:rPr lang="en-US" b="1" i="1" smtClean="0">
                            <a:latin typeface="Cambria Math" panose="02040503050406030204" pitchFamily="18" charset="0"/>
                          </a:rPr>
                          <m:t>𝒌</m:t>
                        </m:r>
                      </m:num>
                      <m:den>
                        <m:sSub>
                          <m:sSubPr>
                            <m:ctrlPr>
                              <a:rPr lang="en-US" b="1" i="1" smtClean="0">
                                <a:latin typeface="Cambria Math" panose="02040503050406030204" pitchFamily="18" charset="0"/>
                              </a:rPr>
                            </m:ctrlPr>
                          </m:sSubPr>
                          <m:e>
                            <m:r>
                              <a:rPr lang="en-US" b="1" i="1" smtClean="0">
                                <a:latin typeface="Cambria Math" panose="02040503050406030204" pitchFamily="18" charset="0"/>
                              </a:rPr>
                              <m:t>𝝂</m:t>
                            </m:r>
                          </m:e>
                          <m:sub>
                            <m:r>
                              <a:rPr lang="en-US" b="1" i="1" smtClean="0">
                                <a:latin typeface="Cambria Math" panose="02040503050406030204" pitchFamily="18" charset="0"/>
                              </a:rPr>
                              <m:t>𝒌</m:t>
                            </m:r>
                          </m:sub>
                        </m:sSub>
                      </m:den>
                    </m:f>
                  </m:oMath>
                </a14:m>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i="1" dirty="0" smtClean="0">
                  <a:latin typeface="Cambria Math" panose="02040503050406030204" pitchFamily="18" charset="0"/>
                </a:endParaRPr>
              </a:p>
              <a:p>
                <a14:m>
                  <m:oMath xmlns:m="http://schemas.openxmlformats.org/officeDocument/2006/math">
                    <m:sSub>
                      <m:sSubPr>
                        <m:ctrlPr>
                          <a:rPr lang="en-US" sz="1800" b="0" i="1" dirty="0">
                            <a:latin typeface="Cambria Math" panose="02040503050406030204" pitchFamily="18" charset="0"/>
                          </a:rPr>
                        </m:ctrlPr>
                      </m:sSubPr>
                      <m:e>
                        <m:r>
                          <m:rPr>
                            <m:nor/>
                          </m:rPr>
                          <a:rPr lang="en-US" sz="1800" b="0" dirty="0"/>
                          <m:t>Re</m:t>
                        </m:r>
                      </m:e>
                      <m:sub>
                        <m:r>
                          <a:rPr lang="en-US" sz="1800" b="0" i="1" dirty="0">
                            <a:latin typeface="Cambria Math" panose="02040503050406030204" pitchFamily="18" charset="0"/>
                          </a:rPr>
                          <m:t>𝑘</m:t>
                        </m:r>
                        <m:r>
                          <a:rPr lang="en-US" sz="1800" b="0" i="1" dirty="0" smtClean="0">
                            <a:latin typeface="Cambria Math" panose="02040503050406030204" pitchFamily="18" charset="0"/>
                          </a:rPr>
                          <m:t>,</m:t>
                        </m:r>
                        <m:r>
                          <a:rPr lang="en-US" sz="1800" b="0" i="1" dirty="0" smtClean="0">
                            <a:latin typeface="Cambria Math" panose="02040503050406030204" pitchFamily="18" charset="0"/>
                          </a:rPr>
                          <m:t>𝑐𝑟𝑖𝑡𝑖𝑐𝑎𝑙</m:t>
                        </m:r>
                      </m:sub>
                    </m:sSub>
                  </m:oMath>
                </a14:m>
                <a:r>
                  <a:rPr lang="en-US" sz="1800" b="0" dirty="0"/>
                  <a:t> may be influenced </a:t>
                </a:r>
                <a:r>
                  <a:rPr lang="en-US" sz="1800" b="0" dirty="0" smtClean="0"/>
                  <a:t>by</a:t>
                </a:r>
                <a:r>
                  <a:rPr lang="en-US" sz="1800" b="0" dirty="0" smtClean="0"/>
                  <a:t> </a:t>
                </a:r>
                <a:r>
                  <a:rPr lang="en-US" sz="1800" b="0" dirty="0"/>
                  <a:t>length of preceding laminar boundary </a:t>
                </a:r>
                <a:r>
                  <a:rPr lang="en-US" sz="1800" b="0" dirty="0" smtClean="0"/>
                  <a:t>layer</a:t>
                </a:r>
                <a:r>
                  <a:rPr lang="en-US" sz="1800" b="0" dirty="0"/>
                  <a:t>, width of geometric </a:t>
                </a:r>
                <a:r>
                  <a:rPr lang="en-US" sz="1800" b="0" dirty="0" smtClean="0"/>
                  <a:t>feature, </a:t>
                </a:r>
                <a:r>
                  <a:rPr lang="en-US" sz="1800" b="0" dirty="0" smtClean="0">
                    <a:solidFill>
                      <a:srgbClr val="FF0000"/>
                    </a:solidFill>
                  </a:rPr>
                  <a:t>type </a:t>
                </a:r>
                <a:r>
                  <a:rPr lang="en-US" sz="1800" b="0" dirty="0" smtClean="0">
                    <a:solidFill>
                      <a:srgbClr val="FF0000"/>
                    </a:solidFill>
                  </a:rPr>
                  <a:t>of the </a:t>
                </a:r>
                <a:r>
                  <a:rPr lang="en-US" sz="1800" b="0" dirty="0">
                    <a:solidFill>
                      <a:srgbClr val="FF0000"/>
                    </a:solidFill>
                  </a:rPr>
                  <a:t>geometric </a:t>
                </a:r>
                <a:r>
                  <a:rPr lang="en-US" sz="1800" b="0" dirty="0" smtClean="0">
                    <a:solidFill>
                      <a:srgbClr val="FF0000"/>
                    </a:solidFill>
                  </a:rPr>
                  <a:t>feature, </a:t>
                </a:r>
                <a:r>
                  <a:rPr lang="en-US" sz="1800" b="0" dirty="0" smtClean="0"/>
                  <a:t>and </a:t>
                </a:r>
                <a:r>
                  <a:rPr lang="en-US" sz="1800" b="0" dirty="0" smtClean="0">
                    <a:solidFill>
                      <a:srgbClr val="FF0000"/>
                    </a:solidFill>
                  </a:rPr>
                  <a:t>pressure </a:t>
                </a:r>
                <a:r>
                  <a:rPr lang="en-US" sz="1800" b="0" dirty="0">
                    <a:solidFill>
                      <a:srgbClr val="FF0000"/>
                    </a:solidFill>
                  </a:rPr>
                  <a:t>gradient in boundary </a:t>
                </a:r>
                <a:r>
                  <a:rPr lang="en-US" sz="1800" b="0" dirty="0" smtClean="0">
                    <a:solidFill>
                      <a:srgbClr val="FF0000"/>
                    </a:solidFill>
                  </a:rPr>
                  <a:t>layer</a:t>
                </a:r>
                <a:endParaRPr lang="en-US" sz="1800" b="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p:txBody>
          </p:sp>
        </mc:Choice>
        <mc:Fallback>
          <p:sp>
            <p:nvSpPr>
              <p:cNvPr id="13" name="Content Placeholder 12"/>
              <p:cNvSpPr>
                <a:spLocks noGrp="1" noRot="1" noChangeAspect="1" noMove="1" noResize="1" noEditPoints="1" noAdjustHandles="1" noChangeArrowheads="1" noChangeShapeType="1" noTextEdit="1"/>
              </p:cNvSpPr>
              <p:nvPr>
                <p:ph idx="1"/>
              </p:nvPr>
            </p:nvSpPr>
            <p:spPr>
              <a:xfrm>
                <a:off x="502694" y="1282848"/>
                <a:ext cx="8412706" cy="5148072"/>
              </a:xfrm>
              <a:blipFill rotWithShape="0">
                <a:blip r:embed="rId3"/>
                <a:stretch>
                  <a:fillRect l="-579" t="-592" b="-947"/>
                </a:stretch>
              </a:blipFill>
            </p:spPr>
            <p:txBody>
              <a:bodyPr/>
              <a:lstStyle/>
              <a:p>
                <a:r>
                  <a:rPr lang="en-US">
                    <a:noFill/>
                  </a:rPr>
                  <a:t> </a:t>
                </a:r>
              </a:p>
            </p:txBody>
          </p:sp>
        </mc:Fallback>
      </mc:AlternateContent>
      <p:sp>
        <p:nvSpPr>
          <p:cNvPr id="6" name="Title 5"/>
          <p:cNvSpPr>
            <a:spLocks noGrp="1"/>
          </p:cNvSpPr>
          <p:nvPr>
            <p:ph type="title"/>
          </p:nvPr>
        </p:nvSpPr>
        <p:spPr/>
        <p:txBody>
          <a:bodyPr/>
          <a:lstStyle/>
          <a:p>
            <a:r>
              <a:rPr lang="en-US" dirty="0" smtClean="0"/>
              <a:t>Misaligned sections: literature</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fld id="{A01744A4-EA75-884E-9511-A3F84BA0286B}" type="slidenum">
              <a:rPr lang="en-US" smtClean="0"/>
              <a:pPr/>
              <a:t>4</a:t>
            </a:fld>
            <a:r>
              <a:rPr lang="en-US" dirty="0" smtClean="0"/>
              <a:t>/15</a:t>
            </a:r>
            <a:endParaRPr lang="en-US" dirty="0"/>
          </a:p>
        </p:txBody>
      </p:sp>
      <mc:AlternateContent xmlns:mc="http://schemas.openxmlformats.org/markup-compatibility/2006" xmlns:a14="http://schemas.microsoft.com/office/drawing/2010/main">
        <mc:Choice Requires="a14">
          <p:graphicFrame>
            <p:nvGraphicFramePr>
              <p:cNvPr id="15" name="Table 14"/>
              <p:cNvGraphicFramePr>
                <a:graphicFrameLocks noGrp="1"/>
              </p:cNvGraphicFramePr>
              <p:nvPr>
                <p:extLst>
                  <p:ext uri="{D42A27DB-BD31-4B8C-83A1-F6EECF244321}">
                    <p14:modId xmlns:p14="http://schemas.microsoft.com/office/powerpoint/2010/main" val="1679255011"/>
                  </p:ext>
                </p:extLst>
              </p:nvPr>
            </p:nvGraphicFramePr>
            <p:xfrm>
              <a:off x="586291" y="2886520"/>
              <a:ext cx="7971418" cy="2209050"/>
            </p:xfrm>
            <a:graphic>
              <a:graphicData uri="http://schemas.openxmlformats.org/drawingml/2006/table">
                <a:tbl>
                  <a:tblPr firstRow="1" bandRow="1">
                    <a:tableStyleId>{5C22544A-7EE6-4342-B048-85BDC9FD1C3A}</a:tableStyleId>
                  </a:tblPr>
                  <a:tblGrid>
                    <a:gridCol w="2591802"/>
                    <a:gridCol w="2998852"/>
                    <a:gridCol w="2380764"/>
                  </a:tblGrid>
                  <a:tr h="326347">
                    <a:tc>
                      <a:txBody>
                        <a:bodyPr/>
                        <a:lstStyle/>
                        <a:p>
                          <a:r>
                            <a:rPr lang="en-US" dirty="0" smtClean="0"/>
                            <a:t>Study</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Geometry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800" b="1" i="0" smtClean="0">
                                    <a:latin typeface="Cambria Math" panose="02040503050406030204" pitchFamily="18" charset="0"/>
                                  </a:rPr>
                                  <m:t>𝐑</m:t>
                                </m:r>
                                <m:sSub>
                                  <m:sSubPr>
                                    <m:ctrlPr>
                                      <a:rPr lang="en-US" sz="1800" b="1" i="1" smtClean="0">
                                        <a:latin typeface="Cambria Math" panose="02040503050406030204" pitchFamily="18" charset="0"/>
                                      </a:rPr>
                                    </m:ctrlPr>
                                  </m:sSubPr>
                                  <m:e>
                                    <m:r>
                                      <a:rPr lang="en-US" sz="1800" b="1" i="0" smtClean="0">
                                        <a:latin typeface="Cambria Math" panose="02040503050406030204" pitchFamily="18" charset="0"/>
                                      </a:rPr>
                                      <m:t>𝐞</m:t>
                                    </m:r>
                                  </m:e>
                                  <m:sub>
                                    <m:r>
                                      <a:rPr lang="en-US" sz="1800" b="1" i="1" smtClean="0">
                                        <a:latin typeface="Cambria Math" panose="02040503050406030204" pitchFamily="18" charset="0"/>
                                      </a:rPr>
                                      <m:t>𝒌</m:t>
                                    </m:r>
                                    <m:r>
                                      <a:rPr lang="en-US" sz="1800" b="1" i="1" smtClean="0">
                                        <a:latin typeface="Cambria Math" panose="02040503050406030204" pitchFamily="18" charset="0"/>
                                      </a:rPr>
                                      <m:t>,</m:t>
                                    </m:r>
                                    <m:r>
                                      <a:rPr lang="en-US" sz="1800" b="1" i="1" smtClean="0">
                                        <a:latin typeface="Cambria Math" panose="02040503050406030204" pitchFamily="18" charset="0"/>
                                      </a:rPr>
                                      <m:t>𝒄𝒓𝒊𝒕𝒊𝒄𝒂𝒍</m:t>
                                    </m:r>
                                  </m:sub>
                                </m:sSub>
                              </m:oMath>
                            </m:oMathPara>
                          </a14:m>
                          <a:endParaRPr lang="en-US" sz="1800" dirty="0" smtClean="0"/>
                        </a:p>
                      </a:txBody>
                      <a:tcPr/>
                    </a:tc>
                  </a:tr>
                  <a:tr h="366245">
                    <a:tc>
                      <a:txBody>
                        <a:bodyPr/>
                        <a:lstStyle/>
                        <a:p>
                          <a:r>
                            <a:rPr lang="en-US" sz="1400" kern="1200" dirty="0" smtClean="0">
                              <a:solidFill>
                                <a:schemeClr val="dk1"/>
                              </a:solidFill>
                              <a:latin typeface="+mn-lt"/>
                              <a:ea typeface="+mn-ea"/>
                              <a:cs typeface="+mn-cs"/>
                            </a:rPr>
                            <a:t>Fage (1943)</a:t>
                          </a:r>
                          <a:endParaRPr lang="en-US" sz="1400" kern="1200" dirty="0">
                            <a:solidFill>
                              <a:schemeClr val="dk1"/>
                            </a:solidFill>
                            <a:latin typeface="+mn-lt"/>
                            <a:ea typeface="+mn-ea"/>
                            <a:cs typeface="+mn-cs"/>
                          </a:endParaRPr>
                        </a:p>
                      </a:txBody>
                      <a:tcPr/>
                    </a:tc>
                    <a:tc>
                      <a:txBody>
                        <a:bodyPr/>
                        <a:lstStyle/>
                        <a:p>
                          <a:r>
                            <a:rPr lang="en-US" sz="1400" kern="1200" dirty="0" smtClean="0">
                              <a:solidFill>
                                <a:schemeClr val="dk1"/>
                              </a:solidFill>
                              <a:latin typeface="+mn-lt"/>
                              <a:ea typeface="+mn-ea"/>
                              <a:cs typeface="+mn-cs"/>
                            </a:rPr>
                            <a:t>Flat/arched ridge</a:t>
                          </a:r>
                          <a:endParaRPr lang="en-US" sz="1400" kern="1200" dirty="0">
                            <a:solidFill>
                              <a:schemeClr val="dk1"/>
                            </a:solidFill>
                            <a:latin typeface="+mn-lt"/>
                            <a:ea typeface="+mn-ea"/>
                            <a:cs typeface="+mn-cs"/>
                          </a:endParaRPr>
                        </a:p>
                      </a:txBody>
                      <a:tcPr/>
                    </a:tc>
                    <a:tc>
                      <a:txBody>
                        <a:bodyPr/>
                        <a:lstStyle/>
                        <a:p>
                          <a:r>
                            <a:rPr lang="en-US" sz="1400" kern="1200" dirty="0" smtClean="0">
                              <a:solidFill>
                                <a:schemeClr val="dk1"/>
                              </a:solidFill>
                              <a:latin typeface="+mn-lt"/>
                              <a:ea typeface="+mn-ea"/>
                              <a:cs typeface="+mn-cs"/>
                            </a:rPr>
                            <a:t>204-240</a:t>
                          </a:r>
                          <a:endParaRPr lang="en-US" sz="1400" kern="1200" dirty="0">
                            <a:solidFill>
                              <a:schemeClr val="dk1"/>
                            </a:solidFill>
                            <a:latin typeface="+mn-lt"/>
                            <a:ea typeface="+mn-ea"/>
                            <a:cs typeface="+mn-cs"/>
                          </a:endParaRPr>
                        </a:p>
                      </a:txBody>
                      <a:tcPr/>
                    </a:tc>
                  </a:tr>
                  <a:tr h="366245">
                    <a:tc>
                      <a:txBody>
                        <a:bodyPr/>
                        <a:lstStyle/>
                        <a:p>
                          <a:r>
                            <a:rPr lang="en-US" sz="1400" kern="1200" dirty="0" smtClean="0">
                              <a:solidFill>
                                <a:schemeClr val="dk1"/>
                              </a:solidFill>
                              <a:effectLst/>
                              <a:latin typeface="+mn-lt"/>
                              <a:ea typeface="+mn-ea"/>
                              <a:cs typeface="+mn-cs"/>
                            </a:rPr>
                            <a:t>Smith and Clutter (1959)</a:t>
                          </a:r>
                          <a:endParaRPr lang="en-US" sz="1400" dirty="0"/>
                        </a:p>
                      </a:txBody>
                      <a:tcPr/>
                    </a:tc>
                    <a:tc>
                      <a:txBody>
                        <a:bodyPr/>
                        <a:lstStyle/>
                        <a:p>
                          <a:r>
                            <a:rPr lang="en-US" sz="1400" dirty="0" err="1" smtClean="0"/>
                            <a:t>Spanwise</a:t>
                          </a:r>
                          <a:r>
                            <a:rPr lang="en-US" sz="1400" dirty="0" smtClean="0"/>
                            <a:t> wires</a:t>
                          </a:r>
                          <a:endParaRPr lang="en-US" sz="1400" dirty="0"/>
                        </a:p>
                      </a:txBody>
                      <a:tcPr/>
                    </a:tc>
                    <a:tc>
                      <a:txBody>
                        <a:bodyPr/>
                        <a:lstStyle/>
                        <a:p>
                          <a:r>
                            <a:rPr lang="en-US" sz="1400" dirty="0" smtClean="0"/>
                            <a:t>40-260</a:t>
                          </a:r>
                          <a:endParaRPr lang="en-US" sz="1400" dirty="0"/>
                        </a:p>
                      </a:txBody>
                      <a:tcPr/>
                    </a:tc>
                  </a:tr>
                  <a:tr h="366245">
                    <a:tc>
                      <a:txBody>
                        <a:bodyPr/>
                        <a:lstStyle/>
                        <a:p>
                          <a:r>
                            <a:rPr lang="en-US" sz="1400" dirty="0" smtClean="0"/>
                            <a:t>Drake </a:t>
                          </a:r>
                          <a:r>
                            <a:rPr lang="en-US" sz="1400" i="1" dirty="0" smtClean="0"/>
                            <a:t>et al. </a:t>
                          </a:r>
                          <a:r>
                            <a:rPr lang="en-US" sz="1400" dirty="0" smtClean="0"/>
                            <a:t>(2010)</a:t>
                          </a:r>
                          <a:endParaRPr lang="en-US" sz="1400" dirty="0"/>
                        </a:p>
                      </a:txBody>
                      <a:tcPr/>
                    </a:tc>
                    <a:tc>
                      <a:txBody>
                        <a:bodyPr/>
                        <a:lstStyle/>
                        <a:p>
                          <a:r>
                            <a:rPr lang="en-US" sz="1400" dirty="0" smtClean="0"/>
                            <a:t>Forward-facing</a:t>
                          </a:r>
                          <a:r>
                            <a:rPr lang="en-US" sz="1400" baseline="0" dirty="0" smtClean="0"/>
                            <a:t> step</a:t>
                          </a:r>
                          <a:endParaRPr lang="en-US" sz="1400" dirty="0"/>
                        </a:p>
                      </a:txBody>
                      <a:tcPr/>
                    </a:tc>
                    <a:tc>
                      <a:txBody>
                        <a:bodyPr/>
                        <a:lstStyle/>
                        <a:p>
                          <a:r>
                            <a:rPr lang="en-US" sz="1400" dirty="0" smtClean="0"/>
                            <a:t>150-2,100</a:t>
                          </a:r>
                          <a:endParaRPr lang="en-US" sz="1400" dirty="0"/>
                        </a:p>
                      </a:txBody>
                      <a:tcPr/>
                    </a:tc>
                  </a:tr>
                  <a:tr h="366245">
                    <a:tc>
                      <a:txBody>
                        <a:bodyPr/>
                        <a:lstStyle/>
                        <a:p>
                          <a:r>
                            <a:rPr lang="en-US" sz="1400" dirty="0" smtClean="0"/>
                            <a:t>Drake </a:t>
                          </a:r>
                          <a:r>
                            <a:rPr lang="en-US" sz="1400" i="1" dirty="0" smtClean="0"/>
                            <a:t>et al. </a:t>
                          </a:r>
                          <a:r>
                            <a:rPr lang="en-US" sz="1400" dirty="0" smtClean="0"/>
                            <a:t>(2010)</a:t>
                          </a:r>
                          <a:endParaRPr lang="en-US" sz="1400" dirty="0"/>
                        </a:p>
                      </a:txBody>
                      <a:tcPr/>
                    </a:tc>
                    <a:tc>
                      <a:txBody>
                        <a:bodyPr/>
                        <a:lstStyle/>
                        <a:p>
                          <a:r>
                            <a:rPr lang="en-US" sz="1400" dirty="0" smtClean="0"/>
                            <a:t>Backward-facing</a:t>
                          </a:r>
                          <a:r>
                            <a:rPr lang="en-US" sz="1400" baseline="0" dirty="0" smtClean="0"/>
                            <a:t> step</a:t>
                          </a:r>
                          <a:endParaRPr lang="en-US" sz="1400" dirty="0"/>
                        </a:p>
                      </a:txBody>
                      <a:tcPr/>
                    </a:tc>
                    <a:tc>
                      <a:txBody>
                        <a:bodyPr/>
                        <a:lstStyle/>
                        <a:p>
                          <a:r>
                            <a:rPr lang="en-US" sz="1400" dirty="0" smtClean="0"/>
                            <a:t>75-800</a:t>
                          </a:r>
                          <a:endParaRPr lang="en-US" sz="1400" dirty="0"/>
                        </a:p>
                      </a:txBody>
                      <a:tcPr/>
                    </a:tc>
                  </a:tr>
                  <a:tr h="366245">
                    <a:tc>
                      <a:txBody>
                        <a:bodyPr/>
                        <a:lstStyle/>
                        <a:p>
                          <a:r>
                            <a:rPr lang="en-US" sz="1400" dirty="0" smtClean="0">
                              <a:solidFill>
                                <a:schemeClr val="tx1"/>
                              </a:solidFill>
                            </a:rPr>
                            <a:t>Current</a:t>
                          </a:r>
                          <a:r>
                            <a:rPr lang="en-US" sz="1400" baseline="0" dirty="0" smtClean="0">
                              <a:solidFill>
                                <a:schemeClr val="tx1"/>
                              </a:solidFill>
                            </a:rPr>
                            <a:t> study</a:t>
                          </a:r>
                          <a:endParaRPr lang="en-US" sz="1400" dirty="0">
                            <a:solidFill>
                              <a:schemeClr val="tx1"/>
                            </a:solidFill>
                          </a:endParaRPr>
                        </a:p>
                      </a:txBody>
                      <a:tcPr/>
                    </a:tc>
                    <a:tc>
                      <a:txBody>
                        <a:bodyPr/>
                        <a:lstStyle/>
                        <a:p>
                          <a:r>
                            <a:rPr lang="en-US" sz="1400" dirty="0" smtClean="0"/>
                            <a:t>Back</a:t>
                          </a:r>
                          <a:r>
                            <a:rPr lang="en-US" sz="1400" dirty="0" smtClean="0">
                              <a:solidFill>
                                <a:schemeClr val="tx1"/>
                              </a:solidFill>
                            </a:rPr>
                            <a:t>ward-</a:t>
                          </a:r>
                          <a:r>
                            <a:rPr lang="en-US" sz="1400" baseline="0" dirty="0" smtClean="0">
                              <a:solidFill>
                                <a:schemeClr val="tx1"/>
                              </a:solidFill>
                            </a:rPr>
                            <a:t> and forward-facing ramp</a:t>
                          </a:r>
                          <a:endParaRPr lang="en-US" sz="1400" dirty="0">
                            <a:solidFill>
                              <a:schemeClr val="tx1"/>
                            </a:solidFill>
                          </a:endParaRPr>
                        </a:p>
                      </a:txBody>
                      <a:tcPr/>
                    </a:tc>
                    <a:tc>
                      <a:txBody>
                        <a:bodyPr/>
                        <a:lstStyle/>
                        <a:p>
                          <a:r>
                            <a:rPr lang="en-US" sz="1400" dirty="0" smtClean="0">
                              <a:solidFill>
                                <a:schemeClr val="tx1"/>
                              </a:solidFill>
                            </a:rPr>
                            <a:t>?</a:t>
                          </a:r>
                          <a:endParaRPr lang="en-US" sz="1400" dirty="0">
                            <a:solidFill>
                              <a:schemeClr val="tx1"/>
                            </a:solidFill>
                          </a:endParaRPr>
                        </a:p>
                      </a:txBody>
                      <a:tcPr/>
                    </a:tc>
                  </a:tr>
                </a:tbl>
              </a:graphicData>
            </a:graphic>
          </p:graphicFrame>
        </mc:Choice>
        <mc:Fallback xmlns="">
          <p:graphicFrame>
            <p:nvGraphicFramePr>
              <p:cNvPr id="15" name="Table 14"/>
              <p:cNvGraphicFramePr>
                <a:graphicFrameLocks noGrp="1"/>
              </p:cNvGraphicFramePr>
              <p:nvPr>
                <p:extLst>
                  <p:ext uri="{D42A27DB-BD31-4B8C-83A1-F6EECF244321}">
                    <p14:modId xmlns:p14="http://schemas.microsoft.com/office/powerpoint/2010/main" val="1679255011"/>
                  </p:ext>
                </p:extLst>
              </p:nvPr>
            </p:nvGraphicFramePr>
            <p:xfrm>
              <a:off x="586291" y="2886520"/>
              <a:ext cx="7971418" cy="2209050"/>
            </p:xfrm>
            <a:graphic>
              <a:graphicData uri="http://schemas.openxmlformats.org/drawingml/2006/table">
                <a:tbl>
                  <a:tblPr firstRow="1" bandRow="1">
                    <a:tableStyleId>{5C22544A-7EE6-4342-B048-85BDC9FD1C3A}</a:tableStyleId>
                  </a:tblPr>
                  <a:tblGrid>
                    <a:gridCol w="2591802"/>
                    <a:gridCol w="2998852"/>
                    <a:gridCol w="2380764"/>
                  </a:tblGrid>
                  <a:tr h="377825">
                    <a:tc>
                      <a:txBody>
                        <a:bodyPr/>
                        <a:lstStyle/>
                        <a:p>
                          <a:r>
                            <a:rPr lang="en-US" dirty="0" smtClean="0"/>
                            <a:t>Study</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Geometry</a:t>
                          </a:r>
                        </a:p>
                      </a:txBody>
                      <a:tcPr/>
                    </a:tc>
                    <a:tc>
                      <a:txBody>
                        <a:bodyPr/>
                        <a:lstStyle/>
                        <a:p>
                          <a:endParaRPr lang="en-US"/>
                        </a:p>
                      </a:txBody>
                      <a:tcPr>
                        <a:blipFill rotWithShape="0">
                          <a:blip r:embed="rId4"/>
                          <a:stretch>
                            <a:fillRect l="-234783" t="-8065" r="-1023" b="-488710"/>
                          </a:stretch>
                        </a:blipFill>
                      </a:tcPr>
                    </a:tc>
                  </a:tr>
                  <a:tr h="366245">
                    <a:tc>
                      <a:txBody>
                        <a:bodyPr/>
                        <a:lstStyle/>
                        <a:p>
                          <a:r>
                            <a:rPr lang="en-US" sz="1400" kern="1200" dirty="0" smtClean="0">
                              <a:solidFill>
                                <a:schemeClr val="dk1"/>
                              </a:solidFill>
                              <a:latin typeface="+mn-lt"/>
                              <a:ea typeface="+mn-ea"/>
                              <a:cs typeface="+mn-cs"/>
                            </a:rPr>
                            <a:t>Fage (1943)</a:t>
                          </a:r>
                          <a:endParaRPr lang="en-US" sz="1400" kern="1200" dirty="0">
                            <a:solidFill>
                              <a:schemeClr val="dk1"/>
                            </a:solidFill>
                            <a:latin typeface="+mn-lt"/>
                            <a:ea typeface="+mn-ea"/>
                            <a:cs typeface="+mn-cs"/>
                          </a:endParaRPr>
                        </a:p>
                      </a:txBody>
                      <a:tcPr/>
                    </a:tc>
                    <a:tc>
                      <a:txBody>
                        <a:bodyPr/>
                        <a:lstStyle/>
                        <a:p>
                          <a:r>
                            <a:rPr lang="en-US" sz="1400" kern="1200" dirty="0" smtClean="0">
                              <a:solidFill>
                                <a:schemeClr val="dk1"/>
                              </a:solidFill>
                              <a:latin typeface="+mn-lt"/>
                              <a:ea typeface="+mn-ea"/>
                              <a:cs typeface="+mn-cs"/>
                            </a:rPr>
                            <a:t>Flat/arched ridge</a:t>
                          </a:r>
                          <a:endParaRPr lang="en-US" sz="1400" kern="1200" dirty="0">
                            <a:solidFill>
                              <a:schemeClr val="dk1"/>
                            </a:solidFill>
                            <a:latin typeface="+mn-lt"/>
                            <a:ea typeface="+mn-ea"/>
                            <a:cs typeface="+mn-cs"/>
                          </a:endParaRPr>
                        </a:p>
                      </a:txBody>
                      <a:tcPr/>
                    </a:tc>
                    <a:tc>
                      <a:txBody>
                        <a:bodyPr/>
                        <a:lstStyle/>
                        <a:p>
                          <a:r>
                            <a:rPr lang="en-US" sz="1400" kern="1200" dirty="0" smtClean="0">
                              <a:solidFill>
                                <a:schemeClr val="dk1"/>
                              </a:solidFill>
                              <a:latin typeface="+mn-lt"/>
                              <a:ea typeface="+mn-ea"/>
                              <a:cs typeface="+mn-cs"/>
                            </a:rPr>
                            <a:t>204-240</a:t>
                          </a:r>
                          <a:endParaRPr lang="en-US" sz="1400" kern="1200" dirty="0">
                            <a:solidFill>
                              <a:schemeClr val="dk1"/>
                            </a:solidFill>
                            <a:latin typeface="+mn-lt"/>
                            <a:ea typeface="+mn-ea"/>
                            <a:cs typeface="+mn-cs"/>
                          </a:endParaRPr>
                        </a:p>
                      </a:txBody>
                      <a:tcPr/>
                    </a:tc>
                  </a:tr>
                  <a:tr h="366245">
                    <a:tc>
                      <a:txBody>
                        <a:bodyPr/>
                        <a:lstStyle/>
                        <a:p>
                          <a:r>
                            <a:rPr lang="en-US" sz="1400" kern="1200" dirty="0" smtClean="0">
                              <a:solidFill>
                                <a:schemeClr val="dk1"/>
                              </a:solidFill>
                              <a:effectLst/>
                              <a:latin typeface="+mn-lt"/>
                              <a:ea typeface="+mn-ea"/>
                              <a:cs typeface="+mn-cs"/>
                            </a:rPr>
                            <a:t>Smith and Clutter (1959)</a:t>
                          </a:r>
                          <a:endParaRPr lang="en-US" sz="1400" dirty="0"/>
                        </a:p>
                      </a:txBody>
                      <a:tcPr/>
                    </a:tc>
                    <a:tc>
                      <a:txBody>
                        <a:bodyPr/>
                        <a:lstStyle/>
                        <a:p>
                          <a:r>
                            <a:rPr lang="en-US" sz="1400" dirty="0" err="1" smtClean="0"/>
                            <a:t>Spanwise</a:t>
                          </a:r>
                          <a:r>
                            <a:rPr lang="en-US" sz="1400" dirty="0" smtClean="0"/>
                            <a:t> wires</a:t>
                          </a:r>
                          <a:endParaRPr lang="en-US" sz="1400" dirty="0"/>
                        </a:p>
                      </a:txBody>
                      <a:tcPr/>
                    </a:tc>
                    <a:tc>
                      <a:txBody>
                        <a:bodyPr/>
                        <a:lstStyle/>
                        <a:p>
                          <a:r>
                            <a:rPr lang="en-US" sz="1400" dirty="0" smtClean="0"/>
                            <a:t>40-260</a:t>
                          </a:r>
                          <a:endParaRPr lang="en-US" sz="1400" dirty="0"/>
                        </a:p>
                      </a:txBody>
                      <a:tcPr/>
                    </a:tc>
                  </a:tr>
                  <a:tr h="366245">
                    <a:tc>
                      <a:txBody>
                        <a:bodyPr/>
                        <a:lstStyle/>
                        <a:p>
                          <a:r>
                            <a:rPr lang="en-US" sz="1400" dirty="0" smtClean="0"/>
                            <a:t>Drake </a:t>
                          </a:r>
                          <a:r>
                            <a:rPr lang="en-US" sz="1400" i="1" dirty="0" smtClean="0"/>
                            <a:t>et al. </a:t>
                          </a:r>
                          <a:r>
                            <a:rPr lang="en-US" sz="1400" dirty="0" smtClean="0"/>
                            <a:t>(2010)</a:t>
                          </a:r>
                          <a:endParaRPr lang="en-US" sz="1400" dirty="0"/>
                        </a:p>
                      </a:txBody>
                      <a:tcPr/>
                    </a:tc>
                    <a:tc>
                      <a:txBody>
                        <a:bodyPr/>
                        <a:lstStyle/>
                        <a:p>
                          <a:r>
                            <a:rPr lang="en-US" sz="1400" dirty="0" smtClean="0"/>
                            <a:t>Forward-facing</a:t>
                          </a:r>
                          <a:r>
                            <a:rPr lang="en-US" sz="1400" baseline="0" dirty="0" smtClean="0"/>
                            <a:t> step</a:t>
                          </a:r>
                          <a:endParaRPr lang="en-US" sz="1400" dirty="0"/>
                        </a:p>
                      </a:txBody>
                      <a:tcPr/>
                    </a:tc>
                    <a:tc>
                      <a:txBody>
                        <a:bodyPr/>
                        <a:lstStyle/>
                        <a:p>
                          <a:r>
                            <a:rPr lang="en-US" sz="1400" dirty="0" smtClean="0"/>
                            <a:t>150-2,100</a:t>
                          </a:r>
                          <a:endParaRPr lang="en-US" sz="1400" dirty="0"/>
                        </a:p>
                      </a:txBody>
                      <a:tcPr/>
                    </a:tc>
                  </a:tr>
                  <a:tr h="366245">
                    <a:tc>
                      <a:txBody>
                        <a:bodyPr/>
                        <a:lstStyle/>
                        <a:p>
                          <a:r>
                            <a:rPr lang="en-US" sz="1400" dirty="0" smtClean="0"/>
                            <a:t>Drake </a:t>
                          </a:r>
                          <a:r>
                            <a:rPr lang="en-US" sz="1400" i="1" dirty="0" smtClean="0"/>
                            <a:t>et al. </a:t>
                          </a:r>
                          <a:r>
                            <a:rPr lang="en-US" sz="1400" dirty="0" smtClean="0"/>
                            <a:t>(2010)</a:t>
                          </a:r>
                          <a:endParaRPr lang="en-US" sz="1400" dirty="0"/>
                        </a:p>
                      </a:txBody>
                      <a:tcPr/>
                    </a:tc>
                    <a:tc>
                      <a:txBody>
                        <a:bodyPr/>
                        <a:lstStyle/>
                        <a:p>
                          <a:r>
                            <a:rPr lang="en-US" sz="1400" dirty="0" smtClean="0"/>
                            <a:t>Backward-facing</a:t>
                          </a:r>
                          <a:r>
                            <a:rPr lang="en-US" sz="1400" baseline="0" dirty="0" smtClean="0"/>
                            <a:t> </a:t>
                          </a:r>
                          <a:r>
                            <a:rPr lang="en-US" sz="1400" baseline="0" dirty="0" smtClean="0"/>
                            <a:t>step</a:t>
                          </a:r>
                          <a:endParaRPr lang="en-US" sz="1400" dirty="0"/>
                        </a:p>
                      </a:txBody>
                      <a:tcPr/>
                    </a:tc>
                    <a:tc>
                      <a:txBody>
                        <a:bodyPr/>
                        <a:lstStyle/>
                        <a:p>
                          <a:r>
                            <a:rPr lang="en-US" sz="1400" dirty="0" smtClean="0"/>
                            <a:t>75-800</a:t>
                          </a:r>
                          <a:endParaRPr lang="en-US" sz="1400" dirty="0"/>
                        </a:p>
                      </a:txBody>
                      <a:tcPr/>
                    </a:tc>
                  </a:tr>
                  <a:tr h="366245">
                    <a:tc>
                      <a:txBody>
                        <a:bodyPr/>
                        <a:lstStyle/>
                        <a:p>
                          <a:r>
                            <a:rPr lang="en-US" sz="1400" dirty="0" smtClean="0">
                              <a:solidFill>
                                <a:schemeClr val="tx1"/>
                              </a:solidFill>
                            </a:rPr>
                            <a:t>Current</a:t>
                          </a:r>
                          <a:r>
                            <a:rPr lang="en-US" sz="1400" baseline="0" dirty="0" smtClean="0">
                              <a:solidFill>
                                <a:schemeClr val="tx1"/>
                              </a:solidFill>
                            </a:rPr>
                            <a:t> study</a:t>
                          </a:r>
                          <a:endParaRPr lang="en-US" sz="1400" dirty="0">
                            <a:solidFill>
                              <a:schemeClr val="tx1"/>
                            </a:solidFill>
                          </a:endParaRPr>
                        </a:p>
                      </a:txBody>
                      <a:tcPr/>
                    </a:tc>
                    <a:tc>
                      <a:txBody>
                        <a:bodyPr/>
                        <a:lstStyle/>
                        <a:p>
                          <a:r>
                            <a:rPr lang="en-US" sz="1400" dirty="0" smtClean="0"/>
                            <a:t>Back</a:t>
                          </a:r>
                          <a:r>
                            <a:rPr lang="en-US" sz="1400" dirty="0" smtClean="0">
                              <a:solidFill>
                                <a:schemeClr val="tx1"/>
                              </a:solidFill>
                            </a:rPr>
                            <a:t>ward-</a:t>
                          </a:r>
                          <a:r>
                            <a:rPr lang="en-US" sz="1400" baseline="0" dirty="0" smtClean="0">
                              <a:solidFill>
                                <a:schemeClr val="tx1"/>
                              </a:solidFill>
                            </a:rPr>
                            <a:t> </a:t>
                          </a:r>
                          <a:r>
                            <a:rPr lang="en-US" sz="1400" baseline="0" dirty="0" smtClean="0">
                              <a:solidFill>
                                <a:schemeClr val="tx1"/>
                              </a:solidFill>
                            </a:rPr>
                            <a:t>and forward-facing ramp</a:t>
                          </a:r>
                          <a:endParaRPr lang="en-US" sz="1400" dirty="0">
                            <a:solidFill>
                              <a:schemeClr val="tx1"/>
                            </a:solidFill>
                          </a:endParaRPr>
                        </a:p>
                      </a:txBody>
                      <a:tcPr/>
                    </a:tc>
                    <a:tc>
                      <a:txBody>
                        <a:bodyPr/>
                        <a:lstStyle/>
                        <a:p>
                          <a:r>
                            <a:rPr lang="en-US" sz="1400" dirty="0" smtClean="0">
                              <a:solidFill>
                                <a:schemeClr val="tx1"/>
                              </a:solidFill>
                            </a:rPr>
                            <a:t>?</a:t>
                          </a:r>
                          <a:endParaRPr lang="en-US" sz="1400" dirty="0">
                            <a:solidFill>
                              <a:schemeClr val="tx1"/>
                            </a:solidFill>
                          </a:endParaRPr>
                        </a:p>
                      </a:txBody>
                      <a:tcPr/>
                    </a:tc>
                  </a:tr>
                </a:tbl>
              </a:graphicData>
            </a:graphic>
          </p:graphicFrame>
        </mc:Fallback>
      </mc:AlternateContent>
      <p:sp>
        <p:nvSpPr>
          <p:cNvPr id="18" name="Rectangle 17"/>
          <p:cNvSpPr/>
          <p:nvPr/>
        </p:nvSpPr>
        <p:spPr>
          <a:xfrm>
            <a:off x="502694" y="735358"/>
            <a:ext cx="2347309" cy="400110"/>
          </a:xfrm>
          <a:prstGeom prst="rect">
            <a:avLst/>
          </a:prstGeom>
        </p:spPr>
        <p:txBody>
          <a:bodyPr wrap="none">
            <a:spAutoFit/>
          </a:bodyPr>
          <a:lstStyle/>
          <a:p>
            <a:r>
              <a:rPr lang="en-US" sz="2000" i="1" dirty="0" smtClean="0">
                <a:solidFill>
                  <a:schemeClr val="accent5">
                    <a:lumMod val="60000"/>
                    <a:lumOff val="40000"/>
                  </a:schemeClr>
                </a:solidFill>
              </a:rPr>
              <a:t>Transition behavior</a:t>
            </a:r>
            <a:endParaRPr lang="en-US" sz="2000" i="1" dirty="0">
              <a:solidFill>
                <a:schemeClr val="accent5">
                  <a:lumMod val="60000"/>
                  <a:lumOff val="40000"/>
                </a:schemeClr>
              </a:solidFill>
            </a:endParaRPr>
          </a:p>
        </p:txBody>
      </p:sp>
      <mc:AlternateContent xmlns:mc="http://schemas.openxmlformats.org/markup-compatibility/2006">
        <mc:Choice xmlns:a14="http://schemas.microsoft.com/office/drawing/2010/main" Requires="a14">
          <p:sp>
            <p:nvSpPr>
              <p:cNvPr id="2" name="Rectangle 1"/>
              <p:cNvSpPr/>
              <p:nvPr/>
            </p:nvSpPr>
            <p:spPr>
              <a:xfrm>
                <a:off x="5154933" y="1916575"/>
                <a:ext cx="4038285" cy="276999"/>
              </a:xfrm>
              <a:prstGeom prst="rect">
                <a:avLst/>
              </a:prstGeom>
            </p:spPr>
            <p:txBody>
              <a:bodyPr wrap="none">
                <a:spAutoFit/>
              </a:bodyPr>
              <a:lstStyle/>
              <a:p>
                <a14:m>
                  <m:oMath xmlns:m="http://schemas.openxmlformats.org/officeDocument/2006/math">
                    <m:sSub>
                      <m:sSubPr>
                        <m:ctrlPr>
                          <a:rPr lang="en-US" sz="1200" b="1" i="1">
                            <a:latin typeface="Cambria Math" panose="02040503050406030204" pitchFamily="18" charset="0"/>
                          </a:rPr>
                        </m:ctrlPr>
                      </m:sSubPr>
                      <m:e>
                        <m:r>
                          <m:rPr>
                            <m:sty m:val="p"/>
                          </m:rPr>
                          <a:rPr lang="en-US" sz="1200" b="1" i="1">
                            <a:latin typeface="Cambria Math" panose="02040503050406030204" pitchFamily="18" charset="0"/>
                          </a:rPr>
                          <m:t>μ</m:t>
                        </m:r>
                      </m:e>
                      <m:sub>
                        <m:r>
                          <a:rPr lang="en-US" sz="1200" b="1" i="1">
                            <a:latin typeface="Cambria Math" panose="02040503050406030204" pitchFamily="18" charset="0"/>
                          </a:rPr>
                          <m:t>𝒌</m:t>
                        </m:r>
                      </m:sub>
                    </m:sSub>
                  </m:oMath>
                </a14:m>
                <a:r>
                  <a:rPr lang="en-US" sz="1200" dirty="0" smtClean="0"/>
                  <a:t> - flow velocity at top of roughness in undisturbed case</a:t>
                </a:r>
                <a:endParaRPr lang="en-US" sz="1200" dirty="0"/>
              </a:p>
            </p:txBody>
          </p:sp>
        </mc:Choice>
        <mc:Fallback>
          <p:sp>
            <p:nvSpPr>
              <p:cNvPr id="2" name="Rectangle 1"/>
              <p:cNvSpPr>
                <a:spLocks noRot="1" noChangeAspect="1" noMove="1" noResize="1" noEditPoints="1" noAdjustHandles="1" noChangeArrowheads="1" noChangeShapeType="1" noTextEdit="1"/>
              </p:cNvSpPr>
              <p:nvPr/>
            </p:nvSpPr>
            <p:spPr>
              <a:xfrm>
                <a:off x="5154933" y="1916575"/>
                <a:ext cx="4038285" cy="276999"/>
              </a:xfrm>
              <a:prstGeom prst="rect">
                <a:avLst/>
              </a:prstGeom>
              <a:blipFill rotWithShape="0">
                <a:blip r:embed="rId5"/>
                <a:stretch>
                  <a:fillRect t="-2174" b="-1304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Rectangle 7"/>
              <p:cNvSpPr/>
              <p:nvPr/>
            </p:nvSpPr>
            <p:spPr>
              <a:xfrm>
                <a:off x="5217563" y="2210221"/>
                <a:ext cx="1592103" cy="276999"/>
              </a:xfrm>
              <a:prstGeom prst="rect">
                <a:avLst/>
              </a:prstGeom>
            </p:spPr>
            <p:txBody>
              <a:bodyPr wrap="none">
                <a:spAutoFit/>
              </a:bodyPr>
              <a:lstStyle/>
              <a:p>
                <a14:m>
                  <m:oMath xmlns:m="http://schemas.openxmlformats.org/officeDocument/2006/math">
                    <m:r>
                      <a:rPr lang="en-US" sz="1200" b="1" i="1" smtClean="0">
                        <a:latin typeface="Cambria Math" panose="02040503050406030204" pitchFamily="18" charset="0"/>
                      </a:rPr>
                      <m:t>𝒌</m:t>
                    </m:r>
                  </m:oMath>
                </a14:m>
                <a:r>
                  <a:rPr lang="en-US" sz="1200" dirty="0" smtClean="0"/>
                  <a:t> - roughness height</a:t>
                </a:r>
                <a:endParaRPr lang="en-US" sz="1200" dirty="0"/>
              </a:p>
            </p:txBody>
          </p:sp>
        </mc:Choice>
        <mc:Fallback>
          <p:sp>
            <p:nvSpPr>
              <p:cNvPr id="8" name="Rectangle 7"/>
              <p:cNvSpPr>
                <a:spLocks noRot="1" noChangeAspect="1" noMove="1" noResize="1" noEditPoints="1" noAdjustHandles="1" noChangeArrowheads="1" noChangeShapeType="1" noTextEdit="1"/>
              </p:cNvSpPr>
              <p:nvPr/>
            </p:nvSpPr>
            <p:spPr>
              <a:xfrm>
                <a:off x="5217563" y="2210221"/>
                <a:ext cx="1592103" cy="276999"/>
              </a:xfrm>
              <a:prstGeom prst="rect">
                <a:avLst/>
              </a:prstGeom>
              <a:blipFill rotWithShape="0">
                <a:blip r:embed="rId6"/>
                <a:stretch>
                  <a:fillRect t="-4444" b="-1555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Rectangle 8"/>
              <p:cNvSpPr/>
              <p:nvPr/>
            </p:nvSpPr>
            <p:spPr>
              <a:xfrm>
                <a:off x="5154933" y="2453762"/>
                <a:ext cx="3262432" cy="276999"/>
              </a:xfrm>
              <a:prstGeom prst="rect">
                <a:avLst/>
              </a:prstGeom>
            </p:spPr>
            <p:txBody>
              <a:bodyPr wrap="none">
                <a:spAutoFit/>
              </a:bodyPr>
              <a:lstStyle/>
              <a:p>
                <a14:m>
                  <m:oMath xmlns:m="http://schemas.openxmlformats.org/officeDocument/2006/math">
                    <m:sSub>
                      <m:sSubPr>
                        <m:ctrlPr>
                          <a:rPr lang="en-US" sz="1200" b="1" i="1" smtClean="0">
                            <a:latin typeface="Cambria Math" panose="02040503050406030204" pitchFamily="18" charset="0"/>
                          </a:rPr>
                        </m:ctrlPr>
                      </m:sSubPr>
                      <m:e>
                        <m:r>
                          <a:rPr lang="en-US" sz="1200" b="1" i="1" smtClean="0">
                            <a:latin typeface="Cambria Math" panose="02040503050406030204" pitchFamily="18" charset="0"/>
                          </a:rPr>
                          <m:t>𝒗</m:t>
                        </m:r>
                      </m:e>
                      <m:sub>
                        <m:r>
                          <a:rPr lang="en-US" sz="1200" b="1" i="1">
                            <a:latin typeface="Cambria Math" panose="02040503050406030204" pitchFamily="18" charset="0"/>
                          </a:rPr>
                          <m:t>𝒌</m:t>
                        </m:r>
                      </m:sub>
                    </m:sSub>
                  </m:oMath>
                </a14:m>
                <a:r>
                  <a:rPr lang="en-US" sz="1200" dirty="0" smtClean="0"/>
                  <a:t> - kinematic viscosity at roughness location</a:t>
                </a:r>
                <a:endParaRPr lang="en-US" sz="1200" dirty="0"/>
              </a:p>
            </p:txBody>
          </p:sp>
        </mc:Choice>
        <mc:Fallback>
          <p:sp>
            <p:nvSpPr>
              <p:cNvPr id="9" name="Rectangle 8"/>
              <p:cNvSpPr>
                <a:spLocks noRot="1" noChangeAspect="1" noMove="1" noResize="1" noEditPoints="1" noAdjustHandles="1" noChangeArrowheads="1" noChangeShapeType="1" noTextEdit="1"/>
              </p:cNvSpPr>
              <p:nvPr/>
            </p:nvSpPr>
            <p:spPr>
              <a:xfrm>
                <a:off x="5154933" y="2453762"/>
                <a:ext cx="3262432" cy="276999"/>
              </a:xfrm>
              <a:prstGeom prst="rect">
                <a:avLst/>
              </a:prstGeom>
              <a:blipFill rotWithShape="0">
                <a:blip r:embed="rId7"/>
                <a:stretch>
                  <a:fillRect t="-4444" b="-15556"/>
                </a:stretch>
              </a:blipFill>
            </p:spPr>
            <p:txBody>
              <a:bodyPr/>
              <a:lstStyle/>
              <a:p>
                <a:r>
                  <a:rPr lang="en-US">
                    <a:noFill/>
                  </a:rPr>
                  <a:t> </a:t>
                </a:r>
              </a:p>
            </p:txBody>
          </p:sp>
        </mc:Fallback>
      </mc:AlternateContent>
      <p:sp>
        <p:nvSpPr>
          <p:cNvPr id="3" name="Left Brace 2"/>
          <p:cNvSpPr/>
          <p:nvPr/>
        </p:nvSpPr>
        <p:spPr>
          <a:xfrm>
            <a:off x="5092303" y="1941627"/>
            <a:ext cx="156103" cy="81418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158007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40</a:t>
            </a:fld>
            <a:endParaRPr lang="en-US"/>
          </a:p>
        </p:txBody>
      </p:sp>
      <p:pic>
        <p:nvPicPr>
          <p:cNvPr id="4" name="Picture 3"/>
          <p:cNvPicPr>
            <a:picLocks noChangeAspect="1"/>
          </p:cNvPicPr>
          <p:nvPr/>
        </p:nvPicPr>
        <p:blipFill>
          <a:blip r:embed="rId3"/>
          <a:stretch>
            <a:fillRect/>
          </a:stretch>
        </p:blipFill>
        <p:spPr>
          <a:xfrm>
            <a:off x="2112405" y="2164838"/>
            <a:ext cx="4444700" cy="2159129"/>
          </a:xfrm>
          <a:prstGeom prst="rect">
            <a:avLst/>
          </a:prstGeom>
        </p:spPr>
      </p:pic>
      <p:pic>
        <p:nvPicPr>
          <p:cNvPr id="5" name="Picture 4"/>
          <p:cNvPicPr>
            <a:picLocks noChangeAspect="1"/>
          </p:cNvPicPr>
          <p:nvPr/>
        </p:nvPicPr>
        <p:blipFill rotWithShape="1">
          <a:blip r:embed="rId4"/>
          <a:srcRect l="23513" t="10177" r="10303" b="54349"/>
          <a:stretch/>
        </p:blipFill>
        <p:spPr>
          <a:xfrm>
            <a:off x="2942874" y="4376399"/>
            <a:ext cx="2834369" cy="654363"/>
          </a:xfrm>
          <a:prstGeom prst="rect">
            <a:avLst/>
          </a:prstGeom>
        </p:spPr>
      </p:pic>
      <p:sp>
        <p:nvSpPr>
          <p:cNvPr id="19" name="TextBox 18"/>
          <p:cNvSpPr txBox="1"/>
          <p:nvPr/>
        </p:nvSpPr>
        <p:spPr>
          <a:xfrm>
            <a:off x="3103005" y="1902043"/>
            <a:ext cx="3756764" cy="369332"/>
          </a:xfrm>
          <a:prstGeom prst="rect">
            <a:avLst/>
          </a:prstGeom>
          <a:noFill/>
        </p:spPr>
        <p:txBody>
          <a:bodyPr wrap="square" rtlCol="0">
            <a:spAutoFit/>
          </a:bodyPr>
          <a:lstStyle/>
          <a:p>
            <a:r>
              <a:rPr lang="en-US" dirty="0" smtClean="0"/>
              <a:t>Camber lines at 6 deg., Re = 3M</a:t>
            </a:r>
            <a:endParaRPr lang="en-US" dirty="0"/>
          </a:p>
        </p:txBody>
      </p:sp>
    </p:spTree>
    <p:extLst>
      <p:ext uri="{BB962C8B-B14F-4D97-AF65-F5344CB8AC3E}">
        <p14:creationId xmlns:p14="http://schemas.microsoft.com/office/powerpoint/2010/main" val="1056389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41</a:t>
            </a:fld>
            <a:endParaRPr lang="en-US"/>
          </a:p>
        </p:txBody>
      </p:sp>
      <p:pic>
        <p:nvPicPr>
          <p:cNvPr id="4" name="Picture 3"/>
          <p:cNvPicPr>
            <a:picLocks noChangeAspect="1"/>
          </p:cNvPicPr>
          <p:nvPr/>
        </p:nvPicPr>
        <p:blipFill>
          <a:blip r:embed="rId3"/>
          <a:stretch>
            <a:fillRect/>
          </a:stretch>
        </p:blipFill>
        <p:spPr>
          <a:xfrm>
            <a:off x="2262187" y="1157287"/>
            <a:ext cx="4619625" cy="4543425"/>
          </a:xfrm>
          <a:prstGeom prst="rect">
            <a:avLst/>
          </a:prstGeom>
        </p:spPr>
      </p:pic>
    </p:spTree>
    <p:extLst>
      <p:ext uri="{BB962C8B-B14F-4D97-AF65-F5344CB8AC3E}">
        <p14:creationId xmlns:p14="http://schemas.microsoft.com/office/powerpoint/2010/main" val="1463562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42</a:t>
            </a:fld>
            <a:endParaRPr lang="en-US"/>
          </a:p>
        </p:txBody>
      </p:sp>
      <p:pic>
        <p:nvPicPr>
          <p:cNvPr id="6" name="Picture 5"/>
          <p:cNvPicPr>
            <a:picLocks noChangeAspect="1"/>
          </p:cNvPicPr>
          <p:nvPr/>
        </p:nvPicPr>
        <p:blipFill>
          <a:blip r:embed="rId3"/>
          <a:stretch>
            <a:fillRect/>
          </a:stretch>
        </p:blipFill>
        <p:spPr>
          <a:xfrm>
            <a:off x="1290637" y="1123950"/>
            <a:ext cx="6562725" cy="4610100"/>
          </a:xfrm>
          <a:prstGeom prst="rect">
            <a:avLst/>
          </a:prstGeom>
        </p:spPr>
      </p:pic>
    </p:spTree>
    <p:extLst>
      <p:ext uri="{BB962C8B-B14F-4D97-AF65-F5344CB8AC3E}">
        <p14:creationId xmlns:p14="http://schemas.microsoft.com/office/powerpoint/2010/main" val="23593204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43</a:t>
            </a:fld>
            <a:endParaRPr lang="en-US"/>
          </a:p>
        </p:txBody>
      </p:sp>
      <p:pic>
        <p:nvPicPr>
          <p:cNvPr id="4" name="Picture 3"/>
          <p:cNvPicPr>
            <a:picLocks noChangeAspect="1"/>
          </p:cNvPicPr>
          <p:nvPr/>
        </p:nvPicPr>
        <p:blipFill>
          <a:blip r:embed="rId3"/>
          <a:stretch>
            <a:fillRect/>
          </a:stretch>
        </p:blipFill>
        <p:spPr>
          <a:xfrm>
            <a:off x="1233261" y="914400"/>
            <a:ext cx="6648450" cy="5715000"/>
          </a:xfrm>
          <a:prstGeom prst="rect">
            <a:avLst/>
          </a:prstGeom>
        </p:spPr>
      </p:pic>
    </p:spTree>
    <p:extLst>
      <p:ext uri="{BB962C8B-B14F-4D97-AF65-F5344CB8AC3E}">
        <p14:creationId xmlns:p14="http://schemas.microsoft.com/office/powerpoint/2010/main" val="907071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44</a:t>
            </a:fld>
            <a:endParaRPr lang="en-US"/>
          </a:p>
        </p:txBody>
      </p:sp>
      <p:pic>
        <p:nvPicPr>
          <p:cNvPr id="5" name="Picture 4"/>
          <p:cNvPicPr>
            <a:picLocks noChangeAspect="1"/>
          </p:cNvPicPr>
          <p:nvPr/>
        </p:nvPicPr>
        <p:blipFill>
          <a:blip r:embed="rId3"/>
          <a:stretch>
            <a:fillRect/>
          </a:stretch>
        </p:blipFill>
        <p:spPr>
          <a:xfrm>
            <a:off x="1762351" y="1650092"/>
            <a:ext cx="5915706" cy="3802155"/>
          </a:xfrm>
          <a:prstGeom prst="rect">
            <a:avLst/>
          </a:prstGeom>
        </p:spPr>
      </p:pic>
    </p:spTree>
    <p:extLst>
      <p:ext uri="{BB962C8B-B14F-4D97-AF65-F5344CB8AC3E}">
        <p14:creationId xmlns:p14="http://schemas.microsoft.com/office/powerpoint/2010/main" val="3822090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45</a:t>
            </a:fld>
            <a:endParaRPr lang="en-US"/>
          </a:p>
        </p:txBody>
      </p:sp>
      <p:pic>
        <p:nvPicPr>
          <p:cNvPr id="4" name="Picture 3"/>
          <p:cNvPicPr>
            <a:picLocks noChangeAspect="1"/>
          </p:cNvPicPr>
          <p:nvPr/>
        </p:nvPicPr>
        <p:blipFill>
          <a:blip r:embed="rId3"/>
          <a:stretch>
            <a:fillRect/>
          </a:stretch>
        </p:blipFill>
        <p:spPr>
          <a:xfrm>
            <a:off x="1033462" y="1181100"/>
            <a:ext cx="7077075" cy="4495800"/>
          </a:xfrm>
          <a:prstGeom prst="rect">
            <a:avLst/>
          </a:prstGeom>
        </p:spPr>
      </p:pic>
    </p:spTree>
    <p:extLst>
      <p:ext uri="{BB962C8B-B14F-4D97-AF65-F5344CB8AC3E}">
        <p14:creationId xmlns:p14="http://schemas.microsoft.com/office/powerpoint/2010/main" val="3164998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46</a:t>
            </a:fld>
            <a:endParaRPr lang="en-US"/>
          </a:p>
        </p:txBody>
      </p:sp>
      <p:pic>
        <p:nvPicPr>
          <p:cNvPr id="4" name="Picture 3"/>
          <p:cNvPicPr>
            <a:picLocks noChangeAspect="1"/>
          </p:cNvPicPr>
          <p:nvPr/>
        </p:nvPicPr>
        <p:blipFill>
          <a:blip r:embed="rId3"/>
          <a:stretch>
            <a:fillRect/>
          </a:stretch>
        </p:blipFill>
        <p:spPr>
          <a:xfrm>
            <a:off x="1038225" y="1285875"/>
            <a:ext cx="7067550" cy="4286250"/>
          </a:xfrm>
          <a:prstGeom prst="rect">
            <a:avLst/>
          </a:prstGeom>
        </p:spPr>
      </p:pic>
    </p:spTree>
    <p:extLst>
      <p:ext uri="{BB962C8B-B14F-4D97-AF65-F5344CB8AC3E}">
        <p14:creationId xmlns:p14="http://schemas.microsoft.com/office/powerpoint/2010/main" val="19835631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sections: results</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47</a:t>
            </a:fld>
            <a:endParaRPr lang="en-US"/>
          </a:p>
        </p:txBody>
      </p:sp>
      <p:pic>
        <p:nvPicPr>
          <p:cNvPr id="4" name="Picture 3"/>
          <p:cNvPicPr>
            <a:picLocks noChangeAspect="1"/>
          </p:cNvPicPr>
          <p:nvPr/>
        </p:nvPicPr>
        <p:blipFill>
          <a:blip r:embed="rId3"/>
          <a:stretch>
            <a:fillRect/>
          </a:stretch>
        </p:blipFill>
        <p:spPr>
          <a:xfrm>
            <a:off x="3362324" y="812801"/>
            <a:ext cx="2850909" cy="5746714"/>
          </a:xfrm>
          <a:prstGeom prst="rect">
            <a:avLst/>
          </a:prstGeom>
        </p:spPr>
      </p:pic>
    </p:spTree>
    <p:extLst>
      <p:ext uri="{BB962C8B-B14F-4D97-AF65-F5344CB8AC3E}">
        <p14:creationId xmlns:p14="http://schemas.microsoft.com/office/powerpoint/2010/main" val="209132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pPr>
              <a:defRPr/>
            </a:pPr>
            <a:fld id="{D64B4552-5CFD-F948-A7CD-1894805DC7BB}" type="slidenum">
              <a:rPr lang="en-US" smtClean="0"/>
              <a:pPr>
                <a:defRPr/>
              </a:pPr>
              <a:t>48</a:t>
            </a:fld>
            <a:r>
              <a:rPr lang="en-US" smtClean="0"/>
              <a:t>/15</a:t>
            </a:r>
            <a:endParaRPr lang="en-US" dirty="0" smtClean="0"/>
          </a:p>
        </p:txBody>
      </p:sp>
      <p:pic>
        <p:nvPicPr>
          <p:cNvPr id="4" name="Picture 10" descr="http://bloximages.newyork1.vip.townnews.com/thonline.com/content/tncms/assets/v3/editorial/1/34/1347e115-0b8d-5bc8-ab11-a5e8f0d42ae8/4e4bf3a1cd529.ima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5176" y="2278430"/>
            <a:ext cx="6124296" cy="232884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005176" y="4580416"/>
            <a:ext cx="4572000" cy="923330"/>
          </a:xfrm>
          <a:prstGeom prst="rect">
            <a:avLst/>
          </a:prstGeom>
        </p:spPr>
        <p:txBody>
          <a:bodyPr>
            <a:spAutoFit/>
          </a:bodyPr>
          <a:lstStyle/>
          <a:p>
            <a:r>
              <a:rPr lang="en-US" dirty="0"/>
              <a:t>http://www.thonline.com/news/breaking/article_fe7deb6c-c8d5-11e0-9ab6-001a4bcf6878.html</a:t>
            </a:r>
          </a:p>
        </p:txBody>
      </p:sp>
    </p:spTree>
    <p:extLst>
      <p:ext uri="{BB962C8B-B14F-4D97-AF65-F5344CB8AC3E}">
        <p14:creationId xmlns:p14="http://schemas.microsoft.com/office/powerpoint/2010/main" val="3982348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55"/>
          <p:cNvSpPr txBox="1"/>
          <p:nvPr/>
        </p:nvSpPr>
        <p:spPr>
          <a:xfrm>
            <a:off x="5487075" y="1981933"/>
            <a:ext cx="2005646" cy="369332"/>
          </a:xfrm>
          <a:prstGeom prst="rect">
            <a:avLst/>
          </a:prstGeom>
          <a:noFill/>
        </p:spPr>
        <p:txBody>
          <a:bodyPr wrap="square" rtlCol="0">
            <a:spAutoFit/>
          </a:bodyPr>
          <a:lstStyle/>
          <a:p>
            <a:r>
              <a:rPr lang="en-US" dirty="0" smtClean="0"/>
              <a:t>Camber line</a:t>
            </a:r>
            <a:endParaRPr lang="en-US" dirty="0"/>
          </a:p>
        </p:txBody>
      </p:sp>
      <p:pic>
        <p:nvPicPr>
          <p:cNvPr id="46" name="Picture 45"/>
          <p:cNvPicPr>
            <a:picLocks noChangeAspect="1"/>
          </p:cNvPicPr>
          <p:nvPr/>
        </p:nvPicPr>
        <p:blipFill>
          <a:blip r:embed="rId3"/>
          <a:stretch>
            <a:fillRect/>
          </a:stretch>
        </p:blipFill>
        <p:spPr>
          <a:xfrm>
            <a:off x="133351" y="1771726"/>
            <a:ext cx="8898320" cy="3822700"/>
          </a:xfrm>
          <a:prstGeom prst="rect">
            <a:avLst/>
          </a:prstGeom>
        </p:spPr>
      </p:pic>
      <p:pic>
        <p:nvPicPr>
          <p:cNvPr id="11" name="Picture 10"/>
          <p:cNvPicPr>
            <a:picLocks noChangeAspect="1"/>
          </p:cNvPicPr>
          <p:nvPr/>
        </p:nvPicPr>
        <p:blipFill>
          <a:blip r:embed="rId4"/>
          <a:stretch>
            <a:fillRect/>
          </a:stretch>
        </p:blipFill>
        <p:spPr>
          <a:xfrm>
            <a:off x="133350" y="1768976"/>
            <a:ext cx="8898320" cy="3822700"/>
          </a:xfrm>
          <a:prstGeom prst="rect">
            <a:avLst/>
          </a:prstGeom>
        </p:spPr>
      </p:pic>
      <p:pic>
        <p:nvPicPr>
          <p:cNvPr id="50" name="Picture 49"/>
          <p:cNvPicPr>
            <a:picLocks noChangeAspect="1"/>
          </p:cNvPicPr>
          <p:nvPr/>
        </p:nvPicPr>
        <p:blipFill rotWithShape="1">
          <a:blip r:embed="rId5"/>
          <a:srcRect l="12395" r="1" b="19447"/>
          <a:stretch/>
        </p:blipFill>
        <p:spPr>
          <a:xfrm>
            <a:off x="4968688" y="1208321"/>
            <a:ext cx="3793793" cy="1502606"/>
          </a:xfrm>
          <a:prstGeom prst="rect">
            <a:avLst/>
          </a:prstGeom>
        </p:spPr>
      </p:pic>
      <p:cxnSp>
        <p:nvCxnSpPr>
          <p:cNvPr id="55" name="Curved Connector 54"/>
          <p:cNvCxnSpPr/>
          <p:nvPr/>
        </p:nvCxnSpPr>
        <p:spPr>
          <a:xfrm rot="5400000">
            <a:off x="5206738" y="2479855"/>
            <a:ext cx="1163118" cy="856042"/>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pic>
        <p:nvPicPr>
          <p:cNvPr id="45" name="Picture 44"/>
          <p:cNvPicPr>
            <a:picLocks noChangeAspect="1"/>
          </p:cNvPicPr>
          <p:nvPr/>
        </p:nvPicPr>
        <p:blipFill rotWithShape="1">
          <a:blip r:embed="rId5"/>
          <a:srcRect l="12745" b="19239"/>
          <a:stretch/>
        </p:blipFill>
        <p:spPr>
          <a:xfrm>
            <a:off x="5049370" y="3667925"/>
            <a:ext cx="3778623" cy="1506503"/>
          </a:xfrm>
          <a:prstGeom prst="rect">
            <a:avLst/>
          </a:prstGeom>
        </p:spPr>
      </p:pic>
      <p:sp>
        <p:nvSpPr>
          <p:cNvPr id="52" name="TextBox 51"/>
          <p:cNvSpPr txBox="1"/>
          <p:nvPr/>
        </p:nvSpPr>
        <p:spPr>
          <a:xfrm>
            <a:off x="4979592" y="1418263"/>
            <a:ext cx="507483" cy="276999"/>
          </a:xfrm>
          <a:prstGeom prst="rect">
            <a:avLst/>
          </a:prstGeom>
          <a:noFill/>
        </p:spPr>
        <p:txBody>
          <a:bodyPr wrap="square" rtlCol="0">
            <a:spAutoFit/>
          </a:bodyPr>
          <a:lstStyle/>
          <a:p>
            <a:r>
              <a:rPr lang="en-US" sz="1200" dirty="0" smtClean="0"/>
              <a:t>Flow</a:t>
            </a:r>
            <a:endParaRPr lang="en-US" sz="1200" dirty="0"/>
          </a:p>
        </p:txBody>
      </p:sp>
      <p:sp>
        <p:nvSpPr>
          <p:cNvPr id="6" name="Title 5"/>
          <p:cNvSpPr>
            <a:spLocks noGrp="1"/>
          </p:cNvSpPr>
          <p:nvPr>
            <p:ph type="title"/>
          </p:nvPr>
        </p:nvSpPr>
        <p:spPr>
          <a:xfrm>
            <a:off x="230368" y="228600"/>
            <a:ext cx="7137383" cy="685800"/>
          </a:xfrm>
        </p:spPr>
        <p:txBody>
          <a:bodyPr/>
          <a:lstStyle/>
          <a:p>
            <a:r>
              <a:rPr lang="en-US" dirty="0" smtClean="0"/>
              <a:t>Misaligned sections: configuration</a:t>
            </a:r>
            <a:endParaRPr lang="en-US" dirty="0"/>
          </a:p>
        </p:txBody>
      </p:sp>
      <p:sp>
        <p:nvSpPr>
          <p:cNvPr id="4" name="Slide Number Placeholder 3"/>
          <p:cNvSpPr>
            <a:spLocks noGrp="1"/>
          </p:cNvSpPr>
          <p:nvPr>
            <p:ph type="sldNum" sz="quarter" idx="12"/>
          </p:nvPr>
        </p:nvSpPr>
        <p:spPr>
          <a:xfrm>
            <a:off x="8388424" y="6613070"/>
            <a:ext cx="719526" cy="244930"/>
          </a:xfrm>
        </p:spPr>
        <p:txBody>
          <a:bodyPr/>
          <a:lstStyle/>
          <a:p>
            <a:pPr>
              <a:defRPr/>
            </a:pPr>
            <a:fld id="{A01744A4-EA75-884E-9511-A3F84BA0286B}" type="slidenum">
              <a:rPr lang="en-US" smtClean="0"/>
              <a:pPr>
                <a:defRPr/>
              </a:pPr>
              <a:t>5</a:t>
            </a:fld>
            <a:r>
              <a:rPr lang="en-US" dirty="0" smtClean="0"/>
              <a:t>/15</a:t>
            </a:r>
            <a:endParaRPr lang="en-US" dirty="0"/>
          </a:p>
        </p:txBody>
      </p:sp>
      <p:sp>
        <p:nvSpPr>
          <p:cNvPr id="23" name="TextBox 22"/>
          <p:cNvSpPr txBox="1"/>
          <p:nvPr/>
        </p:nvSpPr>
        <p:spPr>
          <a:xfrm>
            <a:off x="2120579" y="1478764"/>
            <a:ext cx="2588055" cy="369332"/>
          </a:xfrm>
          <a:prstGeom prst="rect">
            <a:avLst/>
          </a:prstGeom>
          <a:noFill/>
        </p:spPr>
        <p:txBody>
          <a:bodyPr wrap="square" rtlCol="0">
            <a:spAutoFit/>
          </a:bodyPr>
          <a:lstStyle/>
          <a:p>
            <a:r>
              <a:rPr lang="en-US" dirty="0" smtClean="0"/>
              <a:t>DU00-W-212 profile</a:t>
            </a:r>
            <a:endParaRPr lang="en-US" dirty="0"/>
          </a:p>
        </p:txBody>
      </p:sp>
      <p:sp>
        <p:nvSpPr>
          <p:cNvPr id="9" name="TextBox 8"/>
          <p:cNvSpPr txBox="1"/>
          <p:nvPr/>
        </p:nvSpPr>
        <p:spPr>
          <a:xfrm>
            <a:off x="1594905" y="5742036"/>
            <a:ext cx="5954190" cy="369332"/>
          </a:xfrm>
          <a:prstGeom prst="rect">
            <a:avLst/>
          </a:prstGeom>
          <a:noFill/>
        </p:spPr>
        <p:txBody>
          <a:bodyPr wrap="square" rtlCol="0">
            <a:spAutoFit/>
          </a:bodyPr>
          <a:lstStyle/>
          <a:p>
            <a:pPr algn="ctr"/>
            <a:r>
              <a:rPr lang="en-US" dirty="0" smtClean="0"/>
              <a:t>Offset results in an effective increase in camber</a:t>
            </a:r>
            <a:endParaRPr lang="en-US" dirty="0"/>
          </a:p>
        </p:txBody>
      </p:sp>
      <p:sp>
        <p:nvSpPr>
          <p:cNvPr id="15" name="Rectangle 14"/>
          <p:cNvSpPr/>
          <p:nvPr/>
        </p:nvSpPr>
        <p:spPr>
          <a:xfrm>
            <a:off x="2712752" y="2625815"/>
            <a:ext cx="614962" cy="4931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V="1">
            <a:off x="3327715" y="2705100"/>
            <a:ext cx="1683845" cy="4266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712751" y="1323975"/>
            <a:ext cx="2298809" cy="1309592"/>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Curved Connector 18"/>
          <p:cNvCxnSpPr/>
          <p:nvPr/>
        </p:nvCxnSpPr>
        <p:spPr>
          <a:xfrm rot="16200000" flipH="1">
            <a:off x="2836048" y="2093098"/>
            <a:ext cx="952254" cy="462250"/>
          </a:xfrm>
          <a:prstGeom prst="curved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2914650" y="2858827"/>
            <a:ext cx="0" cy="1389324"/>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1552575" y="3162300"/>
            <a:ext cx="0" cy="161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2409825" y="2800350"/>
            <a:ext cx="0" cy="161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2712752" y="3969251"/>
            <a:ext cx="614962" cy="4931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p:cNvCxnSpPr/>
          <p:nvPr/>
        </p:nvCxnSpPr>
        <p:spPr>
          <a:xfrm>
            <a:off x="2712751" y="4481157"/>
            <a:ext cx="2321496" cy="647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327714" y="3800633"/>
            <a:ext cx="1706533" cy="178743"/>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5429250" y="1573368"/>
            <a:ext cx="182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429250" y="1448581"/>
            <a:ext cx="182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5429250" y="1687480"/>
            <a:ext cx="182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5429250" y="4253490"/>
            <a:ext cx="182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5429250" y="4397438"/>
            <a:ext cx="182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5132976" y="3887905"/>
            <a:ext cx="2890207" cy="307777"/>
          </a:xfrm>
          <a:prstGeom prst="rect">
            <a:avLst/>
          </a:prstGeom>
          <a:noFill/>
        </p:spPr>
        <p:txBody>
          <a:bodyPr wrap="square" rtlCol="0">
            <a:spAutoFit/>
          </a:bodyPr>
          <a:lstStyle/>
          <a:p>
            <a:r>
              <a:rPr lang="en-US" sz="1400" dirty="0" smtClean="0"/>
              <a:t>Forward-facing ramp</a:t>
            </a:r>
            <a:endParaRPr lang="en-US" sz="1400" dirty="0"/>
          </a:p>
        </p:txBody>
      </p:sp>
      <p:sp>
        <p:nvSpPr>
          <p:cNvPr id="48" name="TextBox 47"/>
          <p:cNvSpPr txBox="1"/>
          <p:nvPr/>
        </p:nvSpPr>
        <p:spPr>
          <a:xfrm>
            <a:off x="6578498" y="1509496"/>
            <a:ext cx="2758005" cy="307777"/>
          </a:xfrm>
          <a:prstGeom prst="rect">
            <a:avLst/>
          </a:prstGeom>
          <a:noFill/>
        </p:spPr>
        <p:txBody>
          <a:bodyPr wrap="square" rtlCol="0">
            <a:spAutoFit/>
          </a:bodyPr>
          <a:lstStyle/>
          <a:p>
            <a:r>
              <a:rPr lang="en-US" sz="1400" dirty="0" smtClean="0">
                <a:solidFill>
                  <a:srgbClr val="FF0000"/>
                </a:solidFill>
              </a:rPr>
              <a:t>0.6-mm </a:t>
            </a:r>
            <a:r>
              <a:rPr lang="en-US" sz="1400" dirty="0">
                <a:solidFill>
                  <a:srgbClr val="FF0000"/>
                </a:solidFill>
              </a:rPr>
              <a:t>(</a:t>
            </a:r>
            <a:r>
              <a:rPr lang="en-US" sz="1400" dirty="0" smtClean="0">
                <a:solidFill>
                  <a:srgbClr val="FF0000"/>
                </a:solidFill>
              </a:rPr>
              <a:t>0.075%c)</a:t>
            </a:r>
            <a:endParaRPr lang="en-US" sz="1400" dirty="0">
              <a:solidFill>
                <a:srgbClr val="FF0000"/>
              </a:solidFill>
            </a:endParaRPr>
          </a:p>
        </p:txBody>
      </p:sp>
      <p:cxnSp>
        <p:nvCxnSpPr>
          <p:cNvPr id="49" name="Straight Connector 48"/>
          <p:cNvCxnSpPr>
            <a:endCxn id="48" idx="1"/>
          </p:cNvCxnSpPr>
          <p:nvPr/>
        </p:nvCxnSpPr>
        <p:spPr>
          <a:xfrm flipV="1">
            <a:off x="5941935" y="1663385"/>
            <a:ext cx="636563" cy="1920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5958018" y="1736328"/>
            <a:ext cx="0" cy="269993"/>
          </a:xfrm>
          <a:prstGeom prst="line">
            <a:avLst/>
          </a:prstGeom>
          <a:ln>
            <a:solidFill>
              <a:srgbClr val="FF0000"/>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2" name="Rectangle 1"/>
          <p:cNvSpPr/>
          <p:nvPr/>
        </p:nvSpPr>
        <p:spPr>
          <a:xfrm>
            <a:off x="5016319" y="2012713"/>
            <a:ext cx="2161422" cy="1147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5132976" y="1968271"/>
            <a:ext cx="2890207" cy="307777"/>
          </a:xfrm>
          <a:prstGeom prst="rect">
            <a:avLst/>
          </a:prstGeom>
          <a:noFill/>
        </p:spPr>
        <p:txBody>
          <a:bodyPr wrap="square" rtlCol="0">
            <a:spAutoFit/>
          </a:bodyPr>
          <a:lstStyle/>
          <a:p>
            <a:r>
              <a:rPr lang="en-US" sz="1400" dirty="0" smtClean="0"/>
              <a:t>Backward-facing ramp</a:t>
            </a:r>
            <a:endParaRPr lang="en-US" sz="1400" dirty="0"/>
          </a:p>
        </p:txBody>
      </p:sp>
      <p:sp>
        <p:nvSpPr>
          <p:cNvPr id="44" name="Rectangle 43"/>
          <p:cNvSpPr/>
          <p:nvPr/>
        </p:nvSpPr>
        <p:spPr>
          <a:xfrm>
            <a:off x="5080924" y="4471956"/>
            <a:ext cx="2161422" cy="1147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6" name="Straight Arrow Connector 85"/>
          <p:cNvCxnSpPr/>
          <p:nvPr/>
        </p:nvCxnSpPr>
        <p:spPr>
          <a:xfrm>
            <a:off x="5429250" y="4579971"/>
            <a:ext cx="1828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5002697" y="4243457"/>
            <a:ext cx="507483" cy="276999"/>
          </a:xfrm>
          <a:prstGeom prst="rect">
            <a:avLst/>
          </a:prstGeom>
          <a:noFill/>
        </p:spPr>
        <p:txBody>
          <a:bodyPr wrap="square" rtlCol="0">
            <a:spAutoFit/>
          </a:bodyPr>
          <a:lstStyle/>
          <a:p>
            <a:r>
              <a:rPr lang="en-US" sz="1200" dirty="0" smtClean="0"/>
              <a:t>Flow</a:t>
            </a:r>
            <a:endParaRPr lang="en-US" sz="1200" dirty="0"/>
          </a:p>
        </p:txBody>
      </p:sp>
      <p:cxnSp>
        <p:nvCxnSpPr>
          <p:cNvPr id="82" name="Straight Connector 81"/>
          <p:cNvCxnSpPr/>
          <p:nvPr/>
        </p:nvCxnSpPr>
        <p:spPr>
          <a:xfrm flipV="1">
            <a:off x="5992768" y="4211165"/>
            <a:ext cx="0" cy="269993"/>
          </a:xfrm>
          <a:prstGeom prst="line">
            <a:avLst/>
          </a:prstGeom>
          <a:ln>
            <a:solidFill>
              <a:srgbClr val="FF0000"/>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83" name="TextBox 82"/>
          <p:cNvSpPr txBox="1"/>
          <p:nvPr/>
        </p:nvSpPr>
        <p:spPr>
          <a:xfrm>
            <a:off x="6613248" y="4539510"/>
            <a:ext cx="2758005" cy="307777"/>
          </a:xfrm>
          <a:prstGeom prst="rect">
            <a:avLst/>
          </a:prstGeom>
          <a:noFill/>
        </p:spPr>
        <p:txBody>
          <a:bodyPr wrap="square" rtlCol="0">
            <a:spAutoFit/>
          </a:bodyPr>
          <a:lstStyle/>
          <a:p>
            <a:r>
              <a:rPr lang="en-US" sz="1400" dirty="0" smtClean="0">
                <a:solidFill>
                  <a:srgbClr val="FF0000"/>
                </a:solidFill>
              </a:rPr>
              <a:t>0.6-mm </a:t>
            </a:r>
            <a:r>
              <a:rPr lang="en-US" sz="1400" dirty="0">
                <a:solidFill>
                  <a:srgbClr val="FF0000"/>
                </a:solidFill>
              </a:rPr>
              <a:t>(</a:t>
            </a:r>
            <a:r>
              <a:rPr lang="en-US" sz="1400" dirty="0" smtClean="0">
                <a:solidFill>
                  <a:srgbClr val="FF0000"/>
                </a:solidFill>
              </a:rPr>
              <a:t>0.075%c)</a:t>
            </a:r>
            <a:endParaRPr lang="en-US" sz="1400" dirty="0">
              <a:solidFill>
                <a:srgbClr val="FF0000"/>
              </a:solidFill>
            </a:endParaRPr>
          </a:p>
        </p:txBody>
      </p:sp>
      <p:cxnSp>
        <p:nvCxnSpPr>
          <p:cNvPr id="20" name="Straight Connector 19"/>
          <p:cNvCxnSpPr/>
          <p:nvPr/>
        </p:nvCxnSpPr>
        <p:spPr>
          <a:xfrm>
            <a:off x="5992768" y="4346161"/>
            <a:ext cx="636144" cy="25445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452693" y="6043272"/>
            <a:ext cx="6238614" cy="369332"/>
          </a:xfrm>
          <a:prstGeom prst="rect">
            <a:avLst/>
          </a:prstGeom>
          <a:noFill/>
        </p:spPr>
        <p:txBody>
          <a:bodyPr wrap="square" rtlCol="0">
            <a:spAutoFit/>
          </a:bodyPr>
          <a:lstStyle/>
          <a:p>
            <a:pPr algn="ctr"/>
            <a:r>
              <a:rPr lang="en-US" dirty="0" smtClean="0"/>
              <a:t>and, more importantly, produce discontinuities in the profile</a:t>
            </a:r>
            <a:endParaRPr lang="en-US" dirty="0"/>
          </a:p>
        </p:txBody>
      </p:sp>
    </p:spTree>
    <p:extLst>
      <p:ext uri="{BB962C8B-B14F-4D97-AF65-F5344CB8AC3E}">
        <p14:creationId xmlns:p14="http://schemas.microsoft.com/office/powerpoint/2010/main" val="3821124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childTnLst>
                                </p:cTn>
                              </p:par>
                              <p:par>
                                <p:cTn id="43" presetID="1" presetClass="exit" presetSubtype="0" fill="hold" nodeType="withEffect">
                                  <p:stCondLst>
                                    <p:cond delay="0"/>
                                  </p:stCondLst>
                                  <p:childTnLst>
                                    <p:set>
                                      <p:cBhvr>
                                        <p:cTn id="44" dur="1" fill="hold">
                                          <p:stCondLst>
                                            <p:cond delay="0"/>
                                          </p:stCondLst>
                                        </p:cTn>
                                        <p:tgtEl>
                                          <p:spTgt spid="55"/>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8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6"/>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0"/>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4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9" grpId="0"/>
      <p:bldP spid="15" grpId="0" animBg="1"/>
      <p:bldP spid="38" grpId="0" animBg="1"/>
      <p:bldP spid="54" grpId="0"/>
      <p:bldP spid="48" grpId="0"/>
      <p:bldP spid="2" grpId="0" animBg="1"/>
      <p:bldP spid="53" grpId="0"/>
      <p:bldP spid="44" grpId="0" animBg="1"/>
      <p:bldP spid="81" grpId="0"/>
      <p:bldP spid="83"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368" y="228600"/>
            <a:ext cx="7200445" cy="610362"/>
          </a:xfrm>
        </p:spPr>
        <p:txBody>
          <a:bodyPr/>
          <a:lstStyle/>
          <a:p>
            <a:r>
              <a:rPr lang="en-US" dirty="0" smtClean="0"/>
              <a:t>Misaligned sections: test setup</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6</a:t>
            </a:fld>
            <a:r>
              <a:rPr lang="en-US" dirty="0" smtClean="0"/>
              <a:t>/15</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98529" y="1100630"/>
            <a:ext cx="9144000" cy="60960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9104844" y="1100630"/>
            <a:ext cx="9144000" cy="6096000"/>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8760" y="1118471"/>
            <a:ext cx="3582512" cy="5373769"/>
          </a:xfrm>
          <a:prstGeom prst="rect">
            <a:avLst/>
          </a:prstGeom>
          <a:ln>
            <a:solidFill>
              <a:schemeClr val="tx1"/>
            </a:solidFill>
          </a:ln>
        </p:spPr>
      </p:pic>
      <p:pic>
        <p:nvPicPr>
          <p:cNvPr id="21" name="Picture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89672" y="1128811"/>
            <a:ext cx="2388344" cy="1592229"/>
          </a:xfrm>
          <a:prstGeom prst="rect">
            <a:avLst/>
          </a:prstGeom>
          <a:ln>
            <a:solidFill>
              <a:schemeClr val="tx1"/>
            </a:solidFill>
          </a:ln>
        </p:spPr>
      </p:pic>
      <p:pic>
        <p:nvPicPr>
          <p:cNvPr id="23" name="Pictur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77315" y="2909727"/>
            <a:ext cx="2388344" cy="3582513"/>
          </a:xfrm>
          <a:prstGeom prst="rect">
            <a:avLst/>
          </a:prstGeom>
          <a:ln>
            <a:solidFill>
              <a:schemeClr val="tx1"/>
            </a:solidFill>
          </a:ln>
        </p:spPr>
      </p:pic>
      <p:cxnSp>
        <p:nvCxnSpPr>
          <p:cNvPr id="24" name="Straight Arrow Connector 23"/>
          <p:cNvCxnSpPr/>
          <p:nvPr/>
        </p:nvCxnSpPr>
        <p:spPr>
          <a:xfrm flipV="1">
            <a:off x="3249890" y="5855550"/>
            <a:ext cx="145118" cy="292172"/>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6"/>
          <p:cNvSpPr txBox="1"/>
          <p:nvPr/>
        </p:nvSpPr>
        <p:spPr>
          <a:xfrm>
            <a:off x="3385891" y="5911066"/>
            <a:ext cx="626165" cy="301310"/>
          </a:xfrm>
          <a:prstGeom prst="rect">
            <a:avLst/>
          </a:prstGeom>
          <a:noFill/>
          <a:ln>
            <a:no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solidFill>
                  <a:schemeClr val="bg1"/>
                </a:solidFill>
              </a:rPr>
              <a:t>Flow</a:t>
            </a:r>
          </a:p>
        </p:txBody>
      </p:sp>
      <p:cxnSp>
        <p:nvCxnSpPr>
          <p:cNvPr id="27" name="Straight Arrow Connector 26"/>
          <p:cNvCxnSpPr/>
          <p:nvPr/>
        </p:nvCxnSpPr>
        <p:spPr>
          <a:xfrm flipH="1" flipV="1">
            <a:off x="1682304" y="2593887"/>
            <a:ext cx="29847" cy="2832793"/>
          </a:xfrm>
          <a:prstGeom prst="straightConnector1">
            <a:avLst/>
          </a:prstGeom>
          <a:ln w="19050">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553952" y="2593881"/>
            <a:ext cx="2743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574991" y="5426680"/>
            <a:ext cx="2743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rot="16200000">
            <a:off x="998244" y="3738623"/>
            <a:ext cx="1084288" cy="301310"/>
          </a:xfrm>
          <a:prstGeom prst="rect">
            <a:avLst/>
          </a:prstGeom>
          <a:noFill/>
        </p:spPr>
        <p:txBody>
          <a:bodyPr wrap="square" rtlCol="0">
            <a:spAutoFit/>
          </a:bodyPr>
          <a:lstStyle/>
          <a:p>
            <a:r>
              <a:rPr lang="en-US" sz="1600" dirty="0">
                <a:solidFill>
                  <a:schemeClr val="bg1"/>
                </a:solidFill>
              </a:rPr>
              <a:t>1.01 m</a:t>
            </a:r>
          </a:p>
        </p:txBody>
      </p:sp>
      <p:cxnSp>
        <p:nvCxnSpPr>
          <p:cNvPr id="35" name="Straight Arrow Connector 34"/>
          <p:cNvCxnSpPr/>
          <p:nvPr/>
        </p:nvCxnSpPr>
        <p:spPr>
          <a:xfrm flipH="1" flipV="1">
            <a:off x="1058597" y="1329788"/>
            <a:ext cx="47890" cy="5126505"/>
          </a:xfrm>
          <a:prstGeom prst="straightConnector1">
            <a:avLst/>
          </a:prstGeom>
          <a:ln w="19050">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rot="16200000">
            <a:off x="429997" y="3842303"/>
            <a:ext cx="984539" cy="301310"/>
          </a:xfrm>
          <a:prstGeom prst="rect">
            <a:avLst/>
          </a:prstGeom>
          <a:noFill/>
        </p:spPr>
        <p:txBody>
          <a:bodyPr wrap="square" rtlCol="0">
            <a:spAutoFit/>
          </a:bodyPr>
          <a:lstStyle/>
          <a:p>
            <a:r>
              <a:rPr lang="en-US" sz="1600" dirty="0">
                <a:solidFill>
                  <a:schemeClr val="bg1"/>
                </a:solidFill>
              </a:rPr>
              <a:t>1.85 m</a:t>
            </a:r>
          </a:p>
        </p:txBody>
      </p:sp>
      <p:cxnSp>
        <p:nvCxnSpPr>
          <p:cNvPr id="37" name="Straight Connector 36"/>
          <p:cNvCxnSpPr/>
          <p:nvPr/>
        </p:nvCxnSpPr>
        <p:spPr>
          <a:xfrm flipV="1">
            <a:off x="765686" y="1329783"/>
            <a:ext cx="107189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765686" y="6448773"/>
            <a:ext cx="107189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602350" y="3845157"/>
            <a:ext cx="1011708" cy="830997"/>
          </a:xfrm>
          <a:prstGeom prst="rect">
            <a:avLst/>
          </a:prstGeom>
          <a:noFill/>
        </p:spPr>
        <p:txBody>
          <a:bodyPr wrap="square" rtlCol="0">
            <a:spAutoFit/>
          </a:bodyPr>
          <a:lstStyle/>
          <a:p>
            <a:r>
              <a:rPr lang="en-US" sz="1600" dirty="0" err="1" smtClean="0">
                <a:solidFill>
                  <a:schemeClr val="bg1"/>
                </a:solidFill>
              </a:rPr>
              <a:t>Endwall</a:t>
            </a:r>
            <a:r>
              <a:rPr lang="en-US" sz="1600" dirty="0" smtClean="0">
                <a:solidFill>
                  <a:schemeClr val="bg1"/>
                </a:solidFill>
              </a:rPr>
              <a:t> suction inlets</a:t>
            </a:r>
            <a:endParaRPr lang="en-US" sz="1600" dirty="0">
              <a:solidFill>
                <a:schemeClr val="bg1"/>
              </a:solidFill>
            </a:endParaRPr>
          </a:p>
        </p:txBody>
      </p:sp>
      <p:cxnSp>
        <p:nvCxnSpPr>
          <p:cNvPr id="40" name="Straight Connector 39"/>
          <p:cNvCxnSpPr/>
          <p:nvPr/>
        </p:nvCxnSpPr>
        <p:spPr>
          <a:xfrm>
            <a:off x="1855930" y="6448773"/>
            <a:ext cx="645062" cy="9696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412870" y="5796573"/>
            <a:ext cx="472887" cy="7656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2193202" y="5851142"/>
            <a:ext cx="456111" cy="631645"/>
          </a:xfrm>
          <a:prstGeom prst="straightConnector1">
            <a:avLst/>
          </a:prstGeom>
          <a:ln w="19050">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346865" y="6036487"/>
            <a:ext cx="904187" cy="338554"/>
          </a:xfrm>
          <a:prstGeom prst="rect">
            <a:avLst/>
          </a:prstGeom>
          <a:noFill/>
        </p:spPr>
        <p:txBody>
          <a:bodyPr wrap="square" rtlCol="0">
            <a:spAutoFit/>
          </a:bodyPr>
          <a:lstStyle/>
          <a:p>
            <a:r>
              <a:rPr lang="en-US" sz="1600" dirty="0">
                <a:solidFill>
                  <a:schemeClr val="bg1"/>
                </a:solidFill>
              </a:rPr>
              <a:t>0.61 m</a:t>
            </a:r>
          </a:p>
        </p:txBody>
      </p:sp>
      <p:cxnSp>
        <p:nvCxnSpPr>
          <p:cNvPr id="44" name="Straight Connector 43"/>
          <p:cNvCxnSpPr/>
          <p:nvPr/>
        </p:nvCxnSpPr>
        <p:spPr>
          <a:xfrm>
            <a:off x="6061401" y="1442913"/>
            <a:ext cx="0" cy="56966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4357247" y="1575811"/>
            <a:ext cx="1704154" cy="0"/>
          </a:xfrm>
          <a:prstGeom prst="straightConnector1">
            <a:avLst/>
          </a:prstGeom>
          <a:ln w="19050">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316449" y="1444253"/>
            <a:ext cx="105343" cy="38500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047054" y="1575811"/>
            <a:ext cx="934173" cy="301310"/>
          </a:xfrm>
          <a:prstGeom prst="rect">
            <a:avLst/>
          </a:prstGeom>
          <a:noFill/>
        </p:spPr>
        <p:txBody>
          <a:bodyPr wrap="square" rtlCol="0">
            <a:spAutoFit/>
          </a:bodyPr>
          <a:lstStyle/>
          <a:p>
            <a:r>
              <a:rPr lang="en-US" sz="1600" dirty="0">
                <a:solidFill>
                  <a:schemeClr val="bg1"/>
                </a:solidFill>
              </a:rPr>
              <a:t>0.24 m</a:t>
            </a:r>
          </a:p>
        </p:txBody>
      </p:sp>
      <p:cxnSp>
        <p:nvCxnSpPr>
          <p:cNvPr id="48" name="Straight Arrow Connector 47"/>
          <p:cNvCxnSpPr/>
          <p:nvPr/>
        </p:nvCxnSpPr>
        <p:spPr>
          <a:xfrm flipH="1">
            <a:off x="2276058" y="4695361"/>
            <a:ext cx="747789" cy="134472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2276058" y="1589666"/>
            <a:ext cx="740201" cy="2181759"/>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602792" y="3133954"/>
            <a:ext cx="1186751" cy="739587"/>
          </a:xfrm>
          <a:prstGeom prst="rect">
            <a:avLst/>
          </a:prstGeom>
          <a:noFill/>
        </p:spPr>
        <p:txBody>
          <a:bodyPr wrap="square" rtlCol="0">
            <a:spAutoFit/>
          </a:bodyPr>
          <a:lstStyle/>
          <a:p>
            <a:r>
              <a:rPr lang="en-US" sz="1600" dirty="0">
                <a:solidFill>
                  <a:schemeClr val="bg1"/>
                </a:solidFill>
              </a:rPr>
              <a:t>Internal pressure tubing</a:t>
            </a:r>
          </a:p>
        </p:txBody>
      </p:sp>
      <p:cxnSp>
        <p:nvCxnSpPr>
          <p:cNvPr id="51" name="Straight Arrow Connector 50"/>
          <p:cNvCxnSpPr/>
          <p:nvPr/>
        </p:nvCxnSpPr>
        <p:spPr>
          <a:xfrm flipH="1">
            <a:off x="5519076" y="3916051"/>
            <a:ext cx="312219" cy="429963"/>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166106" y="2136265"/>
            <a:ext cx="990882" cy="584775"/>
          </a:xfrm>
          <a:prstGeom prst="rect">
            <a:avLst/>
          </a:prstGeom>
          <a:noFill/>
        </p:spPr>
        <p:txBody>
          <a:bodyPr wrap="square" rtlCol="0">
            <a:spAutoFit/>
          </a:bodyPr>
          <a:lstStyle/>
          <a:p>
            <a:r>
              <a:rPr lang="en-US" sz="1600" dirty="0">
                <a:solidFill>
                  <a:schemeClr val="bg1"/>
                </a:solidFill>
              </a:rPr>
              <a:t>Sealing putty</a:t>
            </a:r>
          </a:p>
        </p:txBody>
      </p:sp>
      <p:cxnSp>
        <p:nvCxnSpPr>
          <p:cNvPr id="53" name="Straight Arrow Connector 52"/>
          <p:cNvCxnSpPr>
            <a:stCxn id="52" idx="0"/>
          </p:cNvCxnSpPr>
          <p:nvPr/>
        </p:nvCxnSpPr>
        <p:spPr>
          <a:xfrm flipV="1">
            <a:off x="4661547" y="1914753"/>
            <a:ext cx="222122" cy="221512"/>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5046685" y="2394501"/>
            <a:ext cx="1957081" cy="338554"/>
          </a:xfrm>
          <a:prstGeom prst="rect">
            <a:avLst/>
          </a:prstGeom>
          <a:noFill/>
        </p:spPr>
        <p:txBody>
          <a:bodyPr wrap="square" rtlCol="0">
            <a:spAutoFit/>
          </a:bodyPr>
          <a:lstStyle/>
          <a:p>
            <a:r>
              <a:rPr lang="en-US" sz="1600" dirty="0">
                <a:solidFill>
                  <a:schemeClr val="bg1"/>
                </a:solidFill>
              </a:rPr>
              <a:t>Set-screw holes</a:t>
            </a:r>
          </a:p>
        </p:txBody>
      </p:sp>
      <p:cxnSp>
        <p:nvCxnSpPr>
          <p:cNvPr id="55" name="Straight Arrow Connector 54"/>
          <p:cNvCxnSpPr/>
          <p:nvPr/>
        </p:nvCxnSpPr>
        <p:spPr>
          <a:xfrm flipH="1" flipV="1">
            <a:off x="5152590" y="2034785"/>
            <a:ext cx="202954" cy="347701"/>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5800401" y="2088893"/>
            <a:ext cx="90625" cy="305608"/>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699533" y="1128811"/>
            <a:ext cx="2398553" cy="5355312"/>
          </a:xfrm>
          <a:prstGeom prst="rect">
            <a:avLst/>
          </a:prstGeom>
          <a:noFill/>
        </p:spPr>
        <p:txBody>
          <a:bodyPr wrap="square" rtlCol="0">
            <a:spAutoFit/>
          </a:bodyPr>
          <a:lstStyle/>
          <a:p>
            <a:r>
              <a:rPr lang="en-US" u="sng" dirty="0" smtClean="0"/>
              <a:t>Model:</a:t>
            </a:r>
          </a:p>
          <a:p>
            <a:pPr marL="285750" indent="-285750">
              <a:buFont typeface="Arial" panose="020B0604020202020204" pitchFamily="34" charset="0"/>
              <a:buChar char="•"/>
            </a:pPr>
            <a:r>
              <a:rPr lang="en-US" dirty="0" smtClean="0"/>
              <a:t>DU00-W-212</a:t>
            </a:r>
          </a:p>
          <a:p>
            <a:pPr marL="285750" indent="-285750">
              <a:buFont typeface="Arial" panose="020B0604020202020204" pitchFamily="34" charset="0"/>
              <a:buChar char="•"/>
            </a:pPr>
            <a:r>
              <a:rPr lang="en-US" dirty="0" smtClean="0"/>
              <a:t>0.6-m chord</a:t>
            </a:r>
          </a:p>
          <a:p>
            <a:pPr marL="285750" indent="-285750">
              <a:buFont typeface="Arial" panose="020B0604020202020204" pitchFamily="34" charset="0"/>
              <a:buChar char="•"/>
            </a:pPr>
            <a:r>
              <a:rPr lang="en-US" dirty="0" smtClean="0"/>
              <a:t>64 aluminum laminates</a:t>
            </a:r>
          </a:p>
          <a:p>
            <a:pPr marL="285750" indent="-285750">
              <a:buFont typeface="Arial" panose="020B0604020202020204" pitchFamily="34" charset="0"/>
              <a:buChar char="•"/>
            </a:pPr>
            <a:r>
              <a:rPr lang="en-US" dirty="0" smtClean="0"/>
              <a:t>73 pressure taps</a:t>
            </a:r>
          </a:p>
          <a:p>
            <a:pPr marL="285750" indent="-285750">
              <a:buFont typeface="Arial" panose="020B0604020202020204" pitchFamily="34" charset="0"/>
              <a:buChar char="•"/>
            </a:pPr>
            <a:r>
              <a:rPr lang="en-US" dirty="0" smtClean="0"/>
              <a:t>3 nose modules: baseline, 0.3-, and 0.6-mm offsets</a:t>
            </a:r>
          </a:p>
          <a:p>
            <a:pPr marL="285750" indent="-285750">
              <a:buFont typeface="Arial" panose="020B0604020202020204" pitchFamily="34" charset="0"/>
              <a:buChar char="•"/>
            </a:pPr>
            <a:r>
              <a:rPr lang="en-US" dirty="0" err="1" smtClean="0"/>
              <a:t>Endwall</a:t>
            </a:r>
            <a:r>
              <a:rPr lang="en-US" dirty="0" smtClean="0"/>
              <a:t> suction on</a:t>
            </a:r>
          </a:p>
          <a:p>
            <a:pPr marL="285750" indent="-285750">
              <a:buFont typeface="Arial" panose="020B0604020202020204" pitchFamily="34" charset="0"/>
              <a:buChar char="•"/>
            </a:pPr>
            <a:endParaRPr lang="en-US" dirty="0"/>
          </a:p>
          <a:p>
            <a:r>
              <a:rPr lang="en-US" u="sng" dirty="0" smtClean="0"/>
              <a:t>Measurements:</a:t>
            </a:r>
          </a:p>
          <a:p>
            <a:pPr marL="285750" indent="-285750">
              <a:buFont typeface="Arial" panose="020B0604020202020204" pitchFamily="34" charset="0"/>
              <a:buChar char="•"/>
            </a:pPr>
            <a:r>
              <a:rPr lang="en-US" dirty="0" smtClean="0"/>
              <a:t>Mean surface pressure </a:t>
            </a:r>
          </a:p>
          <a:p>
            <a:pPr marL="285750" indent="-285750">
              <a:buFont typeface="Arial" panose="020B0604020202020204" pitchFamily="34" charset="0"/>
              <a:buChar char="•"/>
            </a:pPr>
            <a:r>
              <a:rPr lang="en-US" dirty="0" smtClean="0"/>
              <a:t>Wake profiles</a:t>
            </a:r>
          </a:p>
          <a:p>
            <a:pPr marL="285750" indent="-285750">
              <a:buFont typeface="Arial" panose="020B0604020202020204" pitchFamily="34" charset="0"/>
              <a:buChar char="•"/>
            </a:pPr>
            <a:endParaRPr lang="en-US" dirty="0"/>
          </a:p>
          <a:p>
            <a:r>
              <a:rPr lang="en-US" u="sng" dirty="0" smtClean="0"/>
              <a:t>Test Conditions:</a:t>
            </a:r>
          </a:p>
          <a:p>
            <a:pPr marL="285750" indent="-285750">
              <a:buFont typeface="Arial" panose="020B0604020202020204" pitchFamily="34" charset="0"/>
              <a:buChar char="•"/>
            </a:pPr>
            <a:r>
              <a:rPr lang="en-US" dirty="0" smtClean="0"/>
              <a:t>Re = 2.5x10</a:t>
            </a:r>
            <a:r>
              <a:rPr lang="en-US" baseline="30000" dirty="0" smtClean="0"/>
              <a:t>6</a:t>
            </a:r>
            <a:r>
              <a:rPr lang="en-US" baseline="30000" dirty="0"/>
              <a:t> </a:t>
            </a:r>
            <a:r>
              <a:rPr lang="en-US" dirty="0" smtClean="0"/>
              <a:t> </a:t>
            </a:r>
          </a:p>
          <a:p>
            <a:pPr marL="285750" indent="-285750">
              <a:buFont typeface="Arial" panose="020B0604020202020204" pitchFamily="34" charset="0"/>
              <a:buChar char="•"/>
            </a:pPr>
            <a:r>
              <a:rPr lang="en-US" dirty="0" smtClean="0"/>
              <a:t>Ma = 0.21</a:t>
            </a:r>
          </a:p>
        </p:txBody>
      </p:sp>
    </p:spTree>
    <p:extLst>
      <p:ext uri="{BB962C8B-B14F-4D97-AF65-F5344CB8AC3E}">
        <p14:creationId xmlns:p14="http://schemas.microsoft.com/office/powerpoint/2010/main" val="8781190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Misaligned sections: </a:t>
            </a:r>
            <a:r>
              <a:rPr lang="en-US" dirty="0"/>
              <a:t>results</a:t>
            </a:r>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7</a:t>
            </a:fld>
            <a:r>
              <a:rPr lang="en-US" dirty="0" smtClean="0"/>
              <a:t>/15</a:t>
            </a:r>
            <a:endParaRPr lang="en-US" dirty="0"/>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8239" y="4711026"/>
            <a:ext cx="4137241" cy="1781214"/>
          </a:xfrm>
          <a:prstGeom prst="rect">
            <a:avLst/>
          </a:prstGeom>
        </p:spPr>
      </p:pic>
      <p:pic>
        <p:nvPicPr>
          <p:cNvPr id="28" name="Picture 27"/>
          <p:cNvPicPr>
            <a:picLocks noChangeAspect="1"/>
          </p:cNvPicPr>
          <p:nvPr/>
        </p:nvPicPr>
        <p:blipFill rotWithShape="1">
          <a:blip r:embed="rId4" cstate="print">
            <a:extLst>
              <a:ext uri="{28A0092B-C50C-407E-A947-70E740481C1C}">
                <a14:useLocalDpi xmlns:a14="http://schemas.microsoft.com/office/drawing/2010/main" val="0"/>
              </a:ext>
            </a:extLst>
          </a:blip>
          <a:srcRect b="15838"/>
          <a:stretch/>
        </p:blipFill>
        <p:spPr>
          <a:xfrm>
            <a:off x="4708239" y="3025126"/>
            <a:ext cx="4141942" cy="1500805"/>
          </a:xfrm>
          <a:prstGeom prst="rect">
            <a:avLst/>
          </a:prstGeom>
        </p:spPr>
      </p:pic>
      <p:pic>
        <p:nvPicPr>
          <p:cNvPr id="29" name="Picture 28"/>
          <p:cNvPicPr>
            <a:picLocks noChangeAspect="1"/>
          </p:cNvPicPr>
          <p:nvPr/>
        </p:nvPicPr>
        <p:blipFill rotWithShape="1">
          <a:blip r:embed="rId5" cstate="print">
            <a:extLst>
              <a:ext uri="{28A0092B-C50C-407E-A947-70E740481C1C}">
                <a14:useLocalDpi xmlns:a14="http://schemas.microsoft.com/office/drawing/2010/main" val="0"/>
              </a:ext>
            </a:extLst>
          </a:blip>
          <a:srcRect b="15736"/>
          <a:stretch/>
        </p:blipFill>
        <p:spPr>
          <a:xfrm>
            <a:off x="4648335" y="1300515"/>
            <a:ext cx="4243616" cy="1539515"/>
          </a:xfrm>
          <a:prstGeom prst="rect">
            <a:avLst/>
          </a:prstGeom>
        </p:spPr>
      </p:pic>
      <mc:AlternateContent xmlns:mc="http://schemas.openxmlformats.org/markup-compatibility/2006" xmlns:a14="http://schemas.microsoft.com/office/drawing/2010/main">
        <mc:Choice Requires="a14">
          <p:sp>
            <p:nvSpPr>
              <p:cNvPr id="30" name="TextBox 29"/>
              <p:cNvSpPr txBox="1"/>
              <p:nvPr/>
            </p:nvSpPr>
            <p:spPr>
              <a:xfrm>
                <a:off x="8224837" y="1038351"/>
                <a:ext cx="490149" cy="3172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𝐶</m:t>
                          </m:r>
                        </m:e>
                        <m:sub>
                          <m:r>
                            <a:rPr lang="en-US" sz="1400" i="1">
                              <a:latin typeface="Cambria Math" panose="02040503050406030204" pitchFamily="18" charset="0"/>
                            </a:rPr>
                            <m:t>𝑙</m:t>
                          </m:r>
                          <m:r>
                            <a:rPr lang="en-US" sz="1400" i="1">
                              <a:latin typeface="Cambria Math" panose="02040503050406030204" pitchFamily="18" charset="0"/>
                            </a:rPr>
                            <m:t>,</m:t>
                          </m:r>
                          <m:r>
                            <a:rPr lang="en-US" sz="1400" i="1">
                              <a:latin typeface="Cambria Math" panose="02040503050406030204" pitchFamily="18" charset="0"/>
                            </a:rPr>
                            <m:t>𝑚𝑎𝑥</m:t>
                          </m:r>
                        </m:sub>
                      </m:sSub>
                    </m:oMath>
                  </m:oMathPara>
                </a14:m>
                <a:endParaRPr lang="en-US" sz="1400" dirty="0">
                  <a:latin typeface="Calibri" panose="020F0502020204030204" pitchFamily="34" charset="0"/>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8224837" y="1038351"/>
                <a:ext cx="490149" cy="317203"/>
              </a:xfrm>
              <a:prstGeom prst="rect">
                <a:avLst/>
              </a:prstGeom>
              <a:blipFill rotWithShape="0">
                <a:blip r:embed="rId6"/>
                <a:stretch>
                  <a:fillRect r="-160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7293797" y="1038348"/>
                <a:ext cx="648653"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sSub>
                            <m:sSubPr>
                              <m:ctrlPr>
                                <a:rPr lang="en-US" sz="1400" i="1">
                                  <a:latin typeface="Cambria Math" panose="02040503050406030204" pitchFamily="18" charset="0"/>
                                </a:rPr>
                              </m:ctrlPr>
                            </m:sSubPr>
                            <m:e>
                              <m:r>
                                <a:rPr lang="en-US" sz="1400" i="1">
                                  <a:latin typeface="Cambria Math" panose="02040503050406030204" pitchFamily="18" charset="0"/>
                                </a:rPr>
                                <m:t>(</m:t>
                              </m:r>
                              <m:r>
                                <a:rPr lang="en-US" sz="1400" i="1">
                                  <a:latin typeface="Cambria Math" panose="02040503050406030204" pitchFamily="18" charset="0"/>
                                </a:rPr>
                                <m:t>𝐶</m:t>
                              </m:r>
                            </m:e>
                            <m:sub>
                              <m:r>
                                <a:rPr lang="en-US" sz="1400" i="1">
                                  <a:latin typeface="Cambria Math" panose="02040503050406030204" pitchFamily="18" charset="0"/>
                                </a:rPr>
                                <m:t>𝑙</m:t>
                              </m:r>
                            </m:sub>
                          </m:sSub>
                          <m:r>
                            <a:rPr lang="en-US" sz="1400" i="1">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𝐶</m:t>
                              </m:r>
                            </m:e>
                            <m:sub>
                              <m:r>
                                <a:rPr lang="en-US" sz="1400" i="1">
                                  <a:latin typeface="Cambria Math" panose="02040503050406030204" pitchFamily="18" charset="0"/>
                                </a:rPr>
                                <m:t>𝑑</m:t>
                              </m:r>
                            </m:sub>
                          </m:sSub>
                          <m:r>
                            <a:rPr lang="en-US" sz="1400" i="1" smtClean="0">
                              <a:latin typeface="Cambria Math" panose="02040503050406030204" pitchFamily="18" charset="0"/>
                            </a:rPr>
                            <m:t>)</m:t>
                          </m:r>
                        </m:e>
                        <m:sub>
                          <m:r>
                            <a:rPr lang="en-US" sz="1400" i="1">
                              <a:latin typeface="Cambria Math" panose="02040503050406030204" pitchFamily="18" charset="0"/>
                            </a:rPr>
                            <m:t>𝑚𝑎𝑥</m:t>
                          </m:r>
                        </m:sub>
                      </m:sSub>
                    </m:oMath>
                  </m:oMathPara>
                </a14:m>
                <a:endParaRPr lang="en-US" sz="1400" dirty="0">
                  <a:latin typeface="Calibri" panose="020F0502020204030204" pitchFamily="34" charset="0"/>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7293797" y="1038348"/>
                <a:ext cx="648653" cy="307777"/>
              </a:xfrm>
              <a:prstGeom prst="rect">
                <a:avLst/>
              </a:prstGeom>
              <a:blipFill rotWithShape="0">
                <a:blip r:embed="rId7"/>
                <a:stretch>
                  <a:fillRect r="-50467" b="-58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5320871" y="1038351"/>
                <a:ext cx="490149" cy="3172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𝐶</m:t>
                          </m:r>
                        </m:e>
                        <m:sub>
                          <m:r>
                            <a:rPr lang="en-US" sz="1400" i="1">
                              <a:latin typeface="Cambria Math" panose="02040503050406030204" pitchFamily="18" charset="0"/>
                            </a:rPr>
                            <m:t>𝑙</m:t>
                          </m:r>
                          <m:r>
                            <a:rPr lang="en-US" sz="1400" i="1">
                              <a:latin typeface="Cambria Math" panose="02040503050406030204" pitchFamily="18" charset="0"/>
                            </a:rPr>
                            <m:t>,</m:t>
                          </m:r>
                          <m:r>
                            <a:rPr lang="en-US" sz="1400" i="1">
                              <a:latin typeface="Cambria Math" panose="02040503050406030204" pitchFamily="18" charset="0"/>
                            </a:rPr>
                            <m:t>𝑚𝑖𝑛</m:t>
                          </m:r>
                        </m:sub>
                      </m:sSub>
                    </m:oMath>
                  </m:oMathPara>
                </a14:m>
                <a:endParaRPr lang="en-US" sz="1400" dirty="0">
                  <a:latin typeface="Calibri" panose="020F0502020204030204" pitchFamily="34" charset="0"/>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5320871" y="1038351"/>
                <a:ext cx="490149" cy="317203"/>
              </a:xfrm>
              <a:prstGeom prst="rect">
                <a:avLst/>
              </a:prstGeom>
              <a:blipFill rotWithShape="0">
                <a:blip r:embed="rId8"/>
                <a:stretch>
                  <a:fillRect r="-13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5819737" y="1038348"/>
                <a:ext cx="648653"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sSub>
                            <m:sSubPr>
                              <m:ctrlPr>
                                <a:rPr lang="en-US" sz="1400" i="1">
                                  <a:latin typeface="Cambria Math" panose="02040503050406030204" pitchFamily="18" charset="0"/>
                                </a:rPr>
                              </m:ctrlPr>
                            </m:sSubPr>
                            <m:e>
                              <m:r>
                                <a:rPr lang="en-US" sz="1400" i="1">
                                  <a:latin typeface="Cambria Math" panose="02040503050406030204" pitchFamily="18" charset="0"/>
                                </a:rPr>
                                <m:t>(</m:t>
                              </m:r>
                              <m:r>
                                <a:rPr lang="en-US" sz="1400" i="1">
                                  <a:latin typeface="Cambria Math" panose="02040503050406030204" pitchFamily="18" charset="0"/>
                                </a:rPr>
                                <m:t>𝐶</m:t>
                              </m:r>
                            </m:e>
                            <m:sub>
                              <m:r>
                                <a:rPr lang="en-US" sz="1400" i="1">
                                  <a:latin typeface="Cambria Math" panose="02040503050406030204" pitchFamily="18" charset="0"/>
                                </a:rPr>
                                <m:t>𝑙</m:t>
                              </m:r>
                            </m:sub>
                          </m:sSub>
                          <m:r>
                            <a:rPr lang="en-US" sz="1400" i="1">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𝐶</m:t>
                              </m:r>
                            </m:e>
                            <m:sub>
                              <m:r>
                                <a:rPr lang="en-US" sz="1400" i="1">
                                  <a:latin typeface="Cambria Math" panose="02040503050406030204" pitchFamily="18" charset="0"/>
                                </a:rPr>
                                <m:t>𝑑</m:t>
                              </m:r>
                            </m:sub>
                          </m:sSub>
                          <m:r>
                            <a:rPr lang="en-US" sz="1400" i="1">
                              <a:latin typeface="Cambria Math" panose="02040503050406030204" pitchFamily="18" charset="0"/>
                            </a:rPr>
                            <m:t>)</m:t>
                          </m:r>
                        </m:e>
                        <m:sub>
                          <m:r>
                            <a:rPr lang="en-US" sz="1400" i="1">
                              <a:latin typeface="Cambria Math" panose="02040503050406030204" pitchFamily="18" charset="0"/>
                            </a:rPr>
                            <m:t>𝑚𝑖𝑛</m:t>
                          </m:r>
                        </m:sub>
                      </m:sSub>
                    </m:oMath>
                  </m:oMathPara>
                </a14:m>
                <a:endParaRPr lang="en-US" sz="1400" dirty="0">
                  <a:latin typeface="Calibri" panose="020F0502020204030204" pitchFamily="34" charset="0"/>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5819737" y="1038348"/>
                <a:ext cx="648653" cy="307777"/>
              </a:xfrm>
              <a:prstGeom prst="rect">
                <a:avLst/>
              </a:prstGeom>
              <a:blipFill rotWithShape="0">
                <a:blip r:embed="rId9"/>
                <a:stretch>
                  <a:fillRect r="-49057" b="-5882"/>
                </a:stretch>
              </a:blipFill>
            </p:spPr>
            <p:txBody>
              <a:bodyPr/>
              <a:lstStyle/>
              <a:p>
                <a:r>
                  <a:rPr lang="en-US">
                    <a:noFill/>
                  </a:rPr>
                  <a:t> </a:t>
                </a:r>
              </a:p>
            </p:txBody>
          </p:sp>
        </mc:Fallback>
      </mc:AlternateContent>
      <p:pic>
        <p:nvPicPr>
          <p:cNvPr id="34" name="Picture 33"/>
          <p:cNvPicPr>
            <a:picLocks noChangeAspect="1"/>
          </p:cNvPicPr>
          <p:nvPr/>
        </p:nvPicPr>
        <p:blipFill rotWithShape="1">
          <a:blip r:embed="rId10" cstate="print">
            <a:extLst>
              <a:ext uri="{28A0092B-C50C-407E-A947-70E740481C1C}">
                <a14:useLocalDpi xmlns:a14="http://schemas.microsoft.com/office/drawing/2010/main" val="0"/>
              </a:ext>
            </a:extLst>
          </a:blip>
          <a:srcRect l="43204" t="66668" r="42172" b="22301"/>
          <a:stretch/>
        </p:blipFill>
        <p:spPr>
          <a:xfrm>
            <a:off x="6209181" y="2165146"/>
            <a:ext cx="1545011" cy="589333"/>
          </a:xfrm>
          <a:prstGeom prst="rect">
            <a:avLst/>
          </a:prstGeom>
        </p:spPr>
      </p:pic>
      <p:cxnSp>
        <p:nvCxnSpPr>
          <p:cNvPr id="35" name="Straight Connector 34"/>
          <p:cNvCxnSpPr/>
          <p:nvPr/>
        </p:nvCxnSpPr>
        <p:spPr>
          <a:xfrm>
            <a:off x="8410877" y="1403195"/>
            <a:ext cx="0" cy="4742025"/>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a:xfrm>
            <a:off x="7983090" y="1403281"/>
            <a:ext cx="0" cy="4742025"/>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a:off x="5690915" y="1404537"/>
            <a:ext cx="0" cy="4742025"/>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a:off x="6111790" y="1403195"/>
            <a:ext cx="0" cy="4742025"/>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pic>
        <p:nvPicPr>
          <p:cNvPr id="4" name="Picture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83619" y="1125530"/>
            <a:ext cx="4191000" cy="3429000"/>
          </a:xfrm>
          <a:prstGeom prst="rect">
            <a:avLst/>
          </a:prstGeom>
        </p:spPr>
      </p:pic>
      <p:pic>
        <p:nvPicPr>
          <p:cNvPr id="5" name="Picture 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83619" y="1125530"/>
            <a:ext cx="4191000" cy="3429000"/>
          </a:xfrm>
          <a:prstGeom prst="rect">
            <a:avLst/>
          </a:prstGeom>
        </p:spPr>
      </p:pic>
      <p:pic>
        <p:nvPicPr>
          <p:cNvPr id="6" name="Picture 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3619" y="1125530"/>
            <a:ext cx="4191000" cy="3429000"/>
          </a:xfrm>
          <a:prstGeom prst="rect">
            <a:avLst/>
          </a:prstGeom>
        </p:spPr>
      </p:pic>
      <p:pic>
        <p:nvPicPr>
          <p:cNvPr id="7" name="Picture 6"/>
          <p:cNvPicPr>
            <a:picLocks noChangeAspect="1"/>
          </p:cNvPicPr>
          <p:nvPr/>
        </p:nvPicPr>
        <p:blipFill rotWithShape="1">
          <a:blip r:embed="rId14">
            <a:extLst>
              <a:ext uri="{28A0092B-C50C-407E-A947-70E740481C1C}">
                <a14:useLocalDpi xmlns:a14="http://schemas.microsoft.com/office/drawing/2010/main" val="0"/>
              </a:ext>
            </a:extLst>
          </a:blip>
          <a:srcRect l="15259" t="10795" r="55682" b="66416"/>
          <a:stretch/>
        </p:blipFill>
        <p:spPr>
          <a:xfrm>
            <a:off x="1672295" y="4923547"/>
            <a:ext cx="1613647" cy="1035425"/>
          </a:xfrm>
          <a:prstGeom prst="rect">
            <a:avLst/>
          </a:prstGeom>
        </p:spPr>
      </p:pic>
      <p:cxnSp>
        <p:nvCxnSpPr>
          <p:cNvPr id="20" name="Straight Connector 19"/>
          <p:cNvCxnSpPr/>
          <p:nvPr/>
        </p:nvCxnSpPr>
        <p:spPr>
          <a:xfrm>
            <a:off x="8410877" y="1403195"/>
            <a:ext cx="0" cy="137160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7985457" y="1403281"/>
            <a:ext cx="0" cy="137160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22" name="Straight Connector 21"/>
          <p:cNvCxnSpPr/>
          <p:nvPr/>
        </p:nvCxnSpPr>
        <p:spPr>
          <a:xfrm>
            <a:off x="5690915" y="1404537"/>
            <a:ext cx="0" cy="137160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a:off x="6111790" y="1403195"/>
            <a:ext cx="0" cy="137160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a:off x="8410877" y="1403195"/>
            <a:ext cx="0" cy="306324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7983090" y="1403281"/>
            <a:ext cx="0" cy="306324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a:xfrm>
            <a:off x="5690915" y="1404537"/>
            <a:ext cx="0" cy="306324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a:xfrm>
            <a:off x="6111790" y="1403195"/>
            <a:ext cx="0" cy="3063240"/>
          </a:xfrm>
          <a:prstGeom prst="line">
            <a:avLst/>
          </a:prstGeom>
          <a:ln>
            <a:solidFill>
              <a:schemeClr val="bg1">
                <a:lumMod val="65000"/>
              </a:schemeClr>
            </a:solidFill>
            <a:prstDash val="lg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3" name="Rectangle 12"/>
              <p:cNvSpPr/>
              <p:nvPr/>
            </p:nvSpPr>
            <p:spPr>
              <a:xfrm>
                <a:off x="6516602" y="4106092"/>
                <a:ext cx="1827380" cy="317203"/>
              </a:xfrm>
              <a:prstGeom prst="rect">
                <a:avLst/>
              </a:prstGeom>
            </p:spPr>
            <p:txBody>
              <a:bodyPr wrap="square">
                <a:spAutoFit/>
              </a:bodyPr>
              <a:lstStyle/>
              <a:p>
                <a14:m>
                  <m:oMath xmlns:m="http://schemas.openxmlformats.org/officeDocument/2006/math">
                    <m:sSub>
                      <m:sSubPr>
                        <m:ctrlPr>
                          <a:rPr lang="en-US" sz="1400" b="1" i="1" dirty="0" smtClean="0">
                            <a:solidFill>
                              <a:srgbClr val="FF0000"/>
                            </a:solidFill>
                            <a:latin typeface="Cambria Math" panose="02040503050406030204" pitchFamily="18" charset="0"/>
                          </a:rPr>
                        </m:ctrlPr>
                      </m:sSubPr>
                      <m:e>
                        <m:r>
                          <m:rPr>
                            <m:nor/>
                          </m:rPr>
                          <a:rPr lang="en-US" sz="1400" dirty="0">
                            <a:solidFill>
                              <a:srgbClr val="FF0000"/>
                            </a:solidFill>
                          </a:rPr>
                          <m:t>Re</m:t>
                        </m:r>
                      </m:e>
                      <m:sub>
                        <m:r>
                          <a:rPr lang="en-US" sz="1400" b="1" i="1" dirty="0">
                            <a:solidFill>
                              <a:srgbClr val="FF0000"/>
                            </a:solidFill>
                            <a:latin typeface="Cambria Math" panose="02040503050406030204" pitchFamily="18" charset="0"/>
                          </a:rPr>
                          <m:t>𝒌</m:t>
                        </m:r>
                        <m:r>
                          <a:rPr lang="en-US" sz="1400" b="1" i="1" dirty="0">
                            <a:solidFill>
                              <a:srgbClr val="FF0000"/>
                            </a:solidFill>
                            <a:latin typeface="Cambria Math" panose="02040503050406030204" pitchFamily="18" charset="0"/>
                          </a:rPr>
                          <m:t>,</m:t>
                        </m:r>
                        <m:r>
                          <a:rPr lang="en-US" sz="1400" b="1" i="1" dirty="0">
                            <a:solidFill>
                              <a:srgbClr val="FF0000"/>
                            </a:solidFill>
                            <a:latin typeface="Cambria Math" panose="02040503050406030204" pitchFamily="18" charset="0"/>
                          </a:rPr>
                          <m:t>𝒄𝒓𝒊𝒕</m:t>
                        </m:r>
                      </m:sub>
                    </m:sSub>
                    <m:r>
                      <a:rPr lang="en-US" sz="1400" b="1" i="1" dirty="0">
                        <a:solidFill>
                          <a:srgbClr val="FF0000"/>
                        </a:solidFill>
                        <a:latin typeface="Cambria Math" panose="02040503050406030204" pitchFamily="18" charset="0"/>
                      </a:rPr>
                      <m:t> </m:t>
                    </m:r>
                    <m:r>
                      <a:rPr lang="en-US" sz="1400" b="1" i="1" dirty="0" smtClean="0">
                        <a:solidFill>
                          <a:srgbClr val="FF0000"/>
                        </a:solidFill>
                        <a:latin typeface="Cambria Math" panose="02040503050406030204" pitchFamily="18" charset="0"/>
                        <a:ea typeface="Cambria Math" panose="02040503050406030204" pitchFamily="18" charset="0"/>
                      </a:rPr>
                      <m:t>≈</m:t>
                    </m:r>
                  </m:oMath>
                </a14:m>
                <a:r>
                  <a:rPr lang="en-US" sz="1400" dirty="0">
                    <a:solidFill>
                      <a:srgbClr val="FF0000"/>
                    </a:solidFill>
                  </a:rPr>
                  <a:t> </a:t>
                </a:r>
                <a:r>
                  <a:rPr lang="en-US" sz="1400" dirty="0" smtClean="0">
                    <a:solidFill>
                      <a:srgbClr val="FF0000"/>
                    </a:solidFill>
                  </a:rPr>
                  <a:t>1,400</a:t>
                </a:r>
                <a:endParaRPr lang="en-US" sz="1400" dirty="0">
                  <a:solidFill>
                    <a:srgbClr val="FF0000"/>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6516602" y="4106092"/>
                <a:ext cx="1827380" cy="317203"/>
              </a:xfrm>
              <a:prstGeom prst="rect">
                <a:avLst/>
              </a:prstGeom>
              <a:blipFill rotWithShape="0">
                <a:blip r:embed="rId15"/>
                <a:stretch>
                  <a:fillRect t="-3846"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Rectangle 39"/>
              <p:cNvSpPr/>
              <p:nvPr/>
            </p:nvSpPr>
            <p:spPr>
              <a:xfrm>
                <a:off x="6172498" y="3301565"/>
                <a:ext cx="1827380" cy="317203"/>
              </a:xfrm>
              <a:prstGeom prst="rect">
                <a:avLst/>
              </a:prstGeom>
            </p:spPr>
            <p:txBody>
              <a:bodyPr wrap="square">
                <a:spAutoFit/>
              </a:bodyPr>
              <a:lstStyle/>
              <a:p>
                <a14:m>
                  <m:oMath xmlns:m="http://schemas.openxmlformats.org/officeDocument/2006/math">
                    <m:sSub>
                      <m:sSubPr>
                        <m:ctrlPr>
                          <a:rPr lang="en-US" sz="1400" b="1" i="1" dirty="0" smtClean="0">
                            <a:solidFill>
                              <a:srgbClr val="FF00FF"/>
                            </a:solidFill>
                            <a:latin typeface="Cambria Math" panose="02040503050406030204" pitchFamily="18" charset="0"/>
                          </a:rPr>
                        </m:ctrlPr>
                      </m:sSubPr>
                      <m:e>
                        <m:r>
                          <m:rPr>
                            <m:nor/>
                          </m:rPr>
                          <a:rPr lang="en-US" sz="1400" dirty="0">
                            <a:solidFill>
                              <a:srgbClr val="FF00FF"/>
                            </a:solidFill>
                          </a:rPr>
                          <m:t>Re</m:t>
                        </m:r>
                      </m:e>
                      <m:sub>
                        <m:r>
                          <a:rPr lang="en-US" sz="1400" b="1" i="1" dirty="0">
                            <a:solidFill>
                              <a:srgbClr val="FF00FF"/>
                            </a:solidFill>
                            <a:latin typeface="Cambria Math" panose="02040503050406030204" pitchFamily="18" charset="0"/>
                          </a:rPr>
                          <m:t>𝒌</m:t>
                        </m:r>
                        <m:r>
                          <a:rPr lang="en-US" sz="1400" b="1" i="1" dirty="0">
                            <a:solidFill>
                              <a:srgbClr val="FF00FF"/>
                            </a:solidFill>
                            <a:latin typeface="Cambria Math" panose="02040503050406030204" pitchFamily="18" charset="0"/>
                          </a:rPr>
                          <m:t>,</m:t>
                        </m:r>
                        <m:r>
                          <a:rPr lang="en-US" sz="1400" b="1" i="1" dirty="0">
                            <a:solidFill>
                              <a:srgbClr val="FF00FF"/>
                            </a:solidFill>
                            <a:latin typeface="Cambria Math" panose="02040503050406030204" pitchFamily="18" charset="0"/>
                          </a:rPr>
                          <m:t>𝒄𝒓𝒊𝒕</m:t>
                        </m:r>
                      </m:sub>
                    </m:sSub>
                    <m:r>
                      <a:rPr lang="en-US" sz="1400" b="1" i="1" dirty="0">
                        <a:solidFill>
                          <a:srgbClr val="FF00FF"/>
                        </a:solidFill>
                        <a:latin typeface="Cambria Math" panose="02040503050406030204" pitchFamily="18" charset="0"/>
                      </a:rPr>
                      <m:t> </m:t>
                    </m:r>
                    <m:r>
                      <a:rPr lang="en-US" sz="1400" b="1" i="1" dirty="0" smtClean="0">
                        <a:solidFill>
                          <a:srgbClr val="FF00FF"/>
                        </a:solidFill>
                        <a:latin typeface="Cambria Math" panose="02040503050406030204" pitchFamily="18" charset="0"/>
                        <a:ea typeface="Cambria Math" panose="02040503050406030204" pitchFamily="18" charset="0"/>
                      </a:rPr>
                      <m:t>≈</m:t>
                    </m:r>
                  </m:oMath>
                </a14:m>
                <a:r>
                  <a:rPr lang="en-US" sz="1400" dirty="0">
                    <a:solidFill>
                      <a:srgbClr val="FF00FF"/>
                    </a:solidFill>
                  </a:rPr>
                  <a:t> </a:t>
                </a:r>
                <a:r>
                  <a:rPr lang="en-US" sz="1400" dirty="0" smtClean="0">
                    <a:solidFill>
                      <a:srgbClr val="FF00FF"/>
                    </a:solidFill>
                  </a:rPr>
                  <a:t>4,000</a:t>
                </a:r>
                <a:endParaRPr lang="en-US" sz="1400" dirty="0">
                  <a:solidFill>
                    <a:srgbClr val="FF00FF"/>
                  </a:solidFill>
                </a:endParaRPr>
              </a:p>
            </p:txBody>
          </p:sp>
        </mc:Choice>
        <mc:Fallback xmlns="">
          <p:sp>
            <p:nvSpPr>
              <p:cNvPr id="40" name="Rectangle 39"/>
              <p:cNvSpPr>
                <a:spLocks noRot="1" noChangeAspect="1" noMove="1" noResize="1" noEditPoints="1" noAdjustHandles="1" noChangeArrowheads="1" noChangeShapeType="1" noTextEdit="1"/>
              </p:cNvSpPr>
              <p:nvPr/>
            </p:nvSpPr>
            <p:spPr>
              <a:xfrm>
                <a:off x="6172498" y="3301565"/>
                <a:ext cx="1827380" cy="317203"/>
              </a:xfrm>
              <a:prstGeom prst="rect">
                <a:avLst/>
              </a:prstGeom>
              <a:blipFill rotWithShape="0">
                <a:blip r:embed="rId16"/>
                <a:stretch>
                  <a:fillRect t="-3846" b="-15385"/>
                </a:stretch>
              </a:blipFill>
            </p:spPr>
            <p:txBody>
              <a:bodyPr/>
              <a:lstStyle/>
              <a:p>
                <a:r>
                  <a:rPr lang="en-US">
                    <a:noFill/>
                  </a:rPr>
                  <a:t> </a:t>
                </a:r>
              </a:p>
            </p:txBody>
          </p:sp>
        </mc:Fallback>
      </mc:AlternateContent>
      <p:cxnSp>
        <p:nvCxnSpPr>
          <p:cNvPr id="15" name="Straight Arrow Connector 14"/>
          <p:cNvCxnSpPr/>
          <p:nvPr/>
        </p:nvCxnSpPr>
        <p:spPr>
          <a:xfrm>
            <a:off x="7293797" y="3573500"/>
            <a:ext cx="186489" cy="185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7754192" y="3823019"/>
            <a:ext cx="175612" cy="3034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6981686" y="5646496"/>
            <a:ext cx="100140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6209181" y="5977947"/>
            <a:ext cx="1773909" cy="0"/>
          </a:xfrm>
          <a:prstGeom prst="line">
            <a:avLst/>
          </a:prstGeom>
          <a:ln>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6570402" y="5501246"/>
            <a:ext cx="0" cy="469424"/>
          </a:xfrm>
          <a:prstGeom prst="straightConnector1">
            <a:avLst/>
          </a:prstGeom>
          <a:ln>
            <a:solidFill>
              <a:srgbClr val="FF00FF"/>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H="1" flipV="1">
            <a:off x="7085776" y="5646496"/>
            <a:ext cx="412" cy="164369"/>
          </a:xfrm>
          <a:prstGeom prst="straightConnector1">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6644748" y="5432644"/>
            <a:ext cx="444352" cy="307777"/>
          </a:xfrm>
          <a:prstGeom prst="rect">
            <a:avLst/>
          </a:prstGeom>
        </p:spPr>
        <p:txBody>
          <a:bodyPr wrap="none">
            <a:spAutoFit/>
          </a:bodyPr>
          <a:lstStyle/>
          <a:p>
            <a:r>
              <a:rPr lang="en-US" sz="1400" dirty="0">
                <a:solidFill>
                  <a:srgbClr val="FF0000"/>
                </a:solidFill>
              </a:rPr>
              <a:t>5%</a:t>
            </a:r>
          </a:p>
        </p:txBody>
      </p:sp>
      <p:sp>
        <p:nvSpPr>
          <p:cNvPr id="60" name="Rectangle 59"/>
          <p:cNvSpPr/>
          <p:nvPr/>
        </p:nvSpPr>
        <p:spPr>
          <a:xfrm>
            <a:off x="6110017" y="5576698"/>
            <a:ext cx="543739" cy="307777"/>
          </a:xfrm>
          <a:prstGeom prst="rect">
            <a:avLst/>
          </a:prstGeom>
        </p:spPr>
        <p:txBody>
          <a:bodyPr wrap="none">
            <a:spAutoFit/>
          </a:bodyPr>
          <a:lstStyle/>
          <a:p>
            <a:r>
              <a:rPr lang="en-US" sz="1400" dirty="0" smtClean="0">
                <a:solidFill>
                  <a:srgbClr val="FF00FF"/>
                </a:solidFill>
              </a:rPr>
              <a:t>17%</a:t>
            </a:r>
            <a:endParaRPr lang="en-US" sz="1400" dirty="0">
              <a:solidFill>
                <a:srgbClr val="FF00FF"/>
              </a:solidFill>
            </a:endParaRPr>
          </a:p>
        </p:txBody>
      </p:sp>
      <p:cxnSp>
        <p:nvCxnSpPr>
          <p:cNvPr id="63" name="Straight Arrow Connector 62"/>
          <p:cNvCxnSpPr/>
          <p:nvPr/>
        </p:nvCxnSpPr>
        <p:spPr>
          <a:xfrm>
            <a:off x="7088057" y="5323090"/>
            <a:ext cx="412" cy="164369"/>
          </a:xfrm>
          <a:prstGeom prst="straightConnector1">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999942" y="1444006"/>
            <a:ext cx="4572000" cy="430887"/>
          </a:xfrm>
          <a:prstGeom prst="rect">
            <a:avLst/>
          </a:prstGeom>
        </p:spPr>
        <p:txBody>
          <a:bodyPr>
            <a:spAutoFit/>
          </a:bodyPr>
          <a:lstStyle/>
          <a:p>
            <a:r>
              <a:rPr lang="en-US" sz="1100" b="1" dirty="0"/>
              <a:t>Re = 2.5x10</a:t>
            </a:r>
            <a:r>
              <a:rPr lang="en-US" sz="1100" b="1" baseline="30000" dirty="0"/>
              <a:t>6 </a:t>
            </a:r>
            <a:r>
              <a:rPr lang="en-US" sz="1100" b="1" dirty="0"/>
              <a:t> </a:t>
            </a:r>
          </a:p>
          <a:p>
            <a:r>
              <a:rPr lang="en-US" sz="1100" b="1" dirty="0"/>
              <a:t>Ma = 0.21</a:t>
            </a:r>
          </a:p>
        </p:txBody>
      </p:sp>
      <p:sp>
        <p:nvSpPr>
          <p:cNvPr id="41" name="Rectangle 40"/>
          <p:cNvSpPr/>
          <p:nvPr/>
        </p:nvSpPr>
        <p:spPr>
          <a:xfrm>
            <a:off x="999942" y="1444006"/>
            <a:ext cx="4572000" cy="430887"/>
          </a:xfrm>
          <a:prstGeom prst="rect">
            <a:avLst/>
          </a:prstGeom>
        </p:spPr>
        <p:txBody>
          <a:bodyPr>
            <a:spAutoFit/>
          </a:bodyPr>
          <a:lstStyle/>
          <a:p>
            <a:r>
              <a:rPr lang="en-US" sz="1100" b="1" dirty="0"/>
              <a:t>Re = 2.5x10</a:t>
            </a:r>
            <a:r>
              <a:rPr lang="en-US" sz="1100" b="1" baseline="30000" dirty="0"/>
              <a:t>6 </a:t>
            </a:r>
            <a:r>
              <a:rPr lang="en-US" sz="1100" b="1" dirty="0"/>
              <a:t> </a:t>
            </a:r>
          </a:p>
          <a:p>
            <a:r>
              <a:rPr lang="en-US" sz="1100" b="1" dirty="0"/>
              <a:t>Ma = 0.21</a:t>
            </a:r>
          </a:p>
        </p:txBody>
      </p:sp>
      <p:sp>
        <p:nvSpPr>
          <p:cNvPr id="42" name="Rectangle 41"/>
          <p:cNvSpPr/>
          <p:nvPr/>
        </p:nvSpPr>
        <p:spPr>
          <a:xfrm>
            <a:off x="999942" y="1444006"/>
            <a:ext cx="4572000" cy="430887"/>
          </a:xfrm>
          <a:prstGeom prst="rect">
            <a:avLst/>
          </a:prstGeom>
        </p:spPr>
        <p:txBody>
          <a:bodyPr>
            <a:spAutoFit/>
          </a:bodyPr>
          <a:lstStyle/>
          <a:p>
            <a:r>
              <a:rPr lang="en-US" sz="1100" b="1" dirty="0"/>
              <a:t>Re = 2.5x10</a:t>
            </a:r>
            <a:r>
              <a:rPr lang="en-US" sz="1100" b="1" baseline="30000" dirty="0"/>
              <a:t>6 </a:t>
            </a:r>
            <a:r>
              <a:rPr lang="en-US" sz="1100" b="1" dirty="0"/>
              <a:t> </a:t>
            </a:r>
          </a:p>
          <a:p>
            <a:r>
              <a:rPr lang="en-US" sz="1100" b="1" dirty="0"/>
              <a:t>Ma = 0.21</a:t>
            </a:r>
          </a:p>
        </p:txBody>
      </p:sp>
    </p:spTree>
    <p:extLst>
      <p:ext uri="{BB962C8B-B14F-4D97-AF65-F5344CB8AC3E}">
        <p14:creationId xmlns:p14="http://schemas.microsoft.com/office/powerpoint/2010/main" val="2788342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3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3"/>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60"/>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5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9"/>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13" grpId="0"/>
      <p:bldP spid="40" grpId="0"/>
      <p:bldP spid="59" grpId="0"/>
      <p:bldP spid="6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Misaligned sections: results</a:t>
            </a:r>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8</a:t>
            </a:fld>
            <a:r>
              <a:rPr lang="en-US" dirty="0" smtClean="0"/>
              <a:t>/15</a:t>
            </a:r>
            <a:endParaRPr lang="en-US" dirty="0"/>
          </a:p>
        </p:txBody>
      </p:sp>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31502" y="2526290"/>
            <a:ext cx="5486400" cy="2743200"/>
          </a:xfrm>
          <a:prstGeom prst="rect">
            <a:avLst/>
          </a:prstGeom>
        </p:spPr>
      </p:pic>
      <p:sp>
        <p:nvSpPr>
          <p:cNvPr id="20" name="TextBox 19"/>
          <p:cNvSpPr txBox="1"/>
          <p:nvPr/>
        </p:nvSpPr>
        <p:spPr>
          <a:xfrm>
            <a:off x="6444683" y="2302806"/>
            <a:ext cx="2206157" cy="2862322"/>
          </a:xfrm>
          <a:prstGeom prst="rect">
            <a:avLst/>
          </a:prstGeom>
          <a:noFill/>
        </p:spPr>
        <p:txBody>
          <a:bodyPr wrap="square" rtlCol="0">
            <a:spAutoFit/>
          </a:bodyPr>
          <a:lstStyle/>
          <a:p>
            <a:r>
              <a:rPr lang="en-US" i="1" dirty="0" smtClean="0">
                <a:solidFill>
                  <a:schemeClr val="tx1"/>
                </a:solidFill>
                <a:latin typeface="Arial" panose="020B0604020202020204" pitchFamily="34" charset="0"/>
                <a:cs typeface="Arial" panose="020B0604020202020204" pitchFamily="34" charset="0"/>
              </a:rPr>
              <a:t>0.3-mm </a:t>
            </a:r>
            <a:r>
              <a:rPr lang="en-US" i="1" dirty="0">
                <a:solidFill>
                  <a:schemeClr val="tx1"/>
                </a:solidFill>
                <a:latin typeface="Arial" panose="020B0604020202020204" pitchFamily="34" charset="0"/>
                <a:cs typeface="Arial" panose="020B0604020202020204" pitchFamily="34" charset="0"/>
              </a:rPr>
              <a:t>offset: </a:t>
            </a:r>
            <a:r>
              <a:rPr lang="en-US" dirty="0">
                <a:solidFill>
                  <a:schemeClr val="tx1"/>
                </a:solidFill>
                <a:latin typeface="Arial" panose="020B0604020202020204" pitchFamily="34" charset="0"/>
                <a:cs typeface="Arial" panose="020B0604020202020204" pitchFamily="34" charset="0"/>
              </a:rPr>
              <a:t>5.5% jump in transition location at design </a:t>
            </a:r>
            <a:r>
              <a:rPr lang="en-US" dirty="0" smtClean="0">
                <a:solidFill>
                  <a:schemeClr val="tx1"/>
                </a:solidFill>
                <a:latin typeface="Arial" panose="020B0604020202020204" pitchFamily="34" charset="0"/>
                <a:cs typeface="Arial" panose="020B0604020202020204" pitchFamily="34" charset="0"/>
              </a:rPr>
              <a:t>angle</a:t>
            </a:r>
            <a:endParaRPr lang="en-US" dirty="0">
              <a:latin typeface="Arial" panose="020B0604020202020204" pitchFamily="34" charset="0"/>
              <a:cs typeface="Arial" panose="020B0604020202020204" pitchFamily="34" charset="0"/>
            </a:endParaRPr>
          </a:p>
          <a:p>
            <a:endParaRPr lang="en-US" b="1" i="1" dirty="0">
              <a:latin typeface="Arial" panose="020B0604020202020204" pitchFamily="34" charset="0"/>
              <a:cs typeface="Arial" panose="020B0604020202020204" pitchFamily="34" charset="0"/>
            </a:endParaRPr>
          </a:p>
          <a:p>
            <a:endParaRPr lang="en-US" b="1" i="1" dirty="0">
              <a:solidFill>
                <a:schemeClr val="tx1"/>
              </a:solidFill>
              <a:latin typeface="Cambria Math" panose="02040503050406030204" pitchFamily="18" charset="0"/>
            </a:endParaRPr>
          </a:p>
          <a:p>
            <a:r>
              <a:rPr lang="en-US" i="1" dirty="0" smtClean="0">
                <a:solidFill>
                  <a:schemeClr val="tx1"/>
                </a:solidFill>
                <a:latin typeface="Arial" panose="020B0604020202020204" pitchFamily="34" charset="0"/>
                <a:cs typeface="Arial" panose="020B0604020202020204" pitchFamily="34" charset="0"/>
              </a:rPr>
              <a:t>0.6-mm offset: </a:t>
            </a:r>
            <a:r>
              <a:rPr lang="en-US" dirty="0" smtClean="0">
                <a:solidFill>
                  <a:schemeClr val="tx1"/>
                </a:solidFill>
                <a:latin typeface="Arial" panose="020B0604020202020204" pitchFamily="34" charset="0"/>
                <a:cs typeface="Arial" panose="020B0604020202020204" pitchFamily="34" charset="0"/>
              </a:rPr>
              <a:t>12.1% jump in transition location at design angle</a:t>
            </a:r>
            <a:endParaRPr lang="en-US" dirty="0" smtClean="0">
              <a:solidFill>
                <a:schemeClr val="tx1"/>
              </a:solidFill>
            </a:endParaRPr>
          </a:p>
        </p:txBody>
      </p:sp>
      <p:sp>
        <p:nvSpPr>
          <p:cNvPr id="22" name="Rectangle 21"/>
          <p:cNvSpPr/>
          <p:nvPr/>
        </p:nvSpPr>
        <p:spPr>
          <a:xfrm>
            <a:off x="502694" y="735358"/>
            <a:ext cx="3214534" cy="400110"/>
          </a:xfrm>
          <a:prstGeom prst="rect">
            <a:avLst/>
          </a:prstGeom>
        </p:spPr>
        <p:txBody>
          <a:bodyPr wrap="none">
            <a:spAutoFit/>
          </a:bodyPr>
          <a:lstStyle/>
          <a:p>
            <a:r>
              <a:rPr lang="en-US" sz="2000" i="1" dirty="0">
                <a:solidFill>
                  <a:schemeClr val="accent5">
                    <a:lumMod val="60000"/>
                    <a:lumOff val="40000"/>
                  </a:schemeClr>
                </a:solidFill>
              </a:rPr>
              <a:t>XFOIL transition prediction</a:t>
            </a:r>
          </a:p>
        </p:txBody>
      </p:sp>
      <p:grpSp>
        <p:nvGrpSpPr>
          <p:cNvPr id="25" name="Group 24"/>
          <p:cNvGrpSpPr/>
          <p:nvPr/>
        </p:nvGrpSpPr>
        <p:grpSpPr>
          <a:xfrm>
            <a:off x="-321285" y="1642226"/>
            <a:ext cx="6765968" cy="3757017"/>
            <a:chOff x="230369" y="1271394"/>
            <a:chExt cx="6156290" cy="3227909"/>
          </a:xfrm>
        </p:grpSpPr>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369" y="1421158"/>
              <a:ext cx="6156290" cy="3078145"/>
            </a:xfrm>
            <a:prstGeom prst="rect">
              <a:avLst/>
            </a:prstGeom>
          </p:spPr>
        </p:pic>
        <p:sp>
          <p:nvSpPr>
            <p:cNvPr id="23" name="TextBox 22"/>
            <p:cNvSpPr txBox="1"/>
            <p:nvPr/>
          </p:nvSpPr>
          <p:spPr>
            <a:xfrm>
              <a:off x="2592361" y="1271394"/>
              <a:ext cx="2584757" cy="369332"/>
            </a:xfrm>
            <a:prstGeom prst="rect">
              <a:avLst/>
            </a:prstGeom>
            <a:noFill/>
          </p:spPr>
          <p:txBody>
            <a:bodyPr wrap="square" rtlCol="0">
              <a:spAutoFit/>
            </a:bodyPr>
            <a:lstStyle/>
            <a:p>
              <a:r>
                <a:rPr lang="en-US" dirty="0" smtClean="0"/>
                <a:t>Suction Side</a:t>
              </a:r>
              <a:endParaRPr lang="en-US" dirty="0"/>
            </a:p>
          </p:txBody>
        </p:sp>
      </p:grpSp>
      <p:cxnSp>
        <p:nvCxnSpPr>
          <p:cNvPr id="5" name="Straight Connector 4"/>
          <p:cNvCxnSpPr/>
          <p:nvPr/>
        </p:nvCxnSpPr>
        <p:spPr>
          <a:xfrm flipH="1">
            <a:off x="4114800" y="2845942"/>
            <a:ext cx="2309336" cy="1188425"/>
          </a:xfrm>
          <a:prstGeom prst="line">
            <a:avLst/>
          </a:prstGeom>
          <a:ln>
            <a:solidFill>
              <a:srgbClr val="004AD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114800" y="4216400"/>
            <a:ext cx="2309335" cy="2628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35992" y="6067712"/>
            <a:ext cx="8272017" cy="369332"/>
          </a:xfrm>
          <a:prstGeom prst="rect">
            <a:avLst/>
          </a:prstGeom>
          <a:noFill/>
        </p:spPr>
        <p:txBody>
          <a:bodyPr wrap="square" rtlCol="0">
            <a:spAutoFit/>
          </a:bodyPr>
          <a:lstStyle/>
          <a:p>
            <a:pPr algn="ctr"/>
            <a:r>
              <a:rPr lang="en-US" dirty="0" smtClean="0"/>
              <a:t>Boundary layer predictions from XFOIL support premature transition hypothesis</a:t>
            </a:r>
            <a:endParaRPr lang="en-US" dirty="0"/>
          </a:p>
        </p:txBody>
      </p:sp>
    </p:spTree>
    <p:extLst>
      <p:ext uri="{BB962C8B-B14F-4D97-AF65-F5344CB8AC3E}">
        <p14:creationId xmlns:p14="http://schemas.microsoft.com/office/powerpoint/2010/main" val="55773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Fabric sections: </a:t>
            </a:r>
            <a:r>
              <a:rPr lang="en-US" dirty="0" smtClean="0"/>
              <a:t>literature</a:t>
            </a:r>
            <a:endParaRPr lang="en-US" dirty="0"/>
          </a:p>
        </p:txBody>
      </p:sp>
      <p:sp>
        <p:nvSpPr>
          <p:cNvPr id="3" name="Slide Number Placeholder 2"/>
          <p:cNvSpPr>
            <a:spLocks noGrp="1"/>
          </p:cNvSpPr>
          <p:nvPr>
            <p:ph type="sldNum" sz="quarter" idx="12"/>
          </p:nvPr>
        </p:nvSpPr>
        <p:spPr>
          <a:xfrm>
            <a:off x="8388424" y="6613070"/>
            <a:ext cx="719526" cy="244930"/>
          </a:xfrm>
        </p:spPr>
        <p:txBody>
          <a:bodyPr/>
          <a:lstStyle/>
          <a:p>
            <a:pPr>
              <a:defRPr/>
            </a:pPr>
            <a:fld id="{4B20B859-EB57-1E46-B52F-AD20D724B54C}" type="slidenum">
              <a:rPr lang="en-US" smtClean="0"/>
              <a:pPr>
                <a:defRPr/>
              </a:pPr>
              <a:t>9</a:t>
            </a:fld>
            <a:r>
              <a:rPr lang="en-US" dirty="0" smtClean="0"/>
              <a:t>/15</a:t>
            </a:r>
            <a:endParaRPr lang="en-US" dirty="0"/>
          </a:p>
        </p:txBody>
      </p:sp>
      <p:grpSp>
        <p:nvGrpSpPr>
          <p:cNvPr id="13" name="Group 12"/>
          <p:cNvGrpSpPr/>
          <p:nvPr/>
        </p:nvGrpSpPr>
        <p:grpSpPr>
          <a:xfrm>
            <a:off x="69005" y="3172232"/>
            <a:ext cx="10269378" cy="3185240"/>
            <a:chOff x="214191" y="1156121"/>
            <a:chExt cx="10269378" cy="3185240"/>
          </a:xfrm>
        </p:grpSpPr>
        <p:pic>
          <p:nvPicPr>
            <p:cNvPr id="4" name="Picture 3"/>
            <p:cNvPicPr>
              <a:picLocks noChangeAspect="1"/>
            </p:cNvPicPr>
            <p:nvPr/>
          </p:nvPicPr>
          <p:blipFill rotWithShape="1">
            <a:blip r:embed="rId3"/>
            <a:srcRect l="32465"/>
            <a:stretch/>
          </p:blipFill>
          <p:spPr>
            <a:xfrm>
              <a:off x="4651873" y="1167715"/>
              <a:ext cx="4149227" cy="2787212"/>
            </a:xfrm>
            <a:prstGeom prst="rect">
              <a:avLst/>
            </a:prstGeom>
          </p:spPr>
        </p:pic>
        <p:sp>
          <p:nvSpPr>
            <p:cNvPr id="5" name="TextBox 4"/>
            <p:cNvSpPr txBox="1"/>
            <p:nvPr/>
          </p:nvSpPr>
          <p:spPr>
            <a:xfrm>
              <a:off x="214191" y="1156121"/>
              <a:ext cx="2775858" cy="400110"/>
            </a:xfrm>
            <a:prstGeom prst="rect">
              <a:avLst/>
            </a:prstGeom>
            <a:noFill/>
          </p:spPr>
          <p:txBody>
            <a:bodyPr wrap="square" rtlCol="0">
              <a:spAutoFit/>
            </a:bodyPr>
            <a:lstStyle/>
            <a:p>
              <a:r>
                <a:rPr lang="en-US" sz="2000" i="1" dirty="0" smtClean="0">
                  <a:solidFill>
                    <a:schemeClr val="accent5">
                      <a:lumMod val="60000"/>
                      <a:lumOff val="40000"/>
                    </a:schemeClr>
                  </a:solidFill>
                  <a:latin typeface="+mn-lt"/>
                </a:rPr>
                <a:t>Princeton </a:t>
              </a:r>
              <a:r>
                <a:rPr lang="en-US" sz="2000" i="1" dirty="0" err="1" smtClean="0">
                  <a:solidFill>
                    <a:schemeClr val="accent5">
                      <a:lumMod val="60000"/>
                      <a:lumOff val="40000"/>
                    </a:schemeClr>
                  </a:solidFill>
                  <a:latin typeface="+mn-lt"/>
                </a:rPr>
                <a:t>sailwing</a:t>
              </a:r>
              <a:r>
                <a:rPr lang="en-US" sz="2000" i="1" dirty="0" smtClean="0">
                  <a:solidFill>
                    <a:schemeClr val="accent5">
                      <a:lumMod val="60000"/>
                      <a:lumOff val="40000"/>
                    </a:schemeClr>
                  </a:solidFill>
                  <a:latin typeface="+mn-lt"/>
                </a:rPr>
                <a:t>:</a:t>
              </a:r>
              <a:endParaRPr lang="en-US" sz="2000" i="1" dirty="0">
                <a:solidFill>
                  <a:schemeClr val="accent5">
                    <a:lumMod val="60000"/>
                    <a:lumOff val="40000"/>
                  </a:schemeClr>
                </a:solidFill>
                <a:latin typeface="+mn-lt"/>
              </a:endParaRPr>
            </a:p>
          </p:txBody>
        </p:sp>
        <p:sp>
          <p:nvSpPr>
            <p:cNvPr id="6" name="Rectangle 5"/>
            <p:cNvSpPr/>
            <p:nvPr/>
          </p:nvSpPr>
          <p:spPr>
            <a:xfrm>
              <a:off x="5911569" y="3519728"/>
              <a:ext cx="4572000" cy="253916"/>
            </a:xfrm>
            <a:prstGeom prst="rect">
              <a:avLst/>
            </a:prstGeom>
          </p:spPr>
          <p:txBody>
            <a:bodyPr>
              <a:spAutoFit/>
            </a:bodyPr>
            <a:lstStyle/>
            <a:p>
              <a:r>
                <a:rPr lang="en-US" sz="1050" dirty="0" err="1">
                  <a:latin typeface="+mn-lt"/>
                </a:rPr>
                <a:t>Ormiston</a:t>
              </a:r>
              <a:r>
                <a:rPr lang="en-US" sz="1050" dirty="0">
                  <a:latin typeface="+mn-lt"/>
                </a:rPr>
                <a:t> (1971</a:t>
              </a:r>
              <a:r>
                <a:rPr lang="en-US" sz="1050" dirty="0" smtClean="0">
                  <a:latin typeface="+mn-lt"/>
                </a:rPr>
                <a:t>)</a:t>
              </a:r>
              <a:endParaRPr lang="en-US" sz="1050" dirty="0">
                <a:latin typeface="+mn-lt"/>
              </a:endParaRPr>
            </a:p>
          </p:txBody>
        </p:sp>
        <mc:AlternateContent xmlns:mc="http://schemas.openxmlformats.org/markup-compatibility/2006" xmlns:a14="http://schemas.microsoft.com/office/drawing/2010/main">
          <mc:Choice Requires="a14">
            <p:sp>
              <p:nvSpPr>
                <p:cNvPr id="7" name="Rectangle 6"/>
                <p:cNvSpPr/>
                <p:nvPr/>
              </p:nvSpPr>
              <p:spPr>
                <a:xfrm>
                  <a:off x="375556" y="1479039"/>
                  <a:ext cx="4276317" cy="2862322"/>
                </a:xfrm>
                <a:prstGeom prst="rect">
                  <a:avLst/>
                </a:prstGeom>
              </p:spPr>
              <p:txBody>
                <a:bodyPr wrap="square">
                  <a:spAutoFit/>
                </a:bodyPr>
                <a:lstStyle/>
                <a:p>
                  <a:r>
                    <a:rPr lang="en-US" dirty="0" smtClean="0">
                      <a:latin typeface="+mn-lt"/>
                    </a:rPr>
                    <a:t>Higher aspect ratio, high Reynolds number, double-membrane wings</a:t>
                  </a:r>
                </a:p>
                <a:p>
                  <a:endParaRPr lang="en-US" dirty="0">
                    <a:latin typeface="+mn-lt"/>
                  </a:endParaRPr>
                </a:p>
                <a:p>
                  <a:r>
                    <a:rPr lang="en-US" dirty="0" smtClean="0">
                      <a:latin typeface="+mn-lt"/>
                    </a:rPr>
                    <a:t>Lift </a:t>
                  </a:r>
                  <a:r>
                    <a:rPr lang="en-US" dirty="0">
                      <a:latin typeface="+mn-lt"/>
                    </a:rPr>
                    <a:t>curve </a:t>
                  </a:r>
                  <a:r>
                    <a:rPr lang="en-US" dirty="0" smtClean="0">
                      <a:latin typeface="+mn-lt"/>
                    </a:rPr>
                    <a:t>nonlinear </a:t>
                  </a:r>
                  <a:r>
                    <a:rPr lang="en-US" dirty="0">
                      <a:latin typeface="+mn-lt"/>
                    </a:rPr>
                    <a:t>due to the changes in induced tension </a:t>
                  </a:r>
                  <a:r>
                    <a:rPr lang="en-US" dirty="0" smtClean="0">
                      <a:latin typeface="+mn-lt"/>
                    </a:rPr>
                    <a:t>in the </a:t>
                  </a:r>
                  <a:r>
                    <a:rPr lang="en-US" dirty="0">
                      <a:latin typeface="+mn-lt"/>
                    </a:rPr>
                    <a:t>membrane with angle of attack</a:t>
                  </a:r>
                </a:p>
                <a:p>
                  <a:endParaRPr lang="en-US" dirty="0" smtClean="0">
                    <a:latin typeface="+mn-lt"/>
                  </a:endParaRPr>
                </a:p>
                <a:p>
                  <a:r>
                    <a:rPr lang="en-US" dirty="0" smtClean="0">
                      <a:latin typeface="+mn-lt"/>
                    </a:rPr>
                    <a:t>Predicted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𝑙</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𝑑</m:t>
                          </m:r>
                        </m:sub>
                      </m:sSub>
                    </m:oMath>
                  </a14:m>
                  <a:r>
                    <a:rPr lang="en-US" dirty="0" smtClean="0">
                      <a:latin typeface="+mn-lt"/>
                    </a:rPr>
                    <a:t> </a:t>
                  </a:r>
                  <a:r>
                    <a:rPr lang="en-US" dirty="0">
                      <a:latin typeface="+mn-lt"/>
                    </a:rPr>
                    <a:t>ratio </a:t>
                  </a:r>
                  <a:r>
                    <a:rPr lang="en-US" dirty="0" smtClean="0">
                      <a:latin typeface="+mn-lt"/>
                    </a:rPr>
                    <a:t>for flexible wing similar to that of rigid wing and even exceeding in certain cases</a:t>
                  </a:r>
                </a:p>
              </p:txBody>
            </p:sp>
          </mc:Choice>
          <mc:Fallback xmlns="">
            <p:sp>
              <p:nvSpPr>
                <p:cNvPr id="7" name="Rectangle 6"/>
                <p:cNvSpPr>
                  <a:spLocks noRot="1" noChangeAspect="1" noMove="1" noResize="1" noEditPoints="1" noAdjustHandles="1" noChangeArrowheads="1" noChangeShapeType="1" noTextEdit="1"/>
                </p:cNvSpPr>
                <p:nvPr/>
              </p:nvSpPr>
              <p:spPr>
                <a:xfrm>
                  <a:off x="375556" y="1479039"/>
                  <a:ext cx="4276317" cy="2862322"/>
                </a:xfrm>
                <a:prstGeom prst="rect">
                  <a:avLst/>
                </a:prstGeom>
                <a:blipFill rotWithShape="0">
                  <a:blip r:embed="rId4"/>
                  <a:stretch>
                    <a:fillRect l="-1284" t="-1064" r="-2425" b="-2340"/>
                  </a:stretch>
                </a:blipFill>
              </p:spPr>
              <p:txBody>
                <a:bodyPr/>
                <a:lstStyle/>
                <a:p>
                  <a:r>
                    <a:rPr lang="en-US">
                      <a:noFill/>
                    </a:rPr>
                    <a:t> </a:t>
                  </a:r>
                </a:p>
              </p:txBody>
            </p:sp>
          </mc:Fallback>
        </mc:AlternateContent>
      </p:grpSp>
      <p:grpSp>
        <p:nvGrpSpPr>
          <p:cNvPr id="12" name="Group 11"/>
          <p:cNvGrpSpPr/>
          <p:nvPr/>
        </p:nvGrpSpPr>
        <p:grpSpPr>
          <a:xfrm>
            <a:off x="69005" y="955760"/>
            <a:ext cx="10269378" cy="2053256"/>
            <a:chOff x="148878" y="4141868"/>
            <a:chExt cx="10269378" cy="2053256"/>
          </a:xfrm>
        </p:grpSpPr>
        <p:sp>
          <p:nvSpPr>
            <p:cNvPr id="8" name="TextBox 7"/>
            <p:cNvSpPr txBox="1"/>
            <p:nvPr/>
          </p:nvSpPr>
          <p:spPr>
            <a:xfrm>
              <a:off x="148878" y="4141868"/>
              <a:ext cx="3388812" cy="400110"/>
            </a:xfrm>
            <a:prstGeom prst="rect">
              <a:avLst/>
            </a:prstGeom>
            <a:noFill/>
          </p:spPr>
          <p:txBody>
            <a:bodyPr wrap="square" rtlCol="0">
              <a:spAutoFit/>
            </a:bodyPr>
            <a:lstStyle/>
            <a:p>
              <a:r>
                <a:rPr lang="en-US" sz="2000" i="1" dirty="0" smtClean="0">
                  <a:solidFill>
                    <a:schemeClr val="accent5">
                      <a:lumMod val="60000"/>
                      <a:lumOff val="40000"/>
                    </a:schemeClr>
                  </a:solidFill>
                  <a:latin typeface="+mn-lt"/>
                </a:rPr>
                <a:t>Micro-aerial vehicle wings:</a:t>
              </a:r>
              <a:endParaRPr lang="en-US" sz="2000" i="1" dirty="0">
                <a:solidFill>
                  <a:schemeClr val="accent5">
                    <a:lumMod val="60000"/>
                    <a:lumOff val="40000"/>
                  </a:schemeClr>
                </a:solidFill>
                <a:latin typeface="+mn-lt"/>
              </a:endParaRPr>
            </a:p>
          </p:txBody>
        </p:sp>
        <mc:AlternateContent xmlns:mc="http://schemas.openxmlformats.org/markup-compatibility/2006" xmlns:a14="http://schemas.microsoft.com/office/drawing/2010/main">
          <mc:Choice Requires="a14">
            <p:sp>
              <p:nvSpPr>
                <p:cNvPr id="9" name="Rectangle 8"/>
                <p:cNvSpPr/>
                <p:nvPr/>
              </p:nvSpPr>
              <p:spPr>
                <a:xfrm>
                  <a:off x="310242" y="4422111"/>
                  <a:ext cx="4423694" cy="1754326"/>
                </a:xfrm>
                <a:prstGeom prst="rect">
                  <a:avLst/>
                </a:prstGeom>
              </p:spPr>
              <p:txBody>
                <a:bodyPr wrap="square">
                  <a:spAutoFit/>
                </a:bodyPr>
                <a:lstStyle/>
                <a:p>
                  <a:r>
                    <a:rPr lang="en-US" dirty="0" smtClean="0">
                      <a:latin typeface="+mn-lt"/>
                    </a:rPr>
                    <a:t>Low-aspect ratio, low Reynolds number, single-membrane wings</a:t>
                  </a:r>
                </a:p>
                <a:p>
                  <a:endParaRPr lang="en-US" dirty="0">
                    <a:latin typeface="+mn-lt"/>
                  </a:endParaRPr>
                </a:p>
                <a:p>
                  <a:r>
                    <a:rPr lang="en-US" dirty="0" smtClean="0">
                      <a:latin typeface="+mn-lt"/>
                    </a:rPr>
                    <a:t>Increased camber increases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𝑙</m:t>
                          </m:r>
                        </m:sub>
                      </m:sSub>
                    </m:oMath>
                  </a14:m>
                  <a:r>
                    <a:rPr lang="en-US" dirty="0" smtClean="0">
                      <a:latin typeface="+mn-lt"/>
                    </a:rPr>
                    <a:t> and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𝑑</m:t>
                          </m:r>
                        </m:sub>
                      </m:sSub>
                    </m:oMath>
                  </a14:m>
                  <a:r>
                    <a:rPr lang="en-US" dirty="0" smtClean="0">
                      <a:latin typeface="+mn-lt"/>
                    </a:rPr>
                    <a:t>; overall </a:t>
                  </a:r>
                  <a:r>
                    <a:rPr lang="en-US" dirty="0">
                      <a:latin typeface="+mn-lt"/>
                    </a:rPr>
                    <a:t>effect of these changes producing a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𝑙</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𝐶</m:t>
                          </m:r>
                        </m:e>
                        <m:sub>
                          <m:r>
                            <a:rPr lang="en-US" i="1">
                              <a:latin typeface="Cambria Math" panose="02040503050406030204" pitchFamily="18" charset="0"/>
                            </a:rPr>
                            <m:t>𝑑</m:t>
                          </m:r>
                        </m:sub>
                      </m:sSub>
                    </m:oMath>
                  </a14:m>
                  <a:r>
                    <a:rPr lang="en-US" dirty="0" smtClean="0">
                      <a:latin typeface="+mn-lt"/>
                    </a:rPr>
                    <a:t> comparable to similar </a:t>
                  </a:r>
                  <a:r>
                    <a:rPr lang="en-US" dirty="0">
                      <a:latin typeface="+mn-lt"/>
                    </a:rPr>
                    <a:t>rigid </a:t>
                  </a:r>
                  <a:r>
                    <a:rPr lang="en-US" dirty="0" smtClean="0">
                      <a:latin typeface="+mn-lt"/>
                    </a:rPr>
                    <a:t>wings</a:t>
                  </a:r>
                  <a:endParaRPr lang="en-US" dirty="0">
                    <a:latin typeface="+mn-lt"/>
                  </a:endParaRPr>
                </a:p>
              </p:txBody>
            </p:sp>
          </mc:Choice>
          <mc:Fallback xmlns="">
            <p:sp>
              <p:nvSpPr>
                <p:cNvPr id="9" name="Rectangle 8"/>
                <p:cNvSpPr>
                  <a:spLocks noRot="1" noChangeAspect="1" noMove="1" noResize="1" noEditPoints="1" noAdjustHandles="1" noChangeArrowheads="1" noChangeShapeType="1" noTextEdit="1"/>
                </p:cNvSpPr>
                <p:nvPr/>
              </p:nvSpPr>
              <p:spPr>
                <a:xfrm>
                  <a:off x="310242" y="4422111"/>
                  <a:ext cx="4423694" cy="1754326"/>
                </a:xfrm>
                <a:prstGeom prst="rect">
                  <a:avLst/>
                </a:prstGeom>
                <a:blipFill rotWithShape="0">
                  <a:blip r:embed="rId5"/>
                  <a:stretch>
                    <a:fillRect l="-1241" t="-2083" r="-828" b="-4514"/>
                  </a:stretch>
                </a:blipFill>
              </p:spPr>
              <p:txBody>
                <a:bodyPr/>
                <a:lstStyle/>
                <a:p>
                  <a:r>
                    <a:rPr lang="en-US">
                      <a:noFill/>
                    </a:rPr>
                    <a:t> </a:t>
                  </a:r>
                </a:p>
              </p:txBody>
            </p:sp>
          </mc:Fallback>
        </mc:AlternateContent>
        <p:sp>
          <p:nvSpPr>
            <p:cNvPr id="10" name="Rectangle 9"/>
            <p:cNvSpPr/>
            <p:nvPr/>
          </p:nvSpPr>
          <p:spPr>
            <a:xfrm>
              <a:off x="5846256" y="5941208"/>
              <a:ext cx="4572000" cy="253916"/>
            </a:xfrm>
            <a:prstGeom prst="rect">
              <a:avLst/>
            </a:prstGeom>
          </p:spPr>
          <p:txBody>
            <a:bodyPr>
              <a:spAutoFit/>
            </a:bodyPr>
            <a:lstStyle/>
            <a:p>
              <a:r>
                <a:rPr lang="en-US" sz="1050" dirty="0">
                  <a:latin typeface="+mn-lt"/>
                </a:rPr>
                <a:t>Stanford </a:t>
              </a:r>
              <a:r>
                <a:rPr lang="en-US" sz="1050" i="1" dirty="0">
                  <a:latin typeface="+mn-lt"/>
                </a:rPr>
                <a:t>et al</a:t>
              </a:r>
              <a:r>
                <a:rPr lang="en-US" sz="1050" dirty="0">
                  <a:latin typeface="+mn-lt"/>
                </a:rPr>
                <a:t>. (2007</a:t>
              </a:r>
              <a:r>
                <a:rPr lang="en-US" sz="1050" dirty="0" smtClean="0">
                  <a:latin typeface="+mn-lt"/>
                </a:rPr>
                <a:t>)</a:t>
              </a:r>
              <a:endParaRPr lang="en-US" sz="1050" dirty="0">
                <a:latin typeface="+mn-lt"/>
              </a:endParaRPr>
            </a:p>
          </p:txBody>
        </p:sp>
        <p:pic>
          <p:nvPicPr>
            <p:cNvPr id="11" name="Picture 10"/>
            <p:cNvPicPr>
              <a:picLocks noChangeAspect="1"/>
            </p:cNvPicPr>
            <p:nvPr/>
          </p:nvPicPr>
          <p:blipFill>
            <a:blip r:embed="rId6"/>
            <a:stretch>
              <a:fillRect/>
            </a:stretch>
          </p:blipFill>
          <p:spPr>
            <a:xfrm>
              <a:off x="5200650" y="4189279"/>
              <a:ext cx="2317516" cy="1762106"/>
            </a:xfrm>
            <a:prstGeom prst="rect">
              <a:avLst/>
            </a:prstGeom>
          </p:spPr>
        </p:pic>
      </p:grpSp>
    </p:spTree>
    <p:extLst>
      <p:ext uri="{BB962C8B-B14F-4D97-AF65-F5344CB8AC3E}">
        <p14:creationId xmlns:p14="http://schemas.microsoft.com/office/powerpoint/2010/main" val="42150718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CREATeTemplate2 (1)</Template>
  <TotalTime>54373</TotalTime>
  <Words>4728</Words>
  <Application>Microsoft Office PowerPoint</Application>
  <PresentationFormat>On-screen Show (4:3)</PresentationFormat>
  <Paragraphs>609</Paragraphs>
  <Slides>48</Slides>
  <Notes>48</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48</vt:i4>
      </vt:variant>
    </vt:vector>
  </HeadingPairs>
  <TitlesOfParts>
    <vt:vector size="59" baseType="lpstr">
      <vt:lpstr>Arial Unicode MS</vt:lpstr>
      <vt:lpstr>ＭＳ Ｐゴシック</vt:lpstr>
      <vt:lpstr>Arial</vt:lpstr>
      <vt:lpstr>Arial Black</vt:lpstr>
      <vt:lpstr>Calibri</vt:lpstr>
      <vt:lpstr>Cambria Math</vt:lpstr>
      <vt:lpstr>Cordia New</vt:lpstr>
      <vt:lpstr>Courier New</vt:lpstr>
      <vt:lpstr>Times New Roman</vt:lpstr>
      <vt:lpstr>Wingdings</vt:lpstr>
      <vt:lpstr>Essential</vt:lpstr>
      <vt:lpstr>The information, data, or work presented herein was funded in part by the Advanced Research Projects Agency-Energy (ARPA-E), U.S. Department of Energy, under Award Number DE-AR0000293. </vt:lpstr>
      <vt:lpstr>Motivation</vt:lpstr>
      <vt:lpstr>Outline</vt:lpstr>
      <vt:lpstr>Misaligned sections: literature</vt:lpstr>
      <vt:lpstr>Misaligned sections: configuration</vt:lpstr>
      <vt:lpstr>Misaligned sections: test setup</vt:lpstr>
      <vt:lpstr>Misaligned sections: results</vt:lpstr>
      <vt:lpstr>Misaligned sections: results</vt:lpstr>
      <vt:lpstr>Fabric sections: literature</vt:lpstr>
      <vt:lpstr>Fabric section: configuration</vt:lpstr>
      <vt:lpstr>Fabric section: test setup</vt:lpstr>
      <vt:lpstr>Fabric sections: results</vt:lpstr>
      <vt:lpstr>Fabric sections: results</vt:lpstr>
      <vt:lpstr>Fabric sections: results</vt:lpstr>
      <vt:lpstr>Summary/Conclusions</vt:lpstr>
      <vt:lpstr>References</vt:lpstr>
      <vt:lpstr>PowerPoint Presentation</vt:lpstr>
      <vt:lpstr>DU00</vt:lpstr>
      <vt:lpstr>Misaligned sections: literature</vt:lpstr>
      <vt:lpstr>Misaligned sections: setup</vt:lpstr>
      <vt:lpstr>Effective Angle of Attack Increase</vt:lpstr>
      <vt:lpstr>Misaligned sections: results</vt:lpstr>
      <vt:lpstr>Misaligned sections: results</vt:lpstr>
      <vt:lpstr>Misaligned sections: results</vt:lpstr>
      <vt:lpstr>Boundary layer comparison at 6 deg. (from XFOIL)</vt:lpstr>
      <vt:lpstr>Boundary layer comparison at 7 deg. (from XFOIL)</vt:lpstr>
      <vt:lpstr>Boundary layer comparison at 8 deg. (from XFOIL)</vt:lpstr>
      <vt:lpstr>Misaligned sections: results</vt:lpstr>
      <vt:lpstr>DU91</vt:lpstr>
      <vt:lpstr>Fabric sections: literature</vt:lpstr>
      <vt:lpstr>Fabric sections: configuration</vt:lpstr>
      <vt:lpstr>Fabric sections: configuration</vt:lpstr>
      <vt:lpstr>Fabric sections: setup</vt:lpstr>
      <vt:lpstr>Fabric sections: setup</vt:lpstr>
      <vt:lpstr>Fabric sections: setup</vt:lpstr>
      <vt:lpstr>Design of DIC System</vt:lpstr>
      <vt:lpstr>Iteration on Design</vt:lpstr>
      <vt:lpstr>Iteration on Design</vt:lpstr>
      <vt:lpstr>Fabric sections: results Re = 3.5M -&gt; 0 (70 m/s -&gt;0)</vt:lpstr>
      <vt:lpstr>Fabric sections: results</vt:lpstr>
      <vt:lpstr>Fabric sections: results</vt:lpstr>
      <vt:lpstr>Fabric sections: results</vt:lpstr>
      <vt:lpstr>Fabric sections: results</vt:lpstr>
      <vt:lpstr>Fabric sections: results</vt:lpstr>
      <vt:lpstr>Fabric sections: results</vt:lpstr>
      <vt:lpstr>Fabric sections: results</vt:lpstr>
      <vt:lpstr>Fabric sections: results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Comp2LDV</dc:title>
  <dc:creator>Donald Brooks</dc:creator>
  <cp:lastModifiedBy>Kenneth A. Brown</cp:lastModifiedBy>
  <cp:revision>1599</cp:revision>
  <cp:lastPrinted>2015-06-08T17:54:08Z</cp:lastPrinted>
  <dcterms:created xsi:type="dcterms:W3CDTF">1601-01-01T00:00:00Z</dcterms:created>
  <dcterms:modified xsi:type="dcterms:W3CDTF">2015-06-09T15:06:24Z</dcterms:modified>
</cp:coreProperties>
</file>