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740" y="4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f66c186df_1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3f66c186df_1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3f66c186df_1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3f66c186df_1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3f66c186d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3f66c186d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Anita 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f66c186df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f66c186df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Corinne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f66c186df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f66c186df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Anita - full process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Corinne - Accessibility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f66c186df_1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f66c186df_1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Anita 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f66c186df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3f66c186df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Anita - full process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Corinne - Accessibility and sharing LaTex source files 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f66c186df_1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f66c186df_1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Anita - author agency, shared goals &amp; author agreements, copyright and open licensing, impacts, ?workflow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Corinne - Workflow, Layout and print on demand, Accessibility, Workflow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3f66c186df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3f66c186df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Anita - Post production, author recruitment, assessment and research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Corinne - Set Workflow, Author agreements, Site maintenance 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thenounproject.com/term/books/48671" TargetMode="External"/><Relationship Id="rId5" Type="http://schemas.openxmlformats.org/officeDocument/2006/relationships/hyperlink" Target="https://creativecommons.org/licenses/by/3.0/us/legalcode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creativecommons.org/licenses/by/3.0" TargetMode="External"/><Relationship Id="rId13" Type="http://schemas.openxmlformats.org/officeDocument/2006/relationships/hyperlink" Target="https://guides.lib.vt.edu/oer/grantees" TargetMode="External"/><Relationship Id="rId3" Type="http://schemas.openxmlformats.org/officeDocument/2006/relationships/hyperlink" Target="mailto:arwalz@vt.edu" TargetMode="External"/><Relationship Id="rId7" Type="http://schemas.openxmlformats.org/officeDocument/2006/relationships/hyperlink" Target="https://commons.wikimedia.org/wiki/File:Paris_vue_d'ensemble_tour_Eiffel.jpg" TargetMode="External"/><Relationship Id="rId12" Type="http://schemas.openxmlformats.org/officeDocument/2006/relationships/hyperlink" Target="https://creativecommons.org/licenses/by-sa/2.0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creativecommons.org/licenses/by-sa/4.0/" TargetMode="External"/><Relationship Id="rId11" Type="http://schemas.openxmlformats.org/officeDocument/2006/relationships/hyperlink" Target="https://flic.kr/p/dWAhx5" TargetMode="External"/><Relationship Id="rId5" Type="http://schemas.openxmlformats.org/officeDocument/2006/relationships/hyperlink" Target="https://commons.wikimedia.org/wiki/File:Hong_Kong_Skyscrapers.jpg" TargetMode="External"/><Relationship Id="rId15" Type="http://schemas.openxmlformats.org/officeDocument/2006/relationships/image" Target="../media/image1.png"/><Relationship Id="rId10" Type="http://schemas.openxmlformats.org/officeDocument/2006/relationships/hyperlink" Target="https://pixabay.com/photo-1350511" TargetMode="External"/><Relationship Id="rId4" Type="http://schemas.openxmlformats.org/officeDocument/2006/relationships/hyperlink" Target="mailto:gcorinne@vt.edu" TargetMode="External"/><Relationship Id="rId9" Type="http://schemas.openxmlformats.org/officeDocument/2006/relationships/hyperlink" Target="https://pixabay.com/photo-1335477/" TargetMode="External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hyperlink" Target="https://creativecommons.org/licenses/by-nc-sa/3.0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hyperlink" Target="https://creativecommons.org/licenses/by-nc-sa/3.0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thenounproject.com/search/?q=lightbulb&amp;i=1263016" TargetMode="External"/><Relationship Id="rId4" Type="http://schemas.openxmlformats.org/officeDocument/2006/relationships/hyperlink" Target="https://creativecommons.org/licenses/by/3.0/us/legalcode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thenounproject.com/search/?q=arrow&amp;i=1947952" TargetMode="External"/><Relationship Id="rId4" Type="http://schemas.openxmlformats.org/officeDocument/2006/relationships/hyperlink" Target="https://creativecommons.org/licenses/by/3.0/us/legalcod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27513" y="583125"/>
            <a:ext cx="5704765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 Tale of Two (Open) Textbooks</a:t>
            </a:r>
            <a:endParaRPr dirty="0"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177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/>
              <a:t>Anita Walz, Open Education, Copyright &amp; Scholarly Communication Librarian </a:t>
            </a:r>
            <a:endParaRPr sz="1600" dirty="0"/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/>
              <a:t>Corinne Guimont, Digital Publishing Specialist</a:t>
            </a:r>
            <a:endParaRPr sz="1600" dirty="0"/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/>
              <a:t>University Libraries at Virginia Tech</a:t>
            </a:r>
            <a:endParaRPr sz="16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/>
              <a:t>October 2, 2018</a:t>
            </a:r>
            <a:endParaRPr sz="14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/>
              <a:t>Open Education Southern Symposium, Fayetteville, AR</a:t>
            </a:r>
            <a:endParaRPr sz="14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71125" y="4660725"/>
            <a:ext cx="1102175" cy="388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6450" y="583125"/>
            <a:ext cx="2198675" cy="186615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3"/>
          <p:cNvSpPr txBox="1"/>
          <p:nvPr/>
        </p:nvSpPr>
        <p:spPr>
          <a:xfrm>
            <a:off x="135225" y="4865050"/>
            <a:ext cx="4436700" cy="18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© Books gema.pc, ES </a:t>
            </a:r>
            <a:r>
              <a:rPr lang="en" sz="800" u="sng">
                <a:solidFill>
                  <a:schemeClr val="hlink"/>
                </a:solidFill>
                <a:hlinkClick r:id="rId5"/>
              </a:rPr>
              <a:t>CC BY</a:t>
            </a:r>
            <a:r>
              <a:rPr lang="en" sz="800"/>
              <a:t> </a:t>
            </a:r>
            <a:r>
              <a:rPr lang="en" sz="800" u="sng">
                <a:solidFill>
                  <a:schemeClr val="hlink"/>
                </a:solidFill>
                <a:hlinkClick r:id="rId6"/>
              </a:rPr>
              <a:t>https://thenounproject.com/term/books/48671</a:t>
            </a:r>
            <a:r>
              <a:rPr lang="en" sz="800"/>
              <a:t> </a:t>
            </a:r>
            <a:endParaRPr sz="800"/>
          </a:p>
        </p:txBody>
      </p:sp>
      <p:pic>
        <p:nvPicPr>
          <p:cNvPr id="59" name="Google Shape;59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643075" y="194475"/>
            <a:ext cx="1330236" cy="534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 and discussion</a:t>
            </a:r>
            <a:endParaRPr/>
          </a:p>
        </p:txBody>
      </p:sp>
      <p:sp>
        <p:nvSpPr>
          <p:cNvPr id="127" name="Google Shape;127;p22"/>
          <p:cNvSpPr txBox="1"/>
          <p:nvPr/>
        </p:nvSpPr>
        <p:spPr>
          <a:xfrm>
            <a:off x="150225" y="3636890"/>
            <a:ext cx="4979700" cy="81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Anita Walz </a:t>
            </a:r>
            <a:r>
              <a:rPr lang="en" u="sng" dirty="0">
                <a:solidFill>
                  <a:schemeClr val="hlink"/>
                </a:solidFill>
                <a:hlinkClick r:id="rId3"/>
              </a:rPr>
              <a:t>arwalz@vt.edu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Corinne Guimont </a:t>
            </a:r>
            <a:r>
              <a:rPr lang="en" u="sng" dirty="0">
                <a:solidFill>
                  <a:schemeClr val="hlink"/>
                </a:solidFill>
                <a:hlinkClick r:id="rId4"/>
              </a:rPr>
              <a:t>gcorinne@vt.edu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University Libraries at Virginia Tech </a:t>
            </a:r>
            <a:endParaRPr b="1" dirty="0"/>
          </a:p>
        </p:txBody>
      </p:sp>
      <p:sp>
        <p:nvSpPr>
          <p:cNvPr id="128" name="Google Shape;128;p22"/>
          <p:cNvSpPr txBox="1"/>
          <p:nvPr/>
        </p:nvSpPr>
        <p:spPr>
          <a:xfrm>
            <a:off x="6876225" y="445025"/>
            <a:ext cx="2114700" cy="45429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latin typeface="Calibri"/>
                <a:ea typeface="Calibri"/>
                <a:cs typeface="Calibri"/>
                <a:sym typeface="Calibri"/>
              </a:rPr>
              <a:t>Cover Art attribution:</a:t>
            </a:r>
            <a:endParaRPr sz="1200" b="1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i="1">
                <a:latin typeface="Calibri"/>
                <a:ea typeface="Calibri"/>
                <a:cs typeface="Calibri"/>
                <a:sym typeface="Calibri"/>
              </a:rPr>
              <a:t>Fundamentals of Business</a:t>
            </a:r>
            <a:endParaRPr sz="1200" b="1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Font typeface="Calibri"/>
              <a:buChar char="●"/>
            </a:pPr>
            <a:r>
              <a:rPr lang="en" sz="1200">
                <a:latin typeface="Calibri"/>
                <a:ea typeface="Calibri"/>
                <a:cs typeface="Calibri"/>
                <a:sym typeface="Calibri"/>
              </a:rPr>
              <a:t>“</a:t>
            </a:r>
            <a:r>
              <a:rPr lang="en" sz="12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Hong Kong Skyscrapers</a:t>
            </a:r>
            <a:r>
              <a:rPr lang="en" sz="1200">
                <a:latin typeface="Calibri"/>
                <a:ea typeface="Calibri"/>
                <a:cs typeface="Calibri"/>
                <a:sym typeface="Calibri"/>
              </a:rPr>
              <a:t>” by Estial, </a:t>
            </a:r>
            <a:r>
              <a:rPr lang="en" sz="12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CC BY-SA 4.0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Font typeface="Calibri"/>
              <a:buChar char="●"/>
            </a:pPr>
            <a:r>
              <a:rPr lang="en" sz="1200">
                <a:latin typeface="Calibri"/>
                <a:ea typeface="Calibri"/>
                <a:cs typeface="Calibri"/>
                <a:sym typeface="Calibri"/>
              </a:rPr>
              <a:t>“</a:t>
            </a:r>
            <a:r>
              <a:rPr lang="en" sz="12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7"/>
              </a:rPr>
              <a:t>Paris vue d’ensemble tour Eiffel</a:t>
            </a:r>
            <a:r>
              <a:rPr lang="en" sz="1200">
                <a:latin typeface="Calibri"/>
                <a:ea typeface="Calibri"/>
                <a:cs typeface="Calibri"/>
                <a:sym typeface="Calibri"/>
              </a:rPr>
              <a:t>” by Taxiarchos228, cropped and modified by Poke2001 </a:t>
            </a:r>
            <a:r>
              <a:rPr lang="en" sz="12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8"/>
              </a:rPr>
              <a:t>CC BY 3.0</a:t>
            </a:r>
            <a:r>
              <a:rPr lang="en" sz="1200">
                <a:latin typeface="Calibri"/>
                <a:ea typeface="Calibri"/>
                <a:cs typeface="Calibri"/>
                <a:sym typeface="Calibri"/>
              </a:rPr>
              <a:t>; 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Font typeface="Calibri"/>
              <a:buChar char="●"/>
            </a:pPr>
            <a:r>
              <a:rPr lang="en" sz="1200">
                <a:latin typeface="Calibri"/>
                <a:ea typeface="Calibri"/>
                <a:cs typeface="Calibri"/>
                <a:sym typeface="Calibri"/>
              </a:rPr>
              <a:t>“</a:t>
            </a:r>
            <a:r>
              <a:rPr lang="en" sz="12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9"/>
              </a:rPr>
              <a:t>London Bridge</a:t>
            </a:r>
            <a:r>
              <a:rPr lang="en" sz="1200">
                <a:latin typeface="Calibri"/>
                <a:ea typeface="Calibri"/>
                <a:cs typeface="Calibri"/>
                <a:sym typeface="Calibri"/>
              </a:rPr>
              <a:t>” by Skitterphoto, Public Domain; 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Font typeface="Calibri"/>
              <a:buChar char="●"/>
            </a:pPr>
            <a:r>
              <a:rPr lang="en" sz="1200">
                <a:latin typeface="Calibri"/>
                <a:ea typeface="Calibri"/>
                <a:cs typeface="Calibri"/>
                <a:sym typeface="Calibri"/>
              </a:rPr>
              <a:t>“</a:t>
            </a:r>
            <a:r>
              <a:rPr lang="en" sz="12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0"/>
              </a:rPr>
              <a:t>New York</a:t>
            </a:r>
            <a:r>
              <a:rPr lang="en" sz="1200">
                <a:latin typeface="Calibri"/>
                <a:ea typeface="Calibri"/>
                <a:cs typeface="Calibri"/>
                <a:sym typeface="Calibri"/>
              </a:rPr>
              <a:t>” by Mscamilaalmeida, Public Domain.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alibri"/>
                <a:ea typeface="Calibri"/>
                <a:cs typeface="Calibri"/>
                <a:sym typeface="Calibri"/>
              </a:rPr>
              <a:t>All images </a:t>
            </a:r>
            <a:r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cropped and modified by T. Finney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i="1">
                <a:latin typeface="Calibri"/>
                <a:ea typeface="Calibri"/>
                <a:cs typeface="Calibri"/>
                <a:sym typeface="Calibri"/>
              </a:rPr>
              <a:t>Electromagnetics</a:t>
            </a:r>
            <a:endParaRPr sz="1200" b="1" i="1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alibri"/>
                <a:ea typeface="Calibri"/>
                <a:cs typeface="Calibri"/>
                <a:sym typeface="Calibri"/>
              </a:rPr>
              <a:t>(C) Michelle Yost. </a:t>
            </a:r>
            <a:r>
              <a:rPr lang="en" sz="12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1"/>
              </a:rPr>
              <a:t>Total Internal Reflection</a:t>
            </a:r>
            <a:r>
              <a:rPr lang="en" sz="1200">
                <a:latin typeface="Calibri"/>
                <a:ea typeface="Calibri"/>
                <a:cs typeface="Calibri"/>
                <a:sym typeface="Calibri"/>
              </a:rPr>
              <a:t>. (Cropped by R.Browder) </a:t>
            </a:r>
            <a:r>
              <a:rPr lang="en" sz="12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2"/>
              </a:rPr>
              <a:t>CC BY-SA 2.0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22"/>
          <p:cNvSpPr txBox="1"/>
          <p:nvPr/>
        </p:nvSpPr>
        <p:spPr>
          <a:xfrm>
            <a:off x="1159725" y="2101050"/>
            <a:ext cx="39702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dk1"/>
                </a:solidFill>
              </a:rPr>
              <a:t>FIND OUR BOOKS HERE</a:t>
            </a:r>
            <a:endParaRPr sz="18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chemeClr val="hlink"/>
                </a:solidFill>
                <a:hlinkClick r:id="rId13"/>
              </a:rPr>
              <a:t>https://guides.lib.vt.edu/oer/grantees</a:t>
            </a:r>
            <a:r>
              <a:rPr lang="en" sz="1800"/>
              <a:t> 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pic>
        <p:nvPicPr>
          <p:cNvPr id="130" name="Google Shape;130;p22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3260825" y="1549725"/>
            <a:ext cx="1311175" cy="680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56;p13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224621" y="4448690"/>
            <a:ext cx="1102175" cy="388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3000" b="1" i="1"/>
              <a:t>It was the best of times; </a:t>
            </a:r>
            <a:endParaRPr sz="3000" b="1" i="1"/>
          </a:p>
          <a:p>
            <a:pPr marL="0" lvl="0" indent="0" algn="ctr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3000" b="1" i="1"/>
              <a:t>It was the worst of times.</a:t>
            </a:r>
            <a:endParaRPr sz="3000" b="1" i="1"/>
          </a:p>
          <a:p>
            <a:pPr marL="457200" lvl="0" indent="-342900" algn="ctr" rtl="0">
              <a:spcBef>
                <a:spcPts val="1600"/>
              </a:spcBef>
              <a:spcAft>
                <a:spcPts val="0"/>
              </a:spcAft>
              <a:buSzPts val="1800"/>
              <a:buChar char="-"/>
            </a:pPr>
            <a:r>
              <a:rPr lang="en" b="1"/>
              <a:t>Charles Dickens</a:t>
            </a:r>
            <a:endParaRPr b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4709400" cy="95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/>
              <a:t>Fundamentals of Business</a:t>
            </a:r>
            <a:r>
              <a:rPr lang="en"/>
              <a:t> (2016)</a:t>
            </a:r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body" idx="1"/>
          </p:nvPr>
        </p:nvSpPr>
        <p:spPr>
          <a:xfrm>
            <a:off x="311700" y="1447300"/>
            <a:ext cx="4737600" cy="312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Type: Adaptation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Start to finish: 14 months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License: 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Authored in: MSWord; Layout: MSWord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Features: Student-reviewed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Available: </a:t>
            </a:r>
            <a:r>
              <a:rPr lang="en" sz="1600"/>
              <a:t>PDF, MSWord, Print on demand (Lulu)</a:t>
            </a:r>
            <a:endParaRPr sz="1600"/>
          </a:p>
        </p:txBody>
      </p:sp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40789" y="0"/>
            <a:ext cx="3975665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5"/>
          <p:cNvSpPr/>
          <p:nvPr/>
        </p:nvSpPr>
        <p:spPr>
          <a:xfrm>
            <a:off x="5101675" y="51700"/>
            <a:ext cx="4053900" cy="49758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3" name="Google Shape;73;p15" descr="CC BY NC SA - Copy.png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11383" y="2516075"/>
            <a:ext cx="929725" cy="32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4609200" cy="103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/>
              <a:t>Fundamentals of Business</a:t>
            </a:r>
            <a:r>
              <a:rPr lang="en"/>
              <a:t>, Second Edition (2018)</a:t>
            </a:r>
            <a:endParaRPr/>
          </a:p>
        </p:txBody>
      </p:sp>
      <p:sp>
        <p:nvSpPr>
          <p:cNvPr id="79" name="Google Shape;79;p16"/>
          <p:cNvSpPr txBox="1">
            <a:spLocks noGrp="1"/>
          </p:cNvSpPr>
          <p:nvPr>
            <p:ph type="body" idx="1"/>
          </p:nvPr>
        </p:nvSpPr>
        <p:spPr>
          <a:xfrm>
            <a:off x="311700" y="1480625"/>
            <a:ext cx="4609200" cy="308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/>
              <a:t>Type: Adaptation</a:t>
            </a:r>
            <a:endParaRPr sz="14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/>
              <a:t>Start to finish: 6 months</a:t>
            </a:r>
            <a:endParaRPr sz="14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/>
              <a:t>License: </a:t>
            </a:r>
            <a:endParaRPr sz="14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/>
              <a:t>Authored in: MSWord and PressBooks</a:t>
            </a:r>
            <a:endParaRPr sz="14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Layout: PressBooks and Adobe Acrobat </a:t>
            </a:r>
            <a:endParaRPr sz="14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Features: Student-reviewed, Accessible, Interactive Quizzes, Videos</a:t>
            </a:r>
            <a:endParaRPr sz="140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400"/>
              <a:t>Available: PressBooks, ePub, HTML, Open Document, PDF, Print on demand (CreateSpace/Amazon)</a:t>
            </a:r>
            <a:endParaRPr sz="1400"/>
          </a:p>
        </p:txBody>
      </p:sp>
      <p:pic>
        <p:nvPicPr>
          <p:cNvPr id="80" name="Google Shape;8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68339" y="0"/>
            <a:ext cx="3975665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/>
          <p:nvPr/>
        </p:nvSpPr>
        <p:spPr>
          <a:xfrm>
            <a:off x="5101675" y="51700"/>
            <a:ext cx="4053900" cy="49758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2" name="Google Shape;82;p16" descr="CC BY NC SA - Copy.png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44325" y="2425800"/>
            <a:ext cx="881900" cy="308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4509000" cy="105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/>
              <a:t>Electromagnetics</a:t>
            </a:r>
            <a:r>
              <a:rPr lang="en"/>
              <a:t> v1, Beta (2018)</a:t>
            </a:r>
            <a:endParaRPr/>
          </a:p>
        </p:txBody>
      </p:sp>
      <p:sp>
        <p:nvSpPr>
          <p:cNvPr id="88" name="Google Shape;88;p17"/>
          <p:cNvSpPr txBox="1">
            <a:spLocks noGrp="1"/>
          </p:cNvSpPr>
          <p:nvPr>
            <p:ph type="body" idx="1"/>
          </p:nvPr>
        </p:nvSpPr>
        <p:spPr>
          <a:xfrm>
            <a:off x="311700" y="1425050"/>
            <a:ext cx="4509000" cy="314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Type: Original work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Start to finish: 11 months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License: 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Authored in: LaTeX;  Layout:  LaTeX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Features: Peer review, feedback loops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Available: PDF, Print on demand (CreateSpace/Amazon)</a:t>
            </a:r>
            <a:endParaRPr/>
          </a:p>
        </p:txBody>
      </p:sp>
      <p:pic>
        <p:nvPicPr>
          <p:cNvPr id="89" name="Google Shape;8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29200" y="0"/>
            <a:ext cx="41148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56600" y="2506375"/>
            <a:ext cx="1028275" cy="359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08503" y="0"/>
            <a:ext cx="4135494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4509000" cy="105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/>
              <a:t>Electromagnetics</a:t>
            </a:r>
            <a:r>
              <a:rPr lang="en"/>
              <a:t> v1, Beta (2018)</a:t>
            </a:r>
            <a:endParaRPr/>
          </a:p>
        </p:txBody>
      </p:sp>
      <p:sp>
        <p:nvSpPr>
          <p:cNvPr id="97" name="Google Shape;97;p18"/>
          <p:cNvSpPr txBox="1">
            <a:spLocks noGrp="1"/>
          </p:cNvSpPr>
          <p:nvPr>
            <p:ph type="body" idx="1"/>
          </p:nvPr>
        </p:nvSpPr>
        <p:spPr>
          <a:xfrm>
            <a:off x="311700" y="1503125"/>
            <a:ext cx="4509000" cy="314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Linking new &amp; old:</a:t>
            </a:r>
            <a:endParaRPr/>
          </a:p>
          <a:p>
            <a:pPr marL="457200" lvl="0" indent="-342900" algn="l" rtl="0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Amazon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Bowker / ISBN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Repository landing page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Front cover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Open Textbook Library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Internet search (LibGuides, .coms)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4609200" cy="102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/>
              <a:t>Electromagnetics</a:t>
            </a:r>
            <a:r>
              <a:rPr lang="en"/>
              <a:t> Volume 1 (2018)</a:t>
            </a:r>
            <a:endParaRPr/>
          </a:p>
        </p:txBody>
      </p:sp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81904" y="0"/>
            <a:ext cx="406209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9"/>
          <p:cNvSpPr txBox="1">
            <a:spLocks noGrp="1"/>
          </p:cNvSpPr>
          <p:nvPr>
            <p:ph type="body" idx="1"/>
          </p:nvPr>
        </p:nvSpPr>
        <p:spPr>
          <a:xfrm>
            <a:off x="311700" y="1425050"/>
            <a:ext cx="4509000" cy="361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Type: Revision of original work</a:t>
            </a:r>
            <a:endParaRPr sz="14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Start to finish: 8 months (+11 from Beta)</a:t>
            </a:r>
            <a:endParaRPr sz="14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License: </a:t>
            </a:r>
            <a:endParaRPr sz="14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Authored in: LaTeX; Layout:  LaTeX</a:t>
            </a:r>
            <a:endParaRPr sz="14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Features: Accessibility, problem sets + solutions, copyediting + technical review, field testing, index, LaTeX sourcefiles, remixable modules, community portal &amp; listserv</a:t>
            </a:r>
            <a:endParaRPr sz="140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400"/>
              <a:t>Available: LaTeX, PDF, Print on demand (CreateSpace/Amazon)</a:t>
            </a:r>
            <a:endParaRPr sz="1400"/>
          </a:p>
        </p:txBody>
      </p:sp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09450" y="2336200"/>
            <a:ext cx="961300" cy="336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4375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Lessons Learned</a:t>
            </a:r>
            <a:endParaRPr/>
          </a:p>
        </p:txBody>
      </p:sp>
      <p:sp>
        <p:nvSpPr>
          <p:cNvPr id="111" name="Google Shape;111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3755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Author agency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Shared goals &amp; author agreements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Copyright and Open Licensing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Large impacts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Workflow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Layout &amp; print on demand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Accessibility</a:t>
            </a:r>
            <a:endParaRPr/>
          </a:p>
        </p:txBody>
      </p:sp>
      <p:pic>
        <p:nvPicPr>
          <p:cNvPr id="112" name="Google Shape;11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29227" y="240400"/>
            <a:ext cx="4025926" cy="4290300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0"/>
          <p:cNvSpPr txBox="1"/>
          <p:nvPr/>
        </p:nvSpPr>
        <p:spPr>
          <a:xfrm>
            <a:off x="4855425" y="4524775"/>
            <a:ext cx="3999600" cy="29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© Maxim Kulikov </a:t>
            </a:r>
            <a:r>
              <a:rPr lang="en" sz="800" u="sng">
                <a:solidFill>
                  <a:schemeClr val="hlink"/>
                </a:solidFill>
                <a:hlinkClick r:id="rId4"/>
              </a:rPr>
              <a:t>CC BY</a:t>
            </a:r>
            <a:r>
              <a:rPr lang="en" sz="800"/>
              <a:t> </a:t>
            </a:r>
            <a:r>
              <a:rPr lang="en" sz="800" u="sng">
                <a:solidFill>
                  <a:schemeClr val="hlink"/>
                </a:solidFill>
                <a:hlinkClick r:id="rId5"/>
              </a:rPr>
              <a:t>https://thenounproject.com/search/?q=lightbulb&amp;i=1263016</a:t>
            </a:r>
            <a:r>
              <a:rPr lang="en" sz="800"/>
              <a:t> </a:t>
            </a:r>
            <a:endParaRPr sz="8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4531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Moving Forward</a:t>
            </a:r>
            <a:endParaRPr/>
          </a:p>
        </p:txBody>
      </p:sp>
      <p:sp>
        <p:nvSpPr>
          <p:cNvPr id="119" name="Google Shape;119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5312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Post production (publicity, user/adapter community, development of ancillaries)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Author recruitment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Assessment and research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Set Workflow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Continue to explore tools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Author agreements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Site maintenance (PressBooks)</a:t>
            </a:r>
            <a:endParaRPr/>
          </a:p>
        </p:txBody>
      </p:sp>
      <p:pic>
        <p:nvPicPr>
          <p:cNvPr id="120" name="Google Shape;120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7878" y="1152475"/>
            <a:ext cx="2869173" cy="2891099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21"/>
          <p:cNvSpPr txBox="1"/>
          <p:nvPr/>
        </p:nvSpPr>
        <p:spPr>
          <a:xfrm>
            <a:off x="5040150" y="4043575"/>
            <a:ext cx="4027800" cy="2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© Rose Alice Design </a:t>
            </a:r>
            <a:r>
              <a:rPr lang="en" sz="800" u="sng">
                <a:solidFill>
                  <a:schemeClr val="hlink"/>
                </a:solidFill>
                <a:hlinkClick r:id="rId4"/>
              </a:rPr>
              <a:t>CC BY</a:t>
            </a:r>
            <a:r>
              <a:rPr lang="en" sz="800"/>
              <a:t> </a:t>
            </a:r>
            <a:r>
              <a:rPr lang="en" sz="800" u="sng">
                <a:solidFill>
                  <a:schemeClr val="hlink"/>
                </a:solidFill>
                <a:hlinkClick r:id="rId5"/>
              </a:rPr>
              <a:t>https://thenounproject.com/search/?q=arrow&amp;i=1947952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635</Words>
  <Application>Microsoft Office PowerPoint</Application>
  <PresentationFormat>On-screen Show (16:9)</PresentationFormat>
  <Paragraphs>95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Simple Light</vt:lpstr>
      <vt:lpstr>A Tale of Two (Open) Textbooks</vt:lpstr>
      <vt:lpstr>PowerPoint Presentation</vt:lpstr>
      <vt:lpstr>Fundamentals of Business (2016)</vt:lpstr>
      <vt:lpstr>Fundamentals of Business, Second Edition (2018)</vt:lpstr>
      <vt:lpstr>Electromagnetics v1, Beta (2018)</vt:lpstr>
      <vt:lpstr>Electromagnetics v1, Beta (2018)</vt:lpstr>
      <vt:lpstr>Electromagnetics Volume 1 (2018)</vt:lpstr>
      <vt:lpstr>Lessons Learned</vt:lpstr>
      <vt:lpstr>Moving Forward</vt:lpstr>
      <vt:lpstr>Thank you and discussion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Tale of Two (Open) Textbooks</dc:title>
  <cp:lastModifiedBy>Walz, Anita</cp:lastModifiedBy>
  <cp:revision>1</cp:revision>
  <dcterms:modified xsi:type="dcterms:W3CDTF">2018-10-15T14:56:17Z</dcterms:modified>
</cp:coreProperties>
</file>