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Economica"/>
      <p:regular r:id="rId14"/>
      <p:bold r:id="rId15"/>
      <p:italic r:id="rId16"/>
      <p:boldItalic r:id="rId17"/>
    </p:embeddedFont>
    <p:embeddedFont>
      <p:font typeface="Lato"/>
      <p:regular r:id="rId18"/>
      <p:bold r:id="rId19"/>
      <p:italic r:id="rId20"/>
      <p:boldItalic r:id="rId21"/>
    </p:embeddedFon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italic.fntdata"/><Relationship Id="rId22" Type="http://schemas.openxmlformats.org/officeDocument/2006/relationships/font" Target="fonts/OpenSans-regular.fntdata"/><Relationship Id="rId21" Type="http://schemas.openxmlformats.org/officeDocument/2006/relationships/font" Target="fonts/Lato-boldItalic.fntdata"/><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Economica-bold.fntdata"/><Relationship Id="rId14" Type="http://schemas.openxmlformats.org/officeDocument/2006/relationships/font" Target="fonts/Economica-regular.fntdata"/><Relationship Id="rId17" Type="http://schemas.openxmlformats.org/officeDocument/2006/relationships/font" Target="fonts/Economica-boldItalic.fntdata"/><Relationship Id="rId16" Type="http://schemas.openxmlformats.org/officeDocument/2006/relationships/font" Target="fonts/Economica-italic.fntdata"/><Relationship Id="rId19" Type="http://schemas.openxmlformats.org/officeDocument/2006/relationships/font" Target="fonts/Lato-bold.fntdata"/><Relationship Id="rId18" Type="http://schemas.openxmlformats.org/officeDocument/2006/relationships/font" Target="fonts/La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20a6d4baa5_0_4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20a6d4baa5_0_4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why do we need Playpal? </a:t>
            </a:r>
            <a:endParaRPr/>
          </a:p>
          <a:p>
            <a:pPr indent="0" lvl="0" marL="0" rtl="0" algn="l">
              <a:spcBef>
                <a:spcPts val="0"/>
              </a:spcBef>
              <a:spcAft>
                <a:spcPts val="0"/>
              </a:spcAft>
              <a:buNone/>
            </a:pPr>
            <a:r>
              <a:rPr lang="en"/>
              <a:t>We all know, playing sports has major health benefits such as reducing the risk of many chronic diseases. It also aids in stress reduction and helps people make social connections. </a:t>
            </a:r>
            <a:endParaRPr/>
          </a:p>
          <a:p>
            <a:pPr indent="0" lvl="0" marL="0" rtl="0" algn="l">
              <a:spcBef>
                <a:spcPts val="0"/>
              </a:spcBef>
              <a:spcAft>
                <a:spcPts val="0"/>
              </a:spcAft>
              <a:buNone/>
            </a:pPr>
            <a:r>
              <a:rPr lang="en"/>
              <a:t>However, nowadays most people find it difficult to find the time to play sports, and when they do, finding a sports partner to play </a:t>
            </a:r>
            <a:r>
              <a:rPr lang="en"/>
              <a:t>that sport with is even more difficult. </a:t>
            </a:r>
            <a:endParaRPr/>
          </a:p>
          <a:p>
            <a:pPr indent="0" lvl="0" marL="0" rtl="0" algn="l">
              <a:spcBef>
                <a:spcPts val="0"/>
              </a:spcBef>
              <a:spcAft>
                <a:spcPts val="0"/>
              </a:spcAft>
              <a:buNone/>
            </a:pPr>
            <a:r>
              <a:rPr lang="en"/>
              <a:t>Additionally, since most people have </a:t>
            </a:r>
            <a:r>
              <a:rPr lang="en"/>
              <a:t>shifted</a:t>
            </a:r>
            <a:r>
              <a:rPr lang="en"/>
              <a:t> to working as well as getting an education remotely, it adds to the problem of not meeting new people who enjoy playing the sports you enjoy or even making social connections.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Playpal solves these problems by providing an interface to meet people with similar sports </a:t>
            </a:r>
            <a:r>
              <a:rPr lang="en"/>
              <a:t>interests</a:t>
            </a:r>
            <a:r>
              <a:rPr lang="en"/>
              <a:t> and capabilities to play your favourite sports with.</a:t>
            </a:r>
            <a:endParaRPr/>
          </a:p>
          <a:p>
            <a:pPr indent="0" lvl="0" marL="0" rtl="0" algn="l">
              <a:spcBef>
                <a:spcPts val="0"/>
              </a:spcBef>
              <a:spcAft>
                <a:spcPts val="0"/>
              </a:spcAft>
              <a:buClr>
                <a:schemeClr val="dk1"/>
              </a:buClr>
              <a:buSzPts val="1100"/>
              <a:buFont typeface="Arial"/>
              <a:buNone/>
            </a:pPr>
            <a:r>
              <a:rPr lang="en">
                <a:solidFill>
                  <a:schemeClr val="dk1"/>
                </a:solidFill>
              </a:rPr>
              <a:t>So </a:t>
            </a:r>
            <a:r>
              <a:rPr lang="en">
                <a:solidFill>
                  <a:schemeClr val="dk1"/>
                </a:solidFill>
              </a:rPr>
              <a:t>Playpal is essentially a web application that helps people looking for a sports partner to play their favourite sports with.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20a6d4baa5_0_6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20a6d4baa5_0_6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I’ll take ya’ll through the features of Playpal in the flow that a new user would when they land on the Playpal web application. And in the further slides we will display the designs and even a demo of the </a:t>
            </a:r>
            <a:r>
              <a:rPr lang="en"/>
              <a:t>features</a:t>
            </a:r>
            <a:r>
              <a:rPr lang="en"/>
              <a:t> we have completed working 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 the first feature is the login button. To keep users from having to remember a </a:t>
            </a:r>
            <a:r>
              <a:rPr lang="en"/>
              <a:t>distinct</a:t>
            </a:r>
            <a:r>
              <a:rPr lang="en"/>
              <a:t> id and password for the Playpal app we integrated Google Sign-in into our web application, so a user can directly log in using a google email address of their preference.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Now coming to registration or completing one’s profile information. Once a new user logs in using their google email address, the user will be directed to two pages that take the user’s information (such as the sports they are interested in playing, their competency at the sport, etc) to help them find a sports </a:t>
            </a:r>
            <a:r>
              <a:rPr lang="en"/>
              <a:t>partner</a:t>
            </a:r>
            <a:r>
              <a:rPr lang="en"/>
              <a:t> as well as so other users can see relevant details about the user when looking for a sports partner.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Now that the user has completed their profile, they can access the dashboard where they can match with their playpal and proceed to enjoy </a:t>
            </a:r>
            <a:r>
              <a:rPr lang="en"/>
              <a:t>playing</a:t>
            </a:r>
            <a:r>
              <a:rPr lang="en"/>
              <a:t> their favourite sports. Based on the primary sport chosen by the user, the user’s dashboard will display one profile at a time of users’ who also have that sport as their primary sport. We help the user match specifically according to their criteria. We provide a filter to allow a user to see profiles only that match parameters set by them. These can vary from age ranges and gender to the venues they want to play the sport at. Once a user sets these filter values, they will only be suggested playpal users who match those criteria. If a user wants, they can send a playpal request to a user that matches these criteria and can contact that user only if that user accepts the former user as playpal as well.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Coming to our messaging feature, when both users accept each other as a playpal, they are both given access to message each other on the Playpal messaging. Using our messaging feature which we have created using the Chat Engine api, the users can arrange to play sports at their convenience.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Lastly, we have a game </a:t>
            </a:r>
            <a:r>
              <a:rPr lang="en"/>
              <a:t>history</a:t>
            </a:r>
            <a:r>
              <a:rPr lang="en"/>
              <a:t> and score board feature displayed on every user’s profile. When a user finds a playpal, both playpals can then add the sport they played, the playpal the played it with as well as the scores of the games or matches they played with each other. This history will be visible to other user’s and can help them gauge if they think the other user is a suitable playpal.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20a6d4baa5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20a6d4baa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3f5a342dc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3f5a342dc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3f5a342dc3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3f5a342dc3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20a6d4baa5_0_7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20a6d4baa5_0_7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220a6d4baa5_0_7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220a6d4baa5_0_7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4013" y="756700"/>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1" name="Google Shape;11;p2"/>
          <p:cNvSpPr/>
          <p:nvPr/>
        </p:nvSpPr>
        <p:spPr>
          <a:xfrm rot="10800000">
            <a:off x="5318350" y="32667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2" name="Google Shape;12;p2"/>
          <p:cNvSpPr txBox="1"/>
          <p:nvPr>
            <p:ph type="ctrTitle"/>
          </p:nvPr>
        </p:nvSpPr>
        <p:spPr>
          <a:xfrm>
            <a:off x="3044700" y="1444255"/>
            <a:ext cx="3054600" cy="15372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3" name="Google Shape;13;p2"/>
          <p:cNvSpPr txBox="1"/>
          <p:nvPr>
            <p:ph idx="1" type="subTitle"/>
          </p:nvPr>
        </p:nvSpPr>
        <p:spPr>
          <a:xfrm>
            <a:off x="3044700" y="3116580"/>
            <a:ext cx="3054600" cy="7014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1"/>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p:nvPr>
            <p:ph idx="1" type="body"/>
          </p:nvPr>
        </p:nvSpPr>
        <p:spPr>
          <a:xfrm>
            <a:off x="311700" y="316200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7" name="Google Shape;17;p3"/>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8" name="Google Shape;18;p3"/>
          <p:cNvSpPr txBox="1"/>
          <p:nvPr>
            <p:ph type="title"/>
          </p:nvPr>
        </p:nvSpPr>
        <p:spPr>
          <a:xfrm>
            <a:off x="773700" y="1806450"/>
            <a:ext cx="7596600" cy="15306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4"/>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p4"/>
          <p:cNvSpPr txBox="1"/>
          <p:nvPr>
            <p:ph idx="1" type="body"/>
          </p:nvPr>
        </p:nvSpPr>
        <p:spPr>
          <a:xfrm>
            <a:off x="311700" y="1225225"/>
            <a:ext cx="8520600" cy="3354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sp>
        <p:nvSpPr>
          <p:cNvPr id="26" name="Google Shape;26;p5"/>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7" name="Google Shape;27;p5"/>
          <p:cNvSpPr txBox="1"/>
          <p:nvPr>
            <p:ph idx="1" type="body"/>
          </p:nvPr>
        </p:nvSpPr>
        <p:spPr>
          <a:xfrm>
            <a:off x="311700" y="1225225"/>
            <a:ext cx="3999900" cy="3354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2" type="body"/>
          </p:nvPr>
        </p:nvSpPr>
        <p:spPr>
          <a:xfrm>
            <a:off x="4832400" y="1225225"/>
            <a:ext cx="3999900" cy="3354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3" name="Shape 33"/>
        <p:cNvGrpSpPr/>
        <p:nvPr/>
      </p:nvGrpSpPr>
      <p:grpSpPr>
        <a:xfrm>
          <a:off x="0" y="0"/>
          <a:ext cx="0" cy="0"/>
          <a:chOff x="0" y="0"/>
          <a:chExt cx="0" cy="0"/>
        </a:xfrm>
      </p:grpSpPr>
      <p:sp>
        <p:nvSpPr>
          <p:cNvPr id="34" name="Google Shape;34;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5" name="Google Shape;35;p7"/>
          <p:cNvSpPr txBox="1"/>
          <p:nvPr>
            <p:ph idx="1" type="body"/>
          </p:nvPr>
        </p:nvSpPr>
        <p:spPr>
          <a:xfrm>
            <a:off x="311700" y="1399400"/>
            <a:ext cx="2808000" cy="27849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7"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8"/>
          <p:cNvSpPr txBox="1"/>
          <p:nvPr>
            <p:ph type="title"/>
          </p:nvPr>
        </p:nvSpPr>
        <p:spPr>
          <a:xfrm>
            <a:off x="490250" y="450150"/>
            <a:ext cx="5878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4" name="Google Shape;44;p9"/>
          <p:cNvSpPr txBox="1"/>
          <p:nvPr>
            <p:ph type="title"/>
          </p:nvPr>
        </p:nvSpPr>
        <p:spPr>
          <a:xfrm>
            <a:off x="265500" y="929275"/>
            <a:ext cx="4045200" cy="17862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p:txBody>
      </p:sp>
      <p:sp>
        <p:nvSpPr>
          <p:cNvPr id="45" name="Google Shape;45;p9"/>
          <p:cNvSpPr txBox="1"/>
          <p:nvPr>
            <p:ph idx="1" type="subTitle"/>
          </p:nvPr>
        </p:nvSpPr>
        <p:spPr>
          <a:xfrm>
            <a:off x="265500" y="2769001"/>
            <a:ext cx="4045200" cy="1574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9500" y="42189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3"/>
          <p:cNvSpPr txBox="1"/>
          <p:nvPr>
            <p:ph type="ctrTitle"/>
          </p:nvPr>
        </p:nvSpPr>
        <p:spPr>
          <a:xfrm>
            <a:off x="3410450" y="2035050"/>
            <a:ext cx="3117000" cy="1073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6400">
                <a:latin typeface="Lato"/>
                <a:ea typeface="Lato"/>
                <a:cs typeface="Lato"/>
                <a:sym typeface="Lato"/>
              </a:rPr>
              <a:t>Playpal</a:t>
            </a:r>
            <a:endParaRPr b="1" sz="6400">
              <a:latin typeface="Lato"/>
              <a:ea typeface="Lato"/>
              <a:cs typeface="Lato"/>
              <a:sym typeface="Lato"/>
            </a:endParaRPr>
          </a:p>
        </p:txBody>
      </p:sp>
      <p:sp>
        <p:nvSpPr>
          <p:cNvPr id="63" name="Google Shape;63;p13"/>
          <p:cNvSpPr txBox="1"/>
          <p:nvPr>
            <p:ph idx="1" type="subTitle"/>
          </p:nvPr>
        </p:nvSpPr>
        <p:spPr>
          <a:xfrm>
            <a:off x="6729925" y="3417625"/>
            <a:ext cx="2129400" cy="996000"/>
          </a:xfrm>
          <a:prstGeom prst="rect">
            <a:avLst/>
          </a:prstGeom>
        </p:spPr>
        <p:txBody>
          <a:bodyPr anchorCtr="0" anchor="t" bIns="91425" lIns="91425" spcFirstLastPara="1" rIns="91425" wrap="square" tIns="91425">
            <a:noAutofit/>
          </a:bodyPr>
          <a:lstStyle/>
          <a:p>
            <a:pPr indent="0" lvl="0" marL="0" rtl="0" algn="just">
              <a:lnSpc>
                <a:spcPct val="60000"/>
              </a:lnSpc>
              <a:spcBef>
                <a:spcPts val="0"/>
              </a:spcBef>
              <a:spcAft>
                <a:spcPts val="0"/>
              </a:spcAft>
              <a:buSzPts val="469"/>
              <a:buNone/>
            </a:pPr>
            <a:r>
              <a:rPr lang="en" sz="1528">
                <a:solidFill>
                  <a:srgbClr val="434343"/>
                </a:solidFill>
                <a:latin typeface="Lato"/>
                <a:ea typeface="Lato"/>
                <a:cs typeface="Lato"/>
                <a:sym typeface="Lato"/>
              </a:rPr>
              <a:t>Team</a:t>
            </a:r>
            <a:endParaRPr sz="1528">
              <a:solidFill>
                <a:srgbClr val="434343"/>
              </a:solidFill>
              <a:latin typeface="Lato"/>
              <a:ea typeface="Lato"/>
              <a:cs typeface="Lato"/>
              <a:sym typeface="Lato"/>
            </a:endParaRPr>
          </a:p>
          <a:p>
            <a:pPr indent="0" lvl="0" marL="0" rtl="0" algn="just">
              <a:lnSpc>
                <a:spcPct val="60000"/>
              </a:lnSpc>
              <a:spcBef>
                <a:spcPts val="0"/>
              </a:spcBef>
              <a:spcAft>
                <a:spcPts val="0"/>
              </a:spcAft>
              <a:buSzPts val="469"/>
              <a:buNone/>
            </a:pPr>
            <a:r>
              <a:t/>
            </a:r>
            <a:endParaRPr sz="1528">
              <a:solidFill>
                <a:srgbClr val="434343"/>
              </a:solidFill>
              <a:latin typeface="Lato"/>
              <a:ea typeface="Lato"/>
              <a:cs typeface="Lato"/>
              <a:sym typeface="Lato"/>
            </a:endParaRPr>
          </a:p>
          <a:p>
            <a:pPr indent="0" lvl="0" marL="0" rtl="0" algn="just">
              <a:lnSpc>
                <a:spcPct val="130000"/>
              </a:lnSpc>
              <a:spcBef>
                <a:spcPts val="0"/>
              </a:spcBef>
              <a:spcAft>
                <a:spcPts val="0"/>
              </a:spcAft>
              <a:buSzPts val="469"/>
              <a:buNone/>
            </a:pPr>
            <a:r>
              <a:rPr lang="en" sz="1528">
                <a:solidFill>
                  <a:srgbClr val="434343"/>
                </a:solidFill>
                <a:latin typeface="Lato"/>
                <a:ea typeface="Lato"/>
                <a:cs typeface="Lato"/>
                <a:sym typeface="Lato"/>
              </a:rPr>
              <a:t>Kirtan Desai</a:t>
            </a:r>
            <a:endParaRPr sz="1528">
              <a:solidFill>
                <a:srgbClr val="434343"/>
              </a:solidFill>
              <a:latin typeface="Lato"/>
              <a:ea typeface="Lato"/>
              <a:cs typeface="Lato"/>
              <a:sym typeface="Lato"/>
            </a:endParaRPr>
          </a:p>
          <a:p>
            <a:pPr indent="0" lvl="0" marL="0" rtl="0" algn="just">
              <a:lnSpc>
                <a:spcPct val="130000"/>
              </a:lnSpc>
              <a:spcBef>
                <a:spcPts val="0"/>
              </a:spcBef>
              <a:spcAft>
                <a:spcPts val="0"/>
              </a:spcAft>
              <a:buSzPts val="469"/>
              <a:buNone/>
            </a:pPr>
            <a:r>
              <a:rPr lang="en" sz="1528">
                <a:solidFill>
                  <a:srgbClr val="434343"/>
                </a:solidFill>
                <a:latin typeface="Lato"/>
                <a:ea typeface="Lato"/>
                <a:cs typeface="Lato"/>
                <a:sym typeface="Lato"/>
              </a:rPr>
              <a:t>Kahan Ghadiya</a:t>
            </a:r>
            <a:endParaRPr sz="1528">
              <a:solidFill>
                <a:srgbClr val="434343"/>
              </a:solidFill>
              <a:latin typeface="Lato"/>
              <a:ea typeface="Lato"/>
              <a:cs typeface="Lato"/>
              <a:sym typeface="Lato"/>
            </a:endParaRPr>
          </a:p>
          <a:p>
            <a:pPr indent="0" lvl="0" marL="0" rtl="0" algn="just">
              <a:lnSpc>
                <a:spcPct val="130000"/>
              </a:lnSpc>
              <a:spcBef>
                <a:spcPts val="0"/>
              </a:spcBef>
              <a:spcAft>
                <a:spcPts val="0"/>
              </a:spcAft>
              <a:buSzPts val="469"/>
              <a:buNone/>
            </a:pPr>
            <a:r>
              <a:rPr lang="en" sz="1528">
                <a:solidFill>
                  <a:srgbClr val="434343"/>
                </a:solidFill>
                <a:latin typeface="Lato"/>
                <a:ea typeface="Lato"/>
                <a:cs typeface="Lato"/>
                <a:sym typeface="Lato"/>
              </a:rPr>
              <a:t>Tanvi Khosla</a:t>
            </a:r>
            <a:endParaRPr sz="1528">
              <a:solidFill>
                <a:srgbClr val="434343"/>
              </a:solidFill>
              <a:latin typeface="Lato"/>
              <a:ea typeface="Lato"/>
              <a:cs typeface="Lato"/>
              <a:sym typeface="Lato"/>
            </a:endParaRPr>
          </a:p>
        </p:txBody>
      </p:sp>
      <p:pic>
        <p:nvPicPr>
          <p:cNvPr id="64" name="Google Shape;64;p13"/>
          <p:cNvPicPr preferRelativeResize="0"/>
          <p:nvPr/>
        </p:nvPicPr>
        <p:blipFill>
          <a:blip r:embed="rId3">
            <a:alphaModFix/>
          </a:blip>
          <a:stretch>
            <a:fillRect/>
          </a:stretch>
        </p:blipFill>
        <p:spPr>
          <a:xfrm>
            <a:off x="2616550" y="2126950"/>
            <a:ext cx="889600" cy="889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latin typeface="Lato"/>
                <a:ea typeface="Lato"/>
                <a:cs typeface="Lato"/>
                <a:sym typeface="Lato"/>
              </a:rPr>
              <a:t>Purpose</a:t>
            </a:r>
            <a:endParaRPr>
              <a:latin typeface="Lato"/>
              <a:ea typeface="Lato"/>
              <a:cs typeface="Lato"/>
              <a:sym typeface="Lato"/>
            </a:endParaRPr>
          </a:p>
        </p:txBody>
      </p:sp>
      <p:sp>
        <p:nvSpPr>
          <p:cNvPr id="70" name="Google Shape;70;p14"/>
          <p:cNvSpPr txBox="1"/>
          <p:nvPr>
            <p:ph idx="1" type="body"/>
          </p:nvPr>
        </p:nvSpPr>
        <p:spPr>
          <a:xfrm>
            <a:off x="311700" y="1225225"/>
            <a:ext cx="5109300" cy="3354000"/>
          </a:xfrm>
          <a:prstGeom prst="rect">
            <a:avLst/>
          </a:prstGeom>
        </p:spPr>
        <p:txBody>
          <a:bodyPr anchorCtr="0" anchor="t" bIns="91425" lIns="91425" spcFirstLastPara="1" rIns="91425" wrap="square" tIns="91425">
            <a:normAutofit lnSpcReduction="20000"/>
          </a:bodyPr>
          <a:lstStyle/>
          <a:p>
            <a:pPr indent="-342900" lvl="0" marL="457200" rtl="0" algn="l">
              <a:lnSpc>
                <a:spcPct val="115000"/>
              </a:lnSpc>
              <a:spcBef>
                <a:spcPts val="0"/>
              </a:spcBef>
              <a:spcAft>
                <a:spcPts val="0"/>
              </a:spcAft>
              <a:buSzPts val="1800"/>
              <a:buChar char="●"/>
            </a:pPr>
            <a:r>
              <a:rPr lang="en"/>
              <a:t>Playing</a:t>
            </a:r>
            <a:r>
              <a:rPr lang="en"/>
              <a:t> sports is associated with reduction in chronic diseases as well as stress reduction. </a:t>
            </a:r>
            <a:endParaRPr/>
          </a:p>
          <a:p>
            <a:pPr indent="-342900" lvl="0" marL="457200" rtl="0" algn="l">
              <a:lnSpc>
                <a:spcPct val="115000"/>
              </a:lnSpc>
              <a:spcBef>
                <a:spcPts val="1000"/>
              </a:spcBef>
              <a:spcAft>
                <a:spcPts val="0"/>
              </a:spcAft>
              <a:buSzPts val="1800"/>
              <a:buChar char="●"/>
            </a:pPr>
            <a:r>
              <a:rPr lang="en"/>
              <a:t>Playing sports is also a great way to make social connections and be more active in general.</a:t>
            </a:r>
            <a:endParaRPr/>
          </a:p>
          <a:p>
            <a:pPr indent="-342900" lvl="0" marL="457200" rtl="0" algn="l">
              <a:lnSpc>
                <a:spcPct val="115000"/>
              </a:lnSpc>
              <a:spcBef>
                <a:spcPts val="1000"/>
              </a:spcBef>
              <a:spcAft>
                <a:spcPts val="1000"/>
              </a:spcAft>
              <a:buSzPts val="1800"/>
              <a:buChar char="●"/>
            </a:pPr>
            <a:r>
              <a:rPr lang="en"/>
              <a:t>Playpal helps you find a sports partner to play sports with by providing an interface that helps you see people living in the same town with the same sports interests.</a:t>
            </a:r>
            <a:endParaRPr/>
          </a:p>
        </p:txBody>
      </p:sp>
      <p:pic>
        <p:nvPicPr>
          <p:cNvPr id="71" name="Google Shape;71;p14"/>
          <p:cNvPicPr preferRelativeResize="0"/>
          <p:nvPr/>
        </p:nvPicPr>
        <p:blipFill>
          <a:blip r:embed="rId3">
            <a:alphaModFix/>
          </a:blip>
          <a:stretch>
            <a:fillRect/>
          </a:stretch>
        </p:blipFill>
        <p:spPr>
          <a:xfrm>
            <a:off x="5496475" y="163875"/>
            <a:ext cx="3588700" cy="44153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5"/>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latin typeface="Lato"/>
                <a:ea typeface="Lato"/>
                <a:cs typeface="Lato"/>
                <a:sym typeface="Lato"/>
              </a:rPr>
              <a:t>Features</a:t>
            </a:r>
            <a:endParaRPr>
              <a:latin typeface="Lato"/>
              <a:ea typeface="Lato"/>
              <a:cs typeface="Lato"/>
              <a:sym typeface="Lato"/>
            </a:endParaRPr>
          </a:p>
        </p:txBody>
      </p:sp>
      <p:sp>
        <p:nvSpPr>
          <p:cNvPr id="77" name="Google Shape;77;p15"/>
          <p:cNvSpPr txBox="1"/>
          <p:nvPr>
            <p:ph idx="1" type="body"/>
          </p:nvPr>
        </p:nvSpPr>
        <p:spPr>
          <a:xfrm>
            <a:off x="311700" y="1225225"/>
            <a:ext cx="8520600" cy="3354000"/>
          </a:xfrm>
          <a:prstGeom prst="rect">
            <a:avLst/>
          </a:prstGeom>
        </p:spPr>
        <p:txBody>
          <a:bodyPr anchorCtr="0" anchor="t" bIns="91425" lIns="91425" spcFirstLastPara="1" rIns="91425" wrap="square" tIns="91425">
            <a:normAutofit fontScale="92500" lnSpcReduction="20000"/>
          </a:bodyPr>
          <a:lstStyle/>
          <a:p>
            <a:pPr indent="-322580" lvl="0" marL="457200" rtl="0" algn="l">
              <a:spcBef>
                <a:spcPts val="0"/>
              </a:spcBef>
              <a:spcAft>
                <a:spcPts val="0"/>
              </a:spcAft>
              <a:buClr>
                <a:srgbClr val="434343"/>
              </a:buClr>
              <a:buSzPct val="100000"/>
              <a:buChar char="●"/>
            </a:pPr>
            <a:r>
              <a:rPr b="1" lang="en" sz="1600">
                <a:solidFill>
                  <a:srgbClr val="434343"/>
                </a:solidFill>
              </a:rPr>
              <a:t>Login</a:t>
            </a:r>
            <a:r>
              <a:rPr lang="en" sz="1600">
                <a:solidFill>
                  <a:srgbClr val="434343"/>
                </a:solidFill>
              </a:rPr>
              <a:t> : Google Sign-on for seamless logging in and easy access to all.</a:t>
            </a:r>
            <a:endParaRPr sz="1600">
              <a:solidFill>
                <a:srgbClr val="434343"/>
              </a:solidFill>
            </a:endParaRPr>
          </a:p>
          <a:p>
            <a:pPr indent="-322580" lvl="0" marL="457200" rtl="0" algn="l">
              <a:spcBef>
                <a:spcPts val="1000"/>
              </a:spcBef>
              <a:spcAft>
                <a:spcPts val="0"/>
              </a:spcAft>
              <a:buClr>
                <a:srgbClr val="434343"/>
              </a:buClr>
              <a:buSzPct val="100000"/>
              <a:buChar char="●"/>
            </a:pPr>
            <a:r>
              <a:rPr b="1" lang="en" sz="1600">
                <a:solidFill>
                  <a:srgbClr val="434343"/>
                </a:solidFill>
              </a:rPr>
              <a:t>Registration</a:t>
            </a:r>
            <a:r>
              <a:rPr lang="en" sz="1600">
                <a:solidFill>
                  <a:srgbClr val="434343"/>
                </a:solidFill>
              </a:rPr>
              <a:t> : Providing personal details and preferences to aid Playpal matching as well as to provide information to other users. </a:t>
            </a:r>
            <a:endParaRPr sz="1600">
              <a:solidFill>
                <a:srgbClr val="434343"/>
              </a:solidFill>
            </a:endParaRPr>
          </a:p>
          <a:p>
            <a:pPr indent="-322580" lvl="0" marL="457200" rtl="0" algn="l">
              <a:spcBef>
                <a:spcPts val="1000"/>
              </a:spcBef>
              <a:spcAft>
                <a:spcPts val="0"/>
              </a:spcAft>
              <a:buClr>
                <a:srgbClr val="434343"/>
              </a:buClr>
              <a:buSzPct val="100000"/>
              <a:buChar char="●"/>
            </a:pPr>
            <a:r>
              <a:rPr b="1" lang="en" sz="1600">
                <a:solidFill>
                  <a:srgbClr val="434343"/>
                </a:solidFill>
              </a:rPr>
              <a:t>Playpal matching</a:t>
            </a:r>
            <a:r>
              <a:rPr lang="en" sz="1600">
                <a:solidFill>
                  <a:srgbClr val="434343"/>
                </a:solidFill>
              </a:rPr>
              <a:t> : Customised suggestions as well as the ability to filter based on multiple criteria to find the perfect playpal.</a:t>
            </a:r>
            <a:endParaRPr sz="1600">
              <a:solidFill>
                <a:srgbClr val="434343"/>
              </a:solidFill>
            </a:endParaRPr>
          </a:p>
          <a:p>
            <a:pPr indent="-322580" lvl="0" marL="457200" rtl="0" algn="l">
              <a:spcBef>
                <a:spcPts val="1000"/>
              </a:spcBef>
              <a:spcAft>
                <a:spcPts val="0"/>
              </a:spcAft>
              <a:buClr>
                <a:srgbClr val="434343"/>
              </a:buClr>
              <a:buSzPct val="100000"/>
              <a:buChar char="●"/>
            </a:pPr>
            <a:r>
              <a:rPr b="1" lang="en" sz="1600">
                <a:solidFill>
                  <a:srgbClr val="434343"/>
                </a:solidFill>
              </a:rPr>
              <a:t>Messaging</a:t>
            </a:r>
            <a:r>
              <a:rPr lang="en" sz="1600">
                <a:solidFill>
                  <a:srgbClr val="434343"/>
                </a:solidFill>
              </a:rPr>
              <a:t> : Messaging exclusively for matched playpals to arrange meeting and playing their favourite sports.</a:t>
            </a:r>
            <a:endParaRPr sz="1600">
              <a:solidFill>
                <a:srgbClr val="434343"/>
              </a:solidFill>
            </a:endParaRPr>
          </a:p>
          <a:p>
            <a:pPr indent="-322580" lvl="0" marL="457200" rtl="0" algn="l">
              <a:spcBef>
                <a:spcPts val="1000"/>
              </a:spcBef>
              <a:spcAft>
                <a:spcPts val="0"/>
              </a:spcAft>
              <a:buClr>
                <a:srgbClr val="434343"/>
              </a:buClr>
              <a:buSzPct val="100000"/>
              <a:buChar char="●"/>
            </a:pPr>
            <a:r>
              <a:rPr b="1" lang="en" sz="1600">
                <a:solidFill>
                  <a:srgbClr val="434343"/>
                </a:solidFill>
              </a:rPr>
              <a:t>Game History</a:t>
            </a:r>
            <a:r>
              <a:rPr lang="en" sz="1600">
                <a:solidFill>
                  <a:srgbClr val="434343"/>
                </a:solidFill>
              </a:rPr>
              <a:t> : Ability to add a history of sports played with details to track as well as to allow other users to make an informed decision. </a:t>
            </a:r>
            <a:endParaRPr sz="1600">
              <a:solidFill>
                <a:srgbClr val="434343"/>
              </a:solidFill>
            </a:endParaRPr>
          </a:p>
          <a:p>
            <a:pPr indent="-322580" lvl="0" marL="457200" rtl="0" algn="l">
              <a:spcBef>
                <a:spcPts val="1000"/>
              </a:spcBef>
              <a:spcAft>
                <a:spcPts val="1000"/>
              </a:spcAft>
              <a:buClr>
                <a:srgbClr val="434343"/>
              </a:buClr>
              <a:buSzPct val="100000"/>
              <a:buChar char="●"/>
            </a:pPr>
            <a:r>
              <a:rPr b="1" lang="en" sz="1600">
                <a:solidFill>
                  <a:srgbClr val="434343"/>
                </a:solidFill>
              </a:rPr>
              <a:t>Rating </a:t>
            </a:r>
            <a:r>
              <a:rPr lang="en" sz="1600">
                <a:solidFill>
                  <a:srgbClr val="434343"/>
                </a:solidFill>
              </a:rPr>
              <a:t>: You can rate a Playpal based on your interaction and experience so other PlayPal users can make an informed decision.</a:t>
            </a:r>
            <a:endParaRPr sz="1600">
              <a:solidFill>
                <a:srgbClr val="434343"/>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6"/>
          <p:cNvSpPr txBox="1"/>
          <p:nvPr>
            <p:ph type="title"/>
          </p:nvPr>
        </p:nvSpPr>
        <p:spPr>
          <a:xfrm>
            <a:off x="3112500" y="248375"/>
            <a:ext cx="2919000" cy="6108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2700">
                <a:latin typeface="Lato"/>
                <a:ea typeface="Lato"/>
                <a:cs typeface="Lato"/>
                <a:sym typeface="Lato"/>
              </a:rPr>
              <a:t>Use Case Diagram</a:t>
            </a:r>
            <a:endParaRPr sz="2700">
              <a:latin typeface="Lato"/>
              <a:ea typeface="Lato"/>
              <a:cs typeface="Lato"/>
              <a:sym typeface="Lato"/>
            </a:endParaRPr>
          </a:p>
        </p:txBody>
      </p:sp>
      <p:pic>
        <p:nvPicPr>
          <p:cNvPr id="83" name="Google Shape;83;p16"/>
          <p:cNvPicPr preferRelativeResize="0"/>
          <p:nvPr/>
        </p:nvPicPr>
        <p:blipFill>
          <a:blip r:embed="rId3">
            <a:alphaModFix/>
          </a:blip>
          <a:stretch>
            <a:fillRect/>
          </a:stretch>
        </p:blipFill>
        <p:spPr>
          <a:xfrm>
            <a:off x="2727563" y="908975"/>
            <a:ext cx="3688885" cy="39795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type="title"/>
          </p:nvPr>
        </p:nvSpPr>
        <p:spPr>
          <a:xfrm>
            <a:off x="2751150" y="248375"/>
            <a:ext cx="3641700" cy="610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2700">
                <a:latin typeface="Lato"/>
                <a:ea typeface="Lato"/>
                <a:cs typeface="Lato"/>
                <a:sym typeface="Lato"/>
              </a:rPr>
              <a:t>High level architecture</a:t>
            </a:r>
            <a:endParaRPr sz="2700">
              <a:latin typeface="Lato"/>
              <a:ea typeface="Lato"/>
              <a:cs typeface="Lato"/>
              <a:sym typeface="Lato"/>
            </a:endParaRPr>
          </a:p>
        </p:txBody>
      </p:sp>
      <p:pic>
        <p:nvPicPr>
          <p:cNvPr id="89" name="Google Shape;89;p17"/>
          <p:cNvPicPr preferRelativeResize="0"/>
          <p:nvPr/>
        </p:nvPicPr>
        <p:blipFill>
          <a:blip r:embed="rId3">
            <a:alphaModFix/>
          </a:blip>
          <a:stretch>
            <a:fillRect/>
          </a:stretch>
        </p:blipFill>
        <p:spPr>
          <a:xfrm>
            <a:off x="1670925" y="734825"/>
            <a:ext cx="5802151" cy="41192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8"/>
          <p:cNvSpPr txBox="1"/>
          <p:nvPr>
            <p:ph type="title"/>
          </p:nvPr>
        </p:nvSpPr>
        <p:spPr>
          <a:xfrm>
            <a:off x="2751150" y="248375"/>
            <a:ext cx="3641700" cy="6108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sz="2700">
                <a:latin typeface="Lato"/>
                <a:ea typeface="Lato"/>
                <a:cs typeface="Lato"/>
                <a:sym typeface="Lato"/>
              </a:rPr>
              <a:t>Subsystem</a:t>
            </a:r>
            <a:r>
              <a:rPr lang="en" sz="2700">
                <a:latin typeface="Lato"/>
                <a:ea typeface="Lato"/>
                <a:cs typeface="Lato"/>
                <a:sym typeface="Lato"/>
              </a:rPr>
              <a:t> architecture</a:t>
            </a:r>
            <a:endParaRPr sz="2700">
              <a:latin typeface="Lato"/>
              <a:ea typeface="Lato"/>
              <a:cs typeface="Lato"/>
              <a:sym typeface="Lato"/>
            </a:endParaRPr>
          </a:p>
        </p:txBody>
      </p:sp>
      <p:pic>
        <p:nvPicPr>
          <p:cNvPr id="95" name="Google Shape;95;p18"/>
          <p:cNvPicPr preferRelativeResize="0"/>
          <p:nvPr/>
        </p:nvPicPr>
        <p:blipFill>
          <a:blip r:embed="rId3">
            <a:alphaModFix/>
          </a:blip>
          <a:stretch>
            <a:fillRect/>
          </a:stretch>
        </p:blipFill>
        <p:spPr>
          <a:xfrm>
            <a:off x="2897813" y="763075"/>
            <a:ext cx="3348382" cy="39795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3F3F3"/>
        </a:solidFill>
      </p:bgPr>
    </p:bg>
    <p:spTree>
      <p:nvGrpSpPr>
        <p:cNvPr id="99" name="Shape 99"/>
        <p:cNvGrpSpPr/>
        <p:nvPr/>
      </p:nvGrpSpPr>
      <p:grpSpPr>
        <a:xfrm>
          <a:off x="0" y="0"/>
          <a:ext cx="0" cy="0"/>
          <a:chOff x="0" y="0"/>
          <a:chExt cx="0" cy="0"/>
        </a:xfrm>
      </p:grpSpPr>
      <p:sp>
        <p:nvSpPr>
          <p:cNvPr id="100" name="Google Shape;100;p19"/>
          <p:cNvSpPr txBox="1"/>
          <p:nvPr>
            <p:ph idx="4294967295" type="title"/>
          </p:nvPr>
        </p:nvSpPr>
        <p:spPr>
          <a:xfrm>
            <a:off x="3739800" y="2156100"/>
            <a:ext cx="16644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300">
                <a:solidFill>
                  <a:srgbClr val="FFC002"/>
                </a:solidFill>
                <a:latin typeface="Lato"/>
                <a:ea typeface="Lato"/>
                <a:cs typeface="Lato"/>
                <a:sym typeface="Lato"/>
              </a:rPr>
              <a:t>Demo</a:t>
            </a:r>
            <a:endParaRPr b="1" sz="4300">
              <a:solidFill>
                <a:srgbClr val="FFC002"/>
              </a:solidFill>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3F3F3"/>
        </a:solidFill>
      </p:bgPr>
    </p:bg>
    <p:spTree>
      <p:nvGrpSpPr>
        <p:cNvPr id="104" name="Shape 104"/>
        <p:cNvGrpSpPr/>
        <p:nvPr/>
      </p:nvGrpSpPr>
      <p:grpSpPr>
        <a:xfrm>
          <a:off x="0" y="0"/>
          <a:ext cx="0" cy="0"/>
          <a:chOff x="0" y="0"/>
          <a:chExt cx="0" cy="0"/>
        </a:xfrm>
      </p:grpSpPr>
      <p:sp>
        <p:nvSpPr>
          <p:cNvPr id="105" name="Google Shape;105;p20"/>
          <p:cNvSpPr txBox="1"/>
          <p:nvPr>
            <p:ph idx="4294967295" type="title"/>
          </p:nvPr>
        </p:nvSpPr>
        <p:spPr>
          <a:xfrm>
            <a:off x="2726325" y="2156100"/>
            <a:ext cx="33072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300">
                <a:solidFill>
                  <a:srgbClr val="FFC002"/>
                </a:solidFill>
                <a:latin typeface="Lato"/>
                <a:ea typeface="Lato"/>
                <a:cs typeface="Lato"/>
                <a:sym typeface="Lato"/>
              </a:rPr>
              <a:t>Questions?</a:t>
            </a:r>
            <a:endParaRPr b="1" sz="4300">
              <a:solidFill>
                <a:srgbClr val="FFC002"/>
              </a:solidFill>
              <a:latin typeface="Lato"/>
              <a:ea typeface="Lato"/>
              <a:cs typeface="Lato"/>
              <a:sym typeface="Lato"/>
            </a:endParaRPr>
          </a:p>
        </p:txBody>
      </p:sp>
      <p:pic>
        <p:nvPicPr>
          <p:cNvPr id="106" name="Google Shape;106;p20"/>
          <p:cNvPicPr preferRelativeResize="0"/>
          <p:nvPr/>
        </p:nvPicPr>
        <p:blipFill>
          <a:blip r:embed="rId3">
            <a:alphaModFix/>
          </a:blip>
          <a:stretch>
            <a:fillRect/>
          </a:stretch>
        </p:blipFill>
        <p:spPr>
          <a:xfrm>
            <a:off x="5025500" y="1296325"/>
            <a:ext cx="4118500" cy="3847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57BB8A"/>
      </a:accent3>
      <a:accent4>
        <a:srgbClr val="78909C"/>
      </a:accent4>
      <a:accent5>
        <a:srgbClr val="607D8B"/>
      </a:accent5>
      <a:accent6>
        <a:srgbClr val="DCE755"/>
      </a:accent6>
      <a:hlink>
        <a:srgbClr val="607D8B"/>
      </a:hlink>
      <a:folHlink>
        <a:srgbClr val="607D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