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4" y="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f2828c918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f2828c918f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gf2828c918f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f2828c918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9" name="Google Shape;269;gf2828c918f_0_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gf2828c918f_0_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f20330e97a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f20330e97a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https://pixabay.com/photos/canyon-gorge-perspective-nature-5552326/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f4f71e3cfa_0_3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f4f71e3cfa_0_3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f6ce576be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f6ce576be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f6ce576be1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f6ce576be1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f4f71e3cfa_0_3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f4f71e3cfa_0_3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f4f71e3cfa_0_3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f4f71e3cfa_0_3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f4f71e3cfa_0_3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f4f71e3cfa_0_3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f6ce576be1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f6ce576be1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f6ce576be1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f6ce576be1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f2828c918f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f2828c918f_1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gf2828c918f_1_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f6ce576be1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f6ce576be1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https://www.pexels.com/photo/marketing-sign-shopping-business-7564224/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f4f71e3cf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Google Shape;202;gf4f71e3cf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gf4f71e3cf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f2828c918f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f2828c918f_0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gf2828c918f_0_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f2828c918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gf2828c918f_0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gf2828c918f_0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f4f71e3cfa_0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f4f71e3cfa_0_3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f20330e97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f20330e97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f4f71e3cfa_0_3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9" name="Google Shape;249;gf4f71e3cfa_0_3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250" name="Google Shape;250;gf4f71e3cfa_0_35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f2828c918f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gf2828c918f_0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gf2828c918f_0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>
  <p:cSld name="SECTION_HEADER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2860508"/>
            <a:ext cx="5853309" cy="2292016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1061191" y="1278747"/>
            <a:ext cx="4792118" cy="196061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342900" tIns="342900" rIns="617225" bIns="3429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800"/>
              <a:buFont typeface="Trebuchet MS"/>
              <a:buNone/>
              <a:defRPr sz="3800">
                <a:solidFill>
                  <a:srgbClr val="FF66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1" y="3677805"/>
            <a:ext cx="5853309" cy="59554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205725" tIns="205725" rIns="274325" bIns="137150" anchor="t" anchorCtr="0">
            <a:spAutoFit/>
          </a:bodyPr>
          <a:lstStyle>
            <a:lvl1pPr marL="457200" lvl="0" indent="-2286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 b="1" i="0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/>
          <p:nvPr/>
        </p:nvSpPr>
        <p:spPr>
          <a:xfrm rot="5400000">
            <a:off x="784252" y="975804"/>
            <a:ext cx="360759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3"/>
          <p:cNvSpPr/>
          <p:nvPr/>
        </p:nvSpPr>
        <p:spPr>
          <a:xfrm rot="-5400000">
            <a:off x="5672930" y="3058986"/>
            <a:ext cx="360759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56112" y="4429898"/>
            <a:ext cx="2704163" cy="563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66697" y="-17813"/>
            <a:ext cx="2899712" cy="23188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 flipH="1">
            <a:off x="7052806" y="-285839"/>
            <a:ext cx="1839234" cy="2375053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/>
          <p:nvPr/>
        </p:nvSpPr>
        <p:spPr>
          <a:xfrm>
            <a:off x="900952" y="1477496"/>
            <a:ext cx="7401960" cy="327951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83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5" tIns="205725" rIns="205725" bIns="20572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156321" y="4722973"/>
            <a:ext cx="74463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l">
              <a:spcBef>
                <a:spcPts val="0"/>
              </a:spcBef>
              <a:buNone/>
              <a:defRPr sz="1100"/>
            </a:lvl1pPr>
            <a:lvl2pPr marL="0" lvl="1" indent="0" algn="l">
              <a:spcBef>
                <a:spcPts val="0"/>
              </a:spcBef>
              <a:buNone/>
              <a:defRPr sz="1100"/>
            </a:lvl2pPr>
            <a:lvl3pPr marL="0" lvl="2" indent="0" algn="l">
              <a:spcBef>
                <a:spcPts val="0"/>
              </a:spcBef>
              <a:buNone/>
              <a:defRPr sz="1100"/>
            </a:lvl3pPr>
            <a:lvl4pPr marL="0" lvl="3" indent="0" algn="l">
              <a:spcBef>
                <a:spcPts val="0"/>
              </a:spcBef>
              <a:buNone/>
              <a:defRPr sz="1100"/>
            </a:lvl4pPr>
            <a:lvl5pPr marL="0" lvl="4" indent="0" algn="l">
              <a:spcBef>
                <a:spcPts val="0"/>
              </a:spcBef>
              <a:buNone/>
              <a:defRPr sz="1100"/>
            </a:lvl5pPr>
            <a:lvl6pPr marL="0" lvl="5" indent="0" algn="l">
              <a:spcBef>
                <a:spcPts val="0"/>
              </a:spcBef>
              <a:buNone/>
              <a:defRPr sz="1100"/>
            </a:lvl6pPr>
            <a:lvl7pPr marL="0" lvl="6" indent="0" algn="l">
              <a:spcBef>
                <a:spcPts val="0"/>
              </a:spcBef>
              <a:buNone/>
              <a:defRPr sz="1100"/>
            </a:lvl7pPr>
            <a:lvl8pPr marL="0" lvl="7" indent="0" algn="l">
              <a:spcBef>
                <a:spcPts val="0"/>
              </a:spcBef>
              <a:buNone/>
              <a:defRPr sz="1100"/>
            </a:lvl8pPr>
            <a:lvl9pPr marL="0" lvl="8" indent="0" algn="l">
              <a:spcBef>
                <a:spcPts val="0"/>
              </a:spcBef>
              <a:buNone/>
              <a:defRPr sz="11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902636" y="1477496"/>
            <a:ext cx="7248745" cy="3279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725" tIns="205725" rIns="27432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marL="3200400" lvl="6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marL="3657600" lvl="7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marL="4114800" lvl="8" indent="-3175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>
            <a:endParaRPr/>
          </a:p>
        </p:txBody>
      </p:sp>
      <p:cxnSp>
        <p:nvCxnSpPr>
          <p:cNvPr id="64" name="Google Shape;64;p14"/>
          <p:cNvCxnSpPr/>
          <p:nvPr/>
        </p:nvCxnSpPr>
        <p:spPr>
          <a:xfrm>
            <a:off x="0" y="4757012"/>
            <a:ext cx="900952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65" name="Google Shape;65;p14"/>
          <p:cNvSpPr/>
          <p:nvPr/>
        </p:nvSpPr>
        <p:spPr>
          <a:xfrm rot="5400000">
            <a:off x="479779" y="215588"/>
            <a:ext cx="360759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0" y="-1280"/>
            <a:ext cx="404870" cy="5151762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72615" r="-72615"/>
            </a:stretch>
          </a:blip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7" name="Google Shape;67;p14"/>
          <p:cNvCxnSpPr/>
          <p:nvPr/>
        </p:nvCxnSpPr>
        <p:spPr>
          <a:xfrm flipH="1">
            <a:off x="7553384" y="4707733"/>
            <a:ext cx="222999" cy="303876"/>
          </a:xfrm>
          <a:prstGeom prst="straightConnector1">
            <a:avLst/>
          </a:prstGeom>
          <a:noFill/>
          <a:ln w="9525" cap="flat" cmpd="sng">
            <a:solidFill>
              <a:srgbClr val="FF660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8" name="Google Shape;68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89682" y="4749391"/>
            <a:ext cx="1170593" cy="243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hdl.handle.net/10919/105384" TargetMode="Externa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pngfind.com/mpng/bTmwxJ_boundary-spanner-hd-png-download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pngfind.com/mpng/bTmwxJ_boundary-spanner-hd-png-download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pixabay.com/vectors/superhero-comic-speech-bubbles-4376197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pexels.com/photo/photo-of-woman-teaching-935943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pexels.com/photo/blue-printer-paper-7376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8/00251741211279611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hdl.handle.net/10919/105384" TargetMode="External"/><Relationship Id="rId4" Type="http://schemas.openxmlformats.org/officeDocument/2006/relationships/hyperlink" Target="https://doi.org/10.1109/FIE.2008.472040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mailto:farleyjp@vt.edu" TargetMode="External"/><Relationship Id="rId5" Type="http://schemas.openxmlformats.org/officeDocument/2006/relationships/hyperlink" Target="mailto:arwalz@vt.edu" TargetMode="External"/><Relationship Id="rId4" Type="http://schemas.openxmlformats.org/officeDocument/2006/relationships/image" Target="../media/image9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arwalz@vt.edu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png"/><Relationship Id="rId4" Type="http://schemas.openxmlformats.org/officeDocument/2006/relationships/hyperlink" Target="mailto:jfarley@vt.ed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2.0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exels.com/photo/man-in-red-polo-shirt-sitting-near-chalkboard-3779448/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s://pixabay.com/photos/woman-poses-elearning-female-girl-1447067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hyperlink" Target="https://www.pexels.com/photo/woman-in-teal-dress-shirt-sits-near-wall-1181426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flic.kr/p/2aXMEnj" TargetMode="External"/><Relationship Id="rId4" Type="http://schemas.openxmlformats.org/officeDocument/2006/relationships/hyperlink" Target="https://commons.wikimedia.org/wiki/File:Orange_couch.pn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pixabay.com/illustrations/misunderstanding-black-men-2421389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>
            <a:spLocks noGrp="1"/>
          </p:cNvSpPr>
          <p:nvPr>
            <p:ph type="title"/>
          </p:nvPr>
        </p:nvSpPr>
        <p:spPr>
          <a:xfrm>
            <a:off x="1242875" y="1222750"/>
            <a:ext cx="4792200" cy="181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73150" tIns="0" rIns="7315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420"/>
              <a:buFont typeface="Trebuchet MS"/>
              <a:buNone/>
            </a:pPr>
            <a:r>
              <a:rPr lang="en" sz="3990" dirty="0"/>
              <a:t>Boundary Spanners:</a:t>
            </a:r>
            <a:r>
              <a:rPr lang="en" sz="2690" dirty="0"/>
              <a:t> </a:t>
            </a:r>
            <a:endParaRPr sz="269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420"/>
              <a:buFont typeface="Trebuchet MS"/>
              <a:buNone/>
            </a:pPr>
            <a:r>
              <a:rPr lang="en" sz="2690" dirty="0"/>
              <a:t>Bridging Gaps Between Higher Education and PreK12</a:t>
            </a:r>
            <a:endParaRPr sz="2690" dirty="0"/>
          </a:p>
        </p:txBody>
      </p:sp>
      <p:sp>
        <p:nvSpPr>
          <p:cNvPr id="173" name="Google Shape;173;p27"/>
          <p:cNvSpPr txBox="1">
            <a:spLocks noGrp="1"/>
          </p:cNvSpPr>
          <p:nvPr>
            <p:ph type="body" idx="1"/>
          </p:nvPr>
        </p:nvSpPr>
        <p:spPr>
          <a:xfrm>
            <a:off x="94800" y="2980325"/>
            <a:ext cx="9049200" cy="89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205725" tIns="205725" rIns="274325" bIns="13715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950"/>
              <a:t>Anita Walz</a:t>
            </a:r>
            <a:r>
              <a:rPr lang="en" sz="950" b="0"/>
              <a:t>,</a:t>
            </a:r>
            <a:r>
              <a:rPr lang="en" sz="950"/>
              <a:t> Associate Professor, Assistant Director of Open Education and Scholarly Communication Librarian, University Libraries at Virginia Tech </a:t>
            </a:r>
            <a:endParaRPr sz="95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950"/>
              <a:t>Julee Farley, Work completed as: University-PreK12 Liaison, Center for Educational Networks and Impacts, Institute for Creativity, Arts, and Technology at Virginia Tech</a:t>
            </a:r>
            <a:endParaRPr sz="95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100"/>
              <a:t>2021 Open Education Conference ~ October 19, 2021 ~ online</a:t>
            </a:r>
            <a:endParaRPr sz="1100"/>
          </a:p>
        </p:txBody>
      </p:sp>
      <p:pic>
        <p:nvPicPr>
          <p:cNvPr id="174" name="Google Shape;17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6300" y="4343025"/>
            <a:ext cx="2128374" cy="55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7"/>
          <p:cNvSpPr txBox="1"/>
          <p:nvPr/>
        </p:nvSpPr>
        <p:spPr>
          <a:xfrm>
            <a:off x="987475" y="4760650"/>
            <a:ext cx="14772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at Virginia Tech</a:t>
            </a:r>
            <a:endParaRPr sz="1100"/>
          </a:p>
        </p:txBody>
      </p:sp>
      <p:pic>
        <p:nvPicPr>
          <p:cNvPr id="176" name="Google Shape;17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12918" y="4800573"/>
            <a:ext cx="552433" cy="1932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45ED51-E396-47C6-9FBB-FC0381144069}"/>
              </a:ext>
            </a:extLst>
          </p:cNvPr>
          <p:cNvSpPr/>
          <p:nvPr/>
        </p:nvSpPr>
        <p:spPr>
          <a:xfrm>
            <a:off x="6542392" y="4070966"/>
            <a:ext cx="21467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8C5206"/>
                </a:solidFill>
                <a:latin typeface="Helvetica Neue"/>
                <a:hlinkClick r:id="rId5"/>
              </a:rPr>
              <a:t>http://hdl.handle.net/10919/105384</a:t>
            </a:r>
            <a:endParaRPr lang="en-US" sz="1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7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</a:pPr>
            <a:r>
              <a:rPr lang="en" sz="2800">
                <a:solidFill>
                  <a:srgbClr val="FF6600"/>
                </a:solidFill>
              </a:rPr>
              <a:t>Implementation Issues - for creators</a:t>
            </a:r>
            <a:endParaRPr sz="2800">
              <a:solidFill>
                <a:srgbClr val="FF6600"/>
              </a:solidFill>
            </a:endParaRPr>
          </a:p>
        </p:txBody>
      </p:sp>
      <p:sp>
        <p:nvSpPr>
          <p:cNvPr id="273" name="Google Shape;273;p37"/>
          <p:cNvSpPr txBox="1">
            <a:spLocks noGrp="1"/>
          </p:cNvSpPr>
          <p:nvPr>
            <p:ph type="sldNum" idx="12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10</a:t>
            </a:fld>
            <a:endParaRPr sz="1100"/>
          </a:p>
        </p:txBody>
      </p:sp>
      <p:sp>
        <p:nvSpPr>
          <p:cNvPr id="274" name="Google Shape;274;p37"/>
          <p:cNvSpPr txBox="1">
            <a:spLocks noGrp="1"/>
          </p:cNvSpPr>
          <p:nvPr>
            <p:ph type="body" idx="1"/>
          </p:nvPr>
        </p:nvSpPr>
        <p:spPr>
          <a:xfrm>
            <a:off x="900925" y="1433475"/>
            <a:ext cx="7248600" cy="243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725" tIns="205725" rIns="274325" bIns="34275" anchor="t" anchorCtr="0">
            <a:normAutofit lnSpcReduction="10000"/>
          </a:bodyPr>
          <a:lstStyle/>
          <a:p>
            <a:pPr marL="254000" lvl="0" indent="-3048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Guidance needed regarding inclusion/sharing of: </a:t>
            </a:r>
            <a:endParaRPr sz="2200"/>
          </a:p>
          <a:p>
            <a:pPr marL="520700" lvl="1" indent="-196850" algn="l" rtl="0">
              <a:spcBef>
                <a:spcPts val="50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Undergrad/Grad Student creations</a:t>
            </a:r>
            <a:endParaRPr sz="1400"/>
          </a:p>
          <a:p>
            <a:pPr marL="520700" lvl="1" indent="-196850" algn="l" rtl="0">
              <a:spcBef>
                <a:spcPts val="50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Third-party graphics, elements, etc.</a:t>
            </a:r>
            <a:endParaRPr sz="1400"/>
          </a:p>
          <a:p>
            <a:pPr marL="5207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400"/>
          </a:p>
          <a:p>
            <a:pPr marL="254000" lvl="0" indent="-273050" algn="l" rtl="0">
              <a:spcBef>
                <a:spcPts val="800"/>
              </a:spcBef>
              <a:spcAft>
                <a:spcPts val="0"/>
              </a:spcAft>
              <a:buSzPts val="1700"/>
              <a:buChar char="●"/>
            </a:pPr>
            <a:r>
              <a:rPr lang="en" sz="2200"/>
              <a:t>Format matters (for others to customize)</a:t>
            </a:r>
            <a:endParaRPr sz="2200"/>
          </a:p>
          <a:p>
            <a:pPr marL="5207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400"/>
          </a:p>
          <a:p>
            <a:pPr marL="254000" lvl="0" indent="-304800" algn="l" rtl="0">
              <a:spcBef>
                <a:spcPts val="800"/>
              </a:spcBef>
              <a:spcAft>
                <a:spcPts val="500"/>
              </a:spcAft>
              <a:buSzPts val="2200"/>
              <a:buChar char="●"/>
            </a:pPr>
            <a:r>
              <a:rPr lang="en" sz="2200"/>
              <a:t>Accessibility (ADA compliance) matters -- and how </a:t>
            </a:r>
            <a:endParaRPr sz="2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8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body" idx="1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500"/>
              </a:spcAft>
              <a:buNone/>
            </a:pPr>
            <a:endParaRPr/>
          </a:p>
        </p:txBody>
      </p:sp>
      <p:pic>
        <p:nvPicPr>
          <p:cNvPr id="281" name="Google Shape;28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446200"/>
            <a:ext cx="91440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8"/>
          <p:cNvSpPr txBox="1"/>
          <p:nvPr/>
        </p:nvSpPr>
        <p:spPr>
          <a:xfrm>
            <a:off x="45175" y="5403500"/>
            <a:ext cx="39774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">
                <a:solidFill>
                  <a:srgbClr val="888888"/>
                </a:solidFill>
              </a:rPr>
              <a:t>https://pixabay.com/photos/canyon-gorge-perspective-nature-5552326/</a:t>
            </a:r>
            <a:endParaRPr sz="4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4025" y="1198450"/>
            <a:ext cx="2476550" cy="210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39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Boundary Spanners &amp; Boundary Objects</a:t>
            </a:r>
            <a:endParaRPr>
              <a:solidFill>
                <a:srgbClr val="FF6600"/>
              </a:solidFill>
            </a:endParaRPr>
          </a:p>
        </p:txBody>
      </p:sp>
      <p:sp>
        <p:nvSpPr>
          <p:cNvPr id="289" name="Google Shape;289;p39"/>
          <p:cNvSpPr txBox="1">
            <a:spLocks noGrp="1"/>
          </p:cNvSpPr>
          <p:nvPr>
            <p:ph type="body" idx="1"/>
          </p:nvPr>
        </p:nvSpPr>
        <p:spPr>
          <a:xfrm>
            <a:off x="885986" y="1198446"/>
            <a:ext cx="7248600" cy="3279600"/>
          </a:xfrm>
          <a:prstGeom prst="rect">
            <a:avLst/>
          </a:prstGeom>
        </p:spPr>
        <p:txBody>
          <a:bodyPr spcFirstLastPara="1" wrap="square" lIns="205725" tIns="205725" rIns="274325" bIns="34275" anchor="t" anchorCtr="0">
            <a:normAutofit lnSpcReduction="10000"/>
          </a:bodyPr>
          <a:lstStyle/>
          <a:p>
            <a:pPr marL="18288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/>
              <a:t>Boundary spanners</a:t>
            </a:r>
            <a:r>
              <a:rPr lang="en" sz="2200"/>
              <a:t> link organizations or groups to share knowledge and resources </a:t>
            </a:r>
            <a:r>
              <a:rPr lang="en"/>
              <a:t>(Jesiek et. al, 2018; Johri, 2008)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/>
              <a:t>Boundary objects</a:t>
            </a:r>
            <a:r>
              <a:rPr lang="en" sz="2200"/>
              <a:t> are any object that is part of multiple groups that facilitates communication between them </a:t>
            </a:r>
            <a:endParaRPr sz="2200"/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(Hawkins &amp; Rezazade, 2012)</a:t>
            </a:r>
            <a:endParaRPr sz="2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90" name="Google Shape;290;p39"/>
          <p:cNvSpPr txBox="1"/>
          <p:nvPr/>
        </p:nvSpPr>
        <p:spPr>
          <a:xfrm>
            <a:off x="343525" y="4754800"/>
            <a:ext cx="67707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00">
                <a:solidFill>
                  <a:schemeClr val="dk1"/>
                </a:solidFill>
              </a:rPr>
              <a:t>© Aardrock CC BY NC SA “Spotting Boundary Spanners” </a:t>
            </a:r>
            <a:r>
              <a:rPr lang="en" sz="5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https://www.pngfind.com/mpng/bTmwxJ_boundary-spanner-hd-png-download/</a:t>
            </a:r>
            <a:r>
              <a:rPr lang="en" sz="500">
                <a:solidFill>
                  <a:schemeClr val="dk1"/>
                </a:solidFill>
              </a:rPr>
              <a:t>  (Removed border and text)</a:t>
            </a:r>
            <a:endParaRPr sz="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0"/>
          <p:cNvSpPr txBox="1">
            <a:spLocks noGrp="1"/>
          </p:cNvSpPr>
          <p:nvPr>
            <p:ph type="body" idx="1"/>
          </p:nvPr>
        </p:nvSpPr>
        <p:spPr>
          <a:xfrm>
            <a:off x="947711" y="1450596"/>
            <a:ext cx="7248600" cy="3279600"/>
          </a:xfrm>
          <a:prstGeom prst="rect">
            <a:avLst/>
          </a:prstGeom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4200">
              <a:solidFill>
                <a:srgbClr val="FF6600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500"/>
              </a:spcAft>
              <a:buNone/>
            </a:pPr>
            <a:r>
              <a:rPr lang="en" sz="4200">
                <a:solidFill>
                  <a:srgbClr val="FF6600"/>
                </a:solidFill>
              </a:rPr>
              <a:t>We are! </a:t>
            </a:r>
            <a:endParaRPr sz="4200">
              <a:solidFill>
                <a:srgbClr val="FF6600"/>
              </a:solidFill>
            </a:endParaRPr>
          </a:p>
        </p:txBody>
      </p:sp>
      <p:pic>
        <p:nvPicPr>
          <p:cNvPr id="296" name="Google Shape;29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7050" y="1160450"/>
            <a:ext cx="4945275" cy="327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0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Who are boundary spanners?</a:t>
            </a:r>
            <a:endParaRPr>
              <a:solidFill>
                <a:srgbClr val="FF6600"/>
              </a:solidFill>
            </a:endParaRPr>
          </a:p>
        </p:txBody>
      </p:sp>
      <p:sp>
        <p:nvSpPr>
          <p:cNvPr id="298" name="Google Shape;298;p40"/>
          <p:cNvSpPr txBox="1"/>
          <p:nvPr/>
        </p:nvSpPr>
        <p:spPr>
          <a:xfrm>
            <a:off x="289275" y="4763850"/>
            <a:ext cx="50622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">
                <a:solidFill>
                  <a:schemeClr val="dk1"/>
                </a:solidFill>
              </a:rPr>
              <a:t>https://www.pexels.com/photo/woman-sharing-her-presentation-with-her-colleagues-3153198/</a:t>
            </a:r>
            <a:endParaRPr sz="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1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spcFirstLastPara="1" wrap="square" lIns="891525" tIns="205725" rIns="205725" bIns="20572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What are the roles of the boundary spanner?</a:t>
            </a:r>
            <a:endParaRPr>
              <a:solidFill>
                <a:srgbClr val="FF6600"/>
              </a:solidFill>
            </a:endParaRPr>
          </a:p>
        </p:txBody>
      </p:sp>
      <p:sp>
        <p:nvSpPr>
          <p:cNvPr id="304" name="Google Shape;304;p41"/>
          <p:cNvSpPr txBox="1">
            <a:spLocks noGrp="1"/>
          </p:cNvSpPr>
          <p:nvPr>
            <p:ph type="body" idx="1"/>
          </p:nvPr>
        </p:nvSpPr>
        <p:spPr>
          <a:xfrm>
            <a:off x="2760578" y="1477500"/>
            <a:ext cx="5390700" cy="3279600"/>
          </a:xfrm>
          <a:prstGeom prst="rect">
            <a:avLst/>
          </a:prstGeom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Goal: bring together diverse communities in productive ways</a:t>
            </a:r>
            <a:endParaRPr sz="2200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Formal or informal</a:t>
            </a:r>
            <a:endParaRPr sz="22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Links organizations or spans holes in networks</a:t>
            </a:r>
            <a:endParaRPr sz="2200"/>
          </a:p>
        </p:txBody>
      </p:sp>
      <p:pic>
        <p:nvPicPr>
          <p:cNvPr id="305" name="Google Shape;30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250" y="1717000"/>
            <a:ext cx="2634450" cy="2240175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41"/>
          <p:cNvSpPr txBox="1"/>
          <p:nvPr/>
        </p:nvSpPr>
        <p:spPr>
          <a:xfrm>
            <a:off x="343525" y="4754800"/>
            <a:ext cx="67707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dk1"/>
                </a:solidFill>
              </a:rPr>
              <a:t>© Aardrock CC BY NC SA “Spotting Boundary Spanners” </a:t>
            </a:r>
            <a:r>
              <a:rPr lang="en" sz="5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https://www.pngfind.com/mpng/bTmwxJ_boundary-spanner-hd-png-download/</a:t>
            </a:r>
            <a:r>
              <a:rPr lang="en" sz="500">
                <a:solidFill>
                  <a:schemeClr val="dk1"/>
                </a:solidFill>
              </a:rPr>
              <a:t>  (Removed border and text)</a:t>
            </a:r>
            <a:endParaRPr sz="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2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How our project started</a:t>
            </a:r>
            <a:endParaRPr>
              <a:solidFill>
                <a:srgbClr val="FF6600"/>
              </a:solidFill>
            </a:endParaRPr>
          </a:p>
        </p:txBody>
      </p:sp>
      <p:sp>
        <p:nvSpPr>
          <p:cNvPr id="312" name="Google Shape;312;p42"/>
          <p:cNvSpPr txBox="1">
            <a:spLocks noGrp="1"/>
          </p:cNvSpPr>
          <p:nvPr>
            <p:ph type="body" idx="1"/>
          </p:nvPr>
        </p:nvSpPr>
        <p:spPr>
          <a:xfrm>
            <a:off x="902625" y="1245550"/>
            <a:ext cx="8160000" cy="3511500"/>
          </a:xfrm>
          <a:prstGeom prst="rect">
            <a:avLst/>
          </a:prstGeom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/>
              <a:t>Consultation re: copyright and open licenses</a:t>
            </a:r>
            <a:endParaRPr sz="2200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/>
              <a:t>  Development of instructional documents and forms</a:t>
            </a:r>
            <a:endParaRPr sz="2200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/>
              <a:t>1a. Higher ed students own their own work</a:t>
            </a:r>
            <a:endParaRPr sz="1700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/>
              <a:t>1b. Faculty must have (non coerced) permission to share student work</a:t>
            </a:r>
            <a:endParaRPr sz="1700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/>
              <a:t>2. Further instruction needed regarding use of in-copyright third-party works, preferred file formats, and document accessibility</a:t>
            </a:r>
            <a:endParaRPr sz="1700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/>
              <a:t>3. Process-management checklists (for authors and CENI)</a:t>
            </a:r>
            <a:endParaRPr sz="1700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/>
              <a:t>4. CENI needs permission to “publish” works</a:t>
            </a:r>
            <a:endParaRPr sz="1700"/>
          </a:p>
          <a:p>
            <a:pPr marL="457200" lvl="0" indent="0" algn="l" rtl="0">
              <a:spcBef>
                <a:spcPts val="800"/>
              </a:spcBef>
              <a:spcAft>
                <a:spcPts val="500"/>
              </a:spcAft>
              <a:buNone/>
            </a:pPr>
            <a:endParaRPr sz="1700"/>
          </a:p>
        </p:txBody>
      </p:sp>
      <p:sp>
        <p:nvSpPr>
          <p:cNvPr id="313" name="Google Shape;313;p42"/>
          <p:cNvSpPr/>
          <p:nvPr/>
        </p:nvSpPr>
        <p:spPr>
          <a:xfrm>
            <a:off x="1324525" y="1811950"/>
            <a:ext cx="341700" cy="295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66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3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What we’ve accomplished</a:t>
            </a:r>
            <a:r>
              <a:rPr lang="en" sz="1533">
                <a:solidFill>
                  <a:srgbClr val="FF6600"/>
                </a:solidFill>
              </a:rPr>
              <a:t> (and why it matters)</a:t>
            </a:r>
            <a:endParaRPr sz="1533">
              <a:solidFill>
                <a:srgbClr val="FF6600"/>
              </a:solidFill>
            </a:endParaRPr>
          </a:p>
        </p:txBody>
      </p:sp>
      <p:sp>
        <p:nvSpPr>
          <p:cNvPr id="319" name="Google Shape;319;p43"/>
          <p:cNvSpPr txBox="1">
            <a:spLocks noGrp="1"/>
          </p:cNvSpPr>
          <p:nvPr>
            <p:ph type="body" idx="1"/>
          </p:nvPr>
        </p:nvSpPr>
        <p:spPr>
          <a:xfrm>
            <a:off x="707100" y="1477500"/>
            <a:ext cx="7729800" cy="3279600"/>
          </a:xfrm>
          <a:prstGeom prst="rect">
            <a:avLst/>
          </a:prstGeom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●"/>
            </a:pPr>
            <a:r>
              <a:rPr lang="en" sz="1800"/>
              <a:t>Faculty/grad students can share more easily</a:t>
            </a:r>
            <a:endParaRPr sz="18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800"/>
              <a:t>We have documentation!</a:t>
            </a:r>
            <a:endParaRPr sz="18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800"/>
              <a:t>We learned some things</a:t>
            </a:r>
            <a:endParaRPr sz="1800"/>
          </a:p>
          <a:p>
            <a:pPr marL="9144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Higher Ed learned a lot more about PreK12 context</a:t>
            </a:r>
            <a:endParaRPr sz="1800"/>
          </a:p>
          <a:p>
            <a:pPr marL="9144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PreK12 learned more about ©, open licensing, and accessibility</a:t>
            </a:r>
            <a:endParaRPr sz="18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800"/>
              <a:t>This framework does not exist elsewhere (and if it did, it was not easy to find) </a:t>
            </a:r>
            <a:r>
              <a:rPr lang="en" sz="1700"/>
              <a:t> . . . also working on a publication about the project.</a:t>
            </a:r>
            <a:endParaRPr sz="1700"/>
          </a:p>
          <a:p>
            <a:pPr marL="457200" lvl="0" indent="0" algn="l" rtl="0">
              <a:spcBef>
                <a:spcPts val="800"/>
              </a:spcBef>
              <a:spcAft>
                <a:spcPts val="500"/>
              </a:spcAft>
              <a:buNone/>
            </a:pPr>
            <a:endParaRPr sz="1800"/>
          </a:p>
        </p:txBody>
      </p:sp>
      <p:pic>
        <p:nvPicPr>
          <p:cNvPr id="320" name="Google Shape;32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5749" y="883225"/>
            <a:ext cx="2727699" cy="2086276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43"/>
          <p:cNvSpPr txBox="1"/>
          <p:nvPr/>
        </p:nvSpPr>
        <p:spPr>
          <a:xfrm>
            <a:off x="506225" y="4754800"/>
            <a:ext cx="48903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" u="sng">
                <a:solidFill>
                  <a:schemeClr val="hlink"/>
                </a:solidFill>
                <a:hlinkClick r:id="rId4"/>
              </a:rPr>
              <a:t>https://pixabay.com/vectors/superhero-comic-speech-bubbles-4376197</a:t>
            </a:r>
            <a:r>
              <a:rPr lang="en" sz="400">
                <a:solidFill>
                  <a:schemeClr val="dk1"/>
                </a:solidFill>
              </a:rPr>
              <a:t> </a:t>
            </a:r>
            <a:endParaRPr sz="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4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Additional Findings / Observations</a:t>
            </a:r>
            <a:endParaRPr>
              <a:solidFill>
                <a:srgbClr val="FF6600"/>
              </a:solidFill>
            </a:endParaRPr>
          </a:p>
        </p:txBody>
      </p:sp>
      <p:sp>
        <p:nvSpPr>
          <p:cNvPr id="327" name="Google Shape;327;p44"/>
          <p:cNvSpPr txBox="1">
            <a:spLocks noGrp="1"/>
          </p:cNvSpPr>
          <p:nvPr>
            <p:ph type="body" idx="1"/>
          </p:nvPr>
        </p:nvSpPr>
        <p:spPr>
          <a:xfrm>
            <a:off x="3209025" y="1160450"/>
            <a:ext cx="5724600" cy="1887000"/>
          </a:xfrm>
          <a:prstGeom prst="rect">
            <a:avLst/>
          </a:prstGeom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/>
              <a:t>Messages to Higher Education </a:t>
            </a:r>
            <a:endParaRPr sz="2200"/>
          </a:p>
          <a:p>
            <a:pPr marL="457200" lvl="0" indent="-336550" algn="l" rtl="0">
              <a:spcBef>
                <a:spcPts val="800"/>
              </a:spcBef>
              <a:spcAft>
                <a:spcPts val="0"/>
              </a:spcAft>
              <a:buSzPts val="1700"/>
              <a:buChar char="●"/>
            </a:pPr>
            <a:r>
              <a:rPr lang="en" sz="1400"/>
              <a:t>PreK12 teachers are EXPERTS at teaching</a:t>
            </a:r>
            <a:endParaRPr sz="14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400"/>
              <a:t>Creating generalizable lesson plans (to share) is not a small, effortless, nor easy task</a:t>
            </a:r>
            <a:endParaRPr sz="14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400"/>
              <a:t>PreK12 are generally paid when collaboratively creating resources to share beyond their classroom</a:t>
            </a:r>
            <a:endParaRPr/>
          </a:p>
        </p:txBody>
      </p:sp>
      <p:pic>
        <p:nvPicPr>
          <p:cNvPr id="328" name="Google Shape;328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005" y="1160451"/>
            <a:ext cx="2831027" cy="1886874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44"/>
          <p:cNvSpPr txBox="1"/>
          <p:nvPr/>
        </p:nvSpPr>
        <p:spPr>
          <a:xfrm>
            <a:off x="378000" y="3047450"/>
            <a:ext cx="7881600" cy="17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2"/>
                </a:solidFill>
              </a:rPr>
              <a:t>Questions to ask: </a:t>
            </a:r>
            <a:endParaRPr sz="1300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300">
                <a:solidFill>
                  <a:schemeClr val="dk2"/>
                </a:solidFill>
              </a:rPr>
              <a:t>What standards are your students struggling with?</a:t>
            </a:r>
            <a:endParaRPr sz="1300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300">
                <a:solidFill>
                  <a:schemeClr val="dk2"/>
                </a:solidFill>
              </a:rPr>
              <a:t>How much time can you/do you plan to spend teaching this specific concept, topic, task or project?</a:t>
            </a:r>
            <a:endParaRPr sz="1300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300">
                <a:solidFill>
                  <a:schemeClr val="dk2"/>
                </a:solidFill>
              </a:rPr>
              <a:t>Is there specific terminology that should be included (or not included) to which you want students to be exposed?</a:t>
            </a:r>
            <a:endParaRPr sz="1300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300">
                <a:solidFill>
                  <a:schemeClr val="dk2"/>
                </a:solidFill>
              </a:rPr>
              <a:t>What would make it easy for you to actually use the material?</a:t>
            </a:r>
            <a:endParaRPr sz="1300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300">
                <a:solidFill>
                  <a:schemeClr val="dk2"/>
                </a:solidFill>
              </a:rPr>
              <a:t>When do you plan to teach the material? How far in advance would you like to receive it?</a:t>
            </a:r>
            <a:endParaRPr sz="1600"/>
          </a:p>
        </p:txBody>
      </p:sp>
      <p:sp>
        <p:nvSpPr>
          <p:cNvPr id="330" name="Google Shape;330;p44"/>
          <p:cNvSpPr txBox="1"/>
          <p:nvPr/>
        </p:nvSpPr>
        <p:spPr>
          <a:xfrm>
            <a:off x="614700" y="4854225"/>
            <a:ext cx="42213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https://www.pexels.com/photo/photo-of-woman-teaching-935943</a:t>
            </a:r>
            <a:endParaRPr sz="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5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Additional Findings / Observations</a:t>
            </a:r>
            <a:endParaRPr>
              <a:solidFill>
                <a:srgbClr val="FF6600"/>
              </a:solidFill>
            </a:endParaRPr>
          </a:p>
        </p:txBody>
      </p:sp>
      <p:sp>
        <p:nvSpPr>
          <p:cNvPr id="336" name="Google Shape;336;p45"/>
          <p:cNvSpPr txBox="1">
            <a:spLocks noGrp="1"/>
          </p:cNvSpPr>
          <p:nvPr>
            <p:ph type="body" idx="1"/>
          </p:nvPr>
        </p:nvSpPr>
        <p:spPr>
          <a:xfrm>
            <a:off x="335450" y="1253875"/>
            <a:ext cx="5883300" cy="3693900"/>
          </a:xfrm>
          <a:prstGeom prst="rect">
            <a:avLst/>
          </a:prstGeom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/>
              <a:t>Messages to PreK12 Education </a:t>
            </a:r>
            <a:endParaRPr sz="22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00"/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●"/>
            </a:pPr>
            <a:r>
              <a:rPr lang="en" sz="1800"/>
              <a:t>Project timelines in Higher Education are much longer than in PreK12</a:t>
            </a:r>
            <a:endParaRPr sz="1800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00"/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●"/>
            </a:pPr>
            <a:r>
              <a:rPr lang="en" sz="1800"/>
              <a:t>Higher Education projects have a higher degree of uncertainty</a:t>
            </a:r>
            <a:endParaRPr sz="1800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00"/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●"/>
            </a:pPr>
            <a:r>
              <a:rPr lang="en" sz="1800"/>
              <a:t>Without funding, HE faculty and students may not have an obligation (or opportunity) to conduct outreach. (Outreach is generally not rewarded by the tenure process.)</a:t>
            </a:r>
            <a:endParaRPr sz="1800"/>
          </a:p>
        </p:txBody>
      </p:sp>
      <p:pic>
        <p:nvPicPr>
          <p:cNvPr id="337" name="Google Shape;33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0200" y="1462250"/>
            <a:ext cx="2772874" cy="2757399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45"/>
          <p:cNvSpPr txBox="1"/>
          <p:nvPr/>
        </p:nvSpPr>
        <p:spPr>
          <a:xfrm>
            <a:off x="641800" y="4745750"/>
            <a:ext cx="49266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https://www.pexels.com/photo/blue-printer-paper-7376/</a:t>
            </a:r>
            <a:r>
              <a:rPr lang="en" sz="400">
                <a:solidFill>
                  <a:schemeClr val="dk1"/>
                </a:solidFill>
              </a:rPr>
              <a:t> </a:t>
            </a:r>
            <a:endParaRPr sz="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46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References</a:t>
            </a:r>
            <a:endParaRPr>
              <a:solidFill>
                <a:srgbClr val="FF6600"/>
              </a:solidFill>
            </a:endParaRPr>
          </a:p>
        </p:txBody>
      </p:sp>
      <p:sp>
        <p:nvSpPr>
          <p:cNvPr id="344" name="Google Shape;344;p46"/>
          <p:cNvSpPr txBox="1">
            <a:spLocks noGrp="1"/>
          </p:cNvSpPr>
          <p:nvPr>
            <p:ph type="body" idx="1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</p:spPr>
        <p:txBody>
          <a:bodyPr spcFirstLastPara="1" wrap="square" lIns="205725" tIns="205725" rIns="274325" bIns="34275" anchor="t" anchorCtr="0">
            <a:normAutofit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chemeClr val="dk1"/>
                </a:solidFill>
              </a:rPr>
              <a:t>Hawkins, M. A., &amp;  Rezazade M. H. (2012). Knowledge boundary spanning process: synthesizing four spanning mechanisms.  </a:t>
            </a:r>
            <a:r>
              <a:rPr lang="en" sz="1200" i="1" dirty="0">
                <a:solidFill>
                  <a:schemeClr val="dk1"/>
                </a:solidFill>
              </a:rPr>
              <a:t>Management Decision, 50</a:t>
            </a:r>
            <a:r>
              <a:rPr lang="en" sz="1200" dirty="0">
                <a:solidFill>
                  <a:schemeClr val="dk1"/>
                </a:solidFill>
              </a:rPr>
              <a:t>(10), 1800 - 1815. doi: </a:t>
            </a:r>
            <a:r>
              <a:rPr lang="en" sz="1200" dirty="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10.1108/00251741211279611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chemeClr val="dk1"/>
                </a:solidFill>
              </a:rPr>
              <a:t>Jesiek, B. K., Mazzurco, A., Buswell, N. T., &amp; Thompson, J. D. (2018). Boundary spanning and engineering: A qualitative systematic review. </a:t>
            </a:r>
            <a:r>
              <a:rPr lang="en" sz="1200" i="1" dirty="0">
                <a:solidFill>
                  <a:schemeClr val="dk1"/>
                </a:solidFill>
              </a:rPr>
              <a:t>Journal of Engineering Education, 107(3),</a:t>
            </a:r>
            <a:r>
              <a:rPr lang="en" sz="1200" dirty="0">
                <a:solidFill>
                  <a:schemeClr val="dk1"/>
                </a:solidFill>
              </a:rPr>
              <a:t> 380–413. doi: 10.1002/jee.20219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222222"/>
                </a:solidFill>
                <a:highlight>
                  <a:schemeClr val="lt1"/>
                </a:highlight>
              </a:rPr>
              <a:t>Johri, A. (2008). Boundary spanning knowledge broker: An emerging role in global engineering firms. In </a:t>
            </a:r>
            <a:r>
              <a:rPr lang="en" sz="1200" i="1" dirty="0">
                <a:solidFill>
                  <a:srgbClr val="222222"/>
                </a:solidFill>
                <a:highlight>
                  <a:schemeClr val="lt1"/>
                </a:highlight>
              </a:rPr>
              <a:t>2008 38th Annual Frontiers in Education Conference</a:t>
            </a:r>
            <a:r>
              <a:rPr lang="en" sz="1200" dirty="0">
                <a:solidFill>
                  <a:srgbClr val="222222"/>
                </a:solidFill>
                <a:highlight>
                  <a:schemeClr val="lt1"/>
                </a:highlight>
              </a:rPr>
              <a:t>, S2E-7. IEEE. </a:t>
            </a:r>
            <a:r>
              <a:rPr lang="en" sz="1200" dirty="0">
                <a:solidFill>
                  <a:schemeClr val="dk1"/>
                </a:solidFill>
              </a:rPr>
              <a:t>doi: </a:t>
            </a:r>
            <a:r>
              <a:rPr lang="en" sz="1200" dirty="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10.1109/FIE.2008.4720407</a:t>
            </a:r>
            <a:endParaRPr sz="12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/>
          </a:p>
          <a:p>
            <a:pPr marL="0" lvl="0" indent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dk1"/>
                </a:solidFill>
              </a:rPr>
              <a:t>Walz, A., &amp; Farley, J. P. (2021). Slides and supporting documentation/forms from </a:t>
            </a:r>
            <a:r>
              <a:rPr lang="en-US" sz="1200" dirty="0">
                <a:solidFill>
                  <a:schemeClr val="dk1"/>
                </a:solidFill>
              </a:rPr>
              <a:t>Boundary Spanners: Bridging Gaps Between Higher Education and PreK12. Presented at the 2021 Open Education Conference.</a:t>
            </a:r>
            <a:r>
              <a:rPr lang="en" sz="1200" dirty="0">
                <a:solidFill>
                  <a:schemeClr val="dk1"/>
                </a:solidFill>
              </a:rPr>
              <a:t> </a:t>
            </a:r>
            <a:r>
              <a:rPr lang="en-US" dirty="0">
                <a:hlinkClick r:id="rId5"/>
              </a:rPr>
              <a:t>http://hdl.handle.net/10919/105384</a:t>
            </a:r>
            <a:r>
              <a:rPr lang="en-US" dirty="0"/>
              <a:t> </a:t>
            </a: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83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</a:pPr>
            <a:r>
              <a:rPr lang="en" sz="2800">
                <a:solidFill>
                  <a:srgbClr val="FF6600"/>
                </a:solidFill>
              </a:rPr>
              <a:t>Introductions</a:t>
            </a:r>
            <a:endParaRPr sz="2800">
              <a:solidFill>
                <a:srgbClr val="FF6600"/>
              </a:solidFill>
            </a:endParaRPr>
          </a:p>
        </p:txBody>
      </p:sp>
      <p:sp>
        <p:nvSpPr>
          <p:cNvPr id="185" name="Google Shape;185;p28"/>
          <p:cNvSpPr txBox="1">
            <a:spLocks noGrp="1"/>
          </p:cNvSpPr>
          <p:nvPr>
            <p:ph type="sldNum" idx="12"/>
          </p:nvPr>
        </p:nvSpPr>
        <p:spPr>
          <a:xfrm>
            <a:off x="156321" y="4722973"/>
            <a:ext cx="74463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2</a:t>
            </a:fld>
            <a:endParaRPr sz="1100"/>
          </a:p>
        </p:txBody>
      </p:sp>
      <p:sp>
        <p:nvSpPr>
          <p:cNvPr id="186" name="Google Shape;186;p28"/>
          <p:cNvSpPr txBox="1">
            <a:spLocks noGrp="1"/>
          </p:cNvSpPr>
          <p:nvPr>
            <p:ph type="body" idx="1"/>
          </p:nvPr>
        </p:nvSpPr>
        <p:spPr>
          <a:xfrm>
            <a:off x="902636" y="992425"/>
            <a:ext cx="7248745" cy="3563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2540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pic>
        <p:nvPicPr>
          <p:cNvPr id="187" name="Google Shape;18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1044" y="1222899"/>
            <a:ext cx="1517833" cy="2023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99175" y="1752434"/>
            <a:ext cx="1473800" cy="175874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8"/>
          <p:cNvSpPr txBox="1"/>
          <p:nvPr/>
        </p:nvSpPr>
        <p:spPr>
          <a:xfrm>
            <a:off x="2003375" y="3452900"/>
            <a:ext cx="33276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Anita Walz, M.S.</a:t>
            </a:r>
            <a:r>
              <a:rPr lang="en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Associate Professor, Assistant Director </a:t>
            </a:r>
            <a:endParaRPr sz="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of Open Education and Scholarly Communication </a:t>
            </a:r>
            <a:endParaRPr sz="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Librarian at Virginia Tech  </a:t>
            </a:r>
            <a:r>
              <a:rPr lang="en" sz="800" u="sng">
                <a:solidFill>
                  <a:schemeClr val="hlink"/>
                </a:solidFill>
                <a:hlinkClick r:id="rId5"/>
              </a:rPr>
              <a:t>arwalz@vt.edu</a:t>
            </a:r>
            <a:r>
              <a:rPr lang="en" sz="800"/>
              <a:t> </a:t>
            </a:r>
            <a:endParaRPr sz="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Twitter: @arwalz</a:t>
            </a:r>
            <a:endParaRPr sz="800"/>
          </a:p>
        </p:txBody>
      </p:sp>
      <p:sp>
        <p:nvSpPr>
          <p:cNvPr id="190" name="Google Shape;190;p28"/>
          <p:cNvSpPr txBox="1"/>
          <p:nvPr/>
        </p:nvSpPr>
        <p:spPr>
          <a:xfrm>
            <a:off x="5121875" y="3184200"/>
            <a:ext cx="1920600" cy="9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Julee Farley, Ph.D.</a:t>
            </a:r>
            <a:endParaRPr>
              <a:solidFill>
                <a:srgbClr val="FF66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[formerly] University-PreK12 Liaison, Center for Educational Networks and Impacts, Institute for Creativity, Arts, and Technology at Virginia Tech</a:t>
            </a:r>
            <a:endParaRPr sz="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hlinkClick r:id="rId6"/>
              </a:rPr>
              <a:t>farleyjp@vt.edu</a:t>
            </a:r>
            <a:r>
              <a:rPr lang="en" sz="800"/>
              <a:t> </a:t>
            </a:r>
            <a:endParaRPr sz="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7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Discussion</a:t>
            </a:r>
            <a:endParaRPr>
              <a:solidFill>
                <a:srgbClr val="FF6600"/>
              </a:solidFill>
            </a:endParaRPr>
          </a:p>
        </p:txBody>
      </p:sp>
      <p:sp>
        <p:nvSpPr>
          <p:cNvPr id="350" name="Google Shape;350;p47"/>
          <p:cNvSpPr txBox="1">
            <a:spLocks noGrp="1"/>
          </p:cNvSpPr>
          <p:nvPr>
            <p:ph type="body" idx="1"/>
          </p:nvPr>
        </p:nvSpPr>
        <p:spPr>
          <a:xfrm>
            <a:off x="902624" y="1477500"/>
            <a:ext cx="8183700" cy="3279600"/>
          </a:xfrm>
          <a:prstGeom prst="rect">
            <a:avLst/>
          </a:prstGeom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6600"/>
                </a:solidFill>
              </a:rPr>
              <a:t>Anita Walz, M.S.</a:t>
            </a:r>
            <a:endParaRPr sz="2100">
              <a:solidFill>
                <a:srgbClr val="FF6600"/>
              </a:solidFill>
            </a:endParaRPr>
          </a:p>
          <a:p>
            <a:pPr marL="4572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University Libraries, Virginia Tech</a:t>
            </a:r>
            <a:endParaRPr sz="2100"/>
          </a:p>
          <a:p>
            <a:pPr marL="4572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hlink"/>
                </a:solidFill>
                <a:hlinkClick r:id="rId3"/>
              </a:rPr>
              <a:t>arwalz@vt.edu</a:t>
            </a:r>
            <a:endParaRPr sz="2100"/>
          </a:p>
          <a:p>
            <a:pPr marL="5486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4572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6600"/>
                </a:solidFill>
              </a:rPr>
              <a:t>Julee Farley, Ph.D.</a:t>
            </a:r>
            <a:endParaRPr sz="2100">
              <a:solidFill>
                <a:srgbClr val="FF6600"/>
              </a:solidFill>
            </a:endParaRPr>
          </a:p>
          <a:p>
            <a:pPr marL="4572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hlink"/>
                </a:solidFill>
                <a:hlinkClick r:id="rId4"/>
              </a:rPr>
              <a:t>farleyjp@vt.edu</a:t>
            </a:r>
            <a:r>
              <a:rPr lang="en" sz="2695"/>
              <a:t> </a:t>
            </a:r>
            <a:endParaRPr sz="2695"/>
          </a:p>
          <a:p>
            <a:pPr marL="4572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95"/>
          </a:p>
        </p:txBody>
      </p:sp>
      <p:pic>
        <p:nvPicPr>
          <p:cNvPr id="351" name="Google Shape;351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57600" y="1088750"/>
            <a:ext cx="2579425" cy="3869149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47"/>
          <p:cNvSpPr txBox="1"/>
          <p:nvPr/>
        </p:nvSpPr>
        <p:spPr>
          <a:xfrm>
            <a:off x="415825" y="4899425"/>
            <a:ext cx="45378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">
                <a:solidFill>
                  <a:schemeClr val="dk1"/>
                </a:solidFill>
              </a:rPr>
              <a:t>https://www.pexels.com/photo/marketing-sign-shopping-business-7564224/</a:t>
            </a:r>
            <a:endParaRPr sz="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</a:pPr>
            <a:r>
              <a:rPr lang="en" sz="2800">
                <a:solidFill>
                  <a:srgbClr val="FF6600"/>
                </a:solidFill>
              </a:rPr>
              <a:t>About this presentation</a:t>
            </a:r>
            <a:endParaRPr sz="2800">
              <a:solidFill>
                <a:srgbClr val="FF6600"/>
              </a:solidFill>
            </a:endParaRPr>
          </a:p>
        </p:txBody>
      </p:sp>
      <p:sp>
        <p:nvSpPr>
          <p:cNvPr id="206" name="Google Shape;206;p30"/>
          <p:cNvSpPr txBox="1">
            <a:spLocks noGrp="1"/>
          </p:cNvSpPr>
          <p:nvPr>
            <p:ph type="sldNum" idx="12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3</a:t>
            </a:fld>
            <a:endParaRPr sz="1100"/>
          </a:p>
        </p:txBody>
      </p:sp>
      <p:sp>
        <p:nvSpPr>
          <p:cNvPr id="207" name="Google Shape;207;p30"/>
          <p:cNvSpPr txBox="1">
            <a:spLocks noGrp="1"/>
          </p:cNvSpPr>
          <p:nvPr>
            <p:ph type="body" idx="1"/>
          </p:nvPr>
        </p:nvSpPr>
        <p:spPr>
          <a:xfrm>
            <a:off x="902625" y="992425"/>
            <a:ext cx="8055900" cy="35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25400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Discuss the problem of expectations, usefulness, and communication in </a:t>
            </a:r>
            <a:r>
              <a:rPr lang="en" sz="1900" b="1"/>
              <a:t>sharing</a:t>
            </a:r>
            <a:r>
              <a:rPr lang="en" sz="1900"/>
              <a:t> between higher education and PreK12.</a:t>
            </a:r>
            <a:endParaRPr sz="1900"/>
          </a:p>
          <a:p>
            <a:pPr marL="520700" lvl="1" indent="-190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Misconceptions by both sides</a:t>
            </a:r>
            <a:endParaRPr sz="1600"/>
          </a:p>
          <a:p>
            <a:pPr marL="520700" lvl="1" indent="-190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Implementation issues</a:t>
            </a:r>
            <a:endParaRPr sz="1600"/>
          </a:p>
          <a:p>
            <a:pPr marL="520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  <a:p>
            <a:pPr marL="25400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Introducing Boundary Spanners and Boundary Objects</a:t>
            </a:r>
            <a:endParaRPr sz="1900"/>
          </a:p>
          <a:p>
            <a:pPr marL="2540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  <a:p>
            <a:pPr marL="25400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Project overview</a:t>
            </a:r>
            <a:endParaRPr sz="1900"/>
          </a:p>
          <a:p>
            <a:pPr marL="520700" lvl="1" indent="-190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Getting started</a:t>
            </a:r>
            <a:endParaRPr sz="1600"/>
          </a:p>
          <a:p>
            <a:pPr marL="520700" lvl="1" indent="-190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Accomplishments</a:t>
            </a:r>
            <a:endParaRPr sz="1600"/>
          </a:p>
          <a:p>
            <a:pPr marL="520700" lvl="1" indent="-190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Findings and observations</a:t>
            </a:r>
            <a:endParaRPr sz="1600"/>
          </a:p>
          <a:p>
            <a:pPr marL="520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  <a:p>
            <a:pPr marL="25400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Discussion</a:t>
            </a:r>
            <a:endParaRPr sz="19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1"/>
          <p:cNvSpPr txBox="1">
            <a:spLocks noGrp="1"/>
          </p:cNvSpPr>
          <p:nvPr>
            <p:ph type="title"/>
          </p:nvPr>
        </p:nvSpPr>
        <p:spPr>
          <a:xfrm>
            <a:off x="0" y="329450"/>
            <a:ext cx="85047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</a:pPr>
            <a:r>
              <a:rPr lang="en" sz="2800">
                <a:solidFill>
                  <a:srgbClr val="FF6600"/>
                </a:solidFill>
              </a:rPr>
              <a:t>Context: Sharing between Higher Ed &amp; PreK12</a:t>
            </a:r>
            <a:endParaRPr sz="2800">
              <a:solidFill>
                <a:srgbClr val="FF6600"/>
              </a:solidFill>
            </a:endParaRPr>
          </a:p>
        </p:txBody>
      </p:sp>
      <p:sp>
        <p:nvSpPr>
          <p:cNvPr id="214" name="Google Shape;214;p31"/>
          <p:cNvSpPr txBox="1">
            <a:spLocks noGrp="1"/>
          </p:cNvSpPr>
          <p:nvPr>
            <p:ph type="sldNum" idx="12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4</a:t>
            </a:fld>
            <a:endParaRPr sz="1100"/>
          </a:p>
        </p:txBody>
      </p:sp>
      <p:sp>
        <p:nvSpPr>
          <p:cNvPr id="215" name="Google Shape;215;p31"/>
          <p:cNvSpPr txBox="1">
            <a:spLocks noGrp="1"/>
          </p:cNvSpPr>
          <p:nvPr>
            <p:ph type="body" idx="1"/>
          </p:nvPr>
        </p:nvSpPr>
        <p:spPr>
          <a:xfrm>
            <a:off x="902636" y="992425"/>
            <a:ext cx="7248600" cy="35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>
                <a:solidFill>
                  <a:srgbClr val="FFFFFF"/>
                </a:solidFill>
              </a:rPr>
              <a:t>© Enoch </a:t>
            </a:r>
            <a:r>
              <a:rPr lang="en" sz="1400">
                <a:solidFill>
                  <a:srgbClr val="000000"/>
                </a:solidFill>
              </a:rPr>
              <a:t>Lai “Sharing is Caring”  </a:t>
            </a:r>
            <a:r>
              <a:rPr lang="en" sz="1400" u="sng">
                <a:solidFill>
                  <a:srgbClr val="0097A7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NC ND</a:t>
            </a:r>
            <a:r>
              <a:rPr lang="en" sz="1400">
                <a:solidFill>
                  <a:srgbClr val="000000"/>
                </a:solidFill>
              </a:rPr>
              <a:t> </a:t>
            </a:r>
            <a:endParaRPr sz="1400">
              <a:solidFill>
                <a:srgbClr val="000000"/>
              </a:solidFill>
            </a:endParaRPr>
          </a:p>
          <a:p>
            <a:pPr marL="2540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6" name="Google Shape;216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82700" y="992425"/>
            <a:ext cx="5522176" cy="368142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31"/>
          <p:cNvSpPr txBox="1"/>
          <p:nvPr/>
        </p:nvSpPr>
        <p:spPr>
          <a:xfrm>
            <a:off x="1682700" y="4468375"/>
            <a:ext cx="5385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solidFill>
                  <a:schemeClr val="dk1"/>
                </a:solidFill>
              </a:rPr>
              <a:t>© Enoch Lai “Sharing is Caring”  </a:t>
            </a:r>
            <a:r>
              <a:rPr lang="en" sz="4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NC ND</a:t>
            </a: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8200" y="2796650"/>
            <a:ext cx="1687650" cy="956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2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</a:pPr>
            <a:endParaRPr sz="2800">
              <a:solidFill>
                <a:srgbClr val="FF6600"/>
              </a:solidFill>
            </a:endParaRPr>
          </a:p>
        </p:txBody>
      </p:sp>
      <p:sp>
        <p:nvSpPr>
          <p:cNvPr id="225" name="Google Shape;225;p32"/>
          <p:cNvSpPr txBox="1">
            <a:spLocks noGrp="1"/>
          </p:cNvSpPr>
          <p:nvPr>
            <p:ph type="sldNum" idx="12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5</a:t>
            </a:fld>
            <a:endParaRPr sz="1100"/>
          </a:p>
        </p:txBody>
      </p:sp>
      <p:sp>
        <p:nvSpPr>
          <p:cNvPr id="226" name="Google Shape;226;p32"/>
          <p:cNvSpPr txBox="1">
            <a:spLocks noGrp="1"/>
          </p:cNvSpPr>
          <p:nvPr>
            <p:ph type="body" idx="1"/>
          </p:nvPr>
        </p:nvSpPr>
        <p:spPr>
          <a:xfrm>
            <a:off x="900924" y="992425"/>
            <a:ext cx="7843500" cy="35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2540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457200" lvl="0" indent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       Some in Higher Education want to share.</a:t>
            </a:r>
            <a:endParaRPr sz="2200"/>
          </a:p>
          <a:p>
            <a:pPr marL="16256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Expert authored materials are valued by many in PreK12. </a:t>
            </a: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>
              <a:solidFill>
                <a:srgbClr val="FF66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6600"/>
                </a:solidFill>
              </a:rPr>
              <a:t>BUT . . . there are significant implementation issues</a:t>
            </a:r>
            <a:endParaRPr sz="2500">
              <a:solidFill>
                <a:srgbClr val="FF6600"/>
              </a:solidFill>
            </a:endParaRPr>
          </a:p>
        </p:txBody>
      </p:sp>
      <p:pic>
        <p:nvPicPr>
          <p:cNvPr id="227" name="Google Shape;22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2525" y="992423"/>
            <a:ext cx="1200650" cy="138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17775" y="1854900"/>
            <a:ext cx="1844500" cy="18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3"/>
          <p:cNvSpPr txBox="1">
            <a:spLocks noGrp="1"/>
          </p:cNvSpPr>
          <p:nvPr>
            <p:ph type="body" idx="1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/>
              <a:t>One-Directional Flow of information</a:t>
            </a:r>
            <a:endParaRPr sz="2200"/>
          </a:p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Not grasping others’ needs</a:t>
            </a:r>
            <a:endParaRPr sz="2200"/>
          </a:p>
        </p:txBody>
      </p:sp>
      <p:sp>
        <p:nvSpPr>
          <p:cNvPr id="234" name="Google Shape;234;p33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</a:pPr>
            <a:r>
              <a:rPr lang="en" sz="2800">
                <a:solidFill>
                  <a:srgbClr val="FF6600"/>
                </a:solidFill>
              </a:rPr>
              <a:t>Implementation Issues</a:t>
            </a:r>
            <a:endParaRPr sz="2800">
              <a:solidFill>
                <a:srgbClr val="FF6600"/>
              </a:solidFill>
            </a:endParaRPr>
          </a:p>
        </p:txBody>
      </p:sp>
      <p:pic>
        <p:nvPicPr>
          <p:cNvPr id="235" name="Google Shape;23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7700" y="2977101"/>
            <a:ext cx="3580074" cy="1180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02025" y="329450"/>
            <a:ext cx="2335375" cy="1418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5227" y="2809376"/>
            <a:ext cx="2554650" cy="1705175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3"/>
          <p:cNvSpPr txBox="1"/>
          <p:nvPr/>
        </p:nvSpPr>
        <p:spPr>
          <a:xfrm>
            <a:off x="632775" y="4583050"/>
            <a:ext cx="5432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https://pixabay.com/photos/woman-poses-elearning-female-girl-1447067/</a:t>
            </a:r>
            <a:r>
              <a:rPr lang="en" sz="400">
                <a:solidFill>
                  <a:schemeClr val="dk1"/>
                </a:solidFill>
              </a:rPr>
              <a:t> </a:t>
            </a:r>
            <a:endParaRPr sz="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https://www.pexels.com/photo/man-in-red-polo-shirt-sitting-near-chalkboard-3779448/</a:t>
            </a:r>
            <a:r>
              <a:rPr lang="en" sz="400">
                <a:solidFill>
                  <a:schemeClr val="dk1"/>
                </a:solidFill>
              </a:rPr>
              <a:t> </a:t>
            </a:r>
            <a:endParaRPr sz="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" u="sng">
                <a:solidFill>
                  <a:schemeClr val="accent5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https://www.pexels.com/photo/woman-in-teal-dress-shirt-sits-near-wall-1181426</a:t>
            </a:r>
            <a:endParaRPr sz="7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4"/>
          <p:cNvSpPr txBox="1">
            <a:spLocks noGrp="1"/>
          </p:cNvSpPr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spcFirstLastPara="1" wrap="square" lIns="891525" tIns="205725" rIns="205725" bIns="2057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 the importance of “fit”</a:t>
            </a:r>
            <a:endParaRPr/>
          </a:p>
        </p:txBody>
      </p:sp>
      <p:sp>
        <p:nvSpPr>
          <p:cNvPr id="244" name="Google Shape;244;p34"/>
          <p:cNvSpPr txBox="1">
            <a:spLocks noGrp="1"/>
          </p:cNvSpPr>
          <p:nvPr>
            <p:ph type="body" idx="1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500"/>
              </a:spcAft>
              <a:buNone/>
            </a:pPr>
            <a:endParaRPr/>
          </a:p>
        </p:txBody>
      </p:sp>
      <p:pic>
        <p:nvPicPr>
          <p:cNvPr id="245" name="Google Shape;24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1625" y="1029299"/>
            <a:ext cx="4000726" cy="4664025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4"/>
          <p:cNvSpPr txBox="1"/>
          <p:nvPr/>
        </p:nvSpPr>
        <p:spPr>
          <a:xfrm>
            <a:off x="72325" y="4790950"/>
            <a:ext cx="4628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00">
                <a:solidFill>
                  <a:srgbClr val="222222"/>
                </a:solidFill>
                <a:highlight>
                  <a:schemeClr val="lt1"/>
                </a:highlight>
              </a:rPr>
              <a:t>Couch (public domain): </a:t>
            </a:r>
            <a:r>
              <a:rPr lang="en" sz="500" u="sng">
                <a:solidFill>
                  <a:srgbClr val="1155CC"/>
                </a:solidFill>
                <a:highlight>
                  <a:schemeClr val="lt1"/>
                </a:highlight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https://commons.wikimedia.org/wiki/File:Orange_couch.png</a:t>
            </a:r>
            <a:r>
              <a:rPr lang="en" sz="500">
                <a:solidFill>
                  <a:srgbClr val="222222"/>
                </a:solidFill>
                <a:highlight>
                  <a:schemeClr val="lt1"/>
                </a:highlight>
              </a:rPr>
              <a:t> </a:t>
            </a:r>
            <a:endParaRPr sz="5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00">
                <a:solidFill>
                  <a:srgbClr val="222222"/>
                </a:solidFill>
                <a:highlight>
                  <a:schemeClr val="lt1"/>
                </a:highlight>
              </a:rPr>
              <a:t>Room is CC BY NC 2.0: </a:t>
            </a:r>
            <a:r>
              <a:rPr lang="en" sz="500" u="sng">
                <a:solidFill>
                  <a:srgbClr val="1155CC"/>
                </a:solidFill>
                <a:highlight>
                  <a:schemeClr val="lt1"/>
                </a:highlight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https://flic.kr/p/2aXMEnj</a:t>
            </a:r>
            <a:endParaRPr sz="5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5"/>
          <p:cNvSpPr txBox="1">
            <a:spLocks noGrp="1"/>
          </p:cNvSpPr>
          <p:nvPr>
            <p:ph type="title"/>
          </p:nvPr>
        </p:nvSpPr>
        <p:spPr>
          <a:xfrm>
            <a:off x="0" y="329450"/>
            <a:ext cx="89253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5" tIns="205725" rIns="205725" bIns="205725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7142"/>
              <a:buFont typeface="Trebuchet MS"/>
              <a:buNone/>
            </a:pPr>
            <a:r>
              <a:rPr lang="en" sz="2800">
                <a:solidFill>
                  <a:srgbClr val="FF6600"/>
                </a:solidFill>
              </a:rPr>
              <a:t>Implementation Issues - Misconceptions by PreK12 </a:t>
            </a:r>
            <a:endParaRPr sz="2800">
              <a:solidFill>
                <a:srgbClr val="FF6600"/>
              </a:solidFill>
            </a:endParaRPr>
          </a:p>
        </p:txBody>
      </p:sp>
      <p:sp>
        <p:nvSpPr>
          <p:cNvPr id="253" name="Google Shape;253;p35"/>
          <p:cNvSpPr txBox="1">
            <a:spLocks noGrp="1"/>
          </p:cNvSpPr>
          <p:nvPr>
            <p:ph type="sldNum" idx="12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8</a:t>
            </a:fld>
            <a:endParaRPr sz="1100"/>
          </a:p>
        </p:txBody>
      </p:sp>
      <p:sp>
        <p:nvSpPr>
          <p:cNvPr id="254" name="Google Shape;254;p35"/>
          <p:cNvSpPr txBox="1">
            <a:spLocks noGrp="1"/>
          </p:cNvSpPr>
          <p:nvPr>
            <p:ph type="body" idx="1"/>
          </p:nvPr>
        </p:nvSpPr>
        <p:spPr>
          <a:xfrm>
            <a:off x="902636" y="992425"/>
            <a:ext cx="7248600" cy="35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725" tIns="205725" rIns="274325" bIns="3427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Teachers . . . </a:t>
            </a: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Make assumptions about outreach</a:t>
            </a:r>
            <a:endParaRPr sz="220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Assume dramatically different timelines</a:t>
            </a:r>
            <a:endParaRPr sz="2200"/>
          </a:p>
        </p:txBody>
      </p:sp>
      <p:sp>
        <p:nvSpPr>
          <p:cNvPr id="255" name="Google Shape;255;p35"/>
          <p:cNvSpPr txBox="1"/>
          <p:nvPr/>
        </p:nvSpPr>
        <p:spPr>
          <a:xfrm>
            <a:off x="1041300" y="4656500"/>
            <a:ext cx="38358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/>
          </a:p>
        </p:txBody>
      </p:sp>
      <p:pic>
        <p:nvPicPr>
          <p:cNvPr id="256" name="Google Shape;25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7100" y="2803475"/>
            <a:ext cx="2193401" cy="2193401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5"/>
          <p:cNvSpPr txBox="1"/>
          <p:nvPr/>
        </p:nvSpPr>
        <p:spPr>
          <a:xfrm>
            <a:off x="894925" y="4727675"/>
            <a:ext cx="3588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solidFill>
                  <a:schemeClr val="dk1"/>
                </a:solidFill>
              </a:rPr>
              <a:t>Image source: </a:t>
            </a:r>
            <a:r>
              <a:rPr lang="en" sz="4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https://pixabay.com/illustrations/misunderstanding-black-men-2421389</a:t>
            </a:r>
            <a:r>
              <a:rPr lang="en" sz="400">
                <a:solidFill>
                  <a:schemeClr val="dk1"/>
                </a:solidFill>
              </a:rPr>
              <a:t> </a:t>
            </a:r>
            <a:endParaRPr sz="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6"/>
          <p:cNvSpPr txBox="1">
            <a:spLocks noGrp="1"/>
          </p:cNvSpPr>
          <p:nvPr>
            <p:ph type="title"/>
          </p:nvPr>
        </p:nvSpPr>
        <p:spPr>
          <a:xfrm>
            <a:off x="0" y="329450"/>
            <a:ext cx="88503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5" tIns="205725" rIns="205725" bIns="205725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7142"/>
              <a:buFont typeface="Trebuchet MS"/>
              <a:buNone/>
            </a:pPr>
            <a:r>
              <a:rPr lang="en" sz="2800">
                <a:solidFill>
                  <a:srgbClr val="FF6600"/>
                </a:solidFill>
              </a:rPr>
              <a:t>Implementation Issues- Misconceptions by HigherEd </a:t>
            </a:r>
            <a:endParaRPr sz="2800">
              <a:solidFill>
                <a:srgbClr val="FF6600"/>
              </a:solidFill>
            </a:endParaRPr>
          </a:p>
        </p:txBody>
      </p:sp>
      <p:sp>
        <p:nvSpPr>
          <p:cNvPr id="264" name="Google Shape;264;p36"/>
          <p:cNvSpPr txBox="1">
            <a:spLocks noGrp="1"/>
          </p:cNvSpPr>
          <p:nvPr>
            <p:ph type="sldNum" idx="12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9</a:t>
            </a:fld>
            <a:endParaRPr sz="1100"/>
          </a:p>
        </p:txBody>
      </p:sp>
      <p:sp>
        <p:nvSpPr>
          <p:cNvPr id="265" name="Google Shape;265;p36"/>
          <p:cNvSpPr txBox="1">
            <a:spLocks noGrp="1"/>
          </p:cNvSpPr>
          <p:nvPr>
            <p:ph type="body" idx="1"/>
          </p:nvPr>
        </p:nvSpPr>
        <p:spPr>
          <a:xfrm>
            <a:off x="676925" y="997650"/>
            <a:ext cx="8241300" cy="35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725" tIns="205725" rIns="274325" bIns="34275" anchor="t" anchorCtr="0">
            <a:normAutofit fontScale="925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Higher Ed faculty and staff may ...</a:t>
            </a:r>
            <a:endParaRPr sz="2100"/>
          </a:p>
          <a:p>
            <a:pPr marL="9144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Not know what PreK12 teachers need</a:t>
            </a:r>
            <a:endParaRPr sz="2000"/>
          </a:p>
          <a:p>
            <a:pPr marL="9144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Lack classroom knowledge regarding standards, time constraints, level of detail in lesson plans, differentiation</a:t>
            </a: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Not recognize that PreK12 teachers are </a:t>
            </a:r>
            <a:r>
              <a:rPr lang="en" sz="2000" b="1" u="sng"/>
              <a:t>experts</a:t>
            </a:r>
            <a:r>
              <a:rPr lang="en" sz="2000" b="1"/>
              <a:t> </a:t>
            </a:r>
            <a:r>
              <a:rPr lang="en" sz="2000"/>
              <a:t>in teaching their grade and differentiating for their students</a:t>
            </a:r>
            <a:endParaRPr sz="2000"/>
          </a:p>
          <a:p>
            <a:pPr marL="9144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Think they they cannot / should not ask PreK12 teachers for guidance</a:t>
            </a:r>
            <a:endParaRPr sz="2000"/>
          </a:p>
          <a:p>
            <a:pPr marL="9144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Not realize that PreK12 is not required to bring outreach into the classroom</a:t>
            </a:r>
            <a:endParaRPr sz="2000"/>
          </a:p>
        </p:txBody>
      </p:sp>
      <p:pic>
        <p:nvPicPr>
          <p:cNvPr id="266" name="Google Shape;26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1450" y="997650"/>
            <a:ext cx="1998448" cy="93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1298</Words>
  <Application>Microsoft Office PowerPoint</Application>
  <PresentationFormat>On-screen Show (16:9)</PresentationFormat>
  <Paragraphs>172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Helvetica Neue</vt:lpstr>
      <vt:lpstr>Trebuchet MS</vt:lpstr>
      <vt:lpstr>Simple Light</vt:lpstr>
      <vt:lpstr>Boundary Spanners:  Bridging Gaps Between Higher Education and PreK12</vt:lpstr>
      <vt:lpstr>Introductions</vt:lpstr>
      <vt:lpstr>About this presentation</vt:lpstr>
      <vt:lpstr>Context: Sharing between Higher Ed &amp; PreK12</vt:lpstr>
      <vt:lpstr>PowerPoint Presentation</vt:lpstr>
      <vt:lpstr>Implementation Issues</vt:lpstr>
      <vt:lpstr>On the importance of “fit”</vt:lpstr>
      <vt:lpstr>Implementation Issues - Misconceptions by PreK12 </vt:lpstr>
      <vt:lpstr>Implementation Issues- Misconceptions by HigherEd </vt:lpstr>
      <vt:lpstr>Implementation Issues - for creators</vt:lpstr>
      <vt:lpstr>PowerPoint Presentation</vt:lpstr>
      <vt:lpstr>Boundary Spanners &amp; Boundary Objects</vt:lpstr>
      <vt:lpstr>Who are boundary spanners?</vt:lpstr>
      <vt:lpstr>What are the roles of the boundary spanner?</vt:lpstr>
      <vt:lpstr>How our project started</vt:lpstr>
      <vt:lpstr>What we’ve accomplished (and why it matters)</vt:lpstr>
      <vt:lpstr>Additional Findings / Observations</vt:lpstr>
      <vt:lpstr>Additional Findings / Observations</vt:lpstr>
      <vt:lpstr>References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Boundary Spanners:  Bridging Gaps Between Higher Education and PreK12</dc:title>
  <cp:lastModifiedBy>Walz, Anita</cp:lastModifiedBy>
  <cp:revision>3</cp:revision>
  <dcterms:modified xsi:type="dcterms:W3CDTF">2021-10-19T17:44:32Z</dcterms:modified>
</cp:coreProperties>
</file>