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32918400" cy="38404800"/>
  <p:notesSz cx="6858000" cy="9144000"/>
  <p:defaultTextStyle>
    <a:defPPr>
      <a:defRPr lang="en-US"/>
    </a:defPPr>
    <a:lvl1pPr marL="0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37786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75572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113358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51144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88931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226717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264503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302289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B6DD7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>
        <p:scale>
          <a:sx n="33" d="100"/>
          <a:sy n="33" d="100"/>
        </p:scale>
        <p:origin x="-1048" y="-88"/>
      </p:cViewPr>
      <p:guideLst>
        <p:guide orient="horz" pos="12096"/>
        <p:guide pos="10368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0F0169-E480-7D45-BF36-2CA24DC1FA10}" type="doc">
      <dgm:prSet loTypeId="urn:microsoft.com/office/officeart/2005/8/layout/venn1" loCatId="relationship" qsTypeId="urn:microsoft.com/office/officeart/2005/8/quickstyle/3D7" qsCatId="3D" csTypeId="urn:microsoft.com/office/officeart/2005/8/colors/colorful2" csCatId="colorful" phldr="1"/>
      <dgm:spPr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</dgm:spPr>
    </dgm:pt>
    <dgm:pt modelId="{F24A60F4-BD12-6249-B6E3-467CE43E925C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rotWithShape="0">
          <a:gsLst>
            <a:gs pos="31000">
              <a:schemeClr val="accent1">
                <a:tint val="100000"/>
                <a:shade val="100000"/>
                <a:satMod val="120000"/>
                <a:alpha val="55000"/>
              </a:schemeClr>
            </a:gs>
            <a:gs pos="100000">
              <a:schemeClr val="accent1">
                <a:tint val="50000"/>
                <a:satMod val="150000"/>
              </a:schemeClr>
            </a:gs>
          </a:gsLst>
          <a:lin ang="15900000" scaled="0"/>
        </a:gradFill>
        <a:ln w="762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r>
            <a:rPr lang="en-US" sz="6500" b="0" i="0" dirty="0" smtClean="0">
              <a:latin typeface="Helvetica"/>
              <a:cs typeface="Helvetica"/>
            </a:rPr>
            <a:t>Minimum Tillage</a:t>
          </a:r>
          <a:endParaRPr lang="en-US" sz="6500" b="0" i="0" dirty="0">
            <a:latin typeface="Helvetica"/>
            <a:cs typeface="Helvetica"/>
          </a:endParaRPr>
        </a:p>
      </dgm:t>
    </dgm:pt>
    <dgm:pt modelId="{366A22FF-D1BB-7F4F-91CC-91C86881F7B0}" type="parTrans" cxnId="{6B5BBF8B-F8CF-4F4D-BE83-31DB03F104F1}">
      <dgm:prSet/>
      <dgm:spPr/>
      <dgm:t>
        <a:bodyPr/>
        <a:lstStyle/>
        <a:p>
          <a:endParaRPr lang="en-US"/>
        </a:p>
      </dgm:t>
    </dgm:pt>
    <dgm:pt modelId="{03EA3792-18B7-1345-B598-B8FCC923B241}" type="sibTrans" cxnId="{6B5BBF8B-F8CF-4F4D-BE83-31DB03F104F1}">
      <dgm:prSet/>
      <dgm:spPr/>
      <dgm:t>
        <a:bodyPr/>
        <a:lstStyle/>
        <a:p>
          <a:endParaRPr lang="en-US"/>
        </a:p>
      </dgm:t>
    </dgm:pt>
    <dgm:pt modelId="{0DA4BCB5-DDE1-0145-AF95-C8ACE67F196B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flip="none" rotWithShape="0">
          <a:gsLst>
            <a:gs pos="31000">
              <a:schemeClr val="accent5">
                <a:tint val="100000"/>
                <a:shade val="100000"/>
                <a:satMod val="120000"/>
                <a:alpha val="55000"/>
              </a:schemeClr>
            </a:gs>
            <a:gs pos="100000">
              <a:schemeClr val="accent5">
                <a:tint val="50000"/>
                <a:satMod val="150000"/>
                <a:alpha val="55000"/>
              </a:schemeClr>
            </a:gs>
          </a:gsLst>
          <a:lin ang="5400000" scaled="1"/>
          <a:tileRect/>
        </a:gradFill>
        <a:ln w="76200" cap="flat" cmpd="sng" algn="ctr">
          <a:solidFill>
            <a:schemeClr val="accent5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r>
            <a:rPr lang="en-US" dirty="0" smtClean="0">
              <a:latin typeface="Helvetica"/>
              <a:cs typeface="Helvetica"/>
            </a:rPr>
            <a:t>Continuous Soil Cover</a:t>
          </a:r>
          <a:endParaRPr lang="en-US" dirty="0">
            <a:latin typeface="Helvetica"/>
            <a:cs typeface="Helvetica"/>
          </a:endParaRPr>
        </a:p>
      </dgm:t>
    </dgm:pt>
    <dgm:pt modelId="{313AB8A8-75E8-2B4B-B4ED-1953089460FB}" type="parTrans" cxnId="{AB90EB06-D94C-1B43-886E-527184C56545}">
      <dgm:prSet/>
      <dgm:spPr/>
      <dgm:t>
        <a:bodyPr/>
        <a:lstStyle/>
        <a:p>
          <a:endParaRPr lang="en-US"/>
        </a:p>
      </dgm:t>
    </dgm:pt>
    <dgm:pt modelId="{4786009E-278E-0046-9700-AA063A5326E7}" type="sibTrans" cxnId="{AB90EB06-D94C-1B43-886E-527184C56545}">
      <dgm:prSet/>
      <dgm:spPr/>
      <dgm:t>
        <a:bodyPr/>
        <a:lstStyle/>
        <a:p>
          <a:endParaRPr lang="en-US"/>
        </a:p>
      </dgm:t>
    </dgm:pt>
    <dgm:pt modelId="{6580D15D-BB1C-6A4E-8FFD-10B0F576CBE6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gradFill flip="none" rotWithShape="0">
          <a:gsLst>
            <a:gs pos="31000">
              <a:schemeClr val="accent3">
                <a:tint val="100000"/>
                <a:shade val="100000"/>
                <a:satMod val="120000"/>
                <a:alpha val="55000"/>
              </a:schemeClr>
            </a:gs>
            <a:gs pos="100000">
              <a:schemeClr val="accent3">
                <a:tint val="50000"/>
                <a:satMod val="150000"/>
                <a:alpha val="55000"/>
              </a:schemeClr>
            </a:gs>
          </a:gsLst>
          <a:lin ang="5400000" scaled="1"/>
          <a:tileRect/>
        </a:gradFill>
        <a:ln w="76200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</dgm:spPr>
      <dgm:t>
        <a:bodyPr vert="horz"/>
        <a:lstStyle/>
        <a:p>
          <a:pPr algn="ctr"/>
          <a:r>
            <a:rPr lang="en-US" sz="6500" b="0" i="0" dirty="0" smtClean="0">
              <a:latin typeface="Helvetica"/>
              <a:cs typeface="Helvetica"/>
            </a:rPr>
            <a:t>Intercropping</a:t>
          </a:r>
          <a:endParaRPr lang="en-US" sz="6500" b="0" i="0" dirty="0">
            <a:latin typeface="Helvetica"/>
            <a:cs typeface="Helvetica"/>
          </a:endParaRPr>
        </a:p>
      </dgm:t>
    </dgm:pt>
    <dgm:pt modelId="{CBA374A0-1B10-5F43-B5A3-C7F639BE3A2E}" type="parTrans" cxnId="{7ED09A24-5D3E-5C44-A270-87436AC28E0C}">
      <dgm:prSet/>
      <dgm:spPr/>
      <dgm:t>
        <a:bodyPr/>
        <a:lstStyle/>
        <a:p>
          <a:endParaRPr lang="en-US"/>
        </a:p>
      </dgm:t>
    </dgm:pt>
    <dgm:pt modelId="{429653A6-5BD8-5B4D-B183-84B35B53EF1C}" type="sibTrans" cxnId="{7ED09A24-5D3E-5C44-A270-87436AC28E0C}">
      <dgm:prSet/>
      <dgm:spPr/>
      <dgm:t>
        <a:bodyPr/>
        <a:lstStyle/>
        <a:p>
          <a:endParaRPr lang="en-US"/>
        </a:p>
      </dgm:t>
    </dgm:pt>
    <dgm:pt modelId="{B2068B6C-0672-C640-A371-A3A13099FFCD}" type="pres">
      <dgm:prSet presAssocID="{A80F0169-E480-7D45-BF36-2CA24DC1FA10}" presName="compositeShape" presStyleCnt="0">
        <dgm:presLayoutVars>
          <dgm:chMax val="7"/>
          <dgm:dir/>
          <dgm:resizeHandles val="exact"/>
        </dgm:presLayoutVars>
      </dgm:prSet>
      <dgm:spPr/>
    </dgm:pt>
    <dgm:pt modelId="{928188C1-BD36-7940-AE97-3B1597458961}" type="pres">
      <dgm:prSet presAssocID="{F24A60F4-BD12-6249-B6E3-467CE43E925C}" presName="circ1" presStyleLbl="vennNode1" presStyleIdx="0" presStyleCnt="3" custLinFactNeighborY="4677"/>
      <dgm:spPr/>
      <dgm:t>
        <a:bodyPr/>
        <a:lstStyle/>
        <a:p>
          <a:endParaRPr lang="en-US"/>
        </a:p>
      </dgm:t>
    </dgm:pt>
    <dgm:pt modelId="{1D092558-B315-CB4E-9989-D580247E6825}" type="pres">
      <dgm:prSet presAssocID="{F24A60F4-BD12-6249-B6E3-467CE43E925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F6420A-FA74-8A46-A540-3CF86B5CBE96}" type="pres">
      <dgm:prSet presAssocID="{0DA4BCB5-DDE1-0145-AF95-C8ACE67F196B}" presName="circ2" presStyleLbl="vennNode1" presStyleIdx="1" presStyleCnt="3" custLinFactNeighborX="-3741" custLinFactNeighborY="-5144"/>
      <dgm:spPr/>
      <dgm:t>
        <a:bodyPr/>
        <a:lstStyle/>
        <a:p>
          <a:endParaRPr lang="en-US"/>
        </a:p>
      </dgm:t>
    </dgm:pt>
    <dgm:pt modelId="{D3C306F2-FC89-8D4D-8232-F2D6B8FAB4CF}" type="pres">
      <dgm:prSet presAssocID="{0DA4BCB5-DDE1-0145-AF95-C8ACE67F196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811E33-F579-3544-9905-65E83105CBF4}" type="pres">
      <dgm:prSet presAssocID="{6580D15D-BB1C-6A4E-8FFD-10B0F576CBE6}" presName="circ3" presStyleLbl="vennNode1" presStyleIdx="2" presStyleCnt="3" custLinFactNeighborX="-2005" custLinFactNeighborY="-7953"/>
      <dgm:spPr/>
      <dgm:t>
        <a:bodyPr/>
        <a:lstStyle/>
        <a:p>
          <a:endParaRPr lang="en-US"/>
        </a:p>
      </dgm:t>
    </dgm:pt>
    <dgm:pt modelId="{878D52A4-DABC-764B-A6EF-A7520E1A3E9C}" type="pres">
      <dgm:prSet presAssocID="{6580D15D-BB1C-6A4E-8FFD-10B0F576CBE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90EB06-D94C-1B43-886E-527184C56545}" srcId="{A80F0169-E480-7D45-BF36-2CA24DC1FA10}" destId="{0DA4BCB5-DDE1-0145-AF95-C8ACE67F196B}" srcOrd="1" destOrd="0" parTransId="{313AB8A8-75E8-2B4B-B4ED-1953089460FB}" sibTransId="{4786009E-278E-0046-9700-AA063A5326E7}"/>
    <dgm:cxn modelId="{6B5BBF8B-F8CF-4F4D-BE83-31DB03F104F1}" srcId="{A80F0169-E480-7D45-BF36-2CA24DC1FA10}" destId="{F24A60F4-BD12-6249-B6E3-467CE43E925C}" srcOrd="0" destOrd="0" parTransId="{366A22FF-D1BB-7F4F-91CC-91C86881F7B0}" sibTransId="{03EA3792-18B7-1345-B598-B8FCC923B241}"/>
    <dgm:cxn modelId="{AA11BB25-D7E8-A148-B3A0-A787E27B87E7}" type="presOf" srcId="{F24A60F4-BD12-6249-B6E3-467CE43E925C}" destId="{1D092558-B315-CB4E-9989-D580247E6825}" srcOrd="1" destOrd="0" presId="urn:microsoft.com/office/officeart/2005/8/layout/venn1"/>
    <dgm:cxn modelId="{25A78350-3624-E441-8E28-C566DB1394AB}" type="presOf" srcId="{F24A60F4-BD12-6249-B6E3-467CE43E925C}" destId="{928188C1-BD36-7940-AE97-3B1597458961}" srcOrd="0" destOrd="0" presId="urn:microsoft.com/office/officeart/2005/8/layout/venn1"/>
    <dgm:cxn modelId="{166BB16A-12BD-0243-8781-590A958D2025}" type="presOf" srcId="{A80F0169-E480-7D45-BF36-2CA24DC1FA10}" destId="{B2068B6C-0672-C640-A371-A3A13099FFCD}" srcOrd="0" destOrd="0" presId="urn:microsoft.com/office/officeart/2005/8/layout/venn1"/>
    <dgm:cxn modelId="{9656D7FA-AA11-074C-9F52-AC85E0ED3FFB}" type="presOf" srcId="{0DA4BCB5-DDE1-0145-AF95-C8ACE67F196B}" destId="{D3C306F2-FC89-8D4D-8232-F2D6B8FAB4CF}" srcOrd="1" destOrd="0" presId="urn:microsoft.com/office/officeart/2005/8/layout/venn1"/>
    <dgm:cxn modelId="{CB72C1C9-F5FF-6143-A346-35A20FB30AC6}" type="presOf" srcId="{6580D15D-BB1C-6A4E-8FFD-10B0F576CBE6}" destId="{D0811E33-F579-3544-9905-65E83105CBF4}" srcOrd="0" destOrd="0" presId="urn:microsoft.com/office/officeart/2005/8/layout/venn1"/>
    <dgm:cxn modelId="{1F51B2C5-2D87-3841-87B6-5E10578D2E9D}" type="presOf" srcId="{6580D15D-BB1C-6A4E-8FFD-10B0F576CBE6}" destId="{878D52A4-DABC-764B-A6EF-A7520E1A3E9C}" srcOrd="1" destOrd="0" presId="urn:microsoft.com/office/officeart/2005/8/layout/venn1"/>
    <dgm:cxn modelId="{7ED09A24-5D3E-5C44-A270-87436AC28E0C}" srcId="{A80F0169-E480-7D45-BF36-2CA24DC1FA10}" destId="{6580D15D-BB1C-6A4E-8FFD-10B0F576CBE6}" srcOrd="2" destOrd="0" parTransId="{CBA374A0-1B10-5F43-B5A3-C7F639BE3A2E}" sibTransId="{429653A6-5BD8-5B4D-B183-84B35B53EF1C}"/>
    <dgm:cxn modelId="{AD69C83E-73EC-AB4B-9143-30DD2BECC3E3}" type="presOf" srcId="{0DA4BCB5-DDE1-0145-AF95-C8ACE67F196B}" destId="{2CF6420A-FA74-8A46-A540-3CF86B5CBE96}" srcOrd="0" destOrd="0" presId="urn:microsoft.com/office/officeart/2005/8/layout/venn1"/>
    <dgm:cxn modelId="{062107E9-0E3A-7547-862C-2CF0C07D468B}" type="presParOf" srcId="{B2068B6C-0672-C640-A371-A3A13099FFCD}" destId="{928188C1-BD36-7940-AE97-3B1597458961}" srcOrd="0" destOrd="0" presId="urn:microsoft.com/office/officeart/2005/8/layout/venn1"/>
    <dgm:cxn modelId="{31C65A0D-BCBA-5C4C-B95E-858D67695CB3}" type="presParOf" srcId="{B2068B6C-0672-C640-A371-A3A13099FFCD}" destId="{1D092558-B315-CB4E-9989-D580247E6825}" srcOrd="1" destOrd="0" presId="urn:microsoft.com/office/officeart/2005/8/layout/venn1"/>
    <dgm:cxn modelId="{DB6CAED1-1A9E-3A48-8E65-0902FD74DE55}" type="presParOf" srcId="{B2068B6C-0672-C640-A371-A3A13099FFCD}" destId="{2CF6420A-FA74-8A46-A540-3CF86B5CBE96}" srcOrd="2" destOrd="0" presId="urn:microsoft.com/office/officeart/2005/8/layout/venn1"/>
    <dgm:cxn modelId="{4F7130DD-3DFB-9848-AF6F-D0E6A107D016}" type="presParOf" srcId="{B2068B6C-0672-C640-A371-A3A13099FFCD}" destId="{D3C306F2-FC89-8D4D-8232-F2D6B8FAB4CF}" srcOrd="3" destOrd="0" presId="urn:microsoft.com/office/officeart/2005/8/layout/venn1"/>
    <dgm:cxn modelId="{EB153F12-06FE-AF4A-AABA-90A8B40663DB}" type="presParOf" srcId="{B2068B6C-0672-C640-A371-A3A13099FFCD}" destId="{D0811E33-F579-3544-9905-65E83105CBF4}" srcOrd="4" destOrd="0" presId="urn:microsoft.com/office/officeart/2005/8/layout/venn1"/>
    <dgm:cxn modelId="{A43FF2CB-0536-2947-9B2A-68B89039BF9D}" type="presParOf" srcId="{B2068B6C-0672-C640-A371-A3A13099FFCD}" destId="{878D52A4-DABC-764B-A6EF-A7520E1A3E9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8188C1-BD36-7940-AE97-3B1597458961}">
      <dsp:nvSpPr>
        <dsp:cNvPr id="0" name=""/>
        <dsp:cNvSpPr/>
      </dsp:nvSpPr>
      <dsp:spPr>
        <a:xfrm>
          <a:off x="5333759" y="556348"/>
          <a:ext cx="8229600" cy="8229600"/>
        </a:xfrm>
        <a:prstGeom prst="ellipse">
          <a:avLst/>
        </a:prstGeom>
        <a:gradFill rotWithShape="0">
          <a:gsLst>
            <a:gs pos="31000">
              <a:schemeClr val="accent1">
                <a:tint val="100000"/>
                <a:shade val="100000"/>
                <a:satMod val="120000"/>
                <a:alpha val="55000"/>
              </a:schemeClr>
            </a:gs>
            <a:gs pos="100000">
              <a:schemeClr val="accent1">
                <a:tint val="50000"/>
                <a:satMod val="150000"/>
              </a:schemeClr>
            </a:gs>
          </a:gsLst>
          <a:lin ang="15900000" scaled="0"/>
        </a:gradFill>
        <a:ln w="762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0" i="0" kern="1200" dirty="0" smtClean="0">
              <a:latin typeface="Helvetica"/>
              <a:cs typeface="Helvetica"/>
            </a:rPr>
            <a:t>Minimum Tillage</a:t>
          </a:r>
          <a:endParaRPr lang="en-US" sz="6500" b="0" i="0" kern="1200" dirty="0">
            <a:latin typeface="Helvetica"/>
            <a:cs typeface="Helvetica"/>
          </a:endParaRPr>
        </a:p>
      </dsp:txBody>
      <dsp:txXfrm>
        <a:off x="6431039" y="1996528"/>
        <a:ext cx="6035040" cy="3703320"/>
      </dsp:txXfrm>
    </dsp:sp>
    <dsp:sp modelId="{2CF6420A-FA74-8A46-A540-3CF86B5CBE96}">
      <dsp:nvSpPr>
        <dsp:cNvPr id="0" name=""/>
        <dsp:cNvSpPr/>
      </dsp:nvSpPr>
      <dsp:spPr>
        <a:xfrm>
          <a:off x="7995404" y="4891619"/>
          <a:ext cx="8229600" cy="8229600"/>
        </a:xfrm>
        <a:prstGeom prst="ellipse">
          <a:avLst/>
        </a:prstGeom>
        <a:gradFill flip="none" rotWithShape="0">
          <a:gsLst>
            <a:gs pos="31000">
              <a:schemeClr val="accent5">
                <a:tint val="100000"/>
                <a:shade val="100000"/>
                <a:satMod val="120000"/>
                <a:alpha val="55000"/>
              </a:schemeClr>
            </a:gs>
            <a:gs pos="100000">
              <a:schemeClr val="accent5">
                <a:tint val="50000"/>
                <a:satMod val="150000"/>
                <a:alpha val="55000"/>
              </a:schemeClr>
            </a:gs>
          </a:gsLst>
          <a:lin ang="5400000" scaled="1"/>
          <a:tileRect/>
        </a:gradFill>
        <a:ln w="76200" cap="flat" cmpd="sng" algn="ctr">
          <a:solidFill>
            <a:schemeClr val="accent5"/>
          </a:solidFill>
          <a:prstDash val="solid"/>
          <a:round/>
          <a:headEnd type="none" w="med" len="med"/>
          <a:tailEnd type="none" w="med" len="med"/>
        </a:ln>
        <a:effectLst/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latin typeface="Helvetica"/>
              <a:cs typeface="Helvetica"/>
            </a:rPr>
            <a:t>Continuous Soil Cover</a:t>
          </a:r>
          <a:endParaRPr lang="en-US" sz="6500" kern="1200" dirty="0">
            <a:latin typeface="Helvetica"/>
            <a:cs typeface="Helvetica"/>
          </a:endParaRPr>
        </a:p>
      </dsp:txBody>
      <dsp:txXfrm>
        <a:off x="10512290" y="7017599"/>
        <a:ext cx="4937760" cy="4526280"/>
      </dsp:txXfrm>
    </dsp:sp>
    <dsp:sp modelId="{D0811E33-F579-3544-9905-65E83105CBF4}">
      <dsp:nvSpPr>
        <dsp:cNvPr id="0" name=""/>
        <dsp:cNvSpPr/>
      </dsp:nvSpPr>
      <dsp:spPr>
        <a:xfrm>
          <a:off x="2199242" y="4660449"/>
          <a:ext cx="8229600" cy="8229600"/>
        </a:xfrm>
        <a:prstGeom prst="ellipse">
          <a:avLst/>
        </a:prstGeom>
        <a:gradFill flip="none" rotWithShape="0">
          <a:gsLst>
            <a:gs pos="31000">
              <a:schemeClr val="accent3">
                <a:tint val="100000"/>
                <a:shade val="100000"/>
                <a:satMod val="120000"/>
                <a:alpha val="55000"/>
              </a:schemeClr>
            </a:gs>
            <a:gs pos="100000">
              <a:schemeClr val="accent3">
                <a:tint val="50000"/>
                <a:satMod val="150000"/>
                <a:alpha val="55000"/>
              </a:schemeClr>
            </a:gs>
          </a:gsLst>
          <a:lin ang="5400000" scaled="1"/>
          <a:tileRect/>
        </a:gradFill>
        <a:ln w="76200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0" i="0" kern="1200" dirty="0" smtClean="0">
              <a:latin typeface="Helvetica"/>
              <a:cs typeface="Helvetica"/>
            </a:rPr>
            <a:t>Intercropping</a:t>
          </a:r>
          <a:endParaRPr lang="en-US" sz="6500" b="0" i="0" kern="1200" dirty="0">
            <a:latin typeface="Helvetica"/>
            <a:cs typeface="Helvetica"/>
          </a:endParaRPr>
        </a:p>
      </dsp:txBody>
      <dsp:txXfrm>
        <a:off x="2974196" y="6786429"/>
        <a:ext cx="4937760" cy="4526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635EC-035F-B14A-8174-DA49172CE283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58975" y="685800"/>
            <a:ext cx="2940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05634-1B6C-EB47-A277-E201DF684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2037786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1pPr>
    <a:lvl2pPr marL="2037786" algn="l" defTabSz="2037786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2pPr>
    <a:lvl3pPr marL="4075572" algn="l" defTabSz="2037786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3pPr>
    <a:lvl4pPr marL="6113358" algn="l" defTabSz="2037786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4pPr>
    <a:lvl5pPr marL="8151144" algn="l" defTabSz="2037786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5pPr>
    <a:lvl6pPr marL="10188931" algn="l" defTabSz="2037786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6pPr>
    <a:lvl7pPr marL="12226717" algn="l" defTabSz="2037786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7pPr>
    <a:lvl8pPr marL="14264503" algn="l" defTabSz="2037786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8pPr>
    <a:lvl9pPr marL="16302289" algn="l" defTabSz="2037786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05634-1B6C-EB47-A277-E201DF68443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781400" y="7254243"/>
            <a:ext cx="23355605" cy="1765616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407557" tIns="203779" rIns="407557" bIns="203779" rtlCol="0">
            <a:normAutofit/>
          </a:bodyPr>
          <a:lstStyle/>
          <a:p>
            <a:pPr marL="0" indent="0" algn="l" defTabSz="4075572" rtl="0" eaLnBrk="1" latinLnBrk="0" hangingPunct="1">
              <a:spcBef>
                <a:spcPts val="8914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143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62518" y="8534398"/>
            <a:ext cx="23393369" cy="9659255"/>
          </a:xfrm>
        </p:spPr>
        <p:txBody>
          <a:bodyPr vert="horz" lIns="407557" tIns="203779" rIns="407557" bIns="203779" rtlCol="0" anchor="b" anchorCtr="0">
            <a:noAutofit/>
          </a:bodyPr>
          <a:lstStyle>
            <a:lvl1pPr marL="0" indent="0" algn="ctr" defTabSz="4075572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5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518" y="18474470"/>
            <a:ext cx="23393372" cy="5133190"/>
          </a:xfrm>
        </p:spPr>
        <p:txBody>
          <a:bodyPr vert="horz" lIns="407557" tIns="203779" rIns="407557" bIns="203779" rtlCol="0">
            <a:normAutofit/>
          </a:bodyPr>
          <a:lstStyle>
            <a:lvl1pPr marL="0" indent="0" algn="ctr" defTabSz="4075572" rtl="0" eaLnBrk="1" latinLnBrk="0" hangingPunct="1">
              <a:spcBef>
                <a:spcPts val="1337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8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037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75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13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51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35" y="3426483"/>
            <a:ext cx="14686362" cy="6507480"/>
          </a:xfrm>
        </p:spPr>
        <p:txBody>
          <a:bodyPr anchor="b"/>
          <a:lstStyle>
            <a:lvl1pPr algn="ctr">
              <a:defRPr sz="16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35" y="10011995"/>
            <a:ext cx="14686362" cy="20832851"/>
          </a:xfrm>
        </p:spPr>
        <p:txBody>
          <a:bodyPr>
            <a:normAutofit/>
          </a:bodyPr>
          <a:lstStyle>
            <a:lvl1pPr marL="0" indent="0" algn="ctr">
              <a:buNone/>
              <a:defRPr sz="80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18326221" y="2012599"/>
            <a:ext cx="13167360" cy="29781231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407557" tIns="203779" rIns="407557" bIns="203779" rtlCol="0">
            <a:normAutofit/>
          </a:bodyPr>
          <a:lstStyle>
            <a:lvl1pPr marL="0" indent="0" algn="l" defTabSz="4075572" rtl="0" eaLnBrk="1" latinLnBrk="0" hangingPunct="1">
              <a:spcBef>
                <a:spcPts val="8914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4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037786" indent="0">
              <a:buNone/>
              <a:defRPr sz="12500"/>
            </a:lvl2pPr>
            <a:lvl3pPr marL="4075572" indent="0">
              <a:buNone/>
              <a:defRPr sz="10700"/>
            </a:lvl3pPr>
            <a:lvl4pPr marL="6113358" indent="0">
              <a:buNone/>
              <a:defRPr sz="8900"/>
            </a:lvl4pPr>
            <a:lvl5pPr marL="8151144" indent="0">
              <a:buNone/>
              <a:defRPr sz="8900"/>
            </a:lvl5pPr>
            <a:lvl6pPr marL="10188931" indent="0">
              <a:buNone/>
              <a:defRPr sz="8900"/>
            </a:lvl6pPr>
            <a:lvl7pPr marL="12226717" indent="0">
              <a:buNone/>
              <a:defRPr sz="8900"/>
            </a:lvl7pPr>
            <a:lvl8pPr marL="14264503" indent="0">
              <a:buNone/>
              <a:defRPr sz="8900"/>
            </a:lvl8pPr>
            <a:lvl9pPr marL="16302289" indent="0">
              <a:buNone/>
              <a:defRPr sz="89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31251" y="2062486"/>
            <a:ext cx="5486400" cy="31221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7386" y="2062486"/>
            <a:ext cx="24083014" cy="31221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8739" y="18775688"/>
            <a:ext cx="3030093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8739" y="26717765"/>
            <a:ext cx="30300930" cy="5446958"/>
          </a:xfrm>
        </p:spPr>
        <p:txBody>
          <a:bodyPr>
            <a:normAutofit/>
          </a:bodyPr>
          <a:lstStyle>
            <a:lvl1pPr marL="0" indent="0" algn="ctr">
              <a:spcBef>
                <a:spcPts val="1337"/>
              </a:spcBef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1pPr>
            <a:lvl2pPr marL="2037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75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13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51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1335528" y="2035814"/>
            <a:ext cx="30247344" cy="1588642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14300"/>
            </a:lvl1pPr>
            <a:lvl2pPr marL="2037786" indent="0">
              <a:buNone/>
              <a:defRPr sz="12500"/>
            </a:lvl2pPr>
            <a:lvl3pPr marL="4075572" indent="0">
              <a:buNone/>
              <a:defRPr sz="10700"/>
            </a:lvl3pPr>
            <a:lvl4pPr marL="6113358" indent="0">
              <a:buNone/>
              <a:defRPr sz="8900"/>
            </a:lvl4pPr>
            <a:lvl5pPr marL="8151144" indent="0">
              <a:buNone/>
              <a:defRPr sz="8900"/>
            </a:lvl5pPr>
            <a:lvl6pPr marL="10188931" indent="0">
              <a:buNone/>
              <a:defRPr sz="8900"/>
            </a:lvl6pPr>
            <a:lvl7pPr marL="12226717" indent="0">
              <a:buNone/>
              <a:defRPr sz="8900"/>
            </a:lvl7pPr>
            <a:lvl8pPr marL="14264503" indent="0">
              <a:buNone/>
              <a:defRPr sz="8900"/>
            </a:lvl8pPr>
            <a:lvl9pPr marL="16302289" indent="0">
              <a:buNone/>
              <a:defRPr sz="89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393" y="13457609"/>
            <a:ext cx="29003627" cy="7627620"/>
          </a:xfrm>
        </p:spPr>
        <p:txBody>
          <a:bodyPr anchor="b" anchorCtr="0"/>
          <a:lstStyle>
            <a:lvl1pPr algn="ctr">
              <a:defRPr sz="205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7393" y="20921631"/>
            <a:ext cx="29003627" cy="840104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1337"/>
              </a:spcBef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1pPr>
            <a:lvl2pPr marL="2037786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07557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3pPr>
            <a:lvl4pPr marL="611335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151144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390" y="602425"/>
            <a:ext cx="28952194" cy="74869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7390" y="8961126"/>
            <a:ext cx="13825728" cy="24323040"/>
          </a:xfrm>
        </p:spPr>
        <p:txBody>
          <a:bodyPr>
            <a:normAutofit/>
          </a:bodyPr>
          <a:lstStyle>
            <a:lvl1pPr>
              <a:spcBef>
                <a:spcPts val="7131"/>
              </a:spcBef>
              <a:defRPr sz="8900"/>
            </a:lvl1pPr>
            <a:lvl2pPr>
              <a:defRPr sz="8000"/>
            </a:lvl2pPr>
            <a:lvl3pPr>
              <a:defRPr sz="8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103856" y="8961126"/>
            <a:ext cx="13825728" cy="24323040"/>
          </a:xfrm>
        </p:spPr>
        <p:txBody>
          <a:bodyPr>
            <a:normAutofit/>
          </a:bodyPr>
          <a:lstStyle>
            <a:lvl1pPr>
              <a:spcBef>
                <a:spcPts val="7131"/>
              </a:spcBef>
              <a:defRPr sz="8900"/>
            </a:lvl1pPr>
            <a:lvl2pPr>
              <a:defRPr sz="8000"/>
            </a:lvl2pPr>
            <a:lvl3pPr>
              <a:defRPr sz="8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386" y="602425"/>
            <a:ext cx="28952194" cy="748695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7386" y="8138058"/>
            <a:ext cx="13825728" cy="420496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107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7386" y="13145528"/>
            <a:ext cx="13825728" cy="20138636"/>
          </a:xfrm>
        </p:spPr>
        <p:txBody>
          <a:bodyPr>
            <a:normAutofit/>
          </a:bodyPr>
          <a:lstStyle>
            <a:lvl1pPr>
              <a:spcBef>
                <a:spcPts val="7131"/>
              </a:spcBef>
              <a:defRPr sz="8900"/>
            </a:lvl1pPr>
            <a:lvl2pPr>
              <a:defRPr sz="8000"/>
            </a:lvl2pPr>
            <a:lvl3pPr>
              <a:defRPr sz="8000"/>
            </a:lvl3pPr>
            <a:lvl4pPr>
              <a:defRPr sz="8000"/>
            </a:lvl4pPr>
            <a:lvl5pPr>
              <a:defRPr sz="80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103852" y="8138058"/>
            <a:ext cx="13825728" cy="420496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107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103852" y="13145528"/>
            <a:ext cx="13825728" cy="20138636"/>
          </a:xfrm>
        </p:spPr>
        <p:txBody>
          <a:bodyPr>
            <a:normAutofit/>
          </a:bodyPr>
          <a:lstStyle>
            <a:lvl1pPr>
              <a:spcBef>
                <a:spcPts val="7131"/>
              </a:spcBef>
              <a:defRPr sz="8900"/>
            </a:lvl1pPr>
            <a:lvl2pPr>
              <a:defRPr sz="8000"/>
            </a:lvl2pPr>
            <a:lvl3pPr>
              <a:defRPr sz="8000"/>
            </a:lvl3pPr>
            <a:lvl4pPr>
              <a:defRPr sz="8000"/>
            </a:lvl4pPr>
            <a:lvl5pPr>
              <a:defRPr sz="80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36" y="3426483"/>
            <a:ext cx="13825728" cy="6507480"/>
          </a:xfrm>
        </p:spPr>
        <p:txBody>
          <a:bodyPr anchor="b"/>
          <a:lstStyle>
            <a:lvl1pPr algn="ctr">
              <a:defRPr sz="16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74166" y="2062480"/>
            <a:ext cx="13825728" cy="31221680"/>
          </a:xfrm>
        </p:spPr>
        <p:txBody>
          <a:bodyPr>
            <a:normAutofit/>
          </a:bodyPr>
          <a:lstStyle>
            <a:lvl1pPr>
              <a:spcBef>
                <a:spcPts val="8914"/>
              </a:spcBef>
              <a:defRPr sz="9800"/>
            </a:lvl1pPr>
            <a:lvl2pPr>
              <a:defRPr sz="8900"/>
            </a:lvl2pPr>
            <a:lvl3pPr>
              <a:defRPr sz="8000"/>
            </a:lvl3pPr>
            <a:lvl4pPr>
              <a:defRPr sz="8000"/>
            </a:lvl4pPr>
            <a:lvl5pPr>
              <a:defRPr sz="80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36" y="10011995"/>
            <a:ext cx="13825728" cy="20832851"/>
          </a:xfrm>
        </p:spPr>
        <p:txBody>
          <a:bodyPr>
            <a:normAutofit/>
          </a:bodyPr>
          <a:lstStyle>
            <a:lvl1pPr marL="0" indent="0" algn="ctr">
              <a:buNone/>
              <a:defRPr sz="80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7390" y="602425"/>
            <a:ext cx="28952194" cy="7486954"/>
          </a:xfrm>
          <a:prstGeom prst="rect">
            <a:avLst/>
          </a:prstGeom>
        </p:spPr>
        <p:txBody>
          <a:bodyPr vert="horz" lIns="407557" tIns="203779" rIns="407557" bIns="203779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7390" y="8961126"/>
            <a:ext cx="28952194" cy="24323040"/>
          </a:xfrm>
          <a:prstGeom prst="rect">
            <a:avLst/>
          </a:prstGeom>
        </p:spPr>
        <p:txBody>
          <a:bodyPr vert="horz" lIns="407557" tIns="203779" rIns="407557" bIns="2037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267406" y="35143744"/>
            <a:ext cx="7680960" cy="20447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r">
              <a:defRPr sz="5300">
                <a:solidFill>
                  <a:schemeClr val="bg1"/>
                </a:solidFill>
              </a:defRPr>
            </a:lvl1pPr>
          </a:lstStyle>
          <a:p>
            <a:fld id="{97AED561-3F2A-BA46-8F3A-124A6C8B11CB}" type="datetimeFigureOut">
              <a:rPr lang="en-US" smtClean="0"/>
              <a:pPr/>
              <a:t>3/10/11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2050" y="35143744"/>
            <a:ext cx="17427388" cy="20447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l">
              <a:defRPr sz="53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432462" y="35143744"/>
            <a:ext cx="3566160" cy="20447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r">
              <a:defRPr sz="16000">
                <a:solidFill>
                  <a:schemeClr val="bg1"/>
                </a:solidFill>
              </a:defRPr>
            </a:lvl1pPr>
          </a:lstStyle>
          <a:p>
            <a:fld id="{0691C9DD-DA89-9B4C-B06C-7EDFD1735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075572" rtl="0" eaLnBrk="1" latinLnBrk="0" hangingPunct="1">
        <a:spcBef>
          <a:spcPct val="0"/>
        </a:spcBef>
        <a:buNone/>
        <a:defRPr sz="205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556642" indent="-1556642" algn="l" defTabSz="4075572" rtl="0" eaLnBrk="1" latinLnBrk="0" hangingPunct="1">
        <a:spcBef>
          <a:spcPts val="8914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0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3056679" indent="-1500037" algn="l" defTabSz="4075572" rtl="0" eaLnBrk="1" latinLnBrk="0" hangingPunct="1">
        <a:spcBef>
          <a:spcPts val="2674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9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4316144" indent="-1259465" algn="l" defTabSz="4075572" rtl="0" eaLnBrk="1" latinLnBrk="0" hangingPunct="1">
        <a:spcBef>
          <a:spcPts val="2674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8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5632214" indent="-1316070" algn="l" defTabSz="4075572" rtl="0" eaLnBrk="1" latinLnBrk="0" hangingPunct="1">
        <a:spcBef>
          <a:spcPts val="2674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8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6891679" indent="-1259465" algn="l" defTabSz="4075572" rtl="0" eaLnBrk="1" latinLnBrk="0" hangingPunct="1">
        <a:spcBef>
          <a:spcPts val="2674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8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1207824" indent="-1018893" algn="l" defTabSz="4075572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45610" indent="-1018893" algn="l" defTabSz="4075572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83396" indent="-1018893" algn="l" defTabSz="4075572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21182" indent="-1018893" algn="l" defTabSz="4075572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37786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75572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13358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51144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8931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717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264503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302289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1.xml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10" Type="http://schemas.microsoft.com/office/2007/relationships/diagramDrawing" Target="../diagrams/drawing1.xml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diagramData" Target="../diagrams/data1.xml"/><Relationship Id="rId7" Type="http://schemas.openxmlformats.org/officeDocument/2006/relationships/diagramLayout" Target="../diagrams/layout1.xml"/><Relationship Id="rId8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Straight Connector 98"/>
          <p:cNvCxnSpPr/>
          <p:nvPr/>
        </p:nvCxnSpPr>
        <p:spPr>
          <a:xfrm flipV="1">
            <a:off x="20243800" y="7213600"/>
            <a:ext cx="596900" cy="12700"/>
          </a:xfrm>
          <a:prstGeom prst="line">
            <a:avLst/>
          </a:prstGeom>
          <a:ln w="1905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0800000">
            <a:off x="6350000" y="23698200"/>
            <a:ext cx="2743200" cy="838200"/>
          </a:xfrm>
          <a:prstGeom prst="line">
            <a:avLst/>
          </a:prstGeom>
          <a:ln w="1905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332328" y="24434804"/>
            <a:ext cx="5138928" cy="7498080"/>
          </a:xfrm>
          <a:prstGeom prst="rect">
            <a:avLst/>
          </a:prstGeom>
          <a:ln w="1270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500" b="1" dirty="0" smtClean="0">
                <a:solidFill>
                  <a:schemeClr val="accent6">
                    <a:lumMod val="75000"/>
                  </a:schemeClr>
                </a:solidFill>
                <a:latin typeface="Helvetica"/>
                <a:cs typeface="Helvetica"/>
              </a:rPr>
              <a:t>Short term COSTS:</a:t>
            </a: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rgbClr val="900000"/>
                </a:solidFill>
                <a:latin typeface="Helvetica"/>
                <a:cs typeface="Helvetica"/>
              </a:rPr>
              <a:t>Increased labor for planting</a:t>
            </a:r>
          </a:p>
          <a:p>
            <a:pPr>
              <a:buFont typeface="Arial"/>
              <a:buChar char="•"/>
            </a:pPr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rgbClr val="900000"/>
                </a:solidFill>
                <a:latin typeface="Helvetica"/>
                <a:cs typeface="Helvetica"/>
              </a:rPr>
              <a:t>Cost of beans or legumes</a:t>
            </a: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endParaRPr lang="en-US" sz="4300" dirty="0">
              <a:solidFill>
                <a:srgbClr val="900000"/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t="6578" b="5173"/>
          <a:stretch>
            <a:fillRect/>
          </a:stretch>
        </p:blipFill>
        <p:spPr bwMode="auto">
          <a:xfrm>
            <a:off x="1568452" y="1152526"/>
            <a:ext cx="3140075" cy="32242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  <p:sp>
        <p:nvSpPr>
          <p:cNvPr id="14" name="Right Arrow Callout 13"/>
          <p:cNvSpPr/>
          <p:nvPr/>
        </p:nvSpPr>
        <p:spPr>
          <a:xfrm>
            <a:off x="577263" y="16331526"/>
            <a:ext cx="9326880" cy="7467600"/>
          </a:xfrm>
          <a:prstGeom prst="rightArrowCallout">
            <a:avLst/>
          </a:prstGeom>
          <a:ln w="1270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37805" y="35294793"/>
            <a:ext cx="2280484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998737" y="35294793"/>
            <a:ext cx="2125244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140182" y="1064973"/>
            <a:ext cx="255608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C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onservation </a:t>
            </a:r>
            <a:r>
              <a:rPr lang="en-US" sz="90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A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griculture </a:t>
            </a:r>
            <a:r>
              <a:rPr lang="en-US" sz="90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P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roduction </a:t>
            </a:r>
            <a:r>
              <a:rPr lang="en-US" sz="90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ystems </a:t>
            </a:r>
            <a:r>
              <a:rPr lang="en-US" sz="90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(</a:t>
            </a:r>
            <a:r>
              <a:rPr lang="en-US" sz="90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CAPS</a:t>
            </a:r>
            <a:r>
              <a:rPr lang="en-US" sz="90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)</a:t>
            </a:r>
            <a:endParaRPr lang="en-US" sz="9000" dirty="0">
              <a:solidFill>
                <a:schemeClr val="tx2">
                  <a:lumMod val="50000"/>
                  <a:lumOff val="5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7318" y="35988121"/>
            <a:ext cx="2480455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Helvetica"/>
                <a:cs typeface="Helvetica"/>
              </a:rPr>
              <a:t>A University of Hawaii/OUAT Collaboration </a:t>
            </a:r>
          </a:p>
          <a:p>
            <a:pPr algn="ctr"/>
            <a:r>
              <a:rPr lang="en-US" sz="3000" b="1" dirty="0" smtClean="0">
                <a:latin typeface="Helvetica"/>
                <a:cs typeface="Helvetica"/>
              </a:rPr>
              <a:t>prepared by Jacqueline Halbrendt, MS</a:t>
            </a:r>
          </a:p>
          <a:p>
            <a:pPr algn="ctr"/>
            <a:endParaRPr lang="en-US" sz="3000" dirty="0" smtClean="0">
              <a:latin typeface="Helvetica"/>
              <a:cs typeface="Helvetica"/>
            </a:endParaRPr>
          </a:p>
          <a:p>
            <a:pPr algn="ctr"/>
            <a:r>
              <a:rPr lang="en-US" sz="3000" dirty="0" smtClean="0">
                <a:latin typeface="Helvetica"/>
                <a:cs typeface="Helvetica"/>
              </a:rPr>
              <a:t>J. Halbrendt, T. Idol, C. Chan-Halbrendt, C. Lai. 2011. University of Hawaii, Dept. of Natural Resources &amp; Environmental Management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265" y="4376739"/>
            <a:ext cx="5195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cs typeface="Helvetica"/>
              </a:rPr>
              <a:t>SANREM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</p:txBody>
      </p:sp>
      <p:graphicFrame>
        <p:nvGraphicFramePr>
          <p:cNvPr id="10" name="Diagram 9"/>
          <p:cNvGraphicFramePr>
            <a:graphicFrameLocks noChangeAspect="1"/>
          </p:cNvGraphicFramePr>
          <p:nvPr/>
        </p:nvGraphicFramePr>
        <p:xfrm>
          <a:off x="7100446" y="11928455"/>
          <a:ext cx="18897119" cy="13716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82786" y="14207098"/>
            <a:ext cx="1846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922500" y="18694401"/>
            <a:ext cx="3061603" cy="1347182"/>
          </a:xfrm>
          <a:prstGeom prst="rect">
            <a:avLst/>
          </a:prstGeom>
          <a:solidFill>
            <a:schemeClr val="bg2"/>
          </a:solidFill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rgbClr val="3366FF"/>
                  </a:solidFill>
                </a:ln>
                <a:solidFill>
                  <a:schemeClr val="tx2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CAPS</a:t>
            </a:r>
            <a:endParaRPr lang="en-US" b="1" dirty="0">
              <a:ln>
                <a:solidFill>
                  <a:srgbClr val="3366FF"/>
                </a:solidFill>
              </a:ln>
              <a:solidFill>
                <a:schemeClr val="tx2">
                  <a:lumMod val="75000"/>
                  <a:lumOff val="25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13" name="Picture 12"/>
          <p:cNvPicPr>
            <a:picLocks/>
          </p:cNvPicPr>
          <p:nvPr/>
        </p:nvPicPr>
        <p:blipFill>
          <a:blip r:embed="rId1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7931" y="14357350"/>
            <a:ext cx="2743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Left Arrow Callout 14"/>
          <p:cNvSpPr/>
          <p:nvPr/>
        </p:nvSpPr>
        <p:spPr>
          <a:xfrm>
            <a:off x="22705661" y="16331526"/>
            <a:ext cx="9418320" cy="7467600"/>
          </a:xfrm>
          <a:prstGeom prst="leftArrowCallout">
            <a:avLst/>
          </a:prstGeom>
          <a:ln w="1270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srgbClr val="000000">
                <a:alpha val="43000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Callout 15"/>
          <p:cNvSpPr/>
          <p:nvPr/>
        </p:nvSpPr>
        <p:spPr>
          <a:xfrm>
            <a:off x="12866003" y="3913902"/>
            <a:ext cx="7366000" cy="8747186"/>
          </a:xfrm>
          <a:prstGeom prst="downArrowCallout">
            <a:avLst/>
          </a:prstGeom>
          <a:ln w="127000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4"/>
          <p:cNvPicPr>
            <a:picLocks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5177403" y="2542301"/>
            <a:ext cx="2743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27622620" y="14357350"/>
            <a:ext cx="2743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12866003" y="5285502"/>
            <a:ext cx="736600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Helvetica"/>
                <a:cs typeface="Helvetica"/>
              </a:rPr>
              <a:t>Dibble planting reduces soil disturbance during land preparation</a:t>
            </a:r>
          </a:p>
          <a:p>
            <a:pPr>
              <a:buFont typeface="Arial"/>
              <a:buChar char="•"/>
            </a:pPr>
            <a:r>
              <a:rPr lang="en-US" sz="4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Improves crop yields</a:t>
            </a:r>
          </a:p>
          <a:p>
            <a:pPr>
              <a:buFont typeface="Arial"/>
              <a:buChar char="•"/>
            </a:pPr>
            <a:r>
              <a:rPr lang="en-US" sz="4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Increases soil nutrients</a:t>
            </a:r>
          </a:p>
          <a:p>
            <a:pPr>
              <a:buFont typeface="Arial"/>
              <a:buChar char="•"/>
            </a:pPr>
            <a:r>
              <a:rPr lang="en-US" sz="4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Improves water absorption</a:t>
            </a:r>
            <a:endParaRPr lang="en-US" sz="42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97564" y="17100551"/>
            <a:ext cx="612641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accent5">
                    <a:lumMod val="50000"/>
                  </a:schemeClr>
                </a:solidFill>
                <a:latin typeface="Helvetica"/>
                <a:cs typeface="Helvetica"/>
              </a:rPr>
              <a:t>Planting cover crops after harvest promotes healthy soil</a:t>
            </a:r>
          </a:p>
          <a:p>
            <a:pPr algn="ctr"/>
            <a:endParaRPr lang="en-US" sz="4500" dirty="0" smtClean="0">
              <a:solidFill>
                <a:schemeClr val="accent5">
                  <a:lumMod val="50000"/>
                </a:schemeClr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Controls weeds</a:t>
            </a:r>
          </a:p>
          <a:p>
            <a:pPr>
              <a:buFont typeface="Arial"/>
              <a:buChar char="•"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Increases soil nutrients</a:t>
            </a:r>
          </a:p>
          <a:p>
            <a:pPr>
              <a:buFont typeface="Arial"/>
              <a:buChar char="•"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Increases soil cover</a:t>
            </a:r>
          </a:p>
          <a:p>
            <a:pPr>
              <a:buFont typeface="Arial"/>
              <a:buChar char="•"/>
            </a:pPr>
            <a:r>
              <a:rPr lang="en-US" sz="3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Improves water absorption</a:t>
            </a:r>
          </a:p>
          <a:p>
            <a:pPr>
              <a:buFont typeface="Arial"/>
              <a:buChar char="•"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Decreases erosion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858634" y="3913901"/>
            <a:ext cx="5138928" cy="6949440"/>
          </a:xfrm>
          <a:prstGeom prst="rect">
            <a:avLst/>
          </a:prstGeom>
          <a:ln w="1270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500" b="1" dirty="0" smtClean="0">
                <a:solidFill>
                  <a:schemeClr val="accent6">
                    <a:lumMod val="75000"/>
                  </a:schemeClr>
                </a:solidFill>
                <a:latin typeface="Helvetica"/>
                <a:cs typeface="Helvetica"/>
              </a:rPr>
              <a:t>Short term COSTS:</a:t>
            </a: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rgbClr val="900000"/>
                </a:solidFill>
                <a:latin typeface="Helvetica"/>
                <a:cs typeface="Helvetica"/>
              </a:rPr>
              <a:t>Increased labor for planting &amp; weeding</a:t>
            </a:r>
          </a:p>
          <a:p>
            <a:pPr>
              <a:buFont typeface="Arial"/>
              <a:buChar char="•"/>
            </a:pPr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rgbClr val="900000"/>
                </a:solidFill>
                <a:latin typeface="Helvetica"/>
                <a:cs typeface="Helvetica"/>
              </a:rPr>
              <a:t>Decreased yields</a:t>
            </a: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endParaRPr lang="en-US" sz="4300" dirty="0">
              <a:solidFill>
                <a:srgbClr val="900000"/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00446" y="3913901"/>
            <a:ext cx="5138087" cy="7432804"/>
          </a:xfrm>
          <a:prstGeom prst="rect">
            <a:avLst/>
          </a:prstGeom>
          <a:ln w="1270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500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Short term BENEFITS:</a:t>
            </a: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Decreased labor for land preparation</a:t>
            </a:r>
          </a:p>
          <a:p>
            <a:pPr>
              <a:buFont typeface="Arial"/>
              <a:buChar char="•"/>
            </a:pPr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Increased water absorption</a:t>
            </a:r>
          </a:p>
          <a:p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25" name="Picture 8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0981636" y="9394318"/>
            <a:ext cx="1436688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13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39040" y="9965819"/>
            <a:ext cx="681377" cy="1005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Picture 13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220417" y="9965819"/>
            <a:ext cx="681377" cy="1005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Picture 13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901794" y="9965819"/>
            <a:ext cx="681377" cy="1005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539038" y="6786564"/>
            <a:ext cx="635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0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370548" y="6756400"/>
            <a:ext cx="635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1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2005548" y="6786564"/>
            <a:ext cx="635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2" name="Picture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2705663" y="6756400"/>
            <a:ext cx="822621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3" name="Picture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3528283" y="6756400"/>
            <a:ext cx="822621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4" name="Picture 9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639958" y="7060884"/>
            <a:ext cx="1886426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Multiply 34"/>
          <p:cNvSpPr/>
          <p:nvPr/>
        </p:nvSpPr>
        <p:spPr>
          <a:xfrm>
            <a:off x="9091612" y="7640636"/>
            <a:ext cx="983117" cy="944563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77265" y="24434800"/>
            <a:ext cx="5138087" cy="12726559"/>
          </a:xfrm>
          <a:prstGeom prst="rect">
            <a:avLst/>
          </a:prstGeom>
          <a:ln w="1270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500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Short term BENEFITS:</a:t>
            </a: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Decreased labor for weeding</a:t>
            </a:r>
          </a:p>
          <a:p>
            <a:pPr>
              <a:buFont typeface="Arial"/>
              <a:buChar char="•"/>
            </a:pPr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Additional yield &amp; income from beans</a:t>
            </a:r>
          </a:p>
          <a:p>
            <a:endParaRPr lang="en-US" sz="4300" dirty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Improved household nutrition</a:t>
            </a:r>
          </a:p>
          <a:p>
            <a:pPr>
              <a:buFont typeface="Arial"/>
              <a:buChar char="•"/>
            </a:pPr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</a:rPr>
              <a:t>Increased water absorption</a:t>
            </a:r>
          </a:p>
          <a:p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endParaRPr lang="en-US" sz="430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985053" y="24438919"/>
            <a:ext cx="5138928" cy="10079681"/>
          </a:xfrm>
          <a:prstGeom prst="rect">
            <a:avLst/>
          </a:prstGeom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500" b="1" dirty="0" smtClean="0">
                <a:solidFill>
                  <a:schemeClr val="accent6">
                    <a:lumMod val="75000"/>
                  </a:schemeClr>
                </a:solidFill>
                <a:latin typeface="Helvetica"/>
                <a:cs typeface="Helvetica"/>
              </a:rPr>
              <a:t>Short term COSTS:</a:t>
            </a: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rgbClr val="900000"/>
                </a:solidFill>
                <a:latin typeface="Helvetica"/>
                <a:cs typeface="Helvetica"/>
              </a:rPr>
              <a:t>Increased labor for planting cover crop</a:t>
            </a: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rgbClr val="900000"/>
                </a:solidFill>
                <a:latin typeface="Helvetica"/>
                <a:cs typeface="Helvetica"/>
              </a:rPr>
              <a:t>Cost of cover crop seed</a:t>
            </a:r>
          </a:p>
          <a:p>
            <a:endParaRPr lang="en-US" sz="4300" dirty="0">
              <a:solidFill>
                <a:srgbClr val="900000"/>
              </a:solidFill>
              <a:latin typeface="Helvetica"/>
              <a:cs typeface="Helvetica"/>
            </a:endParaRP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300" dirty="0" smtClean="0">
                <a:solidFill>
                  <a:srgbClr val="900000"/>
                </a:solidFill>
                <a:latin typeface="Helvetica"/>
                <a:cs typeface="Helvetica"/>
              </a:rPr>
              <a:t>Cost of additional herding</a:t>
            </a:r>
          </a:p>
          <a:p>
            <a:endParaRPr lang="en-US" sz="4300" dirty="0" smtClean="0">
              <a:solidFill>
                <a:srgbClr val="900000"/>
              </a:solidFill>
              <a:latin typeface="Helvetica"/>
              <a:cs typeface="Helvetica"/>
            </a:endParaRPr>
          </a:p>
          <a:p>
            <a:endParaRPr lang="en-US" sz="4300" dirty="0">
              <a:solidFill>
                <a:srgbClr val="900000"/>
              </a:solidFill>
              <a:latin typeface="Helvetica"/>
              <a:cs typeface="Helvetica"/>
            </a:endParaRPr>
          </a:p>
        </p:txBody>
      </p:sp>
      <p:pic>
        <p:nvPicPr>
          <p:cNvPr id="41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950415" y="27258963"/>
            <a:ext cx="635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2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585415" y="27258963"/>
            <a:ext cx="635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3" name="Picture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220417" y="27258963"/>
            <a:ext cx="822621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4" name="Picture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9043038" y="27258963"/>
            <a:ext cx="822621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5" name="Picture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157141" y="27258963"/>
            <a:ext cx="822621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6" name="Picture 13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57696" y="35795689"/>
            <a:ext cx="681377" cy="1005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7" name="Picture 13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639073" y="35795689"/>
            <a:ext cx="681377" cy="1005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8" name="Picture 13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320450" y="35795689"/>
            <a:ext cx="681377" cy="1005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0" name="Picture 49"/>
          <p:cNvPicPr>
            <a:picLocks/>
          </p:cNvPicPr>
          <p:nvPr/>
        </p:nvPicPr>
        <p:blipFill>
          <a:blip r:embed="rId19"/>
          <a:stretch>
            <a:fillRect/>
          </a:stretch>
        </p:blipFill>
        <p:spPr>
          <a:xfrm>
            <a:off x="608162" y="30496005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Picture 50"/>
          <p:cNvPicPr>
            <a:picLocks/>
          </p:cNvPicPr>
          <p:nvPr/>
        </p:nvPicPr>
        <p:blipFill>
          <a:blip r:embed="rId19"/>
          <a:stretch>
            <a:fillRect/>
          </a:stretch>
        </p:blipFill>
        <p:spPr>
          <a:xfrm>
            <a:off x="1979762" y="30496005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Picture 19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flipH="1">
            <a:off x="3351361" y="30496005"/>
            <a:ext cx="991757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3" name="Picture 19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flipH="1">
            <a:off x="4371573" y="30496005"/>
            <a:ext cx="991757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4" name="Picture 30"/>
          <p:cNvPicPr>
            <a:picLocks noChangeAspect="1"/>
          </p:cNvPicPr>
          <p:nvPr/>
        </p:nvPicPr>
        <p:blipFill>
          <a:blip r:embed="rId21"/>
          <a:srcRect r="18156"/>
          <a:stretch>
            <a:fillRect/>
          </a:stretch>
        </p:blipFill>
        <p:spPr bwMode="auto">
          <a:xfrm>
            <a:off x="9079140" y="30496005"/>
            <a:ext cx="126044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9"/>
          <p:cNvPicPr>
            <a:picLocks noChangeAspect="1"/>
          </p:cNvPicPr>
          <p:nvPr/>
        </p:nvPicPr>
        <p:blipFill>
          <a:blip r:embed="rId22"/>
          <a:srcRect b="9524"/>
          <a:stretch>
            <a:fillRect/>
          </a:stretch>
        </p:blipFill>
        <p:spPr bwMode="auto">
          <a:xfrm>
            <a:off x="1192361" y="33070800"/>
            <a:ext cx="183726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19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flipH="1">
            <a:off x="7043159" y="30496005"/>
            <a:ext cx="991757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7" name="Striped Right Arrow 56"/>
          <p:cNvSpPr/>
          <p:nvPr/>
        </p:nvSpPr>
        <p:spPr>
          <a:xfrm>
            <a:off x="8174038" y="31051500"/>
            <a:ext cx="727756" cy="444500"/>
          </a:xfrm>
          <a:prstGeom prst="stripedRightArrow">
            <a:avLst/>
          </a:prstGeom>
          <a:gradFill flip="none" rotWithShape="1">
            <a:gsLst>
              <a:gs pos="52000">
                <a:schemeClr val="accent6">
                  <a:lumMod val="50000"/>
                </a:schemeClr>
              </a:gs>
              <a:gs pos="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7622620" y="27258963"/>
            <a:ext cx="635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9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8257620" y="27258963"/>
            <a:ext cx="635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0" name="Picture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8892620" y="27258963"/>
            <a:ext cx="822621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1" name="Picture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9715241" y="27258963"/>
            <a:ext cx="822621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2" name="Picture 19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flipH="1">
            <a:off x="27622620" y="30496005"/>
            <a:ext cx="991757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3" name="Striped Right Arrow 62"/>
          <p:cNvSpPr/>
          <p:nvPr/>
        </p:nvSpPr>
        <p:spPr>
          <a:xfrm>
            <a:off x="28892620" y="31051500"/>
            <a:ext cx="727756" cy="444500"/>
          </a:xfrm>
          <a:prstGeom prst="stripedRightArrow">
            <a:avLst/>
          </a:prstGeom>
          <a:gradFill flip="none" rotWithShape="1">
            <a:gsLst>
              <a:gs pos="52000">
                <a:schemeClr val="accent6">
                  <a:lumMod val="50000"/>
                </a:schemeClr>
              </a:gs>
              <a:gs pos="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30"/>
          <p:cNvPicPr>
            <a:picLocks noChangeAspect="1"/>
          </p:cNvPicPr>
          <p:nvPr/>
        </p:nvPicPr>
        <p:blipFill>
          <a:blip r:embed="rId21"/>
          <a:srcRect r="18156"/>
          <a:stretch>
            <a:fillRect/>
          </a:stretch>
        </p:blipFill>
        <p:spPr bwMode="auto">
          <a:xfrm>
            <a:off x="29735598" y="30496005"/>
            <a:ext cx="126044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19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flipH="1">
            <a:off x="27761741" y="33070800"/>
            <a:ext cx="991757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6" name="Striped Right Arrow 65"/>
          <p:cNvSpPr/>
          <p:nvPr/>
        </p:nvSpPr>
        <p:spPr>
          <a:xfrm>
            <a:off x="28892620" y="33388300"/>
            <a:ext cx="727756" cy="444500"/>
          </a:xfrm>
          <a:prstGeom prst="stripedRightArrow">
            <a:avLst/>
          </a:prstGeom>
          <a:gradFill flip="none" rotWithShape="1">
            <a:gsLst>
              <a:gs pos="52000">
                <a:schemeClr val="accent6">
                  <a:lumMod val="50000"/>
                </a:schemeClr>
              </a:gs>
              <a:gs pos="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icture 9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9594648" y="32887920"/>
            <a:ext cx="1886427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1163575" y="32529324"/>
            <a:ext cx="635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9" name="Straight Connector 78"/>
          <p:cNvCxnSpPr>
            <a:stCxn id="36" idx="0"/>
          </p:cNvCxnSpPr>
          <p:nvPr/>
        </p:nvCxnSpPr>
        <p:spPr>
          <a:xfrm rot="16200000" flipV="1">
            <a:off x="2830456" y="24118947"/>
            <a:ext cx="609600" cy="22106"/>
          </a:xfrm>
          <a:prstGeom prst="line">
            <a:avLst/>
          </a:prstGeom>
          <a:ln w="1905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7265" y="17100550"/>
            <a:ext cx="6523181" cy="654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accent3">
                    <a:lumMod val="50000"/>
                  </a:schemeClr>
                </a:solidFill>
                <a:latin typeface="Helvetica"/>
                <a:cs typeface="Helvetica"/>
              </a:rPr>
              <a:t>Planting beans or legumes with maize improves soil health</a:t>
            </a:r>
          </a:p>
          <a:p>
            <a:pPr algn="ctr"/>
            <a:endParaRPr lang="en-US" sz="4500" dirty="0" smtClean="0">
              <a:solidFill>
                <a:schemeClr val="accent3">
                  <a:lumMod val="50000"/>
                </a:schemeClr>
              </a:solidFill>
              <a:latin typeface="Helvetica"/>
              <a:cs typeface="Helvetica"/>
            </a:endParaRPr>
          </a:p>
          <a:p>
            <a:pPr>
              <a:buFont typeface="Arial"/>
              <a:buChar char="•"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Improves crop yields</a:t>
            </a:r>
          </a:p>
          <a:p>
            <a:pPr>
              <a:buFont typeface="Arial"/>
              <a:buChar char="•"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Increases soil nutrients</a:t>
            </a:r>
          </a:p>
          <a:p>
            <a:pPr>
              <a:buFont typeface="Arial"/>
              <a:buChar char="•"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Increases soil cover</a:t>
            </a:r>
          </a:p>
          <a:p>
            <a:pPr>
              <a:buFont typeface="Arial"/>
              <a:buChar char="•"/>
            </a:pPr>
            <a:r>
              <a:rPr lang="en-US" sz="3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Improves water absorption</a:t>
            </a:r>
          </a:p>
          <a:p>
            <a:pPr>
              <a:buFont typeface="Arial"/>
              <a:buChar char="•"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cs typeface="Helvetica"/>
              </a:rPr>
              <a:t>Decreases erosion</a:t>
            </a:r>
          </a:p>
          <a:p>
            <a:pPr>
              <a:buFont typeface="Arial"/>
              <a:buChar char="•"/>
            </a:pP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  <a:cs typeface="Helvetica"/>
            </a:endParaRPr>
          </a:p>
        </p:txBody>
      </p:sp>
      <p:cxnSp>
        <p:nvCxnSpPr>
          <p:cNvPr id="87" name="Straight Connector 86"/>
          <p:cNvCxnSpPr>
            <a:stCxn id="39" idx="0"/>
          </p:cNvCxnSpPr>
          <p:nvPr/>
        </p:nvCxnSpPr>
        <p:spPr>
          <a:xfrm rot="5400000" flipH="1" flipV="1">
            <a:off x="29285806" y="24168880"/>
            <a:ext cx="538750" cy="1328"/>
          </a:xfrm>
          <a:prstGeom prst="line">
            <a:avLst/>
          </a:prstGeom>
          <a:ln w="190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12255500" y="7213600"/>
            <a:ext cx="482761" cy="21878"/>
          </a:xfrm>
          <a:prstGeom prst="line">
            <a:avLst/>
          </a:prstGeom>
          <a:ln w="190500" cap="flat" cmpd="sng" algn="ctr">
            <a:solidFill>
              <a:srgbClr val="5F880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ounded Rectangle 99"/>
          <p:cNvSpPr/>
          <p:nvPr/>
        </p:nvSpPr>
        <p:spPr>
          <a:xfrm>
            <a:off x="12461706" y="25516606"/>
            <a:ext cx="13716000" cy="10058400"/>
          </a:xfrm>
          <a:prstGeom prst="roundRect">
            <a:avLst/>
          </a:prstGeom>
          <a:ln w="12700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13277038" y="25786012"/>
            <a:ext cx="13123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Helvetica"/>
                <a:cs typeface="Helvetica"/>
              </a:rPr>
              <a:t>Overall Long Term Effects of CAPS</a:t>
            </a:r>
            <a:endParaRPr lang="en-US" sz="6000" dirty="0">
              <a:solidFill>
                <a:schemeClr val="tx2">
                  <a:lumMod val="90000"/>
                  <a:lumOff val="1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103" name="Round Diagonal Corner Rectangle 102"/>
          <p:cNvSpPr/>
          <p:nvPr/>
        </p:nvSpPr>
        <p:spPr>
          <a:xfrm>
            <a:off x="13046136" y="26979095"/>
            <a:ext cx="12468872" cy="5849961"/>
          </a:xfrm>
          <a:prstGeom prst="round2DiagRect">
            <a:avLst/>
          </a:prstGeom>
          <a:solidFill>
            <a:srgbClr val="CCFFCC"/>
          </a:solidFill>
          <a:ln w="1905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spcAft>
                <a:spcPts val="1800"/>
              </a:spcAft>
            </a:pPr>
            <a:r>
              <a:rPr lang="en-US" sz="4500" b="1" dirty="0" smtClean="0">
                <a:solidFill>
                  <a:schemeClr val="accent5">
                    <a:lumMod val="50000"/>
                  </a:schemeClr>
                </a:solidFill>
                <a:latin typeface="Helvetica"/>
              </a:rPr>
              <a:t>BENEFITS: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4500" dirty="0" smtClean="0">
                <a:solidFill>
                  <a:schemeClr val="accent5">
                    <a:lumMod val="50000"/>
                  </a:schemeClr>
                </a:solidFill>
                <a:latin typeface="Helvetica"/>
              </a:rPr>
              <a:t>Increased yields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4500" dirty="0" smtClean="0">
                <a:solidFill>
                  <a:schemeClr val="accent5">
                    <a:lumMod val="50000"/>
                  </a:schemeClr>
                </a:solidFill>
                <a:latin typeface="Helvetica"/>
              </a:rPr>
              <a:t>Increased income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4500" dirty="0" smtClean="0">
                <a:solidFill>
                  <a:schemeClr val="accent5">
                    <a:lumMod val="50000"/>
                  </a:schemeClr>
                </a:solidFill>
                <a:latin typeface="Helvetica"/>
              </a:rPr>
              <a:t>Improved household nutrition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4500" dirty="0" smtClean="0">
                <a:solidFill>
                  <a:schemeClr val="accent5">
                    <a:lumMod val="50000"/>
                  </a:schemeClr>
                </a:solidFill>
                <a:latin typeface="Helvetica"/>
              </a:rPr>
              <a:t>Improved soil conditions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4500" dirty="0" smtClean="0">
                <a:solidFill>
                  <a:schemeClr val="accent5">
                    <a:lumMod val="50000"/>
                  </a:schemeClr>
                </a:solidFill>
                <a:latin typeface="Helvetica"/>
              </a:rPr>
              <a:t>Decreased erosion</a:t>
            </a:r>
          </a:p>
          <a:p>
            <a:endParaRPr lang="en-US" sz="4500" dirty="0">
              <a:solidFill>
                <a:schemeClr val="accent5">
                  <a:lumMod val="50000"/>
                </a:schemeClr>
              </a:solidFill>
              <a:latin typeface="Helvetica"/>
            </a:endParaRPr>
          </a:p>
        </p:txBody>
      </p:sp>
      <p:sp>
        <p:nvSpPr>
          <p:cNvPr id="104" name="Round Diagonal Corner Rectangle 103"/>
          <p:cNvSpPr/>
          <p:nvPr/>
        </p:nvSpPr>
        <p:spPr>
          <a:xfrm>
            <a:off x="13067047" y="33136948"/>
            <a:ext cx="12472416" cy="1800751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1905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500" b="1" dirty="0" smtClean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COSTS:</a:t>
            </a:r>
          </a:p>
          <a:p>
            <a:pPr>
              <a:buFont typeface="Arial"/>
              <a:buChar char="•"/>
            </a:pPr>
            <a:r>
              <a:rPr lang="en-US" sz="4500" dirty="0" smtClean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Increased labor</a:t>
            </a:r>
            <a:endParaRPr lang="en-US" sz="4500" dirty="0">
              <a:solidFill>
                <a:schemeClr val="accent6">
                  <a:lumMod val="50000"/>
                </a:schemeClr>
              </a:solidFill>
              <a:latin typeface="Helvetica"/>
            </a:endParaRPr>
          </a:p>
        </p:txBody>
      </p:sp>
      <p:pic>
        <p:nvPicPr>
          <p:cNvPr id="105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8121077" y="33336750"/>
            <a:ext cx="492125" cy="1417320"/>
          </a:xfrm>
          <a:prstGeom prst="roundRect">
            <a:avLst>
              <a:gd name="adj" fmla="val 8594"/>
            </a:avLst>
          </a:prstGeom>
          <a:solidFill>
            <a:schemeClr val="accent6">
              <a:lumMod val="75000"/>
            </a:schemeClr>
          </a:solidFill>
          <a:ln w="63500" cap="flat" cmpd="sng" algn="ctr">
            <a:solidFill>
              <a:srgbClr val="900000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07" name="Picture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9528528" y="33329563"/>
            <a:ext cx="637532" cy="1417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63500" cap="flat" cmpd="sng" algn="ctr">
            <a:solidFill>
              <a:srgbClr val="900000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09" name="Picture 4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19889788" y="31405513"/>
            <a:ext cx="1688125" cy="1097280"/>
          </a:xfrm>
          <a:prstGeom prst="roundRect">
            <a:avLst/>
          </a:prstGeom>
          <a:noFill/>
          <a:ln w="63500" cap="flat" cmpd="sng" algn="ctr">
            <a:solidFill>
              <a:srgbClr val="5F8804"/>
            </a:solidFill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112" name="Picture 8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8035236" y="27733118"/>
            <a:ext cx="1436688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635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13" name="Picture 8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686236" y="27733118"/>
            <a:ext cx="1436688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635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14" name="Picture 8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1362636" y="27733118"/>
            <a:ext cx="1436688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635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15" name="Picture 19"/>
          <p:cNvPicPr>
            <a:picLocks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flipH="1">
            <a:off x="18427820" y="29073605"/>
            <a:ext cx="914400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63500" cap="flat" cmpd="sng" algn="ctr">
            <a:solidFill>
              <a:srgbClr val="5F8804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16" name="Picture 19"/>
          <p:cNvPicPr>
            <a:picLocks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flipH="1">
            <a:off x="19520020" y="29073605"/>
            <a:ext cx="914400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63500" cap="flat" cmpd="sng" algn="ctr">
            <a:solidFill>
              <a:srgbClr val="5F8804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17" name="Picture 19"/>
          <p:cNvPicPr>
            <a:picLocks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flipH="1">
            <a:off x="20624920" y="29086305"/>
            <a:ext cx="914400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63500" cap="flat" cmpd="sng" algn="ctr">
            <a:solidFill>
              <a:srgbClr val="5F8804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18" name="Picture 16"/>
          <p:cNvPicPr>
            <a:picLocks noChangeAspect="1"/>
          </p:cNvPicPr>
          <p:nvPr/>
        </p:nvPicPr>
        <p:blipFill>
          <a:blip r:embed="rId22"/>
          <a:srcRect t="4398" b="5787"/>
          <a:stretch>
            <a:fillRect/>
          </a:stretch>
        </p:blipFill>
        <p:spPr bwMode="auto">
          <a:xfrm>
            <a:off x="21796375" y="29933900"/>
            <a:ext cx="1574800" cy="1231900"/>
          </a:xfrm>
          <a:prstGeom prst="roundRect">
            <a:avLst/>
          </a:prstGeom>
          <a:noFill/>
          <a:ln w="63500" cap="flat" cmpd="sng" algn="ctr">
            <a:solidFill>
              <a:srgbClr val="5F8804"/>
            </a:solidFill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119" name="Picture 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8832277" y="33324050"/>
            <a:ext cx="492125" cy="1417320"/>
          </a:xfrm>
          <a:prstGeom prst="roundRect">
            <a:avLst>
              <a:gd name="adj" fmla="val 8594"/>
            </a:avLst>
          </a:prstGeom>
          <a:solidFill>
            <a:schemeClr val="accent6">
              <a:lumMod val="75000"/>
            </a:schemeClr>
          </a:solidFill>
          <a:ln w="635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20" name="Picture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0354028" y="33329563"/>
            <a:ext cx="637532" cy="1417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63500" cap="flat" cmpd="sng" algn="ctr">
            <a:solidFill>
              <a:srgbClr val="900000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22" name="Picture 4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21782088" y="31392813"/>
            <a:ext cx="1688125" cy="1097280"/>
          </a:xfrm>
          <a:prstGeom prst="roundRect">
            <a:avLst/>
          </a:prstGeom>
          <a:noFill/>
          <a:ln w="63500" cap="flat" cmpd="sng" algn="ctr">
            <a:solidFill>
              <a:srgbClr val="5F8804"/>
            </a:solidFill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432</TotalTime>
  <Words>222</Words>
  <Application>Microsoft Macintosh PowerPoint</Application>
  <PresentationFormat>Custom</PresentationFormat>
  <Paragraphs>79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Jacqueline Halbrendt</dc:creator>
  <cp:lastModifiedBy>Jacqueline Halbrendt</cp:lastModifiedBy>
  <cp:revision>26</cp:revision>
  <dcterms:created xsi:type="dcterms:W3CDTF">2011-03-10T11:18:21Z</dcterms:created>
  <dcterms:modified xsi:type="dcterms:W3CDTF">2011-03-10T11:19:21Z</dcterms:modified>
</cp:coreProperties>
</file>