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3891200" cy="32918400"/>
  <p:notesSz cx="7010400" cy="9296400"/>
  <p:defaultText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35" d="100"/>
          <a:sy n="35" d="100"/>
        </p:scale>
        <p:origin x="2538" y="96"/>
      </p:cViewPr>
      <p:guideLst>
        <p:guide orient="horz" pos="10368"/>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a:t>Click to edit Master title style</a:t>
            </a:r>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E9A77FD5-6CF7-466B-ADCD-9870DF9A4C48}" type="datetimeFigureOut">
              <a:rPr lang="en-US" smtClean="0"/>
              <a:t>6/13/2018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2C2C40-2BA3-4021-81F2-CF8B76F8637C}" type="slidenum">
              <a:rPr lang="en-US" smtClean="0"/>
              <a:t>‹#›</a:t>
            </a:fld>
            <a:endParaRPr lang="en-US"/>
          </a:p>
        </p:txBody>
      </p:sp>
    </p:spTree>
    <p:extLst>
      <p:ext uri="{BB962C8B-B14F-4D97-AF65-F5344CB8AC3E}">
        <p14:creationId xmlns:p14="http://schemas.microsoft.com/office/powerpoint/2010/main" val="20499808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9A77FD5-6CF7-466B-ADCD-9870DF9A4C48}" type="datetimeFigureOut">
              <a:rPr lang="en-US" smtClean="0"/>
              <a:t>6/13/2018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2C2C40-2BA3-4021-81F2-CF8B76F8637C}" type="slidenum">
              <a:rPr lang="en-US" smtClean="0"/>
              <a:t>‹#›</a:t>
            </a:fld>
            <a:endParaRPr lang="en-US"/>
          </a:p>
        </p:txBody>
      </p:sp>
    </p:spTree>
    <p:extLst>
      <p:ext uri="{BB962C8B-B14F-4D97-AF65-F5344CB8AC3E}">
        <p14:creationId xmlns:p14="http://schemas.microsoft.com/office/powerpoint/2010/main" val="18243400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318265"/>
            <a:ext cx="9875520" cy="2808732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194560" y="1318265"/>
            <a:ext cx="28895040" cy="2808732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9A77FD5-6CF7-466B-ADCD-9870DF9A4C48}" type="datetimeFigureOut">
              <a:rPr lang="en-US" smtClean="0"/>
              <a:t>6/13/2018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2C2C40-2BA3-4021-81F2-CF8B76F8637C}" type="slidenum">
              <a:rPr lang="en-US" smtClean="0"/>
              <a:t>‹#›</a:t>
            </a:fld>
            <a:endParaRPr lang="en-US"/>
          </a:p>
        </p:txBody>
      </p:sp>
    </p:spTree>
    <p:extLst>
      <p:ext uri="{BB962C8B-B14F-4D97-AF65-F5344CB8AC3E}">
        <p14:creationId xmlns:p14="http://schemas.microsoft.com/office/powerpoint/2010/main" val="15603076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9A77FD5-6CF7-466B-ADCD-9870DF9A4C48}" type="datetimeFigureOut">
              <a:rPr lang="en-US" smtClean="0"/>
              <a:t>6/13/2018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2C2C40-2BA3-4021-81F2-CF8B76F8637C}" type="slidenum">
              <a:rPr lang="en-US" smtClean="0"/>
              <a:t>‹#›</a:t>
            </a:fld>
            <a:endParaRPr lang="en-US"/>
          </a:p>
        </p:txBody>
      </p:sp>
    </p:spTree>
    <p:extLst>
      <p:ext uri="{BB962C8B-B14F-4D97-AF65-F5344CB8AC3E}">
        <p14:creationId xmlns:p14="http://schemas.microsoft.com/office/powerpoint/2010/main" val="34327736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a:t>Click to edit Master title style</a:t>
            </a:r>
          </a:p>
        </p:txBody>
      </p:sp>
      <p:sp>
        <p:nvSpPr>
          <p:cNvPr id="3" name="Text Placeholder 2"/>
          <p:cNvSpPr>
            <a:spLocks noGrp="1"/>
          </p:cNvSpPr>
          <p:nvPr>
            <p:ph type="body" idx="1"/>
          </p:nvPr>
        </p:nvSpPr>
        <p:spPr>
          <a:xfrm>
            <a:off x="3467102" y="13952225"/>
            <a:ext cx="37307520" cy="7200898"/>
          </a:xfr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9A77FD5-6CF7-466B-ADCD-9870DF9A4C48}" type="datetimeFigureOut">
              <a:rPr lang="en-US" smtClean="0"/>
              <a:t>6/13/2018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2C2C40-2BA3-4021-81F2-CF8B76F8637C}" type="slidenum">
              <a:rPr lang="en-US" smtClean="0"/>
              <a:t>‹#›</a:t>
            </a:fld>
            <a:endParaRPr lang="en-US"/>
          </a:p>
        </p:txBody>
      </p:sp>
    </p:spTree>
    <p:extLst>
      <p:ext uri="{BB962C8B-B14F-4D97-AF65-F5344CB8AC3E}">
        <p14:creationId xmlns:p14="http://schemas.microsoft.com/office/powerpoint/2010/main" val="1679924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194560" y="7680963"/>
            <a:ext cx="19385280" cy="2172462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311360" y="7680963"/>
            <a:ext cx="19385280" cy="2172462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9A77FD5-6CF7-466B-ADCD-9870DF9A4C48}" type="datetimeFigureOut">
              <a:rPr lang="en-US" smtClean="0"/>
              <a:t>6/13/2018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2C2C40-2BA3-4021-81F2-CF8B76F8637C}" type="slidenum">
              <a:rPr lang="en-US" smtClean="0"/>
              <a:t>‹#›</a:t>
            </a:fld>
            <a:endParaRPr lang="en-US"/>
          </a:p>
        </p:txBody>
      </p:sp>
    </p:spTree>
    <p:extLst>
      <p:ext uri="{BB962C8B-B14F-4D97-AF65-F5344CB8AC3E}">
        <p14:creationId xmlns:p14="http://schemas.microsoft.com/office/powerpoint/2010/main" val="39696180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9A77FD5-6CF7-466B-ADCD-9870DF9A4C48}" type="datetimeFigureOut">
              <a:rPr lang="en-US" smtClean="0"/>
              <a:t>6/13/2018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2C2C40-2BA3-4021-81F2-CF8B76F8637C}" type="slidenum">
              <a:rPr lang="en-US" smtClean="0"/>
              <a:t>‹#›</a:t>
            </a:fld>
            <a:endParaRPr lang="en-US"/>
          </a:p>
        </p:txBody>
      </p:sp>
    </p:spTree>
    <p:extLst>
      <p:ext uri="{BB962C8B-B14F-4D97-AF65-F5344CB8AC3E}">
        <p14:creationId xmlns:p14="http://schemas.microsoft.com/office/powerpoint/2010/main" val="21177633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9A77FD5-6CF7-466B-ADCD-9870DF9A4C48}" type="datetimeFigureOut">
              <a:rPr lang="en-US" smtClean="0"/>
              <a:t>6/13/2018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2C2C40-2BA3-4021-81F2-CF8B76F8637C}" type="slidenum">
              <a:rPr lang="en-US" smtClean="0"/>
              <a:t>‹#›</a:t>
            </a:fld>
            <a:endParaRPr lang="en-US"/>
          </a:p>
        </p:txBody>
      </p:sp>
    </p:spTree>
    <p:extLst>
      <p:ext uri="{BB962C8B-B14F-4D97-AF65-F5344CB8AC3E}">
        <p14:creationId xmlns:p14="http://schemas.microsoft.com/office/powerpoint/2010/main" val="14392496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A77FD5-6CF7-466B-ADCD-9870DF9A4C48}" type="datetimeFigureOut">
              <a:rPr lang="en-US" smtClean="0"/>
              <a:t>6/13/2018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F2C2C40-2BA3-4021-81F2-CF8B76F8637C}" type="slidenum">
              <a:rPr lang="en-US" smtClean="0"/>
              <a:t>‹#›</a:t>
            </a:fld>
            <a:endParaRPr lang="en-US"/>
          </a:p>
        </p:txBody>
      </p:sp>
    </p:spTree>
    <p:extLst>
      <p:ext uri="{BB962C8B-B14F-4D97-AF65-F5344CB8AC3E}">
        <p14:creationId xmlns:p14="http://schemas.microsoft.com/office/powerpoint/2010/main" val="8564327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9600" b="1"/>
            </a:lvl1pPr>
          </a:lstStyle>
          <a:p>
            <a:r>
              <a:rPr lang="en-US"/>
              <a:t>Click to edit Master title style</a:t>
            </a:r>
          </a:p>
        </p:txBody>
      </p:sp>
      <p:sp>
        <p:nvSpPr>
          <p:cNvPr id="3" name="Content Placeholder 2"/>
          <p:cNvSpPr>
            <a:spLocks noGrp="1"/>
          </p:cNvSpPr>
          <p:nvPr>
            <p:ph idx="1"/>
          </p:nvPr>
        </p:nvSpPr>
        <p:spPr>
          <a:xfrm>
            <a:off x="17160240" y="1310643"/>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4563" y="6888483"/>
            <a:ext cx="14439902"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a:t>Click to edit Master text styles</a:t>
            </a:r>
          </a:p>
        </p:txBody>
      </p:sp>
      <p:sp>
        <p:nvSpPr>
          <p:cNvPr id="5" name="Date Placeholder 4"/>
          <p:cNvSpPr>
            <a:spLocks noGrp="1"/>
          </p:cNvSpPr>
          <p:nvPr>
            <p:ph type="dt" sz="half" idx="10"/>
          </p:nvPr>
        </p:nvSpPr>
        <p:spPr/>
        <p:txBody>
          <a:bodyPr/>
          <a:lstStyle/>
          <a:p>
            <a:fld id="{E9A77FD5-6CF7-466B-ADCD-9870DF9A4C48}" type="datetimeFigureOut">
              <a:rPr lang="en-US" smtClean="0"/>
              <a:t>6/13/2018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2C2C40-2BA3-4021-81F2-CF8B76F8637C}" type="slidenum">
              <a:rPr lang="en-US" smtClean="0"/>
              <a:t>‹#›</a:t>
            </a:fld>
            <a:endParaRPr lang="en-US"/>
          </a:p>
        </p:txBody>
      </p:sp>
    </p:spTree>
    <p:extLst>
      <p:ext uri="{BB962C8B-B14F-4D97-AF65-F5344CB8AC3E}">
        <p14:creationId xmlns:p14="http://schemas.microsoft.com/office/powerpoint/2010/main" val="27423619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a:t>Click to edit Master title style</a:t>
            </a:r>
          </a:p>
        </p:txBody>
      </p:sp>
      <p:sp>
        <p:nvSpPr>
          <p:cNvPr id="3" name="Picture Placeholder 2"/>
          <p:cNvSpPr>
            <a:spLocks noGrp="1"/>
          </p:cNvSpPr>
          <p:nvPr>
            <p:ph type="pic" idx="1"/>
          </p:nvPr>
        </p:nvSpPr>
        <p:spPr>
          <a:xfrm>
            <a:off x="8602982" y="2941320"/>
            <a:ext cx="26334720" cy="19751040"/>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endParaRPr lang="en-US"/>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a:t>Click to edit Master text styles</a:t>
            </a:r>
          </a:p>
        </p:txBody>
      </p:sp>
      <p:sp>
        <p:nvSpPr>
          <p:cNvPr id="5" name="Date Placeholder 4"/>
          <p:cNvSpPr>
            <a:spLocks noGrp="1"/>
          </p:cNvSpPr>
          <p:nvPr>
            <p:ph type="dt" sz="half" idx="10"/>
          </p:nvPr>
        </p:nvSpPr>
        <p:spPr/>
        <p:txBody>
          <a:bodyPr/>
          <a:lstStyle/>
          <a:p>
            <a:fld id="{E9A77FD5-6CF7-466B-ADCD-9870DF9A4C48}" type="datetimeFigureOut">
              <a:rPr lang="en-US" smtClean="0"/>
              <a:t>6/13/2018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2C2C40-2BA3-4021-81F2-CF8B76F8637C}" type="slidenum">
              <a:rPr lang="en-US" smtClean="0"/>
              <a:t>‹#›</a:t>
            </a:fld>
            <a:endParaRPr lang="en-US"/>
          </a:p>
        </p:txBody>
      </p:sp>
    </p:spTree>
    <p:extLst>
      <p:ext uri="{BB962C8B-B14F-4D97-AF65-F5344CB8AC3E}">
        <p14:creationId xmlns:p14="http://schemas.microsoft.com/office/powerpoint/2010/main" val="31284774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438912" tIns="219456" rIns="438912" bIns="219456" rtlCol="0" anchor="ctr">
            <a:normAutofit/>
          </a:bodyPr>
          <a:lstStyle/>
          <a:p>
            <a:r>
              <a:rPr lang="en-US"/>
              <a:t>Click to edit Master title style</a:t>
            </a:r>
          </a:p>
        </p:txBody>
      </p:sp>
      <p:sp>
        <p:nvSpPr>
          <p:cNvPr id="3" name="Text Placeholder 2"/>
          <p:cNvSpPr>
            <a:spLocks noGrp="1"/>
          </p:cNvSpPr>
          <p:nvPr>
            <p:ph type="body" idx="1"/>
          </p:nvPr>
        </p:nvSpPr>
        <p:spPr>
          <a:xfrm>
            <a:off x="2194560" y="7680963"/>
            <a:ext cx="39502080" cy="21724622"/>
          </a:xfrm>
          <a:prstGeom prst="rect">
            <a:avLst/>
          </a:prstGeom>
        </p:spPr>
        <p:txBody>
          <a:bodyPr vert="horz" lIns="438912" tIns="219456" rIns="438912" bIns="219456"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194560" y="30510482"/>
            <a:ext cx="10241280" cy="1752600"/>
          </a:xfrm>
          <a:prstGeom prst="rect">
            <a:avLst/>
          </a:prstGeom>
        </p:spPr>
        <p:txBody>
          <a:bodyPr vert="horz" lIns="438912" tIns="219456" rIns="438912" bIns="219456" rtlCol="0" anchor="ctr"/>
          <a:lstStyle>
            <a:lvl1pPr algn="l">
              <a:defRPr sz="5800">
                <a:solidFill>
                  <a:schemeClr val="tx1">
                    <a:tint val="75000"/>
                  </a:schemeClr>
                </a:solidFill>
              </a:defRPr>
            </a:lvl1pPr>
          </a:lstStyle>
          <a:p>
            <a:fld id="{E9A77FD5-6CF7-466B-ADCD-9870DF9A4C48}" type="datetimeFigureOut">
              <a:rPr lang="en-US" smtClean="0"/>
              <a:t>6/13/2018</a:t>
            </a:fld>
            <a:endParaRPr lang="en-US"/>
          </a:p>
        </p:txBody>
      </p:sp>
      <p:sp>
        <p:nvSpPr>
          <p:cNvPr id="5" name="Footer Placeholder 4"/>
          <p:cNvSpPr>
            <a:spLocks noGrp="1"/>
          </p:cNvSpPr>
          <p:nvPr>
            <p:ph type="ftr" sz="quarter" idx="3"/>
          </p:nvPr>
        </p:nvSpPr>
        <p:spPr>
          <a:xfrm>
            <a:off x="14996160" y="30510482"/>
            <a:ext cx="13898880" cy="1752600"/>
          </a:xfrm>
          <a:prstGeom prst="rect">
            <a:avLst/>
          </a:prstGeom>
        </p:spPr>
        <p:txBody>
          <a:bodyPr vert="horz" lIns="438912" tIns="219456" rIns="438912" bIns="219456" rtlCol="0" anchor="ctr"/>
          <a:lstStyle>
            <a:lvl1pPr algn="ctr">
              <a:defRPr sz="5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0510482"/>
            <a:ext cx="10241280" cy="1752600"/>
          </a:xfrm>
          <a:prstGeom prst="rect">
            <a:avLst/>
          </a:prstGeom>
        </p:spPr>
        <p:txBody>
          <a:bodyPr vert="horz" lIns="438912" tIns="219456" rIns="438912" bIns="219456" rtlCol="0" anchor="ctr"/>
          <a:lstStyle>
            <a:lvl1pPr algn="r">
              <a:defRPr sz="5800">
                <a:solidFill>
                  <a:schemeClr val="tx1">
                    <a:tint val="75000"/>
                  </a:schemeClr>
                </a:solidFill>
              </a:defRPr>
            </a:lvl1pPr>
          </a:lstStyle>
          <a:p>
            <a:fld id="{CF2C2C40-2BA3-4021-81F2-CF8B76F8637C}" type="slidenum">
              <a:rPr lang="en-US" smtClean="0"/>
              <a:t>‹#›</a:t>
            </a:fld>
            <a:endParaRPr lang="en-US"/>
          </a:p>
        </p:txBody>
      </p:sp>
    </p:spTree>
    <p:extLst>
      <p:ext uri="{BB962C8B-B14F-4D97-AF65-F5344CB8AC3E}">
        <p14:creationId xmlns:p14="http://schemas.microsoft.com/office/powerpoint/2010/main" val="18043345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89120" rtl="0" eaLnBrk="1" latinLnBrk="0" hangingPunct="1">
        <a:spcBef>
          <a:spcPct val="0"/>
        </a:spcBef>
        <a:buNone/>
        <a:defRPr sz="21100" kern="1200">
          <a:solidFill>
            <a:schemeClr val="tx1"/>
          </a:solidFill>
          <a:latin typeface="+mj-lt"/>
          <a:ea typeface="+mj-ea"/>
          <a:cs typeface="+mj-cs"/>
        </a:defRPr>
      </a:lvl1pPr>
    </p:titleStyle>
    <p:bodyStyle>
      <a:lvl1pPr marL="1645920" indent="-1645920" algn="l" defTabSz="4389120" rtl="0" eaLnBrk="1" latinLnBrk="0" hangingPunct="1">
        <a:spcBef>
          <a:spcPct val="20000"/>
        </a:spcBef>
        <a:buFont typeface="Arial" panose="020B0604020202020204" pitchFamily="34" charset="0"/>
        <a:buChar char="•"/>
        <a:defRPr sz="15400" kern="1200">
          <a:solidFill>
            <a:schemeClr val="tx1"/>
          </a:solidFill>
          <a:latin typeface="+mn-lt"/>
          <a:ea typeface="+mn-ea"/>
          <a:cs typeface="+mn-cs"/>
        </a:defRPr>
      </a:lvl1pPr>
      <a:lvl2pPr marL="3566160" indent="-1371600" algn="l" defTabSz="4389120" rtl="0" eaLnBrk="1" latinLnBrk="0" hangingPunct="1">
        <a:spcBef>
          <a:spcPct val="20000"/>
        </a:spcBef>
        <a:buFont typeface="Arial" panose="020B0604020202020204" pitchFamily="34" charset="0"/>
        <a:buChar char="–"/>
        <a:defRPr sz="13400" kern="1200">
          <a:solidFill>
            <a:schemeClr val="tx1"/>
          </a:solidFill>
          <a:latin typeface="+mn-lt"/>
          <a:ea typeface="+mn-ea"/>
          <a:cs typeface="+mn-cs"/>
        </a:defRPr>
      </a:lvl2pPr>
      <a:lvl3pPr marL="5486400" indent="-1097280" algn="l" defTabSz="4389120" rtl="0" eaLnBrk="1" latinLnBrk="0" hangingPunct="1">
        <a:spcBef>
          <a:spcPct val="20000"/>
        </a:spcBef>
        <a:buFont typeface="Arial" panose="020B0604020202020204" pitchFamily="34" charset="0"/>
        <a:buChar char="•"/>
        <a:defRPr sz="11500" kern="1200">
          <a:solidFill>
            <a:schemeClr val="tx1"/>
          </a:solidFill>
          <a:latin typeface="+mn-lt"/>
          <a:ea typeface="+mn-ea"/>
          <a:cs typeface="+mn-cs"/>
        </a:defRPr>
      </a:lvl3pPr>
      <a:lvl4pPr marL="7680960" indent="-1097280" algn="l" defTabSz="4389120"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4pPr>
      <a:lvl5pPr marL="9875520" indent="-1097280" algn="l" defTabSz="4389120"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5pPr>
      <a:lvl6pPr marL="12070080" indent="-1097280" algn="l" defTabSz="4389120"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6pPr>
      <a:lvl7pPr marL="14264640" indent="-1097280" algn="l" defTabSz="4389120"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7pPr>
      <a:lvl8pPr marL="16459200" indent="-1097280" algn="l" defTabSz="4389120"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8pPr>
      <a:lvl9pPr marL="18653760" indent="-1097280" algn="l" defTabSz="4389120"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9pPr>
    </p:bodyStyle>
    <p:other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png"/><Relationship Id="rId13" Type="http://schemas.openxmlformats.org/officeDocument/2006/relationships/hyperlink" Target="https://flic.kr/p/5xwB2u" TargetMode="External"/><Relationship Id="rId18" Type="http://schemas.openxmlformats.org/officeDocument/2006/relationships/hyperlink" Target="https://creativecommons.org/licenses/by/4.0/" TargetMode="External"/><Relationship Id="rId3" Type="http://schemas.openxmlformats.org/officeDocument/2006/relationships/hyperlink" Target="http://blog.apastyle.org/apastyle/2016/01/navigating-copyright-overview.html" TargetMode="External"/><Relationship Id="rId7" Type="http://schemas.openxmlformats.org/officeDocument/2006/relationships/hyperlink" Target="https://copyright.cornell.edu/publicdomain" TargetMode="External"/><Relationship Id="rId12" Type="http://schemas.openxmlformats.org/officeDocument/2006/relationships/image" Target="../media/image5.png"/><Relationship Id="rId17" Type="http://schemas.openxmlformats.org/officeDocument/2006/relationships/image" Target="../media/image7.png"/><Relationship Id="rId2" Type="http://schemas.openxmlformats.org/officeDocument/2006/relationships/hyperlink" Target="http://rightsstatements.org/" TargetMode="External"/><Relationship Id="rId16"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hyperlink" Target="https://wiki.creativecommons.org/wiki/Best_practices_for_attribution" TargetMode="External"/><Relationship Id="rId11" Type="http://schemas.openxmlformats.org/officeDocument/2006/relationships/image" Target="../media/image4.png"/><Relationship Id="rId5" Type="http://schemas.openxmlformats.org/officeDocument/2006/relationships/hyperlink" Target="http://hdl.handle.net/10919/56505" TargetMode="External"/><Relationship Id="rId15" Type="http://schemas.openxmlformats.org/officeDocument/2006/relationships/hyperlink" Target="https://pixabay.com/en/tree-elm-elm-tree-leaf-green-1484370" TargetMode="External"/><Relationship Id="rId10" Type="http://schemas.openxmlformats.org/officeDocument/2006/relationships/image" Target="../media/image3.png"/><Relationship Id="rId19" Type="http://schemas.openxmlformats.org/officeDocument/2006/relationships/hyperlink" Target="http://wiki.creativecommons.org/wiki/Marking_Works_Technical" TargetMode="External"/><Relationship Id="rId4" Type="http://schemas.openxmlformats.org/officeDocument/2006/relationships/hyperlink" Target="http://hdl.handle.net/10919/78393" TargetMode="External"/><Relationship Id="rId9" Type="http://schemas.openxmlformats.org/officeDocument/2006/relationships/image" Target="../media/image2.png"/><Relationship Id="rId14" Type="http://schemas.openxmlformats.org/officeDocument/2006/relationships/hyperlink" Target="https://creativecommons.org/licenses/by/2.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49"/>
          <p:cNvSpPr txBox="1"/>
          <p:nvPr/>
        </p:nvSpPr>
        <p:spPr>
          <a:xfrm>
            <a:off x="16306800" y="11748066"/>
            <a:ext cx="16306800" cy="17678400"/>
          </a:xfrm>
          <a:prstGeom prst="rect">
            <a:avLst/>
          </a:prstGeom>
          <a:noFill/>
          <a:ln>
            <a:solidFill>
              <a:schemeClr val="bg1">
                <a:lumMod val="85000"/>
              </a:schemeClr>
            </a:solidFill>
          </a:ln>
        </p:spPr>
        <p:txBody>
          <a:bodyPr wrap="square" rtlCol="0">
            <a:spAutoFit/>
          </a:bodyPr>
          <a:lstStyle/>
          <a:p>
            <a:endParaRPr lang="en-US" dirty="0"/>
          </a:p>
        </p:txBody>
      </p:sp>
      <p:sp>
        <p:nvSpPr>
          <p:cNvPr id="6" name="TextBox 5"/>
          <p:cNvSpPr txBox="1"/>
          <p:nvPr/>
        </p:nvSpPr>
        <p:spPr>
          <a:xfrm>
            <a:off x="24961944" y="27091483"/>
            <a:ext cx="19265711" cy="5229124"/>
          </a:xfrm>
          <a:prstGeom prst="rect">
            <a:avLst/>
          </a:prstGeom>
          <a:noFill/>
        </p:spPr>
        <p:txBody>
          <a:bodyPr wrap="square" lIns="438912" tIns="219456" rIns="438912" bIns="219456" rtlCol="0">
            <a:spAutoFit/>
          </a:bodyPr>
          <a:lstStyle/>
          <a:p>
            <a:r>
              <a:rPr lang="en-US" sz="2400" dirty="0" smtClean="0"/>
              <a:t>Disclaimer:  The author is not a lawyer. Information presented here in should not be construed as legal advice.</a:t>
            </a:r>
          </a:p>
          <a:p>
            <a:endParaRPr lang="en-US" sz="2400" dirty="0" smtClean="0"/>
          </a:p>
          <a:p>
            <a:r>
              <a:rPr lang="en-US" sz="2300" dirty="0" smtClean="0"/>
              <a:t>*Suggestion: Use </a:t>
            </a:r>
            <a:r>
              <a:rPr lang="en-US" sz="2300" dirty="0">
                <a:hlinkClick r:id="rId2"/>
              </a:rPr>
              <a:t>http://</a:t>
            </a:r>
            <a:r>
              <a:rPr lang="en-US" sz="2300" dirty="0" smtClean="0">
                <a:hlinkClick r:id="rId2"/>
              </a:rPr>
              <a:t>rightsstatements.org</a:t>
            </a:r>
            <a:r>
              <a:rPr lang="en-US" sz="2300" dirty="0" smtClean="0"/>
              <a:t> formats or </a:t>
            </a:r>
            <a:r>
              <a:rPr lang="en-US" sz="2300" dirty="0"/>
              <a:t>those discussed at </a:t>
            </a:r>
            <a:r>
              <a:rPr lang="en-US" sz="2300" dirty="0">
                <a:hlinkClick r:id="rId3"/>
              </a:rPr>
              <a:t>http://</a:t>
            </a:r>
            <a:r>
              <a:rPr lang="en-US" sz="2300" dirty="0" smtClean="0">
                <a:hlinkClick r:id="rId3"/>
              </a:rPr>
              <a:t>blog.apastyle.org/apastyle/2016/01/navigating-copyright-overview.html</a:t>
            </a:r>
            <a:r>
              <a:rPr lang="en-US" sz="2300" dirty="0" smtClean="0"/>
              <a:t> </a:t>
            </a:r>
            <a:endParaRPr lang="en-US" sz="2300" dirty="0" smtClean="0"/>
          </a:p>
          <a:p>
            <a:endParaRPr lang="en-US" sz="2400" dirty="0"/>
          </a:p>
          <a:p>
            <a:r>
              <a:rPr lang="en-US" sz="2400" dirty="0" smtClean="0"/>
              <a:t>Suggested </a:t>
            </a:r>
            <a:r>
              <a:rPr lang="en-US" sz="2400" dirty="0"/>
              <a:t>citation: </a:t>
            </a:r>
            <a:r>
              <a:rPr lang="en-US" sz="2400" dirty="0" smtClean="0"/>
              <a:t>Walz, A. </a:t>
            </a:r>
            <a:r>
              <a:rPr lang="en-US" sz="2400" dirty="0"/>
              <a:t>(2018) </a:t>
            </a:r>
            <a:r>
              <a:rPr lang="en-US" sz="2400" i="1" dirty="0"/>
              <a:t>Remix and Share: Teaching Others to Navigate Copyright Issues in Open Education &amp; Open Licensing </a:t>
            </a:r>
            <a:r>
              <a:rPr lang="en-US" sz="2400" i="1" dirty="0" smtClean="0"/>
              <a:t>Contexts. </a:t>
            </a:r>
            <a:r>
              <a:rPr lang="en-US" sz="2400" dirty="0" smtClean="0"/>
              <a:t>Kraemer Copyright Conference, Colorado Springs, CO. June </a:t>
            </a:r>
            <a:r>
              <a:rPr lang="en-US" sz="2400" dirty="0" smtClean="0"/>
              <a:t>4-6, </a:t>
            </a:r>
            <a:r>
              <a:rPr lang="en-US" sz="2400" dirty="0" smtClean="0"/>
              <a:t>2018. Released under a CC BY 4.0 International License.</a:t>
            </a:r>
          </a:p>
          <a:p>
            <a:endParaRPr lang="en-US" sz="2400" b="1" dirty="0"/>
          </a:p>
          <a:p>
            <a:r>
              <a:rPr lang="en-US" sz="2400" b="1" dirty="0" smtClean="0"/>
              <a:t>References</a:t>
            </a:r>
            <a:endParaRPr lang="en-US" sz="2400" b="0" dirty="0">
              <a:effectLst/>
            </a:endParaRPr>
          </a:p>
          <a:p>
            <a:r>
              <a:rPr lang="en-US" sz="2400" dirty="0" smtClean="0"/>
              <a:t>[1] Walz, A. (2017) Creative Commons and OER in 30 minutes </a:t>
            </a:r>
            <a:r>
              <a:rPr lang="en-US" sz="2400" dirty="0" smtClean="0">
                <a:hlinkClick r:id="rId4"/>
              </a:rPr>
              <a:t>http</a:t>
            </a:r>
            <a:r>
              <a:rPr lang="en-US" sz="2400" dirty="0">
                <a:hlinkClick r:id="rId4"/>
              </a:rPr>
              <a:t>://hdl.handle.net/10919/78393</a:t>
            </a:r>
            <a:endParaRPr lang="en-US" sz="2400" dirty="0" smtClean="0"/>
          </a:p>
          <a:p>
            <a:r>
              <a:rPr lang="en-US" sz="2400" dirty="0" smtClean="0"/>
              <a:t>[2] Walz, A. (2015) A Framework for Analyzing any U.S. Copyright Problem</a:t>
            </a:r>
            <a:r>
              <a:rPr lang="en-US" sz="2400" dirty="0"/>
              <a:t>. </a:t>
            </a:r>
            <a:r>
              <a:rPr lang="en-US" sz="2400" dirty="0">
                <a:hlinkClick r:id="rId5"/>
              </a:rPr>
              <a:t>http://</a:t>
            </a:r>
            <a:r>
              <a:rPr lang="en-US" sz="2400" dirty="0" smtClean="0">
                <a:hlinkClick r:id="rId5"/>
              </a:rPr>
              <a:t>hdl.handle.net/10919/56505</a:t>
            </a:r>
            <a:r>
              <a:rPr lang="en-US" sz="2400" dirty="0" smtClean="0"/>
              <a:t> CC BY SA. Adapted from © 2014 Kevin Smith and Lisa Macklin.</a:t>
            </a:r>
            <a:endParaRPr lang="en-US" sz="2400" dirty="0"/>
          </a:p>
          <a:p>
            <a:r>
              <a:rPr lang="en-US" sz="2400" b="0" dirty="0" smtClean="0">
                <a:effectLst/>
              </a:rPr>
              <a:t>[3] </a:t>
            </a:r>
            <a:r>
              <a:rPr lang="en-US" sz="2400" b="0" dirty="0">
                <a:effectLst/>
              </a:rPr>
              <a:t>Best Practices </a:t>
            </a:r>
            <a:r>
              <a:rPr lang="en-US" sz="2400" dirty="0"/>
              <a:t>for Attribution </a:t>
            </a:r>
            <a:r>
              <a:rPr lang="en-US" sz="2400" dirty="0">
                <a:hlinkClick r:id="rId6"/>
              </a:rPr>
              <a:t>https://wiki.creativecommons.org/wiki/Best_practices_for_attribution</a:t>
            </a:r>
            <a:r>
              <a:rPr lang="en-US" sz="2400" dirty="0"/>
              <a:t> </a:t>
            </a:r>
            <a:endParaRPr lang="en-US" sz="2400" dirty="0" smtClean="0"/>
          </a:p>
          <a:p>
            <a:r>
              <a:rPr lang="en-US" sz="2400" dirty="0" smtClean="0"/>
              <a:t>[4] Copyright term and the Public Domain in </a:t>
            </a:r>
            <a:r>
              <a:rPr lang="en-US" sz="2400" dirty="0"/>
              <a:t>the United States </a:t>
            </a:r>
            <a:r>
              <a:rPr lang="en-US" sz="2400" dirty="0">
                <a:hlinkClick r:id="rId7"/>
              </a:rPr>
              <a:t>https://</a:t>
            </a:r>
            <a:r>
              <a:rPr lang="en-US" sz="2400" dirty="0" smtClean="0">
                <a:hlinkClick r:id="rId7"/>
              </a:rPr>
              <a:t>copyright.cornell.edu/publicdomain</a:t>
            </a:r>
            <a:r>
              <a:rPr lang="en-US" sz="2400" dirty="0" smtClean="0"/>
              <a:t> </a:t>
            </a:r>
            <a:r>
              <a:rPr lang="en-US" sz="2400" dirty="0" smtClean="0"/>
              <a:t>                  </a:t>
            </a:r>
            <a:endParaRPr lang="en-US" sz="2400" dirty="0" smtClean="0"/>
          </a:p>
        </p:txBody>
      </p:sp>
      <p:sp>
        <p:nvSpPr>
          <p:cNvPr id="4" name="TextBox 3"/>
          <p:cNvSpPr txBox="1"/>
          <p:nvPr/>
        </p:nvSpPr>
        <p:spPr>
          <a:xfrm>
            <a:off x="838200" y="1463042"/>
            <a:ext cx="42595800" cy="2997744"/>
          </a:xfrm>
          <a:prstGeom prst="rect">
            <a:avLst/>
          </a:prstGeom>
          <a:noFill/>
        </p:spPr>
        <p:txBody>
          <a:bodyPr wrap="square" lIns="438912" tIns="219456" rIns="438912" bIns="219456" rtlCol="0">
            <a:spAutoFit/>
          </a:bodyPr>
          <a:lstStyle/>
          <a:p>
            <a:pPr algn="ctr"/>
            <a:r>
              <a:rPr lang="en-US" i="1" dirty="0"/>
              <a:t>Remix and Share: </a:t>
            </a:r>
            <a:r>
              <a:rPr lang="en-US" sz="7200" i="1" dirty="0"/>
              <a:t>Teaching Others to Navigate Copyright Issues in Open Education &amp; Open Licensing Contexts</a:t>
            </a:r>
            <a:endParaRPr lang="en-US" sz="7200" dirty="0"/>
          </a:p>
          <a:p>
            <a:pPr algn="ctr"/>
            <a:r>
              <a:rPr lang="en-US" sz="4000" b="1" dirty="0">
                <a:effectLst/>
              </a:rPr>
              <a:t>Anita R. Walz</a:t>
            </a:r>
            <a:r>
              <a:rPr lang="en-US" sz="4000" b="0" dirty="0">
                <a:effectLst/>
              </a:rPr>
              <a:t>, </a:t>
            </a:r>
            <a:r>
              <a:rPr lang="en-US" sz="4000" b="0" dirty="0" smtClean="0">
                <a:effectLst/>
              </a:rPr>
              <a:t>Open Education, Copyright &amp; Scholarly Communication Librarian, University Libraries, </a:t>
            </a:r>
            <a:r>
              <a:rPr lang="en-US" sz="4000" dirty="0" smtClean="0"/>
              <a:t>Virginia </a:t>
            </a:r>
            <a:r>
              <a:rPr lang="en-US" sz="4000" dirty="0"/>
              <a:t>Tech</a:t>
            </a:r>
          </a:p>
          <a:p>
            <a:pPr algn="ctr"/>
            <a:r>
              <a:rPr lang="en-US" sz="4000" dirty="0" smtClean="0">
                <a:effectLst/>
              </a:rPr>
              <a:t>Kraemer Copyright Conference, June </a:t>
            </a:r>
            <a:r>
              <a:rPr lang="en-US" sz="4000" dirty="0" smtClean="0">
                <a:effectLst/>
              </a:rPr>
              <a:t>5, </a:t>
            </a:r>
            <a:r>
              <a:rPr lang="en-US" sz="4000" dirty="0">
                <a:effectLst/>
              </a:rPr>
              <a:t>2018, </a:t>
            </a:r>
            <a:r>
              <a:rPr lang="en-US" sz="4000" dirty="0" smtClean="0">
                <a:effectLst/>
              </a:rPr>
              <a:t>Colorado Springs, CO</a:t>
            </a:r>
            <a:endParaRPr lang="en-US" sz="4000" dirty="0">
              <a:effectLst/>
            </a:endParaRPr>
          </a:p>
        </p:txBody>
      </p:sp>
      <p:sp>
        <p:nvSpPr>
          <p:cNvPr id="7" name="TextBox 6"/>
          <p:cNvSpPr txBox="1"/>
          <p:nvPr/>
        </p:nvSpPr>
        <p:spPr>
          <a:xfrm>
            <a:off x="838200" y="4911509"/>
            <a:ext cx="22707600" cy="1446550"/>
          </a:xfrm>
          <a:prstGeom prst="rect">
            <a:avLst/>
          </a:prstGeom>
          <a:noFill/>
        </p:spPr>
        <p:txBody>
          <a:bodyPr wrap="square" rtlCol="0">
            <a:spAutoFit/>
          </a:bodyPr>
          <a:lstStyle/>
          <a:p>
            <a:endParaRPr lang="en-US" sz="4400" dirty="0"/>
          </a:p>
          <a:p>
            <a:endParaRPr lang="en-US" sz="4400" b="1" dirty="0"/>
          </a:p>
        </p:txBody>
      </p:sp>
      <p:sp>
        <p:nvSpPr>
          <p:cNvPr id="8" name="TextBox 7"/>
          <p:cNvSpPr txBox="1"/>
          <p:nvPr/>
        </p:nvSpPr>
        <p:spPr>
          <a:xfrm>
            <a:off x="7467600" y="5486400"/>
            <a:ext cx="184731" cy="1415772"/>
          </a:xfrm>
          <a:prstGeom prst="rect">
            <a:avLst/>
          </a:prstGeom>
          <a:noFill/>
        </p:spPr>
        <p:txBody>
          <a:bodyPr wrap="none" rtlCol="0">
            <a:spAutoFit/>
          </a:bodyPr>
          <a:lstStyle/>
          <a:p>
            <a:endParaRPr lang="en-US" dirty="0"/>
          </a:p>
        </p:txBody>
      </p:sp>
      <p:sp>
        <p:nvSpPr>
          <p:cNvPr id="9" name="TextBox 8"/>
          <p:cNvSpPr txBox="1"/>
          <p:nvPr/>
        </p:nvSpPr>
        <p:spPr>
          <a:xfrm>
            <a:off x="1828800" y="4911509"/>
            <a:ext cx="12115800" cy="3785652"/>
          </a:xfrm>
          <a:prstGeom prst="rect">
            <a:avLst/>
          </a:prstGeom>
          <a:noFill/>
        </p:spPr>
        <p:txBody>
          <a:bodyPr wrap="square" rtlCol="0">
            <a:spAutoFit/>
          </a:bodyPr>
          <a:lstStyle/>
          <a:p>
            <a:r>
              <a:rPr lang="en-US" sz="2400" b="1" dirty="0" smtClean="0"/>
              <a:t>Abstract</a:t>
            </a:r>
            <a:r>
              <a:rPr lang="en-US" sz="2400" dirty="0"/>
              <a:t>: Faculty and students creating or adapting openly licensed resources face</a:t>
            </a:r>
          </a:p>
          <a:p>
            <a:r>
              <a:rPr lang="en-US" sz="2400" dirty="0"/>
              <a:t>numerous barriers in understanding how to appropriately handle third </a:t>
            </a:r>
            <a:r>
              <a:rPr lang="en-US" sz="2400" dirty="0" smtClean="0"/>
              <a:t>party works</a:t>
            </a:r>
            <a:r>
              <a:rPr lang="en-US" sz="2400" dirty="0"/>
              <a:t>. </a:t>
            </a:r>
            <a:endParaRPr lang="en-US" sz="2400" dirty="0" smtClean="0"/>
          </a:p>
          <a:p>
            <a:endParaRPr lang="en-US" sz="2400" dirty="0"/>
          </a:p>
          <a:p>
            <a:r>
              <a:rPr lang="en-US" sz="2400" dirty="0" smtClean="0"/>
              <a:t>To address these issues I </a:t>
            </a:r>
            <a:r>
              <a:rPr lang="en-US" sz="2400" dirty="0"/>
              <a:t>developed the </a:t>
            </a:r>
            <a:r>
              <a:rPr lang="en-US" sz="2400" dirty="0" smtClean="0"/>
              <a:t>EMLS </a:t>
            </a:r>
            <a:r>
              <a:rPr lang="en-US" sz="2400" dirty="0"/>
              <a:t>(Evaluate, Mark, License, Share) model and</a:t>
            </a:r>
          </a:p>
          <a:p>
            <a:r>
              <a:rPr lang="en-US" sz="2400" dirty="0"/>
              <a:t>p</a:t>
            </a:r>
            <a:r>
              <a:rPr lang="en-US" sz="2400" dirty="0" smtClean="0"/>
              <a:t>resentation “Creative Commons and OER in 30 Minutes” [1] for </a:t>
            </a:r>
            <a:r>
              <a:rPr lang="en-US" sz="2400" dirty="0"/>
              <a:t>non-copyright expert</a:t>
            </a:r>
          </a:p>
          <a:p>
            <a:r>
              <a:rPr lang="en-US" sz="2400" dirty="0"/>
              <a:t>colleagues who needed an efficient, clear, and memorable way to </a:t>
            </a:r>
            <a:r>
              <a:rPr lang="en-US" sz="2400" dirty="0" smtClean="0"/>
              <a:t>teach students</a:t>
            </a:r>
            <a:r>
              <a:rPr lang="en-US" sz="2400" dirty="0"/>
              <a:t>, staff, and faculty who want to remix, openly license, and share </a:t>
            </a:r>
            <a:r>
              <a:rPr lang="en-US" sz="2400" dirty="0" smtClean="0"/>
              <a:t>content from </a:t>
            </a:r>
            <a:r>
              <a:rPr lang="en-US" sz="2400" dirty="0"/>
              <a:t>multiple sources. This poster </a:t>
            </a:r>
            <a:r>
              <a:rPr lang="en-US" sz="2400" dirty="0" smtClean="0"/>
              <a:t>is based </a:t>
            </a:r>
            <a:r>
              <a:rPr lang="en-US" sz="2400" dirty="0"/>
              <a:t>in part </a:t>
            </a:r>
            <a:r>
              <a:rPr lang="en-US" sz="2400" dirty="0" smtClean="0"/>
              <a:t>but will go beyond the presentation. </a:t>
            </a:r>
          </a:p>
          <a:p>
            <a:endParaRPr lang="en-US" sz="2400" dirty="0"/>
          </a:p>
          <a:p>
            <a:r>
              <a:rPr lang="en-US" sz="2400" dirty="0" smtClean="0"/>
              <a:t>Your feedback and questions are very welcome!</a:t>
            </a:r>
            <a:endParaRPr lang="en-US" sz="2400" dirty="0"/>
          </a:p>
        </p:txBody>
      </p:sp>
      <p:sp>
        <p:nvSpPr>
          <p:cNvPr id="24" name="Rectangle 23"/>
          <p:cNvSpPr/>
          <p:nvPr/>
        </p:nvSpPr>
        <p:spPr>
          <a:xfrm>
            <a:off x="25224875" y="27091483"/>
            <a:ext cx="18135600" cy="4949246"/>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1926235" y="32190131"/>
            <a:ext cx="1227411" cy="429442"/>
          </a:xfrm>
          <a:prstGeom prst="rect">
            <a:avLst/>
          </a:prstGeom>
        </p:spPr>
      </p:pic>
      <p:sp>
        <p:nvSpPr>
          <p:cNvPr id="21" name="TextBox 20"/>
          <p:cNvSpPr txBox="1"/>
          <p:nvPr/>
        </p:nvSpPr>
        <p:spPr>
          <a:xfrm>
            <a:off x="1644824" y="8827294"/>
            <a:ext cx="13102304" cy="10649069"/>
          </a:xfrm>
          <a:prstGeom prst="rect">
            <a:avLst/>
          </a:prstGeom>
          <a:noFill/>
          <a:ln>
            <a:solidFill>
              <a:schemeClr val="bg1">
                <a:lumMod val="85000"/>
              </a:schemeClr>
            </a:solidFill>
          </a:ln>
        </p:spPr>
        <p:txBody>
          <a:bodyPr wrap="square" rtlCol="0">
            <a:spAutoFit/>
          </a:bodyPr>
          <a:lstStyle/>
          <a:p>
            <a:r>
              <a:rPr lang="en-US" dirty="0" smtClean="0"/>
              <a:t>Topical Summary</a:t>
            </a:r>
          </a:p>
          <a:p>
            <a:r>
              <a:rPr lang="en-US" sz="2400" b="1" dirty="0" smtClean="0">
                <a:solidFill>
                  <a:srgbClr val="00B050"/>
                </a:solidFill>
              </a:rPr>
              <a:t>The 10,000 Foot View: Threshold Concepts in Open Education &amp; Open Licensing</a:t>
            </a:r>
          </a:p>
          <a:p>
            <a:r>
              <a:rPr lang="en-US" sz="2400" dirty="0" smtClean="0"/>
              <a:t>1.  Educators of all types </a:t>
            </a:r>
            <a:r>
              <a:rPr lang="en-US" sz="2400" dirty="0"/>
              <a:t>are in the business of </a:t>
            </a:r>
            <a:r>
              <a:rPr lang="en-US" sz="2400" dirty="0" smtClean="0"/>
              <a:t>sharing information and methods with others. </a:t>
            </a:r>
          </a:p>
          <a:p>
            <a:endParaRPr lang="en-US" sz="2400" dirty="0" smtClean="0"/>
          </a:p>
          <a:p>
            <a:r>
              <a:rPr lang="en-US" sz="2400" dirty="0" smtClean="0"/>
              <a:t>2. </a:t>
            </a:r>
            <a:r>
              <a:rPr lang="en-US" sz="2400" dirty="0"/>
              <a:t>Educators love to recycle, reuse, and improve upon others’ works.</a:t>
            </a:r>
          </a:p>
          <a:p>
            <a:endParaRPr lang="en-US" sz="2400" dirty="0" smtClean="0"/>
          </a:p>
          <a:p>
            <a:r>
              <a:rPr lang="en-US" sz="2400" dirty="0" smtClean="0"/>
              <a:t>3. Creative Commons and other open licenses allow anyone to more broadly share their original work while indicating what kinds of uses are permitted.</a:t>
            </a:r>
            <a:endParaRPr lang="en-US" sz="2400" dirty="0"/>
          </a:p>
          <a:p>
            <a:endParaRPr lang="en-US" sz="2400" dirty="0" smtClean="0"/>
          </a:p>
          <a:p>
            <a:r>
              <a:rPr lang="en-US" sz="2400" dirty="0" smtClean="0"/>
              <a:t>4.   Even if they are free online, original</a:t>
            </a:r>
            <a:r>
              <a:rPr lang="en-US" sz="2400" dirty="0"/>
              <a:t>, fixed creative works are </a:t>
            </a:r>
            <a:r>
              <a:rPr lang="en-US" sz="2400" i="1" dirty="0"/>
              <a:t>automatically</a:t>
            </a:r>
            <a:r>
              <a:rPr lang="en-US" sz="2400" dirty="0"/>
              <a:t> in-Copyright in the U.S.</a:t>
            </a:r>
          </a:p>
          <a:p>
            <a:endParaRPr lang="en-US" sz="2400" dirty="0" smtClean="0"/>
          </a:p>
          <a:p>
            <a:pPr marL="457200" indent="-457200">
              <a:buAutoNum type="arabicPeriod" startAt="5"/>
            </a:pPr>
            <a:r>
              <a:rPr lang="en-US" sz="2400" dirty="0" smtClean="0"/>
              <a:t>There are several ways to incorporate works (remix works) in your own: </a:t>
            </a:r>
            <a:r>
              <a:rPr lang="en-US" sz="1200" dirty="0"/>
              <a:t>[2]</a:t>
            </a:r>
            <a:endParaRPr lang="en-US" sz="1200" dirty="0" smtClean="0"/>
          </a:p>
          <a:p>
            <a:pPr marL="342900" indent="-342900">
              <a:buFont typeface="Arial" panose="020B0604020202020204" pitchFamily="34" charset="0"/>
              <a:buChar char="•"/>
            </a:pPr>
            <a:r>
              <a:rPr lang="en-US" sz="2400" dirty="0" smtClean="0"/>
              <a:t>Create it yourself and retain the rights to meet your sharing and remix needs</a:t>
            </a:r>
          </a:p>
          <a:p>
            <a:pPr marL="342900" indent="-342900">
              <a:buFont typeface="Arial" panose="020B0604020202020204" pitchFamily="34" charset="0"/>
              <a:buChar char="•"/>
            </a:pPr>
            <a:r>
              <a:rPr lang="en-US" sz="2400" dirty="0" smtClean="0"/>
              <a:t>Use public domain materials</a:t>
            </a:r>
          </a:p>
          <a:p>
            <a:pPr marL="342900" indent="-342900">
              <a:buFont typeface="Arial" panose="020B0604020202020204" pitchFamily="34" charset="0"/>
              <a:buChar char="•"/>
            </a:pPr>
            <a:r>
              <a:rPr lang="en-US" sz="2400" dirty="0" smtClean="0"/>
              <a:t>Apply a relevant exemption from U.S. Copyright law</a:t>
            </a:r>
          </a:p>
          <a:p>
            <a:pPr marL="342900" indent="-342900">
              <a:buFont typeface="Arial" panose="020B0604020202020204" pitchFamily="34" charset="0"/>
              <a:buChar char="•"/>
            </a:pPr>
            <a:r>
              <a:rPr lang="en-US" sz="2400" dirty="0" smtClean="0"/>
              <a:t>Leverage existing permission (license terms including Creative Commons licenses) </a:t>
            </a:r>
          </a:p>
          <a:p>
            <a:pPr marL="342900" indent="-342900">
              <a:buFont typeface="Arial" panose="020B0604020202020204" pitchFamily="34" charset="0"/>
              <a:buChar char="•"/>
            </a:pPr>
            <a:r>
              <a:rPr lang="en-US" sz="2400" dirty="0" smtClean="0"/>
              <a:t>Request and obtain permission for your particular use</a:t>
            </a:r>
          </a:p>
          <a:p>
            <a:pPr marL="342900" indent="-342900">
              <a:buFont typeface="Arial" panose="020B0604020202020204" pitchFamily="34" charset="0"/>
              <a:buChar char="•"/>
            </a:pPr>
            <a:r>
              <a:rPr lang="en-US" sz="2400" dirty="0" smtClean="0"/>
              <a:t>Conduct an informed fair use analysis</a:t>
            </a:r>
          </a:p>
          <a:p>
            <a:pPr marL="342900" indent="-342900">
              <a:buFont typeface="Arial" panose="020B0604020202020204" pitchFamily="34" charset="0"/>
              <a:buChar char="•"/>
            </a:pPr>
            <a:r>
              <a:rPr lang="en-US" sz="2400" dirty="0" smtClean="0"/>
              <a:t>Link or point to </a:t>
            </a:r>
            <a:r>
              <a:rPr lang="en-US" sz="2400" dirty="0"/>
              <a:t>a </a:t>
            </a:r>
            <a:r>
              <a:rPr lang="en-US" sz="2400" dirty="0" smtClean="0"/>
              <a:t>(legal) copy rather </a:t>
            </a:r>
            <a:r>
              <a:rPr lang="en-US" sz="2400" dirty="0"/>
              <a:t>than </a:t>
            </a:r>
            <a:r>
              <a:rPr lang="en-US" sz="2400" dirty="0" smtClean="0"/>
              <a:t>copying, hosting, or redistributing</a:t>
            </a:r>
            <a:endParaRPr lang="en-US" sz="2400" dirty="0"/>
          </a:p>
          <a:p>
            <a:endParaRPr lang="en-US" sz="2400" dirty="0"/>
          </a:p>
          <a:p>
            <a:r>
              <a:rPr lang="en-US" sz="2400" dirty="0"/>
              <a:t>6</a:t>
            </a:r>
            <a:r>
              <a:rPr lang="en-US" sz="2400" dirty="0" smtClean="0"/>
              <a:t>.   When one wants to incorporate third-part works in their own, terms of use are important </a:t>
            </a:r>
          </a:p>
          <a:p>
            <a:pPr marL="342900" indent="-342900">
              <a:buFont typeface="Arial" panose="020B0604020202020204" pitchFamily="34" charset="0"/>
              <a:buChar char="•"/>
            </a:pPr>
            <a:r>
              <a:rPr lang="en-US" sz="2400" dirty="0" smtClean="0"/>
              <a:t>Free online works are most often under Copyright unless otherwise noted.</a:t>
            </a:r>
          </a:p>
          <a:p>
            <a:pPr marL="342900" indent="-342900">
              <a:buFont typeface="Arial" panose="020B0604020202020204" pitchFamily="34" charset="0"/>
              <a:buChar char="•"/>
            </a:pPr>
            <a:r>
              <a:rPr lang="en-US" sz="2400" dirty="0"/>
              <a:t>E</a:t>
            </a:r>
            <a:r>
              <a:rPr lang="en-US" sz="2400" dirty="0" smtClean="0"/>
              <a:t>ducational </a:t>
            </a:r>
            <a:r>
              <a:rPr lang="en-US" sz="2400" dirty="0"/>
              <a:t>uses </a:t>
            </a:r>
            <a:r>
              <a:rPr lang="en-US" sz="2400" dirty="0" smtClean="0"/>
              <a:t>are not automatically considered </a:t>
            </a:r>
            <a:r>
              <a:rPr lang="en-US" sz="2400" dirty="0"/>
              <a:t>Fair Use</a:t>
            </a:r>
          </a:p>
          <a:p>
            <a:endParaRPr lang="en-US" sz="2400" dirty="0" smtClean="0"/>
          </a:p>
          <a:p>
            <a:r>
              <a:rPr lang="en-US" sz="2400" dirty="0" smtClean="0"/>
              <a:t>7. </a:t>
            </a:r>
            <a:r>
              <a:rPr lang="en-US" sz="2400" dirty="0"/>
              <a:t> </a:t>
            </a:r>
            <a:r>
              <a:rPr lang="en-US" sz="2400" dirty="0" smtClean="0"/>
              <a:t> Copyright is complex. Educators are less likely to remix and share their work under an open license (or at all) if they are uncertain regarding navigating copyright issues. </a:t>
            </a:r>
            <a:endParaRPr lang="en-US" sz="2400" b="1" dirty="0"/>
          </a:p>
        </p:txBody>
      </p:sp>
      <p:sp>
        <p:nvSpPr>
          <p:cNvPr id="26" name="TextBox 25"/>
          <p:cNvSpPr txBox="1"/>
          <p:nvPr/>
        </p:nvSpPr>
        <p:spPr>
          <a:xfrm>
            <a:off x="1604676" y="19921128"/>
            <a:ext cx="13182600" cy="1200329"/>
          </a:xfrm>
          <a:prstGeom prst="rect">
            <a:avLst/>
          </a:prstGeom>
          <a:noFill/>
        </p:spPr>
        <p:txBody>
          <a:bodyPr wrap="square" rtlCol="0">
            <a:spAutoFit/>
          </a:bodyPr>
          <a:lstStyle/>
          <a:p>
            <a:r>
              <a:rPr lang="en-US" sz="2400" b="1" dirty="0" smtClean="0">
                <a:solidFill>
                  <a:srgbClr val="00B050"/>
                </a:solidFill>
              </a:rPr>
              <a:t>What are Open Licenses?</a:t>
            </a:r>
          </a:p>
          <a:p>
            <a:r>
              <a:rPr lang="en-US" sz="2400" dirty="0" smtClean="0"/>
              <a:t>The most prominent, but not the only open licenses are Creative Commons licenses. Open licenses are intellectual property licenses which allow no-cost redistribution and adaptation with attribution.</a:t>
            </a:r>
            <a:endParaRPr lang="en-US" sz="2400" dirty="0"/>
          </a:p>
        </p:txBody>
      </p:sp>
      <p:pic>
        <p:nvPicPr>
          <p:cNvPr id="1027" name="Picture 3" descr="https://lh4.googleusercontent.com/8CcLD2Ech1dKZC9CnWNGQON9RMFS6kQfCPZ-eOUZWlPTIRCf6A-BQ92bURH5inolXT8S1WS5W67FPoETgQ-DBvCDZGcC7IqIyeFQg5i97S7BAmrkBOQZITlqvyIkkBwflUDf_EQO6Co"/>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06843" y="22366047"/>
            <a:ext cx="1562791" cy="55052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lh4.googleusercontent.com/2V_LXirqxWyEh4uB0Q93sfIK_fMXna8jhu4qv7Ii88lpMdNnVwGGBLWdOgT53Kqm0l9CwGrYNiubgpl-f69xc880c2R-FJ2-WDAJ5nUXyH65DhF-mFM-Bm4WghpT5QMepumfo023IhA"/>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558081" y="23074006"/>
            <a:ext cx="1911553" cy="6301644"/>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 descr="https://lh3.googleusercontent.com/FRUOlqkrlKap9Y4fui6UWG8Yx52WJNsYzeyMl_lXjQJzVHuEwaY-k7aXTLV-53VAtsn1R1aYonhgkjLH3-wYwB8JWPaLRODJKhwP-oyP6wn6_4_iMyqOxki41McIVyYwT-Y_ZV9O9J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716593" y="21566222"/>
            <a:ext cx="12507016" cy="7262138"/>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p:cNvSpPr txBox="1"/>
          <p:nvPr/>
        </p:nvSpPr>
        <p:spPr>
          <a:xfrm>
            <a:off x="1288720" y="21875865"/>
            <a:ext cx="2400991" cy="307777"/>
          </a:xfrm>
          <a:prstGeom prst="rect">
            <a:avLst/>
          </a:prstGeom>
          <a:noFill/>
        </p:spPr>
        <p:txBody>
          <a:bodyPr wrap="square" rtlCol="0">
            <a:spAutoFit/>
          </a:bodyPr>
          <a:lstStyle/>
          <a:p>
            <a:r>
              <a:rPr lang="en-US" sz="1400" dirty="0" smtClean="0"/>
              <a:t>Most open</a:t>
            </a:r>
            <a:endParaRPr lang="en-US" sz="1400" dirty="0"/>
          </a:p>
        </p:txBody>
      </p:sp>
      <p:sp>
        <p:nvSpPr>
          <p:cNvPr id="33" name="TextBox 32"/>
          <p:cNvSpPr txBox="1"/>
          <p:nvPr/>
        </p:nvSpPr>
        <p:spPr>
          <a:xfrm>
            <a:off x="1288719" y="28991512"/>
            <a:ext cx="2400991" cy="307777"/>
          </a:xfrm>
          <a:prstGeom prst="rect">
            <a:avLst/>
          </a:prstGeom>
          <a:noFill/>
        </p:spPr>
        <p:txBody>
          <a:bodyPr wrap="square" rtlCol="0">
            <a:spAutoFit/>
          </a:bodyPr>
          <a:lstStyle/>
          <a:p>
            <a:r>
              <a:rPr lang="en-US" sz="1400" dirty="0" smtClean="0"/>
              <a:t>Least open</a:t>
            </a:r>
            <a:endParaRPr lang="en-US" sz="1400" dirty="0"/>
          </a:p>
        </p:txBody>
      </p:sp>
      <p:sp>
        <p:nvSpPr>
          <p:cNvPr id="30" name="Left Brace 29"/>
          <p:cNvSpPr/>
          <p:nvPr/>
        </p:nvSpPr>
        <p:spPr>
          <a:xfrm>
            <a:off x="1202241" y="26959003"/>
            <a:ext cx="533400" cy="1956149"/>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Left Brace 34"/>
          <p:cNvSpPr/>
          <p:nvPr/>
        </p:nvSpPr>
        <p:spPr>
          <a:xfrm>
            <a:off x="1171662" y="22271524"/>
            <a:ext cx="563979" cy="4386549"/>
          </a:xfrm>
          <a:prstGeom prst="leftBrace">
            <a:avLst>
              <a:gd name="adj1" fmla="val 0"/>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TextBox 30"/>
          <p:cNvSpPr txBox="1"/>
          <p:nvPr/>
        </p:nvSpPr>
        <p:spPr>
          <a:xfrm rot="16200000">
            <a:off x="-767903" y="24024783"/>
            <a:ext cx="3478120" cy="369332"/>
          </a:xfrm>
          <a:prstGeom prst="rect">
            <a:avLst/>
          </a:prstGeom>
          <a:noFill/>
        </p:spPr>
        <p:txBody>
          <a:bodyPr wrap="square" rtlCol="0">
            <a:spAutoFit/>
          </a:bodyPr>
          <a:lstStyle/>
          <a:p>
            <a:r>
              <a:rPr lang="en-US" sz="1800" dirty="0" smtClean="0"/>
              <a:t>Open Educational Resources (OER)</a:t>
            </a:r>
            <a:endParaRPr lang="en-US" sz="1800" dirty="0"/>
          </a:p>
        </p:txBody>
      </p:sp>
      <p:sp>
        <p:nvSpPr>
          <p:cNvPr id="32" name="TextBox 31"/>
          <p:cNvSpPr txBox="1"/>
          <p:nvPr/>
        </p:nvSpPr>
        <p:spPr>
          <a:xfrm rot="16200000">
            <a:off x="501431" y="27662631"/>
            <a:ext cx="1066800" cy="369332"/>
          </a:xfrm>
          <a:prstGeom prst="rect">
            <a:avLst/>
          </a:prstGeom>
          <a:noFill/>
        </p:spPr>
        <p:txBody>
          <a:bodyPr wrap="square" rtlCol="0">
            <a:spAutoFit/>
          </a:bodyPr>
          <a:lstStyle/>
          <a:p>
            <a:r>
              <a:rPr lang="en-US" sz="1800" dirty="0" smtClean="0"/>
              <a:t>Not OER</a:t>
            </a:r>
            <a:endParaRPr lang="en-US" sz="1800" dirty="0"/>
          </a:p>
        </p:txBody>
      </p:sp>
      <p:sp>
        <p:nvSpPr>
          <p:cNvPr id="34" name="TextBox 33"/>
          <p:cNvSpPr txBox="1"/>
          <p:nvPr/>
        </p:nvSpPr>
        <p:spPr>
          <a:xfrm>
            <a:off x="23461389" y="4675180"/>
            <a:ext cx="19659600" cy="5724644"/>
          </a:xfrm>
          <a:prstGeom prst="rect">
            <a:avLst/>
          </a:prstGeom>
          <a:noFill/>
        </p:spPr>
        <p:txBody>
          <a:bodyPr wrap="square" rtlCol="0">
            <a:spAutoFit/>
          </a:bodyPr>
          <a:lstStyle/>
          <a:p>
            <a:r>
              <a:rPr lang="en-US" dirty="0" smtClean="0"/>
              <a:t>The </a:t>
            </a:r>
            <a:r>
              <a:rPr lang="en-US" dirty="0" smtClean="0">
                <a:solidFill>
                  <a:srgbClr val="00B050"/>
                </a:solidFill>
              </a:rPr>
              <a:t>EMLS</a:t>
            </a:r>
            <a:r>
              <a:rPr lang="en-US" dirty="0" smtClean="0"/>
              <a:t> Model</a:t>
            </a:r>
          </a:p>
          <a:p>
            <a:r>
              <a:rPr lang="en-US" sz="4000" b="1" dirty="0" smtClean="0">
                <a:solidFill>
                  <a:srgbClr val="00B050"/>
                </a:solidFill>
              </a:rPr>
              <a:t>    E</a:t>
            </a:r>
            <a:r>
              <a:rPr lang="en-US" sz="4000" dirty="0" smtClean="0"/>
              <a:t>valuate – Can you integrate the third party work? Under what terms?</a:t>
            </a:r>
            <a:r>
              <a:rPr lang="en-US" sz="1200" dirty="0" smtClean="0"/>
              <a:t> [2]</a:t>
            </a:r>
          </a:p>
          <a:p>
            <a:endParaRPr lang="en-US" sz="4000" dirty="0" smtClean="0"/>
          </a:p>
          <a:p>
            <a:r>
              <a:rPr lang="en-US" sz="4000" b="1" dirty="0" smtClean="0">
                <a:solidFill>
                  <a:srgbClr val="00B050"/>
                </a:solidFill>
              </a:rPr>
              <a:t>    M</a:t>
            </a:r>
            <a:r>
              <a:rPr lang="en-US" sz="4000" dirty="0" smtClean="0"/>
              <a:t>ark – Mark the terms under which the 3</a:t>
            </a:r>
            <a:r>
              <a:rPr lang="en-US" sz="4000" baseline="30000" dirty="0" smtClean="0"/>
              <a:t>rd</a:t>
            </a:r>
            <a:r>
              <a:rPr lang="en-US" sz="4000" dirty="0" smtClean="0"/>
              <a:t> party work is used.</a:t>
            </a:r>
          </a:p>
          <a:p>
            <a:endParaRPr lang="en-US" sz="4000" b="1" dirty="0" smtClean="0">
              <a:solidFill>
                <a:srgbClr val="00B050"/>
              </a:solidFill>
            </a:endParaRPr>
          </a:p>
          <a:p>
            <a:r>
              <a:rPr lang="en-US" sz="4000" b="1" dirty="0" smtClean="0">
                <a:solidFill>
                  <a:srgbClr val="00B050"/>
                </a:solidFill>
              </a:rPr>
              <a:t>    L</a:t>
            </a:r>
            <a:r>
              <a:rPr lang="en-US" sz="4000" dirty="0" smtClean="0"/>
              <a:t>icense – Put an open license your overall work.</a:t>
            </a:r>
          </a:p>
          <a:p>
            <a:endParaRPr lang="en-US" sz="4000" b="1" dirty="0" smtClean="0">
              <a:solidFill>
                <a:srgbClr val="00B050"/>
              </a:solidFill>
            </a:endParaRPr>
          </a:p>
          <a:p>
            <a:r>
              <a:rPr lang="en-US" sz="4000" b="1" dirty="0" smtClean="0">
                <a:solidFill>
                  <a:srgbClr val="00B050"/>
                </a:solidFill>
              </a:rPr>
              <a:t>    S</a:t>
            </a:r>
            <a:r>
              <a:rPr lang="en-US" sz="4000" dirty="0" smtClean="0"/>
              <a:t>hare – Publically share your overall work.</a:t>
            </a:r>
            <a:endParaRPr lang="en-US" sz="4000" dirty="0"/>
          </a:p>
        </p:txBody>
      </p:sp>
      <p:sp>
        <p:nvSpPr>
          <p:cNvPr id="36" name="TextBox 35"/>
          <p:cNvSpPr txBox="1"/>
          <p:nvPr/>
        </p:nvSpPr>
        <p:spPr>
          <a:xfrm>
            <a:off x="16306800" y="11658600"/>
            <a:ext cx="15011400" cy="1415772"/>
          </a:xfrm>
          <a:prstGeom prst="rect">
            <a:avLst/>
          </a:prstGeom>
          <a:noFill/>
        </p:spPr>
        <p:txBody>
          <a:bodyPr wrap="square" rtlCol="0">
            <a:spAutoFit/>
          </a:bodyPr>
          <a:lstStyle/>
          <a:p>
            <a:r>
              <a:rPr lang="en-US" dirty="0" smtClean="0"/>
              <a:t>Applying the EMLS Model</a:t>
            </a:r>
            <a:endParaRPr lang="en-US" dirty="0"/>
          </a:p>
        </p:txBody>
      </p:sp>
      <p:sp>
        <p:nvSpPr>
          <p:cNvPr id="37" name="TextBox 36"/>
          <p:cNvSpPr txBox="1"/>
          <p:nvPr/>
        </p:nvSpPr>
        <p:spPr>
          <a:xfrm>
            <a:off x="33676293" y="32266352"/>
            <a:ext cx="10312878" cy="276999"/>
          </a:xfrm>
          <a:prstGeom prst="rect">
            <a:avLst/>
          </a:prstGeom>
          <a:noFill/>
        </p:spPr>
        <p:txBody>
          <a:bodyPr wrap="square" rtlCol="0">
            <a:spAutoFit/>
          </a:bodyPr>
          <a:lstStyle/>
          <a:p>
            <a:r>
              <a:rPr lang="en-US" sz="1200" dirty="0"/>
              <a:t> © Anita Walz, 2018. Except where otherwise indicated, this poster is licensed with a Creative Commons Attribution 4.0 License. </a:t>
            </a:r>
          </a:p>
        </p:txBody>
      </p:sp>
      <p:pic>
        <p:nvPicPr>
          <p:cNvPr id="38" name="Picture 37"/>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7531410" y="5039746"/>
            <a:ext cx="5951750" cy="5468170"/>
          </a:xfrm>
          <a:prstGeom prst="rect">
            <a:avLst/>
          </a:prstGeom>
        </p:spPr>
      </p:pic>
      <p:sp>
        <p:nvSpPr>
          <p:cNvPr id="39" name="TextBox 38"/>
          <p:cNvSpPr txBox="1"/>
          <p:nvPr/>
        </p:nvSpPr>
        <p:spPr>
          <a:xfrm>
            <a:off x="17145000" y="13074372"/>
            <a:ext cx="17839634" cy="2400657"/>
          </a:xfrm>
          <a:prstGeom prst="rect">
            <a:avLst/>
          </a:prstGeom>
          <a:noFill/>
        </p:spPr>
        <p:txBody>
          <a:bodyPr wrap="square" rtlCol="0">
            <a:spAutoFit/>
          </a:bodyPr>
          <a:lstStyle/>
          <a:p>
            <a:r>
              <a:rPr lang="en-US" sz="3000" b="1" dirty="0" smtClean="0">
                <a:solidFill>
                  <a:srgbClr val="00B050"/>
                </a:solidFill>
              </a:rPr>
              <a:t>Evaluate</a:t>
            </a:r>
            <a:r>
              <a:rPr lang="en-US" sz="3000" b="1" dirty="0" smtClean="0"/>
              <a:t> </a:t>
            </a:r>
            <a:r>
              <a:rPr lang="en-US" sz="2400" b="1" dirty="0" smtClean="0"/>
              <a:t>[2]</a:t>
            </a:r>
            <a:r>
              <a:rPr lang="en-US" sz="2400" dirty="0" smtClean="0"/>
              <a:t>:  Did I create (and still own) rights necessary to use the content in the way I want to use it?</a:t>
            </a:r>
          </a:p>
          <a:p>
            <a:r>
              <a:rPr lang="en-US" sz="2400" dirty="0" smtClean="0"/>
              <a:t>                         If not, do I have permission for my use of third party content? </a:t>
            </a:r>
          </a:p>
          <a:p>
            <a:r>
              <a:rPr lang="en-US" sz="2400" dirty="0"/>
              <a:t> </a:t>
            </a:r>
            <a:r>
              <a:rPr lang="en-US" sz="2400" dirty="0" smtClean="0"/>
              <a:t>                                       Is it Creative-Commons licensed content which requires attribution? [3]</a:t>
            </a:r>
          </a:p>
          <a:p>
            <a:r>
              <a:rPr lang="en-US" sz="2400" dirty="0"/>
              <a:t> </a:t>
            </a:r>
            <a:r>
              <a:rPr lang="en-US" sz="2400" dirty="0" smtClean="0"/>
              <a:t>                                       Is it public domain content (© expired, U.S. Government content, donated to the Public Domain)</a:t>
            </a:r>
          </a:p>
          <a:p>
            <a:r>
              <a:rPr lang="en-US" sz="2400" dirty="0"/>
              <a:t> </a:t>
            </a:r>
            <a:r>
              <a:rPr lang="en-US" sz="2400" dirty="0" smtClean="0"/>
              <a:t>                                       Do I have written permission from the copyright holder for your use</a:t>
            </a:r>
          </a:p>
          <a:p>
            <a:r>
              <a:rPr lang="en-US" sz="2400" dirty="0"/>
              <a:t> </a:t>
            </a:r>
            <a:r>
              <a:rPr lang="en-US" sz="2400" dirty="0" smtClean="0"/>
              <a:t>                                       Can I assert Fair use, </a:t>
            </a:r>
            <a:r>
              <a:rPr lang="en-US" sz="2400" dirty="0" smtClean="0"/>
              <a:t>with (or without) </a:t>
            </a:r>
            <a:r>
              <a:rPr lang="en-US" sz="2400" dirty="0" smtClean="0"/>
              <a:t>transformative use for world-wide sharing</a:t>
            </a:r>
            <a:r>
              <a:rPr lang="en-US" sz="2400" dirty="0" smtClean="0"/>
              <a:t>?**</a:t>
            </a:r>
            <a:endParaRPr lang="en-US" sz="2400" dirty="0" smtClean="0"/>
          </a:p>
        </p:txBody>
      </p:sp>
      <p:sp>
        <p:nvSpPr>
          <p:cNvPr id="40" name="TextBox 39"/>
          <p:cNvSpPr txBox="1"/>
          <p:nvPr/>
        </p:nvSpPr>
        <p:spPr>
          <a:xfrm>
            <a:off x="17111317" y="15637749"/>
            <a:ext cx="17907000" cy="6832640"/>
          </a:xfrm>
          <a:prstGeom prst="rect">
            <a:avLst/>
          </a:prstGeom>
          <a:noFill/>
        </p:spPr>
        <p:txBody>
          <a:bodyPr wrap="square" rtlCol="0">
            <a:spAutoFit/>
          </a:bodyPr>
          <a:lstStyle/>
          <a:p>
            <a:r>
              <a:rPr lang="en-US" sz="3000" b="1" dirty="0" smtClean="0">
                <a:solidFill>
                  <a:srgbClr val="00B050"/>
                </a:solidFill>
              </a:rPr>
              <a:t>Mark</a:t>
            </a:r>
            <a:r>
              <a:rPr lang="en-US" sz="2400" dirty="0" smtClean="0"/>
              <a:t> </a:t>
            </a:r>
            <a:r>
              <a:rPr lang="en-US" sz="2400" dirty="0"/>
              <a:t>(see format suggestions below*)</a:t>
            </a:r>
            <a:endParaRPr lang="en-US" sz="2400" dirty="0"/>
          </a:p>
          <a:p>
            <a:endParaRPr lang="en-US" sz="2400" dirty="0" smtClean="0"/>
          </a:p>
          <a:p>
            <a:r>
              <a:rPr lang="en-US" sz="2400" dirty="0" smtClean="0"/>
              <a:t>If </a:t>
            </a:r>
            <a:r>
              <a:rPr lang="en-US" sz="2400" dirty="0" smtClean="0"/>
              <a:t>used under a Creative Commons license [3]:</a:t>
            </a:r>
          </a:p>
          <a:p>
            <a:r>
              <a:rPr lang="en-US" sz="2400" dirty="0" smtClean="0"/>
              <a:t>    (c) Jason Miller. </a:t>
            </a:r>
            <a:r>
              <a:rPr lang="en-US" sz="2400" dirty="0" smtClean="0">
                <a:hlinkClick r:id="rId13"/>
              </a:rPr>
              <a:t>Colorado Springs</a:t>
            </a:r>
            <a:r>
              <a:rPr lang="en-US" sz="2400" dirty="0" smtClean="0"/>
              <a:t>. </a:t>
            </a:r>
            <a:r>
              <a:rPr lang="en-US" sz="2400" dirty="0" smtClean="0">
                <a:hlinkClick r:id="rId14"/>
              </a:rPr>
              <a:t>CC BY 2.0</a:t>
            </a:r>
            <a:endParaRPr lang="en-US" sz="2400" dirty="0"/>
          </a:p>
          <a:p>
            <a:endParaRPr lang="en-US" sz="2400" dirty="0" smtClean="0"/>
          </a:p>
          <a:p>
            <a:endParaRPr lang="en-US" sz="2400" dirty="0" smtClean="0"/>
          </a:p>
          <a:p>
            <a:endParaRPr lang="en-US" sz="2400" dirty="0" smtClean="0"/>
          </a:p>
          <a:p>
            <a:endParaRPr lang="en-US" sz="2400" dirty="0"/>
          </a:p>
          <a:p>
            <a:endParaRPr lang="en-US" sz="2400" dirty="0" smtClean="0"/>
          </a:p>
          <a:p>
            <a:r>
              <a:rPr lang="en-US" sz="2400" dirty="0" smtClean="0"/>
              <a:t>If public domain </a:t>
            </a:r>
            <a:r>
              <a:rPr lang="en-US" sz="2400" dirty="0" smtClean="0"/>
              <a:t>content [4]:</a:t>
            </a:r>
            <a:endParaRPr lang="en-US" sz="2400" dirty="0" smtClean="0"/>
          </a:p>
          <a:p>
            <a:r>
              <a:rPr lang="en-US" sz="2400" dirty="0" smtClean="0"/>
              <a:t>Elm Tree by </a:t>
            </a:r>
            <a:r>
              <a:rPr lang="en-US" sz="2400" dirty="0" err="1" smtClean="0"/>
              <a:t>Deedster</a:t>
            </a:r>
            <a:r>
              <a:rPr lang="en-US" sz="2400" dirty="0"/>
              <a:t> </a:t>
            </a:r>
            <a:r>
              <a:rPr lang="en-US" sz="2400" dirty="0" smtClean="0"/>
              <a:t>[</a:t>
            </a:r>
            <a:r>
              <a:rPr lang="en-US" sz="2400" dirty="0"/>
              <a:t>Public domain] </a:t>
            </a:r>
            <a:r>
              <a:rPr lang="en-US" sz="2400" dirty="0">
                <a:hlinkClick r:id="rId15"/>
              </a:rPr>
              <a:t>https://</a:t>
            </a:r>
            <a:r>
              <a:rPr lang="en-US" sz="2400" dirty="0" smtClean="0">
                <a:hlinkClick r:id="rId15"/>
              </a:rPr>
              <a:t>pixabay.com/en/tree-elm-elm-tree-leaf-green-1484370</a:t>
            </a:r>
            <a:r>
              <a:rPr lang="en-US" sz="2400" dirty="0" smtClean="0"/>
              <a:t> </a:t>
            </a:r>
          </a:p>
          <a:p>
            <a:endParaRPr lang="en-US" sz="2400" dirty="0"/>
          </a:p>
          <a:p>
            <a:endParaRPr lang="en-US" sz="2400" dirty="0"/>
          </a:p>
          <a:p>
            <a:r>
              <a:rPr lang="en-US" sz="2400" dirty="0" smtClean="0"/>
              <a:t>If written permission was granted for your specific use. </a:t>
            </a:r>
          </a:p>
          <a:p>
            <a:r>
              <a:rPr lang="en-US" sz="2400" dirty="0" smtClean="0"/>
              <a:t>© Year, Author. Used with Permission. URL if any.</a:t>
            </a:r>
          </a:p>
          <a:p>
            <a:endParaRPr lang="en-US" sz="2400" dirty="0"/>
          </a:p>
          <a:p>
            <a:r>
              <a:rPr lang="en-US" sz="2400" dirty="0" smtClean="0"/>
              <a:t>If fair use is asserted on the basis of an informed Fair Use Analysis:</a:t>
            </a:r>
          </a:p>
          <a:p>
            <a:r>
              <a:rPr lang="en-US" sz="2400" dirty="0" smtClean="0"/>
              <a:t>© Year, Author. Reproduced under Fair Use. URL if any.</a:t>
            </a:r>
          </a:p>
        </p:txBody>
      </p:sp>
      <p:pic>
        <p:nvPicPr>
          <p:cNvPr id="42" name="Picture 41"/>
          <p:cNvPicPr>
            <a:picLocks noChangeAspect="1"/>
          </p:cNvPicPr>
          <p:nvPr/>
        </p:nvPicPr>
        <p:blipFill>
          <a:blip r:embed="rId16"/>
          <a:stretch>
            <a:fillRect/>
          </a:stretch>
        </p:blipFill>
        <p:spPr>
          <a:xfrm>
            <a:off x="23359611" y="15618687"/>
            <a:ext cx="5410411" cy="3198420"/>
          </a:xfrm>
          <a:prstGeom prst="rect">
            <a:avLst/>
          </a:prstGeom>
        </p:spPr>
      </p:pic>
      <p:pic>
        <p:nvPicPr>
          <p:cNvPr id="46" name="Picture 45"/>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29045472" y="17946073"/>
            <a:ext cx="2344911" cy="2154387"/>
          </a:xfrm>
          <a:prstGeom prst="rect">
            <a:avLst/>
          </a:prstGeom>
        </p:spPr>
      </p:pic>
      <p:sp>
        <p:nvSpPr>
          <p:cNvPr id="43" name="TextBox 42"/>
          <p:cNvSpPr txBox="1"/>
          <p:nvPr/>
        </p:nvSpPr>
        <p:spPr>
          <a:xfrm>
            <a:off x="17111317" y="22902466"/>
            <a:ext cx="17483483" cy="2031325"/>
          </a:xfrm>
          <a:prstGeom prst="rect">
            <a:avLst/>
          </a:prstGeom>
          <a:noFill/>
        </p:spPr>
        <p:txBody>
          <a:bodyPr wrap="square" rtlCol="0">
            <a:spAutoFit/>
          </a:bodyPr>
          <a:lstStyle/>
          <a:p>
            <a:r>
              <a:rPr lang="en-US" sz="3000" b="1" dirty="0" smtClean="0">
                <a:solidFill>
                  <a:srgbClr val="00B050"/>
                </a:solidFill>
              </a:rPr>
              <a:t>License</a:t>
            </a:r>
            <a:r>
              <a:rPr lang="en-US" sz="3000" dirty="0" smtClean="0"/>
              <a:t>:</a:t>
            </a:r>
          </a:p>
          <a:p>
            <a:r>
              <a:rPr lang="en-US" sz="2400" dirty="0" smtClean="0"/>
              <a:t>Apply the license of your choice to your compilation:</a:t>
            </a:r>
          </a:p>
          <a:p>
            <a:endParaRPr lang="en-US" sz="2400" dirty="0"/>
          </a:p>
          <a:p>
            <a:r>
              <a:rPr lang="en-US" sz="2400" dirty="0" smtClean="0"/>
              <a:t>©</a:t>
            </a:r>
            <a:r>
              <a:rPr lang="en-US" sz="2400" dirty="0" err="1" smtClean="0"/>
              <a:t>MyName</a:t>
            </a:r>
            <a:r>
              <a:rPr lang="en-US" sz="2400" dirty="0" smtClean="0"/>
              <a:t>, Publication Year. Unless otherwise noted, licensed with a </a:t>
            </a:r>
            <a:r>
              <a:rPr lang="en-US" sz="2400" dirty="0" smtClean="0">
                <a:hlinkClick r:id="rId18"/>
              </a:rPr>
              <a:t>Creative Commons Attribution License 4.0</a:t>
            </a:r>
            <a:r>
              <a:rPr lang="en-US" sz="2400" dirty="0" smtClean="0"/>
              <a:t>  </a:t>
            </a:r>
          </a:p>
          <a:p>
            <a:r>
              <a:rPr lang="en-US" sz="2400" dirty="0" smtClean="0"/>
              <a:t>     Make your CC-licensed works machine readable: </a:t>
            </a:r>
            <a:r>
              <a:rPr lang="en-US" sz="2400" dirty="0" smtClean="0">
                <a:hlinkClick r:id="rId19"/>
              </a:rPr>
              <a:t>http://wiki.creativecommons.org/wiki/Marking_Works_Technical</a:t>
            </a:r>
            <a:r>
              <a:rPr lang="en-US" sz="2400" dirty="0" smtClean="0"/>
              <a:t> </a:t>
            </a:r>
            <a:endParaRPr lang="en-US" sz="2400" dirty="0"/>
          </a:p>
        </p:txBody>
      </p:sp>
      <p:pic>
        <p:nvPicPr>
          <p:cNvPr id="48" name="Picture 4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1161537" y="24071003"/>
            <a:ext cx="1227411" cy="429442"/>
          </a:xfrm>
          <a:prstGeom prst="rect">
            <a:avLst/>
          </a:prstGeom>
        </p:spPr>
      </p:pic>
      <p:sp>
        <p:nvSpPr>
          <p:cNvPr id="44" name="TextBox 43"/>
          <p:cNvSpPr txBox="1"/>
          <p:nvPr/>
        </p:nvSpPr>
        <p:spPr>
          <a:xfrm>
            <a:off x="17157889" y="25559571"/>
            <a:ext cx="15231059" cy="3508653"/>
          </a:xfrm>
          <a:prstGeom prst="rect">
            <a:avLst/>
          </a:prstGeom>
          <a:noFill/>
        </p:spPr>
        <p:txBody>
          <a:bodyPr wrap="square" rtlCol="0">
            <a:spAutoFit/>
          </a:bodyPr>
          <a:lstStyle/>
          <a:p>
            <a:r>
              <a:rPr lang="en-US" sz="3000" b="1" dirty="0" smtClean="0">
                <a:solidFill>
                  <a:srgbClr val="00B050"/>
                </a:solidFill>
              </a:rPr>
              <a:t>Share</a:t>
            </a:r>
            <a:r>
              <a:rPr lang="en-US" sz="2400" b="1" dirty="0" smtClean="0"/>
              <a:t>:</a:t>
            </a:r>
          </a:p>
          <a:p>
            <a:r>
              <a:rPr lang="en-US" sz="2400" dirty="0" smtClean="0"/>
              <a:t>Share in the places of your intended use: in print or on your website</a:t>
            </a:r>
          </a:p>
          <a:p>
            <a:r>
              <a:rPr lang="en-US" sz="2400" dirty="0" smtClean="0"/>
              <a:t>Share in URL-stable repositories and places where people might look for your work</a:t>
            </a:r>
          </a:p>
          <a:p>
            <a:pPr marL="342900" indent="-342900">
              <a:buFont typeface="Arial" panose="020B0604020202020204" pitchFamily="34" charset="0"/>
              <a:buChar char="•"/>
            </a:pPr>
            <a:r>
              <a:rPr lang="en-US" sz="2400" dirty="0" smtClean="0"/>
              <a:t>Institutional repository</a:t>
            </a:r>
          </a:p>
          <a:p>
            <a:pPr marL="342900" indent="-342900">
              <a:buFont typeface="Arial" panose="020B0604020202020204" pitchFamily="34" charset="0"/>
              <a:buChar char="•"/>
            </a:pPr>
            <a:r>
              <a:rPr lang="en-US" sz="2400" dirty="0" smtClean="0"/>
              <a:t>Disciplinary repository</a:t>
            </a:r>
          </a:p>
          <a:p>
            <a:pPr marL="342900" indent="-342900">
              <a:buFont typeface="Arial" panose="020B0604020202020204" pitchFamily="34" charset="0"/>
              <a:buChar char="•"/>
            </a:pPr>
            <a:r>
              <a:rPr lang="en-US" sz="2400" dirty="0" smtClean="0"/>
              <a:t>OER Commons</a:t>
            </a:r>
          </a:p>
          <a:p>
            <a:pPr marL="342900" indent="-342900">
              <a:buFont typeface="Arial" panose="020B0604020202020204" pitchFamily="34" charset="0"/>
              <a:buChar char="•"/>
            </a:pPr>
            <a:r>
              <a:rPr lang="en-US" sz="2400" dirty="0" smtClean="0"/>
              <a:t>Open Textbook Library (if all content is openly licensed)</a:t>
            </a:r>
          </a:p>
          <a:p>
            <a:pPr marL="342900" indent="-342900">
              <a:buFont typeface="Arial" panose="020B0604020202020204" pitchFamily="34" charset="0"/>
              <a:buChar char="•"/>
            </a:pPr>
            <a:r>
              <a:rPr lang="en-US" sz="2400" dirty="0" smtClean="0"/>
              <a:t>MERLOT</a:t>
            </a:r>
          </a:p>
          <a:p>
            <a:r>
              <a:rPr lang="en-US" sz="2400" dirty="0" smtClean="0"/>
              <a:t>Tell people about your work via social media               </a:t>
            </a:r>
            <a:endParaRPr lang="en-US" sz="2400" dirty="0"/>
          </a:p>
        </p:txBody>
      </p:sp>
      <p:sp>
        <p:nvSpPr>
          <p:cNvPr id="47" name="TextBox 46"/>
          <p:cNvSpPr txBox="1"/>
          <p:nvPr/>
        </p:nvSpPr>
        <p:spPr>
          <a:xfrm>
            <a:off x="32965095" y="13851376"/>
            <a:ext cx="9774736" cy="11757065"/>
          </a:xfrm>
          <a:prstGeom prst="rect">
            <a:avLst/>
          </a:prstGeom>
          <a:noFill/>
        </p:spPr>
        <p:txBody>
          <a:bodyPr wrap="square" rtlCol="0">
            <a:spAutoFit/>
          </a:bodyPr>
          <a:lstStyle/>
          <a:p>
            <a:r>
              <a:rPr lang="en-US" dirty="0" smtClean="0"/>
              <a:t>Discussion/Questions</a:t>
            </a:r>
          </a:p>
          <a:p>
            <a:pPr marL="342900" indent="-342900">
              <a:buFont typeface="Arial" panose="020B0604020202020204" pitchFamily="34" charset="0"/>
              <a:buChar char="•"/>
            </a:pPr>
            <a:r>
              <a:rPr lang="en-US" sz="2400" dirty="0" smtClean="0"/>
              <a:t>What level of knowledge would a copyright non-expert need to master to be able to accurately and confidently teach this topic?</a:t>
            </a:r>
          </a:p>
          <a:p>
            <a:r>
              <a:rPr lang="en-US" sz="2400" dirty="0" smtClean="0"/>
              <a:t> </a:t>
            </a:r>
          </a:p>
          <a:p>
            <a:pPr marL="342900" indent="-342900">
              <a:buFont typeface="Arial" panose="020B0604020202020204" pitchFamily="34" charset="0"/>
              <a:buChar char="•"/>
            </a:pPr>
            <a:r>
              <a:rPr lang="en-US" sz="2400" dirty="0" smtClean="0"/>
              <a:t>How can more nuanced discussions of the Public Domain and Fair Use be facilitated without overwhelming some levels of learners?</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smtClean="0"/>
              <a:t>Could a discussion about plagiarism vs. copyright infringement vs. violation of terms of an agreement fit in here? To which audiences would that be most helpful and how could that be best presented</a:t>
            </a:r>
            <a:r>
              <a:rPr lang="en-US" sz="2400" dirty="0" smtClean="0"/>
              <a:t>?</a:t>
            </a:r>
          </a:p>
          <a:p>
            <a:pPr algn="ctr"/>
            <a:r>
              <a:rPr lang="en-US" sz="2400" dirty="0"/>
              <a:t> </a:t>
            </a:r>
            <a:r>
              <a:rPr lang="en-US" sz="2400" dirty="0" smtClean="0"/>
              <a:t> _______________________________________</a:t>
            </a:r>
          </a:p>
          <a:p>
            <a:pPr marL="342900" indent="-342900">
              <a:buFont typeface="Arial" panose="020B0604020202020204" pitchFamily="34" charset="0"/>
              <a:buChar char="•"/>
            </a:pPr>
            <a:r>
              <a:rPr lang="en-US" sz="2400" dirty="0" smtClean="0"/>
              <a:t>Is there a good model for obtaining transferable permission to use 3</a:t>
            </a:r>
            <a:r>
              <a:rPr lang="en-US" sz="2400" baseline="30000" dirty="0" smtClean="0"/>
              <a:t>rd</a:t>
            </a:r>
            <a:r>
              <a:rPr lang="en-US" sz="2400" dirty="0" smtClean="0"/>
              <a:t> party works for your use and in continued uses under an open license?</a:t>
            </a:r>
            <a:endParaRPr lang="en-US" sz="2400" dirty="0" smtClean="0"/>
          </a:p>
          <a:p>
            <a:pPr marL="342900" indent="-342900">
              <a:buFont typeface="Arial" panose="020B0604020202020204" pitchFamily="34" charset="0"/>
              <a:buChar char="•"/>
            </a:pPr>
            <a:endParaRPr lang="en-US" sz="2400" dirty="0" smtClean="0"/>
          </a:p>
          <a:p>
            <a:pPr marL="342900" indent="-342900">
              <a:buFont typeface="Arial" panose="020B0604020202020204" pitchFamily="34" charset="0"/>
              <a:buChar char="•"/>
            </a:pPr>
            <a:r>
              <a:rPr lang="en-US" sz="2400" dirty="0" smtClean="0"/>
              <a:t>Out of </a:t>
            </a:r>
            <a:r>
              <a:rPr lang="en-US" sz="2400" dirty="0" smtClean="0"/>
              <a:t>concern </a:t>
            </a:r>
            <a:r>
              <a:rPr lang="en-US" sz="2400" dirty="0" smtClean="0"/>
              <a:t>regarding “downstream” uses and users (future users and adapters) some OER </a:t>
            </a:r>
            <a:r>
              <a:rPr lang="en-US" sz="2400" dirty="0" err="1" smtClean="0"/>
              <a:t>referatories</a:t>
            </a:r>
            <a:r>
              <a:rPr lang="en-US" sz="2400" dirty="0" smtClean="0"/>
              <a:t> refuse content that contains 3</a:t>
            </a:r>
            <a:r>
              <a:rPr lang="en-US" sz="2400" baseline="30000" dirty="0" smtClean="0"/>
              <a:t>rd</a:t>
            </a:r>
            <a:r>
              <a:rPr lang="en-US" sz="2400" dirty="0" smtClean="0"/>
              <a:t> party material not released under an open license (e.g. </a:t>
            </a:r>
            <a:r>
              <a:rPr lang="en-US" sz="2400" dirty="0" smtClean="0"/>
              <a:t>no </a:t>
            </a:r>
            <a:r>
              <a:rPr lang="en-US" sz="2400" dirty="0" smtClean="0"/>
              <a:t>Fair Use or </a:t>
            </a:r>
            <a:r>
              <a:rPr lang="en-US" sz="2400" dirty="0" smtClean="0"/>
              <a:t>content or all-rights-reserved “used with permission” content). </a:t>
            </a:r>
            <a:r>
              <a:rPr lang="en-US" sz="2400" dirty="0" smtClean="0"/>
              <a:t>When is this appropriate? Are there other best practices?</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smtClean="0"/>
              <a:t>What are some examples of a valid non-transformative Fair Use argument if in-copyright, non-openly licensed content is freely shared with the world</a:t>
            </a:r>
            <a:r>
              <a:rPr lang="en-US" sz="2400" dirty="0" smtClean="0"/>
              <a:t>?</a:t>
            </a:r>
          </a:p>
          <a:p>
            <a:pPr algn="ctr"/>
            <a:r>
              <a:rPr lang="en-US" sz="2400" dirty="0" smtClean="0"/>
              <a:t>________________________________________</a:t>
            </a:r>
            <a:endParaRPr lang="en-US" sz="2400" dirty="0"/>
          </a:p>
          <a:p>
            <a:pPr marL="342900" indent="-342900">
              <a:buFont typeface="Arial" panose="020B0604020202020204" pitchFamily="34" charset="0"/>
              <a:buChar char="•"/>
            </a:pPr>
            <a:r>
              <a:rPr lang="en-US" sz="2400" dirty="0" smtClean="0"/>
              <a:t>What suggestions, criticisms, observations, or additions do you have to the model and method of teaching? These would need to meet the needs of </a:t>
            </a:r>
            <a:r>
              <a:rPr lang="en-US" sz="2400" dirty="0"/>
              <a:t>non-copyright </a:t>
            </a:r>
            <a:r>
              <a:rPr lang="en-US" sz="2400" dirty="0" smtClean="0"/>
              <a:t>expert colleagues </a:t>
            </a:r>
            <a:r>
              <a:rPr lang="en-US" sz="2400" dirty="0"/>
              <a:t>who </a:t>
            </a:r>
            <a:r>
              <a:rPr lang="en-US" sz="2400" dirty="0" smtClean="0"/>
              <a:t>need an </a:t>
            </a:r>
            <a:r>
              <a:rPr lang="en-US" sz="2400" dirty="0"/>
              <a:t>efficient, clear, and memorable way to teach students, staff, and faculty </a:t>
            </a:r>
            <a:r>
              <a:rPr lang="en-US" sz="2400" dirty="0" smtClean="0"/>
              <a:t>that want </a:t>
            </a:r>
            <a:r>
              <a:rPr lang="en-US" sz="2400" dirty="0"/>
              <a:t>to remix, openly license, and share content from multiple </a:t>
            </a:r>
            <a:r>
              <a:rPr lang="en-US" sz="2400" dirty="0" smtClean="0"/>
              <a:t>sources? </a:t>
            </a:r>
            <a:endParaRPr lang="en-US" dirty="0"/>
          </a:p>
        </p:txBody>
      </p:sp>
      <p:sp>
        <p:nvSpPr>
          <p:cNvPr id="49" name="TextBox 48"/>
          <p:cNvSpPr txBox="1"/>
          <p:nvPr/>
        </p:nvSpPr>
        <p:spPr>
          <a:xfrm>
            <a:off x="1607736" y="30689256"/>
            <a:ext cx="18038275" cy="2523768"/>
          </a:xfrm>
          <a:prstGeom prst="rect">
            <a:avLst/>
          </a:prstGeom>
          <a:noFill/>
        </p:spPr>
        <p:txBody>
          <a:bodyPr wrap="square" rtlCol="0">
            <a:spAutoFit/>
          </a:bodyPr>
          <a:lstStyle/>
          <a:p>
            <a:r>
              <a:rPr lang="en-US" sz="2400" dirty="0" smtClean="0"/>
              <a:t>Attach a copy </a:t>
            </a:r>
            <a:r>
              <a:rPr lang="en-US" sz="2400" dirty="0" smtClean="0"/>
              <a:t>of the presentation: Walz, A. (2017) </a:t>
            </a:r>
            <a:r>
              <a:rPr lang="en-US" sz="2400" dirty="0" smtClean="0"/>
              <a:t>“Creative </a:t>
            </a:r>
            <a:r>
              <a:rPr lang="en-US" sz="2400" dirty="0"/>
              <a:t>Commons and OER in 30 M</a:t>
            </a:r>
            <a:r>
              <a:rPr lang="en-US" sz="2400" dirty="0" smtClean="0"/>
              <a:t>inutes” here</a:t>
            </a:r>
            <a:r>
              <a:rPr lang="en-US" sz="2400" dirty="0" smtClean="0">
                <a:hlinkClick r:id="rId4"/>
              </a:rPr>
              <a:t> </a:t>
            </a:r>
            <a:r>
              <a:rPr lang="en-US" sz="2400" dirty="0" smtClean="0">
                <a:hlinkClick r:id="rId4"/>
              </a:rPr>
              <a:t>http</a:t>
            </a:r>
            <a:r>
              <a:rPr lang="en-US" sz="2400" dirty="0">
                <a:hlinkClick r:id="rId4"/>
              </a:rPr>
              <a:t>://</a:t>
            </a:r>
            <a:r>
              <a:rPr lang="en-US" sz="2400" dirty="0" smtClean="0">
                <a:hlinkClick r:id="rId4"/>
              </a:rPr>
              <a:t>hdl.handle.net/10919/78393</a:t>
            </a:r>
            <a:endParaRPr lang="en-US" sz="2400" dirty="0" smtClean="0"/>
          </a:p>
          <a:p>
            <a:r>
              <a:rPr lang="en-US" sz="2400" dirty="0" smtClean="0"/>
              <a:t>Please note the 2017 presentation has an older version of the EMLS model and very restrictive suggestions regarding Fair Use. </a:t>
            </a:r>
            <a:endParaRPr lang="en-US" sz="2400" dirty="0" smtClean="0"/>
          </a:p>
          <a:p>
            <a:endParaRPr lang="en-US" sz="2400" dirty="0"/>
          </a:p>
          <a:p>
            <a:endParaRPr lang="en-US" dirty="0"/>
          </a:p>
        </p:txBody>
      </p:sp>
    </p:spTree>
    <p:extLst>
      <p:ext uri="{BB962C8B-B14F-4D97-AF65-F5344CB8AC3E}">
        <p14:creationId xmlns:p14="http://schemas.microsoft.com/office/powerpoint/2010/main" val="118626999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446</TotalTime>
  <Words>1331</Words>
  <Application>Microsoft Office PowerPoint</Application>
  <PresentationFormat>Custom</PresentationFormat>
  <Paragraphs>116</Paragraphs>
  <Slides>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Walz, Anita</dc:creator>
  <cp:lastModifiedBy>Walz, Anita</cp:lastModifiedBy>
  <cp:revision>74</cp:revision>
  <cp:lastPrinted>2018-05-31T20:50:44Z</cp:lastPrinted>
  <dcterms:created xsi:type="dcterms:W3CDTF">2016-03-03T17:03:43Z</dcterms:created>
  <dcterms:modified xsi:type="dcterms:W3CDTF">2018-06-13T15:43:31Z</dcterms:modified>
</cp:coreProperties>
</file>