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90" r:id="rId3"/>
    <p:sldId id="289" r:id="rId4"/>
    <p:sldId id="308" r:id="rId5"/>
    <p:sldId id="291" r:id="rId6"/>
    <p:sldId id="292" r:id="rId7"/>
    <p:sldId id="293" r:id="rId8"/>
    <p:sldId id="294" r:id="rId9"/>
    <p:sldId id="296" r:id="rId10"/>
    <p:sldId id="297" r:id="rId11"/>
    <p:sldId id="298" r:id="rId12"/>
    <p:sldId id="309" r:id="rId13"/>
    <p:sldId id="299" r:id="rId14"/>
    <p:sldId id="311" r:id="rId15"/>
    <p:sldId id="307" r:id="rId16"/>
    <p:sldId id="263" r:id="rId17"/>
    <p:sldId id="265" r:id="rId18"/>
    <p:sldId id="302" r:id="rId19"/>
    <p:sldId id="312" r:id="rId20"/>
    <p:sldId id="304" r:id="rId21"/>
    <p:sldId id="317" r:id="rId22"/>
    <p:sldId id="257" r:id="rId23"/>
    <p:sldId id="314" r:id="rId24"/>
    <p:sldId id="315" r:id="rId25"/>
    <p:sldId id="288" r:id="rId26"/>
    <p:sldId id="306" r:id="rId27"/>
    <p:sldId id="305" r:id="rId28"/>
    <p:sldId id="270" r:id="rId29"/>
    <p:sldId id="272" r:id="rId30"/>
    <p:sldId id="271" r:id="rId31"/>
    <p:sldId id="273" r:id="rId32"/>
    <p:sldId id="275" r:id="rId33"/>
    <p:sldId id="316" r:id="rId34"/>
    <p:sldId id="27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66" autoAdjust="0"/>
    <p:restoredTop sz="94660"/>
  </p:normalViewPr>
  <p:slideViewPr>
    <p:cSldViewPr>
      <p:cViewPr varScale="1">
        <p:scale>
          <a:sx n="155" d="100"/>
          <a:sy n="155" d="100"/>
        </p:scale>
        <p:origin x="192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3110B-FCE3-4E05-8273-0EAF91659F20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1F8100-5521-4A1E-8F1F-5B172E007A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30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D6402-953D-4432-8BA0-FA94EB43FE37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FCE5D8-8AA7-46E7-9D4F-A00079C77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915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[students] are not buying books   </a:t>
            </a:r>
          </a:p>
          <a:p>
            <a:r>
              <a:rPr lang="en-US" dirty="0" smtClean="0"/>
              <a:t>   anymore.</a:t>
            </a:r>
          </a:p>
          <a:p>
            <a:endParaRPr lang="en-US" dirty="0" smtClean="0"/>
          </a:p>
          <a:p>
            <a:r>
              <a:rPr lang="en-US" dirty="0" smtClean="0"/>
              <a:t>People are going to spend the money on the textbook the professor selected.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don’t want to have to work twenty hours a week to afford my textbook.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 had to spend $90 to rent an eBook in order to get a required software code to submit homework. I did not even get to keep the book.</a:t>
            </a:r>
          </a:p>
          <a:p>
            <a:endParaRPr lang="en-US" dirty="0" smtClean="0"/>
          </a:p>
          <a:p>
            <a:r>
              <a:rPr lang="en-US" dirty="0" smtClean="0"/>
              <a:t>I don’t think professors know that $250 is a lot of money for [students].</a:t>
            </a:r>
          </a:p>
          <a:p>
            <a:endParaRPr lang="en-US" dirty="0" smtClean="0"/>
          </a:p>
          <a:p>
            <a:r>
              <a:rPr lang="en-US" dirty="0" smtClean="0"/>
              <a:t>I just want faculty to be aware that there is a problem.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CE5D8-8AA7-46E7-9D4F-A00079C7780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28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Population: </a:t>
            </a:r>
            <a:r>
              <a:rPr lang="en-US" dirty="0" smtClean="0"/>
              <a:t>all VT students</a:t>
            </a:r>
            <a:r>
              <a:rPr lang="en-US" b="1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Sample:</a:t>
            </a:r>
            <a:r>
              <a:rPr lang="en-US" dirty="0" smtClean="0"/>
              <a:t> 3,100 currently-enrolled undergrad and grad students representative sample. Selected and provided by VT’s Office of Institutional Research</a:t>
            </a:r>
          </a:p>
          <a:p>
            <a:pPr marL="0" indent="0">
              <a:buNone/>
            </a:pPr>
            <a:r>
              <a:rPr lang="en-US" b="1" dirty="0" smtClean="0"/>
              <a:t>Respondents</a:t>
            </a:r>
            <a:r>
              <a:rPr lang="en-US" dirty="0" smtClean="0"/>
              <a:t>: 362 (11.6% response rate)</a:t>
            </a:r>
          </a:p>
          <a:p>
            <a:pPr marL="0" indent="0">
              <a:buNone/>
            </a:pPr>
            <a:r>
              <a:rPr lang="en-US" b="1" dirty="0" smtClean="0"/>
              <a:t>Online survey</a:t>
            </a:r>
            <a:r>
              <a:rPr lang="en-US" dirty="0" smtClean="0"/>
              <a:t>: Jan 29-Feb 29, 2016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FCE5D8-8AA7-46E7-9D4F-A00079C7780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890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343833"/>
            <a:ext cx="3048000" cy="1507017"/>
          </a:xfrm>
          <a:prstGeom prst="rect">
            <a:avLst/>
          </a:prstGeom>
        </p:spPr>
      </p:pic>
      <p:sp>
        <p:nvSpPr>
          <p:cNvPr id="20" name="Subtitle 8"/>
          <p:cNvSpPr txBox="1">
            <a:spLocks/>
          </p:cNvSpPr>
          <p:nvPr userDrawn="1"/>
        </p:nvSpPr>
        <p:spPr>
          <a:xfrm>
            <a:off x="304800" y="6324600"/>
            <a:ext cx="1219200" cy="39473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64008" indent="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None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None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None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#2016TAC</a:t>
            </a:r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5867316"/>
            <a:ext cx="1219200" cy="1046343"/>
            <a:chOff x="-76200" y="5867316"/>
            <a:chExt cx="1219200" cy="1046343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365" b="13610"/>
            <a:stretch/>
          </p:blipFill>
          <p:spPr>
            <a:xfrm>
              <a:off x="240792" y="5867316"/>
              <a:ext cx="597408" cy="696531"/>
            </a:xfrm>
            <a:prstGeom prst="rect">
              <a:avLst/>
            </a:prstGeom>
          </p:spPr>
        </p:pic>
        <p:sp>
          <p:nvSpPr>
            <p:cNvPr id="10" name="Subtitle 8"/>
            <p:cNvSpPr txBox="1">
              <a:spLocks/>
            </p:cNvSpPr>
            <p:nvPr userDrawn="1"/>
          </p:nvSpPr>
          <p:spPr>
            <a:xfrm>
              <a:off x="-76200" y="6518921"/>
              <a:ext cx="1219200" cy="39473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64008" indent="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None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#2016TAC</a:t>
              </a:r>
              <a:endParaRPr lang="en-US" sz="1400" dirty="0"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5867316"/>
            <a:ext cx="1219200" cy="1046343"/>
            <a:chOff x="-76200" y="5867316"/>
            <a:chExt cx="1219200" cy="1046343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365" b="13610"/>
            <a:stretch/>
          </p:blipFill>
          <p:spPr>
            <a:xfrm>
              <a:off x="240792" y="5867316"/>
              <a:ext cx="597408" cy="696531"/>
            </a:xfrm>
            <a:prstGeom prst="rect">
              <a:avLst/>
            </a:prstGeom>
          </p:spPr>
        </p:pic>
        <p:sp>
          <p:nvSpPr>
            <p:cNvPr id="10" name="Subtitle 8"/>
            <p:cNvSpPr txBox="1">
              <a:spLocks/>
            </p:cNvSpPr>
            <p:nvPr userDrawn="1"/>
          </p:nvSpPr>
          <p:spPr>
            <a:xfrm>
              <a:off x="-76200" y="6518921"/>
              <a:ext cx="1219200" cy="39473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64008" indent="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None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#2016TAC</a:t>
              </a:r>
              <a:endParaRPr lang="en-US" sz="1400" dirty="0"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-76200" y="5867316"/>
            <a:ext cx="1219200" cy="1046343"/>
            <a:chOff x="-76200" y="5867316"/>
            <a:chExt cx="1219200" cy="1046343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365" b="13610"/>
            <a:stretch/>
          </p:blipFill>
          <p:spPr>
            <a:xfrm>
              <a:off x="240792" y="5867316"/>
              <a:ext cx="597408" cy="696531"/>
            </a:xfrm>
            <a:prstGeom prst="rect">
              <a:avLst/>
            </a:prstGeom>
          </p:spPr>
        </p:pic>
        <p:sp>
          <p:nvSpPr>
            <p:cNvPr id="8" name="Subtitle 8"/>
            <p:cNvSpPr txBox="1">
              <a:spLocks/>
            </p:cNvSpPr>
            <p:nvPr userDrawn="1"/>
          </p:nvSpPr>
          <p:spPr>
            <a:xfrm>
              <a:off x="-76200" y="6518921"/>
              <a:ext cx="1219200" cy="39473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64008" indent="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None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#2016TAC</a:t>
              </a:r>
              <a:endParaRPr lang="en-US" sz="1400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-76200" y="5867316"/>
            <a:ext cx="1219200" cy="1046343"/>
            <a:chOff x="-76200" y="5867316"/>
            <a:chExt cx="1219200" cy="1046343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365" b="13610"/>
            <a:stretch/>
          </p:blipFill>
          <p:spPr>
            <a:xfrm>
              <a:off x="240792" y="5867316"/>
              <a:ext cx="597408" cy="696531"/>
            </a:xfrm>
            <a:prstGeom prst="rect">
              <a:avLst/>
            </a:prstGeom>
          </p:spPr>
        </p:pic>
        <p:sp>
          <p:nvSpPr>
            <p:cNvPr id="10" name="Subtitle 8"/>
            <p:cNvSpPr txBox="1">
              <a:spLocks/>
            </p:cNvSpPr>
            <p:nvPr userDrawn="1"/>
          </p:nvSpPr>
          <p:spPr>
            <a:xfrm>
              <a:off x="-76200" y="6518921"/>
              <a:ext cx="1219200" cy="39473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64008" indent="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None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#2016TAC</a:t>
              </a:r>
              <a:endParaRPr lang="en-US" sz="14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-76200" y="5867316"/>
            <a:ext cx="1219200" cy="1046343"/>
            <a:chOff x="-76200" y="5867316"/>
            <a:chExt cx="1219200" cy="1046343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365" b="13610"/>
            <a:stretch/>
          </p:blipFill>
          <p:spPr>
            <a:xfrm>
              <a:off x="240792" y="5867316"/>
              <a:ext cx="597408" cy="696531"/>
            </a:xfrm>
            <a:prstGeom prst="rect">
              <a:avLst/>
            </a:prstGeom>
          </p:spPr>
        </p:pic>
        <p:sp>
          <p:nvSpPr>
            <p:cNvPr id="11" name="Subtitle 8"/>
            <p:cNvSpPr txBox="1">
              <a:spLocks/>
            </p:cNvSpPr>
            <p:nvPr userDrawn="1"/>
          </p:nvSpPr>
          <p:spPr>
            <a:xfrm>
              <a:off x="-76200" y="6518921"/>
              <a:ext cx="1219200" cy="39473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64008" indent="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None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#2016TAC</a:t>
              </a:r>
              <a:endParaRPr lang="en-US" sz="14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-76200" y="5867316"/>
            <a:ext cx="1219200" cy="1046343"/>
            <a:chOff x="-76200" y="5867316"/>
            <a:chExt cx="1219200" cy="1046343"/>
          </a:xfrm>
        </p:grpSpPr>
        <p:pic>
          <p:nvPicPr>
            <p:cNvPr id="12" name="Picture 11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365" b="13610"/>
            <a:stretch/>
          </p:blipFill>
          <p:spPr>
            <a:xfrm>
              <a:off x="240792" y="5867316"/>
              <a:ext cx="597408" cy="696531"/>
            </a:xfrm>
            <a:prstGeom prst="rect">
              <a:avLst/>
            </a:prstGeom>
          </p:spPr>
        </p:pic>
        <p:sp>
          <p:nvSpPr>
            <p:cNvPr id="13" name="Subtitle 8"/>
            <p:cNvSpPr txBox="1">
              <a:spLocks/>
            </p:cNvSpPr>
            <p:nvPr userDrawn="1"/>
          </p:nvSpPr>
          <p:spPr>
            <a:xfrm>
              <a:off x="-76200" y="6518921"/>
              <a:ext cx="1219200" cy="39473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64008" indent="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None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#2016TAC</a:t>
              </a:r>
              <a:endParaRPr lang="en-US" sz="14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-76200" y="5867316"/>
            <a:ext cx="1219200" cy="1046343"/>
            <a:chOff x="-76200" y="5867316"/>
            <a:chExt cx="1219200" cy="1046343"/>
          </a:xfrm>
        </p:grpSpPr>
        <p:pic>
          <p:nvPicPr>
            <p:cNvPr id="8" name="Picture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365" b="13610"/>
            <a:stretch/>
          </p:blipFill>
          <p:spPr>
            <a:xfrm>
              <a:off x="240792" y="5867316"/>
              <a:ext cx="597408" cy="696531"/>
            </a:xfrm>
            <a:prstGeom prst="rect">
              <a:avLst/>
            </a:prstGeom>
          </p:spPr>
        </p:pic>
        <p:sp>
          <p:nvSpPr>
            <p:cNvPr id="9" name="Subtitle 8"/>
            <p:cNvSpPr txBox="1">
              <a:spLocks/>
            </p:cNvSpPr>
            <p:nvPr userDrawn="1"/>
          </p:nvSpPr>
          <p:spPr>
            <a:xfrm>
              <a:off x="-76200" y="6518921"/>
              <a:ext cx="1219200" cy="39473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64008" indent="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None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#2016TAC</a:t>
              </a:r>
              <a:endParaRPr lang="en-US" sz="1400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-76200" y="5867316"/>
            <a:ext cx="1219200" cy="1046343"/>
            <a:chOff x="-76200" y="5867316"/>
            <a:chExt cx="1219200" cy="1046343"/>
          </a:xfrm>
        </p:grpSpPr>
        <p:pic>
          <p:nvPicPr>
            <p:cNvPr id="7" name="Picture 6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365" b="13610"/>
            <a:stretch/>
          </p:blipFill>
          <p:spPr>
            <a:xfrm>
              <a:off x="240792" y="5867316"/>
              <a:ext cx="597408" cy="696531"/>
            </a:xfrm>
            <a:prstGeom prst="rect">
              <a:avLst/>
            </a:prstGeom>
          </p:spPr>
        </p:pic>
        <p:sp>
          <p:nvSpPr>
            <p:cNvPr id="8" name="Subtitle 8"/>
            <p:cNvSpPr txBox="1">
              <a:spLocks/>
            </p:cNvSpPr>
            <p:nvPr userDrawn="1"/>
          </p:nvSpPr>
          <p:spPr>
            <a:xfrm>
              <a:off x="-76200" y="6518921"/>
              <a:ext cx="1219200" cy="39473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64008" indent="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None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#2016TAC</a:t>
              </a:r>
              <a:endParaRPr lang="en-US" sz="1400"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-76200" y="5867316"/>
            <a:ext cx="1219200" cy="1046343"/>
            <a:chOff x="-76200" y="5867316"/>
            <a:chExt cx="1219200" cy="1046343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365" b="13610"/>
            <a:stretch/>
          </p:blipFill>
          <p:spPr>
            <a:xfrm>
              <a:off x="240792" y="5867316"/>
              <a:ext cx="597408" cy="696531"/>
            </a:xfrm>
            <a:prstGeom prst="rect">
              <a:avLst/>
            </a:prstGeom>
          </p:spPr>
        </p:pic>
        <p:sp>
          <p:nvSpPr>
            <p:cNvPr id="11" name="Subtitle 8"/>
            <p:cNvSpPr txBox="1">
              <a:spLocks/>
            </p:cNvSpPr>
            <p:nvPr userDrawn="1"/>
          </p:nvSpPr>
          <p:spPr>
            <a:xfrm>
              <a:off x="-76200" y="6518921"/>
              <a:ext cx="1219200" cy="39473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64008" indent="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None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#2016TAC</a:t>
              </a:r>
              <a:endParaRPr lang="en-US" sz="1400" dirty="0"/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-76200" y="5867316"/>
            <a:ext cx="1219200" cy="1046343"/>
            <a:chOff x="-76200" y="5867316"/>
            <a:chExt cx="1219200" cy="1046343"/>
          </a:xfrm>
        </p:grpSpPr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365" b="13610"/>
            <a:stretch/>
          </p:blipFill>
          <p:spPr>
            <a:xfrm>
              <a:off x="240792" y="5867316"/>
              <a:ext cx="597408" cy="696531"/>
            </a:xfrm>
            <a:prstGeom prst="rect">
              <a:avLst/>
            </a:prstGeom>
          </p:spPr>
        </p:pic>
        <p:sp>
          <p:nvSpPr>
            <p:cNvPr id="11" name="Subtitle 8"/>
            <p:cNvSpPr txBox="1">
              <a:spLocks/>
            </p:cNvSpPr>
            <p:nvPr userDrawn="1"/>
          </p:nvSpPr>
          <p:spPr>
            <a:xfrm>
              <a:off x="-76200" y="6518921"/>
              <a:ext cx="1219200" cy="394738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64008" indent="0" algn="l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rtl="0" eaLnBrk="1" latinLnBrk="0" hangingPunct="1">
                <a:spcBef>
                  <a:spcPts val="300"/>
                </a:spcBef>
                <a:buClr>
                  <a:schemeClr val="accent2"/>
                </a:buClr>
                <a:buFont typeface="Georgia"/>
                <a:buNone/>
                <a:defRPr kumimoji="0" sz="2600" kern="120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4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rtl="0" eaLnBrk="1" latinLnBrk="0" hangingPunct="1">
                <a:spcBef>
                  <a:spcPts val="300"/>
                </a:spcBef>
                <a:buClr>
                  <a:schemeClr val="accent1"/>
                </a:buClr>
                <a:buFont typeface="Wingdings 2"/>
                <a:buNone/>
                <a:defRPr kumimoji="0" sz="22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20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8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6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500" kern="120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rtl="0" eaLnBrk="1" latinLnBrk="0" hangingPunct="1">
                <a:spcBef>
                  <a:spcPts val="300"/>
                </a:spcBef>
                <a:buClr>
                  <a:schemeClr val="accent3"/>
                </a:buClr>
                <a:buFont typeface="Georgia"/>
                <a:buNone/>
                <a:defRPr kumimoji="0" sz="1400" kern="1200" baseline="0">
                  <a:solidFill>
                    <a:schemeClr val="accent3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dirty="0" smtClean="0"/>
                <a:t>#2016TAC</a:t>
              </a:r>
              <a:endParaRPr lang="en-US" sz="1400" dirty="0"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2BAF1CF-C39D-4494-BEF8-5A730BB5FF73}" type="datetimeFigureOut">
              <a:rPr lang="en-US" smtClean="0"/>
              <a:t>4/12/2019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BA2B1D4-18D9-4B5F-B6A0-5B63FD8DEFA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.org/advocacy/intfreedom/statementspols/corevalues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2.0/" TargetMode="External"/><Relationship Id="rId2" Type="http://schemas.openxmlformats.org/officeDocument/2006/relationships/hyperlink" Target="https://flic.kr/p/61VWm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twitter.com/AAffairs_VTSGA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brarypublishing.org/" TargetMode="External"/><Relationship Id="rId3" Type="http://schemas.openxmlformats.org/officeDocument/2006/relationships/hyperlink" Target="http://www.leverpress.org/history/" TargetMode="External"/><Relationship Id="rId7" Type="http://schemas.openxmlformats.org/officeDocument/2006/relationships/hyperlink" Target="https://open.bccampus.ca/" TargetMode="External"/><Relationship Id="rId2" Type="http://schemas.openxmlformats.org/officeDocument/2006/relationships/hyperlink" Target="http://textbooks.opensuny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.umn.edu/opentextbooks/" TargetMode="External"/><Relationship Id="rId5" Type="http://schemas.openxmlformats.org/officeDocument/2006/relationships/hyperlink" Target="http://digitalcommons.unl.edu/library_talks/124/" TargetMode="External"/><Relationship Id="rId4" Type="http://schemas.openxmlformats.org/officeDocument/2006/relationships/hyperlink" Target="https://library.humboldt.edu/about/HSUPress.html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flic.kr/p/awRg8j" TargetMode="External"/><Relationship Id="rId2" Type="http://schemas.openxmlformats.org/officeDocument/2006/relationships/hyperlink" Target="http://www.ondemandbooks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hyperlink" Target="https://creativecommons.org/licenses/by-sa/2.0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p-220163/?no_redirect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niversitybusiness.com/article/online-bookstore-competitive-edge" TargetMode="External"/><Relationship Id="rId3" Type="http://schemas.openxmlformats.org/officeDocument/2006/relationships/hyperlink" Target="http://publications.arl.org/rli280/2" TargetMode="External"/><Relationship Id="rId7" Type="http://schemas.openxmlformats.org/officeDocument/2006/relationships/hyperlink" Target="http://opencontent.org/blog/archives/3168" TargetMode="External"/><Relationship Id="rId12" Type="http://schemas.openxmlformats.org/officeDocument/2006/relationships/hyperlink" Target="https://oerconsortium.org/" TargetMode="External"/><Relationship Id="rId2" Type="http://schemas.openxmlformats.org/officeDocument/2006/relationships/hyperlink" Target="http://lj.libraryjournal.com/2015/12/opinion/steven-bell/bookstore-or-college-store-building-a-relationship-from-the-bell-tow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dtech.vccs.edu/bookstore-contracts-oer-and-textbook-affordability/" TargetMode="External"/><Relationship Id="rId11" Type="http://schemas.openxmlformats.org/officeDocument/2006/relationships/hyperlink" Target="https://open.bccampus.ca/bcoer-librarians/" TargetMode="External"/><Relationship Id="rId5" Type="http://schemas.openxmlformats.org/officeDocument/2006/relationships/hyperlink" Target="https://www.nacs.org/educationevents/OERCramSession/tabid/4777/pageID/746/Default.aspx" TargetMode="External"/><Relationship Id="rId10" Type="http://schemas.openxmlformats.org/officeDocument/2006/relationships/hyperlink" Target="http://research.cehd.umn.edu/otn" TargetMode="External"/><Relationship Id="rId4" Type="http://schemas.openxmlformats.org/officeDocument/2006/relationships/hyperlink" Target="http://ecosystem.nacs.org/" TargetMode="External"/><Relationship Id="rId9" Type="http://schemas.openxmlformats.org/officeDocument/2006/relationships/hyperlink" Target="http://sparcopen.org/our-work/sparc-library-oer-foru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staxcollege.org/news/gallery-from-cnx-2014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686800" cy="1470025"/>
          </a:xfrm>
        </p:spPr>
        <p:txBody>
          <a:bodyPr>
            <a:normAutofit/>
          </a:bodyPr>
          <a:lstStyle/>
          <a:p>
            <a:r>
              <a:rPr lang="en-US" b="1" dirty="0"/>
              <a:t>Revising the Bottom </a:t>
            </a:r>
            <a:r>
              <a:rPr lang="en-US" b="1" dirty="0" smtClean="0"/>
              <a:t>Line: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4114800"/>
            <a:ext cx="7543800" cy="1752600"/>
          </a:xfrm>
        </p:spPr>
        <p:txBody>
          <a:bodyPr/>
          <a:lstStyle/>
          <a:p>
            <a:r>
              <a:rPr lang="en-US" b="1" dirty="0"/>
              <a:t>Advocacy </a:t>
            </a:r>
            <a:r>
              <a:rPr lang="en-US" b="1" dirty="0" smtClean="0"/>
              <a:t>&amp; Adding </a:t>
            </a:r>
            <a:r>
              <a:rPr lang="en-US" b="1" dirty="0"/>
              <a:t>Value </a:t>
            </a:r>
            <a:r>
              <a:rPr lang="en-US" b="1" dirty="0" smtClean="0"/>
              <a:t>for Students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5591" y="4804981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Anita Walz </a:t>
            </a:r>
            <a:r>
              <a:rPr lang="en-US" dirty="0"/>
              <a:t>@</a:t>
            </a:r>
            <a:r>
              <a:rPr lang="en-US" dirty="0" err="1"/>
              <a:t>arwalz</a:t>
            </a:r>
            <a:endParaRPr lang="en-US" dirty="0"/>
          </a:p>
          <a:p>
            <a:r>
              <a:rPr lang="en-US" dirty="0" smtClean="0"/>
              <a:t>Open Education, Copyright &amp; Scholarly Communication Librarian</a:t>
            </a:r>
          </a:p>
          <a:p>
            <a:r>
              <a:rPr lang="en-US" dirty="0" smtClean="0"/>
              <a:t>Virginia Tech</a:t>
            </a:r>
          </a:p>
          <a:p>
            <a:endParaRPr lang="en-US" dirty="0" smtClean="0"/>
          </a:p>
          <a:p>
            <a:r>
              <a:rPr lang="en-US" dirty="0" smtClean="0"/>
              <a:t>               April 28, 2016 - Textbook Affordability Conference - Davis, CA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399" y="6067588"/>
            <a:ext cx="1227411" cy="4294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12189" y="6511373"/>
            <a:ext cx="556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This presentation is licensed with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Creative Commons Attribution 4.0 license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082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957263"/>
            <a:ext cx="8753475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1383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838200"/>
            <a:ext cx="7792872" cy="536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37122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Library core values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36" y="2133600"/>
            <a:ext cx="862965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690672" y="6042756"/>
            <a:ext cx="2429444" cy="807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u="sng" dirty="0">
                <a:hlinkClick r:id="rId3"/>
              </a:rPr>
              <a:t>ALA “Core Values of Librarianship”</a:t>
            </a:r>
            <a:endParaRPr lang="en-US" sz="1050" dirty="0"/>
          </a:p>
          <a:p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735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05400" y="6324599"/>
            <a:ext cx="3733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SparkCBC</a:t>
            </a:r>
            <a:r>
              <a:rPr lang="en-US" sz="1200" dirty="0"/>
              <a:t> </a:t>
            </a:r>
            <a:r>
              <a:rPr lang="en-US" sz="1200" dirty="0">
                <a:hlinkClick r:id="rId2"/>
              </a:rPr>
              <a:t>https://</a:t>
            </a:r>
            <a:r>
              <a:rPr lang="en-US" sz="1200" dirty="0" smtClean="0">
                <a:hlinkClick r:id="rId2"/>
              </a:rPr>
              <a:t>flic.kr/p/61VWme</a:t>
            </a:r>
            <a:r>
              <a:rPr lang="en-US" sz="1200" dirty="0" smtClean="0"/>
              <a:t>  </a:t>
            </a:r>
            <a:r>
              <a:rPr lang="en-US" sz="1200" dirty="0" smtClean="0">
                <a:hlinkClick r:id="rId3"/>
              </a:rPr>
              <a:t>CC BY SA</a:t>
            </a:r>
            <a:endParaRPr lang="en-US" sz="1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524000"/>
            <a:ext cx="5524500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4528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76288"/>
            <a:ext cx="8086725" cy="530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33233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Virginia Tech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institutional </a:t>
            </a:r>
            <a:r>
              <a:rPr lang="en-US" dirty="0" smtClean="0"/>
              <a:t>mandate</a:t>
            </a:r>
          </a:p>
          <a:p>
            <a:endParaRPr lang="en-US" dirty="0" smtClean="0"/>
          </a:p>
          <a:p>
            <a:r>
              <a:rPr lang="en-US" dirty="0" smtClean="0"/>
              <a:t>.6 Library FTE exploration of Open Education</a:t>
            </a:r>
          </a:p>
          <a:p>
            <a:endParaRPr lang="en-US" dirty="0"/>
          </a:p>
          <a:p>
            <a:r>
              <a:rPr lang="en-US" dirty="0" smtClean="0"/>
              <a:t>Building knowledge of campus needs, partners, teaching, events, and raising awareness.</a:t>
            </a:r>
          </a:p>
          <a:p>
            <a:endParaRPr lang="en-US" dirty="0"/>
          </a:p>
          <a:p>
            <a:r>
              <a:rPr lang="en-US" dirty="0" smtClean="0"/>
              <a:t>Supporting faculty: Revising an OER textbook, consulting on OER development projects</a:t>
            </a:r>
          </a:p>
          <a:p>
            <a:pPr marL="109728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7743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575460"/>
            <a:ext cx="6400800" cy="5888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5000" y="6491492"/>
            <a:ext cx="32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 smtClean="0">
                <a:hlinkClick r:id="rId4"/>
              </a:rPr>
              <a:t>@</a:t>
            </a:r>
            <a:r>
              <a:rPr lang="en-US" sz="1200" dirty="0" err="1" smtClean="0">
                <a:hlinkClick r:id="rId4"/>
              </a:rPr>
              <a:t>AAffairs_VTSGA</a:t>
            </a:r>
            <a:r>
              <a:rPr lang="en-US" sz="1200" dirty="0" smtClean="0"/>
              <a:t>  2/23/2015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0574327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Anticipated vs. Reported Spending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36179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	</a:t>
            </a:r>
            <a:r>
              <a:rPr lang="en-US" b="1" dirty="0" smtClean="0">
                <a:solidFill>
                  <a:schemeClr val="accent2"/>
                </a:solidFill>
              </a:rPr>
              <a:t>   WHY did students spend only 54% of what was anticipated?</a:t>
            </a:r>
            <a:endParaRPr lang="en-US" b="1" dirty="0">
              <a:solidFill>
                <a:schemeClr val="accent2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494333"/>
              </p:ext>
            </p:extLst>
          </p:nvPr>
        </p:nvGraphicFramePr>
        <p:xfrm>
          <a:off x="990600" y="2209800"/>
          <a:ext cx="7086600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Anticipated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Reported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Total</a:t>
                      </a:r>
                      <a:r>
                        <a:rPr lang="en-US" b="1" baseline="0" dirty="0" smtClean="0"/>
                        <a:t> Respondents</a:t>
                      </a:r>
                      <a:endParaRPr lang="en-US" b="1" dirty="0" smtClean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$187,200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$97,250</a:t>
                      </a: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Individuals</a:t>
                      </a:r>
                      <a:r>
                        <a:rPr lang="en-US" b="0" dirty="0" smtClean="0"/>
                        <a:t> (average)</a:t>
                      </a:r>
                      <a:endParaRPr lang="en-US" b="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$600 / semester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$325 / semester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010400" y="6400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N=312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7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Consulting</a:t>
            </a:r>
          </a:p>
          <a:p>
            <a:endParaRPr lang="en-US" dirty="0" smtClean="0"/>
          </a:p>
          <a:p>
            <a:r>
              <a:rPr lang="en-US" dirty="0" smtClean="0"/>
              <a:t>Collaborative teaching</a:t>
            </a:r>
          </a:p>
          <a:p>
            <a:endParaRPr lang="en-US" dirty="0"/>
          </a:p>
          <a:p>
            <a:r>
              <a:rPr lang="en-US" dirty="0" smtClean="0"/>
              <a:t>Pilot projects</a:t>
            </a:r>
          </a:p>
          <a:p>
            <a:pPr lvl="1"/>
            <a:r>
              <a:rPr lang="en-US" dirty="0"/>
              <a:t>Advising on </a:t>
            </a:r>
            <a:r>
              <a:rPr lang="en-US" dirty="0" smtClean="0"/>
              <a:t>grant-funded OER creation</a:t>
            </a:r>
            <a:endParaRPr lang="en-US" dirty="0"/>
          </a:p>
          <a:p>
            <a:pPr lvl="1"/>
            <a:r>
              <a:rPr lang="en-US" dirty="0" smtClean="0"/>
              <a:t>Updating an openly licensed textbook</a:t>
            </a:r>
          </a:p>
          <a:p>
            <a:pPr lvl="1"/>
            <a:r>
              <a:rPr lang="en-US" dirty="0" smtClean="0"/>
              <a:t>Mini-grant program with collaborative support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835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roles: OER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University </a:t>
            </a:r>
            <a:r>
              <a:rPr lang="en-US" dirty="0"/>
              <a:t>of Massachusetts – Amherst</a:t>
            </a:r>
          </a:p>
          <a:p>
            <a:pPr lvl="0"/>
            <a:r>
              <a:rPr lang="en-US" dirty="0"/>
              <a:t>Temple </a:t>
            </a:r>
            <a:r>
              <a:rPr lang="en-US" dirty="0" smtClean="0"/>
              <a:t>University</a:t>
            </a:r>
          </a:p>
          <a:p>
            <a:pPr lvl="0"/>
            <a:r>
              <a:rPr lang="en-US" dirty="0" smtClean="0"/>
              <a:t>Others</a:t>
            </a:r>
          </a:p>
          <a:p>
            <a:pPr lvl="0"/>
            <a:endParaRPr lang="en-US" dirty="0"/>
          </a:p>
          <a:p>
            <a:pPr marL="109728" lvl="0" indent="0">
              <a:buNone/>
            </a:pPr>
            <a:r>
              <a:rPr lang="en-US" dirty="0" smtClean="0"/>
              <a:t>		+ many in the works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03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Education Librarian perspective: </a:t>
            </a:r>
          </a:p>
          <a:p>
            <a:pPr marL="109728" indent="0">
              <a:buNone/>
            </a:pPr>
            <a:r>
              <a:rPr lang="en-US" dirty="0" smtClean="0"/>
              <a:t>   The ethos of Open</a:t>
            </a:r>
          </a:p>
          <a:p>
            <a:endParaRPr lang="en-US" dirty="0"/>
          </a:p>
          <a:p>
            <a:r>
              <a:rPr lang="en-US" dirty="0" smtClean="0"/>
              <a:t>How libraries approach affordability, access &amp; student success</a:t>
            </a:r>
          </a:p>
          <a:p>
            <a:endParaRPr lang="en-US" dirty="0"/>
          </a:p>
          <a:p>
            <a:r>
              <a:rPr lang="en-US" dirty="0" smtClean="0"/>
              <a:t>Collaborative opportunities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9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Library Roles: Publishing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OpenSuny</a:t>
            </a:r>
            <a:r>
              <a:rPr lang="en-US" dirty="0" smtClean="0">
                <a:hlinkClick r:id="rId2"/>
              </a:rPr>
              <a:t> Textbooks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LEVER Press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Humboldt State University Press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University of Nebraska</a:t>
            </a:r>
            <a:endParaRPr lang="en-US" dirty="0" smtClean="0"/>
          </a:p>
          <a:p>
            <a:endParaRPr lang="en-US" dirty="0"/>
          </a:p>
          <a:p>
            <a:pPr marL="109728" indent="0">
              <a:buNone/>
            </a:pPr>
            <a:r>
              <a:rPr lang="en-US" dirty="0" smtClean="0"/>
              <a:t>Other OER notables:</a:t>
            </a:r>
          </a:p>
          <a:p>
            <a:pPr marL="109728" indent="0">
              <a:buNone/>
            </a:pPr>
            <a:r>
              <a:rPr lang="en-US" dirty="0" smtClean="0">
                <a:hlinkClick r:id="rId6"/>
              </a:rPr>
              <a:t>Open Textbook Library </a:t>
            </a:r>
            <a:r>
              <a:rPr lang="en-US" dirty="0" smtClean="0"/>
              <a:t>and </a:t>
            </a:r>
            <a:r>
              <a:rPr lang="en-US" dirty="0" smtClean="0">
                <a:hlinkClick r:id="rId7"/>
              </a:rPr>
              <a:t>BC Open Campus</a:t>
            </a:r>
            <a:endParaRPr lang="en-US" dirty="0" smtClean="0"/>
          </a:p>
          <a:p>
            <a:pPr marL="109728" indent="0">
              <a:buNone/>
            </a:pPr>
            <a:r>
              <a:rPr lang="en-US" dirty="0" smtClean="0">
                <a:hlinkClick r:id="rId8"/>
              </a:rPr>
              <a:t>Library Publishing Coalition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238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practical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2836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Faculty roles: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325112"/>
          </a:xfrm>
        </p:spPr>
        <p:txBody>
          <a:bodyPr/>
          <a:lstStyle/>
          <a:p>
            <a:r>
              <a:rPr lang="en-US" dirty="0" smtClean="0"/>
              <a:t>Students at the center</a:t>
            </a:r>
          </a:p>
          <a:p>
            <a:endParaRPr lang="en-US" dirty="0"/>
          </a:p>
          <a:p>
            <a:r>
              <a:rPr lang="en-US" dirty="0" smtClean="0"/>
              <a:t>Experiments are ok</a:t>
            </a:r>
          </a:p>
          <a:p>
            <a:endParaRPr lang="en-US" dirty="0" smtClean="0"/>
          </a:p>
          <a:p>
            <a:pPr lvl="0"/>
            <a:r>
              <a:rPr lang="en-US" dirty="0" smtClean="0"/>
              <a:t>Explore options </a:t>
            </a:r>
            <a:r>
              <a:rPr lang="en-US" dirty="0"/>
              <a:t>(and implications on students and institutions)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65974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Faculty roles: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Options (and implications on students and institutions)</a:t>
            </a:r>
          </a:p>
          <a:p>
            <a:pPr lvl="1"/>
            <a:r>
              <a:rPr lang="en-US" sz="2800" dirty="0"/>
              <a:t>OER</a:t>
            </a:r>
          </a:p>
          <a:p>
            <a:pPr lvl="1"/>
            <a:r>
              <a:rPr lang="en-US" sz="2800" dirty="0" smtClean="0"/>
              <a:t>Openly license &amp; share your original work</a:t>
            </a:r>
            <a:endParaRPr lang="en-US" sz="2800" dirty="0"/>
          </a:p>
          <a:p>
            <a:pPr lvl="1"/>
            <a:r>
              <a:rPr lang="en-US" sz="2800" dirty="0"/>
              <a:t>Library-subscribed resources</a:t>
            </a:r>
          </a:p>
          <a:p>
            <a:pPr lvl="1"/>
            <a:r>
              <a:rPr lang="en-US" sz="2800" dirty="0"/>
              <a:t>Negotiate  / Lower-cost</a:t>
            </a:r>
          </a:p>
          <a:p>
            <a:pPr lvl="1"/>
            <a:r>
              <a:rPr lang="en-US" sz="2800" dirty="0"/>
              <a:t>Older edition</a:t>
            </a:r>
          </a:p>
          <a:p>
            <a:pPr lvl="1"/>
            <a:r>
              <a:rPr lang="en-US" sz="2800" dirty="0"/>
              <a:t>Library Reserves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672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Faculty roles: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Experiment with pedagogy</a:t>
            </a:r>
          </a:p>
          <a:p>
            <a:pPr lvl="1"/>
            <a:r>
              <a:rPr lang="en-US" sz="2800" dirty="0"/>
              <a:t>Student agency &amp; real-world activities</a:t>
            </a:r>
          </a:p>
          <a:p>
            <a:pPr lvl="1"/>
            <a:r>
              <a:rPr lang="en-US" sz="2800" dirty="0"/>
              <a:t>What can you do with Open?</a:t>
            </a:r>
          </a:p>
          <a:p>
            <a:pPr lvl="1"/>
            <a:r>
              <a:rPr lang="en-US" sz="2800" dirty="0"/>
              <a:t>Higher-order skills: </a:t>
            </a:r>
            <a:r>
              <a:rPr lang="en-US" sz="2800" i="1" dirty="0"/>
              <a:t>apply, analyze, evaluate, </a:t>
            </a:r>
            <a:r>
              <a:rPr lang="en-US" sz="2800" i="1" dirty="0" smtClean="0"/>
              <a:t>create</a:t>
            </a:r>
          </a:p>
          <a:p>
            <a:pPr lvl="1"/>
            <a:endParaRPr lang="en-US" sz="2800" dirty="0"/>
          </a:p>
          <a:p>
            <a:pPr lvl="0"/>
            <a:r>
              <a:rPr lang="en-US" dirty="0"/>
              <a:t>Repeat</a:t>
            </a:r>
            <a:r>
              <a:rPr lang="en-US" dirty="0" smtClean="0"/>
              <a:t>! Or continuous improvement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9202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4582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Or, guiding questions for reflection: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How can I make my course more open?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	- more accessible?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	- more engaging?</a:t>
            </a:r>
          </a:p>
          <a:p>
            <a:pPr marL="109728" indent="0">
              <a:buNone/>
            </a:pPr>
            <a:r>
              <a:rPr lang="en-US" dirty="0" smtClean="0"/>
              <a:t>		- more connected to the real world?</a:t>
            </a:r>
          </a:p>
          <a:p>
            <a:pPr marL="109728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5146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Procurement Suggestions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33600"/>
            <a:ext cx="7534417" cy="430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241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&amp; Bookstore Suggestions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488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33985" y="5983742"/>
            <a:ext cx="7224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Espresso Book Machine (EMB) </a:t>
            </a:r>
            <a:r>
              <a:rPr lang="en-US" dirty="0">
                <a:hlinkClick r:id="rId2"/>
              </a:rPr>
              <a:t>http://www.ondemandbooks.com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038600" y="6478699"/>
            <a:ext cx="49120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© Politics </a:t>
            </a:r>
            <a:r>
              <a:rPr lang="en-US" sz="1000" dirty="0"/>
              <a:t>&amp; Prose </a:t>
            </a:r>
            <a:r>
              <a:rPr lang="en-US" sz="1000" dirty="0">
                <a:hlinkClick r:id="rId3"/>
              </a:rPr>
              <a:t>https://</a:t>
            </a:r>
            <a:r>
              <a:rPr lang="en-US" sz="1000" dirty="0" smtClean="0">
                <a:hlinkClick r:id="rId3"/>
              </a:rPr>
              <a:t>flic.kr/p/awRg8j</a:t>
            </a:r>
            <a:r>
              <a:rPr lang="en-US" sz="1000" dirty="0" smtClean="0"/>
              <a:t> </a:t>
            </a:r>
            <a:r>
              <a:rPr lang="en-US" sz="1000" dirty="0" smtClean="0">
                <a:hlinkClick r:id="rId4"/>
              </a:rPr>
              <a:t>CC BY SA</a:t>
            </a:r>
            <a:endParaRPr lang="en-US" sz="1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531"/>
            <a:ext cx="4743450" cy="36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855794"/>
            <a:ext cx="491208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4690" y="685800"/>
            <a:ext cx="8229600" cy="1066800"/>
          </a:xfrm>
        </p:spPr>
        <p:txBody>
          <a:bodyPr/>
          <a:lstStyle/>
          <a:p>
            <a:r>
              <a:rPr lang="en-US" dirty="0" smtClean="0"/>
              <a:t>Print on Demand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2611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Collect &amp; share data!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Bookstore Prints PDFs of OER on Demand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dirty="0" smtClean="0"/>
              <a:t>“More </a:t>
            </a:r>
            <a:r>
              <a:rPr lang="en-US" dirty="0"/>
              <a:t>students are going thru the bookstore now than before</a:t>
            </a:r>
            <a:r>
              <a:rPr lang="en-US" dirty="0" smtClean="0"/>
              <a:t>.”</a:t>
            </a:r>
            <a:endParaRPr lang="en-US" dirty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 </a:t>
            </a:r>
            <a:r>
              <a:rPr lang="en-US" dirty="0" smtClean="0"/>
              <a:t>Bookstore is losing LESS money.</a:t>
            </a:r>
          </a:p>
          <a:p>
            <a:pPr marL="109728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  </a:t>
            </a:r>
            <a:r>
              <a:rPr lang="en-US" dirty="0" smtClean="0"/>
              <a:t>Students are saving MORE money.</a:t>
            </a:r>
          </a:p>
          <a:p>
            <a:pPr marL="109728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71226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ands-220163_12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373" y="3935644"/>
            <a:ext cx="3628975" cy="266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to know you: I’m a…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Bookstore/campus store manager</a:t>
            </a:r>
            <a:endParaRPr lang="en-US" dirty="0"/>
          </a:p>
          <a:p>
            <a:r>
              <a:rPr lang="en-US" dirty="0" smtClean="0"/>
              <a:t>Vendor</a:t>
            </a:r>
          </a:p>
          <a:p>
            <a:r>
              <a:rPr lang="en-US" dirty="0" smtClean="0"/>
              <a:t>Faculty member</a:t>
            </a:r>
            <a:endParaRPr lang="en-US" dirty="0"/>
          </a:p>
          <a:p>
            <a:r>
              <a:rPr lang="en-US" dirty="0" smtClean="0"/>
              <a:t>Librarian</a:t>
            </a:r>
          </a:p>
          <a:p>
            <a:r>
              <a:rPr lang="en-US" dirty="0" smtClean="0"/>
              <a:t>Administrator</a:t>
            </a:r>
          </a:p>
          <a:p>
            <a:r>
              <a:rPr lang="en-US" dirty="0" smtClean="0"/>
              <a:t>Student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05000" y="6600672"/>
            <a:ext cx="25146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50" u="sng" dirty="0">
                <a:solidFill>
                  <a:srgbClr val="0097A7"/>
                </a:solidFill>
                <a:latin typeface="Arial" pitchFamily="34" charset="0"/>
                <a:cs typeface="Arial" pitchFamily="34" charset="0"/>
                <a:hlinkClick r:id="rId3"/>
              </a:rPr>
              <a:t>Image</a:t>
            </a:r>
            <a:r>
              <a:rPr lang="en-US" altLang="en-US" sz="105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Public Domain </a:t>
            </a:r>
            <a:endParaRPr lang="en-US" altLang="en-US" sz="105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42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622886"/>
            <a:ext cx="6562724" cy="523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Share data</a:t>
            </a:r>
            <a:r>
              <a:rPr lang="en-US" dirty="0"/>
              <a:t> </a:t>
            </a:r>
            <a:r>
              <a:rPr lang="en-US" dirty="0" smtClean="0"/>
              <a:t>to promote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9246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66800"/>
            <a:ext cx="7848600" cy="5407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19669" y="3810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Mention the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6450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1543050"/>
            <a:ext cx="8170863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277720"/>
            <a:ext cx="45339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Mention the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0844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Ask “How can we be more open?”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Pilot projects</a:t>
            </a:r>
          </a:p>
          <a:p>
            <a:pPr marL="109728" lvl="0" indent="0">
              <a:buNone/>
            </a:pPr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Reinvent; avoid merely shifting costs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Your spending is an investment</a:t>
            </a:r>
            <a:endParaRPr lang="en-US" dirty="0"/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Promote sharing that leads to greater access (data, systems, content etc.)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2051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&amp;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810000"/>
          </a:xfrm>
        </p:spPr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en-US" sz="1600" dirty="0" smtClean="0"/>
              <a:t>Bell</a:t>
            </a:r>
            <a:r>
              <a:rPr lang="en-US" sz="1600" dirty="0"/>
              <a:t>, </a:t>
            </a:r>
            <a:r>
              <a:rPr lang="en-US" sz="1600" dirty="0" smtClean="0"/>
              <a:t>S. </a:t>
            </a:r>
            <a:r>
              <a:rPr lang="en-US" sz="1600" dirty="0"/>
              <a:t>(2015) “Bookstore or College Store: Building a </a:t>
            </a:r>
            <a:r>
              <a:rPr lang="en-US" sz="1600" dirty="0" smtClean="0"/>
              <a:t>Relationship” </a:t>
            </a:r>
            <a:r>
              <a:rPr lang="en-US" sz="1600" i="1" dirty="0" smtClean="0"/>
              <a:t>Library Journal </a:t>
            </a:r>
            <a:r>
              <a:rPr lang="en-US" sz="1600" dirty="0" smtClean="0"/>
              <a:t> </a:t>
            </a:r>
            <a:r>
              <a:rPr lang="en-US" sz="1600" dirty="0" smtClean="0">
                <a:hlinkClick r:id="rId2"/>
              </a:rPr>
              <a:t>http</a:t>
            </a:r>
            <a:r>
              <a:rPr lang="en-US" sz="1600" dirty="0">
                <a:hlinkClick r:id="rId2"/>
              </a:rPr>
              <a:t>://</a:t>
            </a:r>
            <a:r>
              <a:rPr lang="en-US" sz="1600" dirty="0" smtClean="0">
                <a:hlinkClick r:id="rId2"/>
              </a:rPr>
              <a:t>lj.libraryjournal.com/2015/12/opinion/steven-bell/bookstore-or-college-store-building-a-relationship-from-the-bell-tower</a:t>
            </a:r>
            <a:endParaRPr lang="en-US" sz="1600" dirty="0"/>
          </a:p>
          <a:p>
            <a:pPr marL="109728" indent="0">
              <a:buNone/>
            </a:pPr>
            <a:endParaRPr lang="en-US" sz="1600" dirty="0" smtClean="0"/>
          </a:p>
          <a:p>
            <a:pPr marL="109728" indent="0">
              <a:buNone/>
            </a:pPr>
            <a:r>
              <a:rPr lang="en-US" sz="1600" dirty="0" smtClean="0"/>
              <a:t>Billings M., Hutton S., Shafer J, </a:t>
            </a:r>
            <a:r>
              <a:rPr lang="en-US" sz="1600" dirty="0" err="1" smtClean="0"/>
              <a:t>Schweik</a:t>
            </a:r>
            <a:r>
              <a:rPr lang="en-US" sz="1600" dirty="0" smtClean="0"/>
              <a:t> C., Sheridan, M. (2012) “Open Educational Resources as Learning Materials: Prospects and Strategies for University Libraries” </a:t>
            </a:r>
            <a:r>
              <a:rPr lang="en-US" sz="1600" i="1" dirty="0" smtClean="0"/>
              <a:t>Research Library Issues</a:t>
            </a:r>
            <a:r>
              <a:rPr lang="en-US" sz="1600" dirty="0"/>
              <a:t> 280. </a:t>
            </a:r>
            <a:r>
              <a:rPr lang="en-US" sz="1600" dirty="0">
                <a:hlinkClick r:id="rId3"/>
              </a:rPr>
              <a:t>http://</a:t>
            </a:r>
            <a:r>
              <a:rPr lang="en-US" sz="1600" dirty="0" smtClean="0">
                <a:hlinkClick r:id="rId3"/>
              </a:rPr>
              <a:t>publications.arl.org/rli280/2</a:t>
            </a:r>
            <a:endParaRPr lang="en-US" sz="1600" dirty="0" smtClean="0"/>
          </a:p>
          <a:p>
            <a:pPr marL="109728" indent="0">
              <a:buNone/>
            </a:pPr>
            <a:r>
              <a:rPr lang="en-US" sz="1600" dirty="0" smtClean="0"/>
              <a:t>National  Association of College Stores (2015) Mapping the Learning </a:t>
            </a:r>
            <a:r>
              <a:rPr lang="en-US" sz="1600" dirty="0"/>
              <a:t>Content Ecosystem </a:t>
            </a:r>
            <a:r>
              <a:rPr lang="en-US" sz="1600" dirty="0">
                <a:hlinkClick r:id="rId4"/>
              </a:rPr>
              <a:t>http://ecosystem.nacs.org</a:t>
            </a:r>
            <a:r>
              <a:rPr lang="en-US" sz="1600" dirty="0" smtClean="0">
                <a:hlinkClick r:id="rId4"/>
              </a:rPr>
              <a:t>/</a:t>
            </a:r>
            <a:r>
              <a:rPr lang="en-US" sz="1600" dirty="0" smtClean="0"/>
              <a:t> </a:t>
            </a:r>
          </a:p>
          <a:p>
            <a:pPr marL="109728" indent="0">
              <a:buNone/>
            </a:pPr>
            <a:endParaRPr lang="en-US" sz="1600" dirty="0"/>
          </a:p>
          <a:p>
            <a:pPr marL="109728" indent="0">
              <a:buNone/>
            </a:pPr>
            <a:r>
              <a:rPr lang="en-US" sz="1600" dirty="0" smtClean="0"/>
              <a:t>National Association of College Stores (2015) OER </a:t>
            </a:r>
            <a:r>
              <a:rPr lang="en-US" sz="1600" dirty="0"/>
              <a:t>Cram Session </a:t>
            </a:r>
            <a:r>
              <a:rPr lang="en-US" sz="1600" dirty="0">
                <a:hlinkClick r:id="rId5"/>
              </a:rPr>
              <a:t>https://</a:t>
            </a:r>
            <a:r>
              <a:rPr lang="en-US" sz="1600" dirty="0" smtClean="0">
                <a:hlinkClick r:id="rId5"/>
              </a:rPr>
              <a:t>www.nacs.org/educationevents/OERCramSession/tabid/4777/pageID/746/Default.aspx</a:t>
            </a:r>
            <a:r>
              <a:rPr lang="en-US" sz="1600" dirty="0" smtClean="0"/>
              <a:t> </a:t>
            </a:r>
            <a:endParaRPr lang="en-US" sz="1600" dirty="0"/>
          </a:p>
          <a:p>
            <a:pPr marL="109728" indent="0">
              <a:buNone/>
            </a:pPr>
            <a:endParaRPr lang="en-US" sz="1600" dirty="0" smtClean="0"/>
          </a:p>
          <a:p>
            <a:pPr marL="109728" indent="0">
              <a:buNone/>
            </a:pPr>
            <a:r>
              <a:rPr lang="en-US" sz="1600" dirty="0" smtClean="0"/>
              <a:t>Sebastian, R. (2015) [Virginia Community College System Bookstore RFP]</a:t>
            </a:r>
          </a:p>
          <a:p>
            <a:pPr marL="109728" indent="0">
              <a:buNone/>
            </a:pPr>
            <a:r>
              <a:rPr lang="en-US" sz="1600" dirty="0" smtClean="0">
                <a:hlinkClick r:id="rId6"/>
              </a:rPr>
              <a:t>http</a:t>
            </a:r>
            <a:r>
              <a:rPr lang="en-US" sz="1600" dirty="0">
                <a:hlinkClick r:id="rId6"/>
              </a:rPr>
              <a:t>://edtech.vccs.edu/bookstore-contracts-oer-and-textbook-affordability/</a:t>
            </a:r>
            <a:r>
              <a:rPr lang="en-US" sz="1600" dirty="0"/>
              <a:t> </a:t>
            </a:r>
          </a:p>
          <a:p>
            <a:pPr marL="109728" indent="0">
              <a:buNone/>
            </a:pPr>
            <a:endParaRPr lang="en-US" sz="1600" dirty="0" smtClean="0"/>
          </a:p>
          <a:p>
            <a:pPr marL="109728" indent="0">
              <a:buNone/>
            </a:pPr>
            <a:r>
              <a:rPr lang="en-US" sz="1600" dirty="0" smtClean="0"/>
              <a:t>Wiley</a:t>
            </a:r>
            <a:r>
              <a:rPr lang="en-US" sz="1600" dirty="0"/>
              <a:t>, </a:t>
            </a:r>
            <a:r>
              <a:rPr lang="en-US" sz="1600" dirty="0" smtClean="0"/>
              <a:t>D. </a:t>
            </a:r>
            <a:r>
              <a:rPr lang="en-US" sz="1600" dirty="0"/>
              <a:t>(2014) </a:t>
            </a:r>
            <a:r>
              <a:rPr lang="en-US" sz="1600" dirty="0" smtClean="0"/>
              <a:t>“On OER and College Bookstores” </a:t>
            </a:r>
            <a:r>
              <a:rPr lang="en-US" sz="1600" i="1" dirty="0" smtClean="0"/>
              <a:t>Iterating Toward Openness </a:t>
            </a:r>
            <a:r>
              <a:rPr lang="en-US" sz="1600" dirty="0" smtClean="0">
                <a:hlinkClick r:id="rId7"/>
              </a:rPr>
              <a:t>http</a:t>
            </a:r>
            <a:r>
              <a:rPr lang="en-US" sz="1600" dirty="0">
                <a:hlinkClick r:id="rId7"/>
              </a:rPr>
              <a:t>://</a:t>
            </a:r>
            <a:r>
              <a:rPr lang="en-US" sz="1600" dirty="0" smtClean="0">
                <a:hlinkClick r:id="rId7"/>
              </a:rPr>
              <a:t>opencontent.org/blog/archives/3168</a:t>
            </a:r>
            <a:r>
              <a:rPr lang="en-US" sz="1600" dirty="0" smtClean="0"/>
              <a:t> </a:t>
            </a:r>
            <a:endParaRPr lang="en-US" sz="1600" dirty="0"/>
          </a:p>
          <a:p>
            <a:pPr marL="109728" indent="0">
              <a:buNone/>
            </a:pPr>
            <a:endParaRPr lang="en-US" sz="1600" dirty="0" smtClean="0"/>
          </a:p>
          <a:p>
            <a:pPr marL="109728" indent="0">
              <a:buNone/>
            </a:pPr>
            <a:r>
              <a:rPr lang="en-US" sz="1600" dirty="0" smtClean="0"/>
              <a:t>- Online Bookstore as </a:t>
            </a:r>
            <a:r>
              <a:rPr lang="en-US" sz="1600" dirty="0"/>
              <a:t>Competitive Edge </a:t>
            </a:r>
            <a:r>
              <a:rPr lang="en-US" sz="1600" i="1" dirty="0" smtClean="0"/>
              <a:t>University Business </a:t>
            </a:r>
            <a:r>
              <a:rPr lang="en-US" sz="1600" dirty="0" smtClean="0">
                <a:hlinkClick r:id="rId8"/>
              </a:rPr>
              <a:t>https</a:t>
            </a:r>
            <a:r>
              <a:rPr lang="en-US" sz="1600" dirty="0">
                <a:hlinkClick r:id="rId8"/>
              </a:rPr>
              <a:t>://</a:t>
            </a:r>
            <a:r>
              <a:rPr lang="en-US" sz="1600" dirty="0" smtClean="0">
                <a:hlinkClick r:id="rId8"/>
              </a:rPr>
              <a:t>www.universitybusiness.com/article/online-bookstore-competitive-edge</a:t>
            </a:r>
            <a:r>
              <a:rPr lang="en-US" sz="1600" dirty="0" smtClean="0"/>
              <a:t> </a:t>
            </a:r>
            <a:endParaRPr lang="en-US" sz="1600" dirty="0"/>
          </a:p>
          <a:p>
            <a:pPr marL="109728" indent="0">
              <a:buNone/>
            </a:pPr>
            <a:endParaRPr lang="en-US" sz="1600" dirty="0" smtClean="0"/>
          </a:p>
          <a:p>
            <a:pPr marL="109728" indent="0">
              <a:buNone/>
            </a:pPr>
            <a:endParaRPr lang="en-US" sz="1600" dirty="0" smtClean="0"/>
          </a:p>
          <a:p>
            <a:pPr marL="109728" indent="0">
              <a:buNone/>
            </a:pP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912125" y="5715000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indent="0">
              <a:buNone/>
            </a:pPr>
            <a:r>
              <a:rPr lang="en-US" sz="1200" dirty="0" smtClean="0">
                <a:hlinkClick r:id="rId9"/>
              </a:rPr>
              <a:t>SPARC </a:t>
            </a:r>
            <a:r>
              <a:rPr lang="en-US" sz="1200" dirty="0">
                <a:hlinkClick r:id="rId9"/>
              </a:rPr>
              <a:t>Libraries &amp; OER Forum</a:t>
            </a:r>
            <a:endParaRPr lang="en-US" sz="1200" dirty="0"/>
          </a:p>
          <a:p>
            <a:pPr marL="109728" indent="0">
              <a:buNone/>
            </a:pPr>
            <a:r>
              <a:rPr lang="en-US" sz="1200" dirty="0">
                <a:hlinkClick r:id="rId10"/>
              </a:rPr>
              <a:t>Open Textbook Network</a:t>
            </a:r>
            <a:endParaRPr lang="en-US" sz="1200" dirty="0"/>
          </a:p>
          <a:p>
            <a:pPr marL="109728" indent="0">
              <a:buNone/>
            </a:pPr>
            <a:r>
              <a:rPr lang="en-US" sz="1200" dirty="0">
                <a:hlinkClick r:id="rId11"/>
              </a:rPr>
              <a:t>BCOER Librarians</a:t>
            </a:r>
            <a:endParaRPr lang="en-US" sz="1200" dirty="0"/>
          </a:p>
          <a:p>
            <a:pPr marL="109728" indent="0">
              <a:buNone/>
            </a:pPr>
            <a:r>
              <a:rPr lang="en-US" sz="1200" dirty="0">
                <a:hlinkClick r:id="rId12"/>
              </a:rPr>
              <a:t>CCCOER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60645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Education anyway?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47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1066800"/>
          </a:xfrm>
        </p:spPr>
        <p:txBody>
          <a:bodyPr>
            <a:normAutofit fontScale="90000"/>
          </a:bodyPr>
          <a:lstStyle/>
          <a:p>
            <a:pPr marL="109728" indent="0" algn="ctr"/>
            <a:r>
              <a:rPr lang="en-US" dirty="0"/>
              <a:t>The nature of knowledge &amp;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49424"/>
            <a:ext cx="8915400" cy="4325112"/>
          </a:xfrm>
        </p:spPr>
        <p:txBody>
          <a:bodyPr/>
          <a:lstStyle/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sz="3600" dirty="0" smtClean="0"/>
          </a:p>
          <a:p>
            <a:r>
              <a:rPr lang="en-US" sz="3600" dirty="0" smtClean="0"/>
              <a:t>A non-rivalrous good</a:t>
            </a:r>
          </a:p>
        </p:txBody>
      </p:sp>
    </p:spTree>
    <p:extLst>
      <p:ext uri="{BB962C8B-B14F-4D97-AF65-F5344CB8AC3E}">
        <p14:creationId xmlns:p14="http://schemas.microsoft.com/office/powerpoint/2010/main" val="2710548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 algn="ctr">
              <a:buNone/>
            </a:pPr>
            <a:r>
              <a:rPr lang="en-US" sz="4400" dirty="0" smtClean="0"/>
              <a:t>Education is sharing.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875832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621" y="1940744"/>
            <a:ext cx="5465445" cy="42741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10287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949" y="2461146"/>
            <a:ext cx="2038350" cy="130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789955"/>
            <a:ext cx="20097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</p:spPr>
        <p:txBody>
          <a:bodyPr/>
          <a:lstStyle/>
          <a:p>
            <a:r>
              <a:rPr lang="en-US" dirty="0" smtClean="0"/>
              <a:t>	CNX 2014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810000" y="6247655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Image Credit: OpenStax College. Used with permission. </a:t>
            </a:r>
          </a:p>
          <a:p>
            <a:r>
              <a:rPr lang="en-US" sz="1000" dirty="0" smtClean="0">
                <a:hlinkClick r:id="rId6"/>
              </a:rPr>
              <a:t>https</a:t>
            </a:r>
            <a:r>
              <a:rPr lang="en-US" sz="1000" dirty="0">
                <a:hlinkClick r:id="rId6"/>
              </a:rPr>
              <a:t>://</a:t>
            </a:r>
            <a:r>
              <a:rPr lang="en-US" sz="1000" dirty="0" smtClean="0">
                <a:hlinkClick r:id="rId6"/>
              </a:rPr>
              <a:t>openstaxcollege.org/news/gallery-from-cnx-2014</a:t>
            </a:r>
            <a:r>
              <a:rPr lang="en-US" sz="1000" dirty="0" smtClean="0"/>
              <a:t> </a:t>
            </a:r>
            <a:endParaRPr lang="en-US" sz="1000" dirty="0"/>
          </a:p>
        </p:txBody>
      </p:sp>
      <p:pic>
        <p:nvPicPr>
          <p:cNvPr id="8" name="Picture 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106" y="5586593"/>
            <a:ext cx="1905000" cy="86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880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720282"/>
            <a:ext cx="1905000" cy="8611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67200" y="1219200"/>
            <a:ext cx="4495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5 R permissions</a:t>
            </a:r>
          </a:p>
          <a:p>
            <a:endParaRPr lang="en-US" sz="3600" dirty="0"/>
          </a:p>
          <a:p>
            <a:r>
              <a:rPr lang="en-US" sz="3600" dirty="0" smtClean="0"/>
              <a:t>Retain</a:t>
            </a:r>
          </a:p>
          <a:p>
            <a:r>
              <a:rPr lang="en-US" sz="3600" dirty="0" smtClean="0"/>
              <a:t>Reuse</a:t>
            </a:r>
          </a:p>
          <a:p>
            <a:r>
              <a:rPr lang="en-US" sz="3600" dirty="0" smtClean="0"/>
              <a:t>Revise</a:t>
            </a:r>
          </a:p>
          <a:p>
            <a:r>
              <a:rPr lang="en-US" sz="3600" dirty="0" smtClean="0"/>
              <a:t>Remix</a:t>
            </a:r>
          </a:p>
          <a:p>
            <a:r>
              <a:rPr lang="en-US" sz="3600" dirty="0" smtClean="0"/>
              <a:t>Redistribute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47179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224" y="609600"/>
            <a:ext cx="2149764" cy="595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056689"/>
            <a:ext cx="4100275" cy="1078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4837140"/>
            <a:ext cx="2057400" cy="7249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5812865"/>
            <a:ext cx="2057400" cy="72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7735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AC2016_PPT templat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TAC2016_PPT template</Template>
  <TotalTime>1232</TotalTime>
  <Words>809</Words>
  <Application>Microsoft Office PowerPoint</Application>
  <PresentationFormat>On-screen Show (4:3)</PresentationFormat>
  <Paragraphs>189</Paragraphs>
  <Slides>34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Georgia</vt:lpstr>
      <vt:lpstr>Trebuchet MS</vt:lpstr>
      <vt:lpstr>Wingdings</vt:lpstr>
      <vt:lpstr>Wingdings 2</vt:lpstr>
      <vt:lpstr>TAC2016_PPT template</vt:lpstr>
      <vt:lpstr>Revising the Bottom Line:</vt:lpstr>
      <vt:lpstr>  </vt:lpstr>
      <vt:lpstr>Getting to know you: I’m a…</vt:lpstr>
      <vt:lpstr>What is Open Education anyway?</vt:lpstr>
      <vt:lpstr>The nature of knowledge &amp; information</vt:lpstr>
      <vt:lpstr>PowerPoint Presentation</vt:lpstr>
      <vt:lpstr> CNX 2014</vt:lpstr>
      <vt:lpstr>PowerPoint Presentation</vt:lpstr>
      <vt:lpstr>PowerPoint Presentation</vt:lpstr>
      <vt:lpstr>PowerPoint Presentation</vt:lpstr>
      <vt:lpstr>PowerPoint Presentation</vt:lpstr>
      <vt:lpstr>Library core values</vt:lpstr>
      <vt:lpstr>PowerPoint Presentation</vt:lpstr>
      <vt:lpstr>PowerPoint Presentation</vt:lpstr>
      <vt:lpstr>Virginia Tech</vt:lpstr>
      <vt:lpstr>PowerPoint Presentation</vt:lpstr>
      <vt:lpstr>Anticipated vs. Reported Spending</vt:lpstr>
      <vt:lpstr>Library roles</vt:lpstr>
      <vt:lpstr>Library roles: OER Programs</vt:lpstr>
      <vt:lpstr>Library Roles: Publishing</vt:lpstr>
      <vt:lpstr>Getting practical</vt:lpstr>
      <vt:lpstr>Faculty roles:</vt:lpstr>
      <vt:lpstr>Faculty roles:</vt:lpstr>
      <vt:lpstr>Faculty roles:</vt:lpstr>
      <vt:lpstr>Or, guiding questions for reflection:</vt:lpstr>
      <vt:lpstr>Procurement Suggestions</vt:lpstr>
      <vt:lpstr>Library &amp; Bookstore Suggestions</vt:lpstr>
      <vt:lpstr>Print on Demand</vt:lpstr>
      <vt:lpstr>Collect &amp; share data!</vt:lpstr>
      <vt:lpstr>Share data to promote access</vt:lpstr>
      <vt:lpstr>Mention the Library</vt:lpstr>
      <vt:lpstr>Mention the Library</vt:lpstr>
      <vt:lpstr>Overall Suggestions</vt:lpstr>
      <vt:lpstr>Reading &amp; Resources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Walz, Anita</dc:creator>
  <cp:lastModifiedBy>Walz, Anita</cp:lastModifiedBy>
  <cp:revision>58</cp:revision>
  <cp:lastPrinted>2016-04-25T16:02:47Z</cp:lastPrinted>
  <dcterms:created xsi:type="dcterms:W3CDTF">2016-04-24T23:41:07Z</dcterms:created>
  <dcterms:modified xsi:type="dcterms:W3CDTF">2019-04-12T15:16:11Z</dcterms:modified>
</cp:coreProperties>
</file>