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y="5143500" cx="9144000"/>
  <p:notesSz cx="6858000" cy="9144000"/>
  <p:embeddedFontLst>
    <p:embeddedFont>
      <p:font typeface="Roboto"/>
      <p:regular r:id="rId22"/>
      <p:bold r:id="rId23"/>
      <p:italic r:id="rId24"/>
      <p:boldItalic r:id="rId25"/>
    </p:embeddedFont>
    <p:embeddedFont>
      <p:font typeface="Average"/>
      <p:regular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299494B-5EF8-4679-AC10-73C5C11A6DA4}">
  <a:tblStyle styleId="{E299494B-5EF8-4679-AC10-73C5C11A6DA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font" Target="fonts/Roboto-regular.fntdata"/><Relationship Id="rId21" Type="http://schemas.openxmlformats.org/officeDocument/2006/relationships/slide" Target="slides/slide15.xml"/><Relationship Id="rId24" Type="http://schemas.openxmlformats.org/officeDocument/2006/relationships/font" Target="fonts/Roboto-italic.fntdata"/><Relationship Id="rId23" Type="http://schemas.openxmlformats.org/officeDocument/2006/relationships/font" Target="fonts/Roboto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Average-regular.fntdata"/><Relationship Id="rId25" Type="http://schemas.openxmlformats.org/officeDocument/2006/relationships/font" Target="fonts/Roboto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125f498959b_1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125f498959b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Matthew L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125f498959b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125f498959b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Cory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11f8c2d8464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11f8c2d8464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Cory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11ee14f344c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11ee14f344c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Cory</a:t>
            </a:r>
            <a:endParaRPr sz="120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10e0c2c2f74_0_5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10e0c2c2f74_0_5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10e0c2c2f74_0_6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10e0c2c2f74_0_6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0e0c2c2f74_0_6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10e0c2c2f74_0_6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Matthew H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11ee14f344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11ee14f344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Matthew H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25d3fe3c3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125d3fe3c3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Matthew H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1ee14f344c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11ee14f344c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Matthew H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11f8c2d846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11f8c2d846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Matthew L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1f8c2d8464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11f8c2d8464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Matthew L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1ee14f344c_1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11ee14f344c_1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Matthew L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11ee14f344c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11ee14f344c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Matthew L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4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11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0" name="Google Shape;60;p1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chemeClr val="accent4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" name="Google Shape;26;p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6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7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7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9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0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0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56" name="Google Shape;56;p1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terial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jpg"/><Relationship Id="rId4" Type="http://schemas.openxmlformats.org/officeDocument/2006/relationships/image" Target="../media/image1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://35.245.242.176/seaql/" TargetMode="External"/><Relationship Id="rId4" Type="http://schemas.openxmlformats.org/officeDocument/2006/relationships/hyperlink" Target="https://www.gov.uk/government/organisations/marine-management-organisation" TargetMode="External"/><Relationship Id="rId5" Type="http://schemas.openxmlformats.org/officeDocument/2006/relationships/hyperlink" Target="https://news.un.org/en/story/2013/03/434272-mediterranean-and-black-sea-sharks-critically-endangered-un-agency-warns" TargetMode="External"/><Relationship Id="rId6" Type="http://schemas.openxmlformats.org/officeDocument/2006/relationships/hyperlink" Target="http://35.245.242.176/seaql/index.php/research/sharkpulse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/>
          <p:nvPr>
            <p:ph type="ctrTitle"/>
          </p:nvPr>
        </p:nvSpPr>
        <p:spPr>
          <a:xfrm>
            <a:off x="633900" y="973000"/>
            <a:ext cx="78762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100"/>
              </a:spcBef>
              <a:spcAft>
                <a:spcPts val="1100"/>
              </a:spcAft>
              <a:buSzPts val="990"/>
              <a:buNone/>
            </a:pPr>
            <a:r>
              <a:rPr lang="en" sz="4720"/>
              <a:t>Anti Poaching Drone Control</a:t>
            </a:r>
            <a:endParaRPr sz="4720"/>
          </a:p>
        </p:txBody>
      </p:sp>
      <p:sp>
        <p:nvSpPr>
          <p:cNvPr id="68" name="Google Shape;68;p13"/>
          <p:cNvSpPr txBox="1"/>
          <p:nvPr>
            <p:ph idx="1" type="subTitle"/>
          </p:nvPr>
        </p:nvSpPr>
        <p:spPr>
          <a:xfrm>
            <a:off x="460950" y="2492372"/>
            <a:ext cx="8222100" cy="270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75"/>
              <a:buNone/>
            </a:pPr>
            <a:r>
              <a:rPr lang="en" sz="2150"/>
              <a:t>Matthew Hudson, Matthew Lyman, Cory Bishop</a:t>
            </a:r>
            <a:endParaRPr sz="2150"/>
          </a:p>
          <a:p>
            <a:pPr indent="0" lvl="0" marL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75"/>
              <a:buNone/>
            </a:pPr>
            <a:r>
              <a:rPr lang="en" sz="2150"/>
              <a:t>CS 4624: </a:t>
            </a:r>
            <a:r>
              <a:rPr lang="en" sz="2150"/>
              <a:t>Multimedia, Hypertext, and Information Access</a:t>
            </a:r>
            <a:endParaRPr sz="2150"/>
          </a:p>
          <a:p>
            <a:pPr indent="0" lvl="0" marL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75"/>
              <a:buNone/>
            </a:pPr>
            <a:r>
              <a:t/>
            </a:r>
            <a:endParaRPr sz="2150"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75"/>
              <a:buNone/>
            </a:pPr>
            <a:r>
              <a:rPr lang="en" sz="2150"/>
              <a:t>Instructor: Dr. Edward Fox</a:t>
            </a:r>
            <a:endParaRPr sz="2150"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75"/>
              <a:buNone/>
            </a:pPr>
            <a:r>
              <a:rPr lang="en" sz="2150"/>
              <a:t>Virginia Tech, Blacksburg, VA 24061</a:t>
            </a:r>
            <a:endParaRPr sz="2150"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75"/>
              <a:buNone/>
            </a:pPr>
            <a:r>
              <a:rPr lang="en" sz="2150"/>
              <a:t>5/11/2022</a:t>
            </a:r>
            <a:endParaRPr sz="215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2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Running Multiple Cameras</a:t>
            </a:r>
            <a:r>
              <a:rPr lang="en"/>
              <a:t> </a:t>
            </a:r>
            <a:endParaRPr/>
          </a:p>
        </p:txBody>
      </p:sp>
      <p:sp>
        <p:nvSpPr>
          <p:cNvPr id="126" name="Google Shape;126;p22"/>
          <p:cNvSpPr txBox="1"/>
          <p:nvPr>
            <p:ph idx="1" type="body"/>
          </p:nvPr>
        </p:nvSpPr>
        <p:spPr>
          <a:xfrm>
            <a:off x="471900" y="1919075"/>
            <a:ext cx="61923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Two cameras were </a:t>
            </a:r>
            <a:r>
              <a:rPr lang="en" sz="2000"/>
              <a:t>writing</a:t>
            </a:r>
            <a:r>
              <a:rPr lang="en" sz="2000"/>
              <a:t> to the same data output point</a:t>
            </a:r>
            <a:endParaRPr sz="2000"/>
          </a:p>
          <a:p>
            <a:pPr indent="-3556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Modified camera launch files</a:t>
            </a:r>
            <a:endParaRPr sz="2000"/>
          </a:p>
          <a:p>
            <a:pPr indent="-3556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SzPts val="2000"/>
              <a:buChar char="●"/>
            </a:pPr>
            <a:r>
              <a:rPr lang="en" sz="2000"/>
              <a:t>Still waiting on power module to arrive for test with drone</a:t>
            </a:r>
            <a:endParaRPr sz="2000"/>
          </a:p>
        </p:txBody>
      </p:sp>
      <p:pic>
        <p:nvPicPr>
          <p:cNvPr id="127" name="Google Shape;127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79025" y="1738875"/>
            <a:ext cx="1665750" cy="1665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79025" y="3322450"/>
            <a:ext cx="1665750" cy="1665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3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Scope Changes</a:t>
            </a:r>
            <a:endParaRPr/>
          </a:p>
        </p:txBody>
      </p:sp>
      <p:sp>
        <p:nvSpPr>
          <p:cNvPr id="134" name="Google Shape;134;p23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Initial dashboard for modifications - never received</a:t>
            </a:r>
            <a:endParaRPr sz="2000"/>
          </a:p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Flight tests largely were delayed</a:t>
            </a:r>
            <a:endParaRPr sz="2000"/>
          </a:p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Received smaller tasks throughout project duration</a:t>
            </a:r>
            <a:endParaRPr sz="20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Challenges</a:t>
            </a:r>
            <a:endParaRPr/>
          </a:p>
        </p:txBody>
      </p:sp>
      <p:sp>
        <p:nvSpPr>
          <p:cNvPr id="140" name="Google Shape;140;p24"/>
          <p:cNvSpPr txBox="1"/>
          <p:nvPr>
            <p:ph idx="1" type="body"/>
          </p:nvPr>
        </p:nvSpPr>
        <p:spPr>
          <a:xfrm>
            <a:off x="471900" y="1919075"/>
            <a:ext cx="8222100" cy="300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Project Delays</a:t>
            </a:r>
            <a:endParaRPr sz="2000"/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Waiting</a:t>
            </a:r>
            <a:r>
              <a:rPr lang="en" sz="1600"/>
              <a:t> on other Drone Team members’ tasks</a:t>
            </a:r>
            <a:endParaRPr sz="1600"/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Parts to arrive</a:t>
            </a:r>
            <a:endParaRPr sz="1600"/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Troubleshooting</a:t>
            </a:r>
            <a:endParaRPr sz="1600"/>
          </a:p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Many larger project tasks dependent on each other</a:t>
            </a:r>
            <a:endParaRPr sz="2000"/>
          </a:p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Unclear about client’s long-term deadlines</a:t>
            </a:r>
            <a:endParaRPr sz="2000"/>
          </a:p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Smaller, more frequent tasks instead of semester-long schedule</a:t>
            </a:r>
            <a:endParaRPr sz="20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Lessons Learned</a:t>
            </a:r>
            <a:endParaRPr/>
          </a:p>
        </p:txBody>
      </p:sp>
      <p:sp>
        <p:nvSpPr>
          <p:cNvPr id="146" name="Google Shape;146;p25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Communicate frequently</a:t>
            </a:r>
            <a:endParaRPr sz="2000"/>
          </a:p>
          <a:p>
            <a:pPr indent="-3556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Clarifications and for help</a:t>
            </a:r>
            <a:endParaRPr sz="2000"/>
          </a:p>
          <a:p>
            <a:pPr indent="-3556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Ask for larger project deadlines</a:t>
            </a:r>
            <a:endParaRPr sz="2000"/>
          </a:p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Plan work to progress during roadblocks</a:t>
            </a:r>
            <a:endParaRPr sz="2000"/>
          </a:p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Learn and troubleshoot on your own</a:t>
            </a:r>
            <a:endParaRPr sz="2000"/>
          </a:p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Clarify intentions for different project components</a:t>
            </a:r>
            <a:endParaRPr sz="20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6"/>
          <p:cNvSpPr txBox="1"/>
          <p:nvPr>
            <p:ph type="title"/>
          </p:nvPr>
        </p:nvSpPr>
        <p:spPr>
          <a:xfrm>
            <a:off x="460950" y="2500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152" name="Google Shape;152;p26"/>
          <p:cNvSpPr txBox="1"/>
          <p:nvPr>
            <p:ph idx="1" type="body"/>
          </p:nvPr>
        </p:nvSpPr>
        <p:spPr>
          <a:xfrm>
            <a:off x="470400" y="1094638"/>
            <a:ext cx="2716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75"/>
              <a:buNone/>
            </a:pPr>
            <a:r>
              <a:rPr lang="en" sz="2700">
                <a:solidFill>
                  <a:schemeClr val="lt1"/>
                </a:solidFill>
              </a:rPr>
              <a:t>The Drone Team</a:t>
            </a:r>
            <a:endParaRPr sz="2700">
              <a:solidFill>
                <a:schemeClr val="lt1"/>
              </a:solidFill>
            </a:endParaRPr>
          </a:p>
          <a:p>
            <a:pPr indent="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275"/>
              <a:buNone/>
            </a:pPr>
            <a:r>
              <a:t/>
            </a:r>
            <a:endParaRPr sz="700"/>
          </a:p>
          <a:p>
            <a:pPr indent="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275"/>
              <a:buNone/>
            </a:pPr>
            <a:r>
              <a:t/>
            </a:r>
            <a:endParaRPr sz="700"/>
          </a:p>
          <a:p>
            <a:pPr indent="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275"/>
              <a:buNone/>
            </a:pPr>
            <a:r>
              <a:t/>
            </a:r>
            <a:endParaRPr sz="700"/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275"/>
              <a:buNone/>
            </a:pPr>
            <a:r>
              <a:t/>
            </a:r>
            <a:endParaRPr sz="700"/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275"/>
              <a:buNone/>
            </a:pPr>
            <a:r>
              <a:t/>
            </a:r>
            <a:endParaRPr sz="700"/>
          </a:p>
        </p:txBody>
      </p:sp>
      <p:graphicFrame>
        <p:nvGraphicFramePr>
          <p:cNvPr id="153" name="Google Shape;153;p26"/>
          <p:cNvGraphicFramePr/>
          <p:nvPr/>
        </p:nvGraphicFramePr>
        <p:xfrm>
          <a:off x="1626950" y="1744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{E299494B-5EF8-4679-AC10-73C5C11A6DA4}</a:tableStyleId>
              </a:tblPr>
              <a:tblGrid>
                <a:gridCol w="3069975"/>
                <a:gridCol w="2820125"/>
              </a:tblGrid>
              <a:tr h="444075">
                <a:tc>
                  <a:txBody>
                    <a:bodyPr/>
                    <a:lstStyle/>
                    <a:p>
                      <a:pPr indent="0" lvl="0" marL="4572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2000">
                          <a:solidFill>
                            <a:schemeClr val="lt2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Dr. Francesco Ferretti</a:t>
                      </a:r>
                      <a:endParaRPr>
                        <a:solidFill>
                          <a:schemeClr val="lt2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4572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2000">
                          <a:solidFill>
                            <a:schemeClr val="lt2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Dr. Simone Chesi</a:t>
                      </a:r>
                      <a:endParaRPr>
                        <a:solidFill>
                          <a:schemeClr val="lt2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1850">
                <a:tc>
                  <a:txBody>
                    <a:bodyPr/>
                    <a:lstStyle/>
                    <a:p>
                      <a:pPr indent="0" lvl="0" marL="4572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2000">
                          <a:solidFill>
                            <a:schemeClr val="lt2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Jeremy Jenrette</a:t>
                      </a:r>
                      <a:endParaRPr>
                        <a:solidFill>
                          <a:schemeClr val="lt2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4572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2000">
                          <a:solidFill>
                            <a:schemeClr val="lt2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Prachi Pundir</a:t>
                      </a:r>
                      <a:endParaRPr>
                        <a:solidFill>
                          <a:schemeClr val="lt2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58975">
                <a:tc>
                  <a:txBody>
                    <a:bodyPr/>
                    <a:lstStyle/>
                    <a:p>
                      <a:pPr indent="0" lvl="0" marL="4572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2000">
                          <a:solidFill>
                            <a:schemeClr val="lt2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Zachary Wendel</a:t>
                      </a:r>
                      <a:endParaRPr sz="2000">
                        <a:solidFill>
                          <a:schemeClr val="lt2"/>
                        </a:solidFill>
                        <a:latin typeface="Average"/>
                        <a:ea typeface="Average"/>
                        <a:cs typeface="Average"/>
                        <a:sym typeface="Average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4572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2000">
                          <a:solidFill>
                            <a:schemeClr val="lt2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Katie Gilbert</a:t>
                      </a:r>
                      <a:endParaRPr sz="2000">
                        <a:solidFill>
                          <a:schemeClr val="lt2"/>
                        </a:solidFill>
                        <a:latin typeface="Average"/>
                        <a:ea typeface="Average"/>
                        <a:cs typeface="Average"/>
                        <a:sym typeface="Average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1850">
                <a:tc grid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>
                          <a:solidFill>
                            <a:schemeClr val="lt2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Marine Management Organization of the UK</a:t>
                      </a:r>
                      <a:endParaRPr sz="2000">
                        <a:solidFill>
                          <a:schemeClr val="lt2"/>
                        </a:solidFill>
                        <a:latin typeface="Average"/>
                        <a:ea typeface="Average"/>
                        <a:cs typeface="Average"/>
                        <a:sym typeface="Average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</a:tbl>
          </a:graphicData>
        </a:graphic>
      </p:graphicFrame>
      <p:sp>
        <p:nvSpPr>
          <p:cNvPr id="154" name="Google Shape;154;p26"/>
          <p:cNvSpPr txBox="1"/>
          <p:nvPr>
            <p:ph idx="1" type="body"/>
          </p:nvPr>
        </p:nvSpPr>
        <p:spPr>
          <a:xfrm>
            <a:off x="1170275" y="3883900"/>
            <a:ext cx="1692300" cy="48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75"/>
              <a:buNone/>
            </a:pPr>
            <a:r>
              <a:rPr lang="en" sz="2700"/>
              <a:t>Professor</a:t>
            </a:r>
            <a:endParaRPr sz="2700"/>
          </a:p>
          <a:p>
            <a:pPr indent="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275"/>
              <a:buNone/>
            </a:pPr>
            <a:r>
              <a:t/>
            </a:r>
            <a:endParaRPr sz="700"/>
          </a:p>
          <a:p>
            <a:pPr indent="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275"/>
              <a:buNone/>
            </a:pPr>
            <a:r>
              <a:t/>
            </a:r>
            <a:endParaRPr sz="700"/>
          </a:p>
          <a:p>
            <a:pPr indent="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275"/>
              <a:buNone/>
            </a:pPr>
            <a:r>
              <a:t/>
            </a:r>
            <a:endParaRPr sz="700"/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275"/>
              <a:buNone/>
            </a:pPr>
            <a:r>
              <a:t/>
            </a:r>
            <a:endParaRPr sz="700"/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275"/>
              <a:buNone/>
            </a:pPr>
            <a:r>
              <a:t/>
            </a:r>
            <a:endParaRPr sz="700"/>
          </a:p>
        </p:txBody>
      </p:sp>
      <p:graphicFrame>
        <p:nvGraphicFramePr>
          <p:cNvPr id="155" name="Google Shape;155;p26"/>
          <p:cNvGraphicFramePr/>
          <p:nvPr/>
        </p:nvGraphicFramePr>
        <p:xfrm>
          <a:off x="1550400" y="43714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{E299494B-5EF8-4679-AC10-73C5C11A6DA4}</a:tableStyleId>
              </a:tblPr>
              <a:tblGrid>
                <a:gridCol w="3069975"/>
                <a:gridCol w="2820125"/>
              </a:tblGrid>
              <a:tr h="444075">
                <a:tc>
                  <a:txBody>
                    <a:bodyPr/>
                    <a:lstStyle/>
                    <a:p>
                      <a:pPr indent="0" lvl="0" marL="4572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2000">
                          <a:solidFill>
                            <a:schemeClr val="lt2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Dr. Edward A. Fox</a:t>
                      </a:r>
                      <a:endParaRPr>
                        <a:solidFill>
                          <a:schemeClr val="lt2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4572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2000">
                          <a:solidFill>
                            <a:schemeClr val="lt2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Kenneth Neba</a:t>
                      </a:r>
                      <a:endParaRPr>
                        <a:solidFill>
                          <a:schemeClr val="lt2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56" name="Google Shape;156;p26"/>
          <p:cNvSpPr txBox="1"/>
          <p:nvPr>
            <p:ph idx="1" type="body"/>
          </p:nvPr>
        </p:nvSpPr>
        <p:spPr>
          <a:xfrm>
            <a:off x="5152125" y="3883900"/>
            <a:ext cx="845400" cy="48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75"/>
              <a:buNone/>
            </a:pPr>
            <a:r>
              <a:rPr lang="en" sz="2700"/>
              <a:t>GTA</a:t>
            </a:r>
            <a:endParaRPr sz="2700"/>
          </a:p>
          <a:p>
            <a:pPr indent="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275"/>
              <a:buNone/>
            </a:pPr>
            <a:r>
              <a:t/>
            </a:r>
            <a:endParaRPr sz="700"/>
          </a:p>
          <a:p>
            <a:pPr indent="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275"/>
              <a:buNone/>
            </a:pPr>
            <a:r>
              <a:t/>
            </a:r>
            <a:endParaRPr sz="700"/>
          </a:p>
          <a:p>
            <a:pPr indent="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275"/>
              <a:buNone/>
            </a:pPr>
            <a:r>
              <a:t/>
            </a:r>
            <a:endParaRPr sz="700"/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275"/>
              <a:buNone/>
            </a:pPr>
            <a:r>
              <a:t/>
            </a:r>
            <a:endParaRPr sz="700"/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275"/>
              <a:buNone/>
            </a:pPr>
            <a:r>
              <a:t/>
            </a:r>
            <a:endParaRPr sz="7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7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162" name="Google Shape;162;p27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latin typeface="Average"/>
                <a:ea typeface="Average"/>
                <a:cs typeface="Average"/>
                <a:sym typeface="Average"/>
              </a:rPr>
              <a:t>SeaQL Lab Website:</a:t>
            </a:r>
            <a:r>
              <a:rPr lang="en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 </a:t>
            </a:r>
            <a:r>
              <a:rPr lang="en" u="sng">
                <a:solidFill>
                  <a:schemeClr val="accent5"/>
                </a:solidFill>
                <a:latin typeface="Average"/>
                <a:ea typeface="Average"/>
                <a:cs typeface="Average"/>
                <a:sym typeface="Average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http://35.245.242.176/seaql/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latin typeface="Average"/>
                <a:ea typeface="Average"/>
                <a:cs typeface="Average"/>
                <a:sym typeface="Average"/>
              </a:rPr>
              <a:t>Marine Management Organization of the UK: </a:t>
            </a:r>
            <a:r>
              <a:rPr lang="en" u="sng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https://www.gov.uk/government/organisations/marine-management-organisation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u="sng">
                <a:solidFill>
                  <a:schemeClr val="hlink"/>
                </a:solidFill>
                <a:hlinkClick r:id="rId5"/>
              </a:rPr>
              <a:t>https://news.un.org/en/story/2013/03/434272-mediterranean-and-black-sea-sharks-critically-endangered-un-agency-warns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SzPts val="1800"/>
              <a:buChar char="●"/>
            </a:pPr>
            <a:r>
              <a:rPr lang="en" u="sng">
                <a:solidFill>
                  <a:schemeClr val="hlink"/>
                </a:solidFill>
                <a:hlinkClick r:id="rId6"/>
              </a:rPr>
              <a:t>http://35.245.242.176/seaql/index.php/research/sharkpulse/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74" name="Google Shape;74;p14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4488" lvl="0" marL="4572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983"/>
              <a:buChar char="●"/>
            </a:pPr>
            <a:r>
              <a:rPr lang="en" sz="1982"/>
              <a:t>Project Overview</a:t>
            </a:r>
            <a:endParaRPr sz="1982"/>
          </a:p>
          <a:p>
            <a:pPr indent="-354488" lvl="0" marL="4572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983"/>
              <a:buChar char="●"/>
            </a:pPr>
            <a:r>
              <a:rPr lang="en" sz="1982"/>
              <a:t>Our Deliverables</a:t>
            </a:r>
            <a:endParaRPr sz="1982"/>
          </a:p>
          <a:p>
            <a:pPr indent="-354488" lvl="0" marL="4572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983"/>
              <a:buChar char="●"/>
            </a:pPr>
            <a:r>
              <a:rPr lang="en" sz="1982"/>
              <a:t>Scope Changes</a:t>
            </a:r>
            <a:endParaRPr sz="1982"/>
          </a:p>
          <a:p>
            <a:pPr indent="-354488" lvl="0" marL="4572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983"/>
              <a:buChar char="●"/>
            </a:pPr>
            <a:r>
              <a:rPr lang="en" sz="1982"/>
              <a:t>Challenges</a:t>
            </a:r>
            <a:endParaRPr sz="1982"/>
          </a:p>
          <a:p>
            <a:pPr indent="-354488" lvl="0" marL="4572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983"/>
              <a:buChar char="●"/>
            </a:pPr>
            <a:r>
              <a:rPr lang="en" sz="1982"/>
              <a:t>Lessons Learned</a:t>
            </a:r>
            <a:endParaRPr sz="1982"/>
          </a:p>
          <a:p>
            <a:pPr indent="-354488" lvl="0" marL="4572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983"/>
              <a:buChar char="●"/>
            </a:pPr>
            <a:r>
              <a:rPr lang="en" sz="1982"/>
              <a:t>Acknowledgements</a:t>
            </a:r>
            <a:endParaRPr sz="1982"/>
          </a:p>
          <a:p>
            <a:pPr indent="-354488" lvl="0" marL="4572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983"/>
              <a:buChar char="●"/>
            </a:pPr>
            <a:r>
              <a:rPr lang="en" sz="1982"/>
              <a:t>References</a:t>
            </a:r>
            <a:endParaRPr sz="1982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Overview</a:t>
            </a:r>
            <a:endParaRPr/>
          </a:p>
        </p:txBody>
      </p:sp>
      <p:sp>
        <p:nvSpPr>
          <p:cNvPr id="80" name="Google Shape;80;p15"/>
          <p:cNvSpPr txBox="1"/>
          <p:nvPr>
            <p:ph idx="1" type="body"/>
          </p:nvPr>
        </p:nvSpPr>
        <p:spPr>
          <a:xfrm>
            <a:off x="311700" y="1833875"/>
            <a:ext cx="3433500" cy="30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Project Aim:</a:t>
            </a:r>
            <a:endParaRPr sz="2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Autonomous drone system to monitor shark poaching and illegal fishing around Chagos Archipelago  </a:t>
            </a:r>
            <a:endParaRPr sz="2200"/>
          </a:p>
        </p:txBody>
      </p:sp>
      <p:pic>
        <p:nvPicPr>
          <p:cNvPr id="81" name="Google Shape;8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45286" y="1833875"/>
            <a:ext cx="5235339" cy="3209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6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Overview</a:t>
            </a:r>
            <a:endParaRPr/>
          </a:p>
        </p:txBody>
      </p:sp>
      <p:pic>
        <p:nvPicPr>
          <p:cNvPr id="87" name="Google Shape;8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32764" y="1833900"/>
            <a:ext cx="5636010" cy="3034750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6"/>
          <p:cNvSpPr txBox="1"/>
          <p:nvPr>
            <p:ph idx="1" type="body"/>
          </p:nvPr>
        </p:nvSpPr>
        <p:spPr>
          <a:xfrm>
            <a:off x="311700" y="1833875"/>
            <a:ext cx="3021000" cy="30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Project Tasks:</a:t>
            </a:r>
            <a:endParaRPr sz="2200"/>
          </a:p>
          <a:p>
            <a:pPr indent="-34734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200"/>
              <a:t>Wireless video streaming over 4G</a:t>
            </a:r>
            <a:endParaRPr sz="2200"/>
          </a:p>
          <a:p>
            <a:pPr indent="-34734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200"/>
              <a:t>AI Boat Detection Algorithm</a:t>
            </a:r>
            <a:endParaRPr sz="2200"/>
          </a:p>
          <a:p>
            <a:pPr indent="-34734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200"/>
              <a:t>Hand-built drones w/ cellular control</a:t>
            </a:r>
            <a:endParaRPr sz="2200"/>
          </a:p>
          <a:p>
            <a:pPr indent="-34734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200"/>
              <a:t>Server dashboard for monitoring and control</a:t>
            </a:r>
            <a:endParaRPr sz="22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7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Deliverables</a:t>
            </a:r>
            <a:endParaRPr/>
          </a:p>
        </p:txBody>
      </p:sp>
      <p:sp>
        <p:nvSpPr>
          <p:cNvPr id="94" name="Google Shape;94;p17"/>
          <p:cNvSpPr txBox="1"/>
          <p:nvPr>
            <p:ph idx="1" type="body"/>
          </p:nvPr>
        </p:nvSpPr>
        <p:spPr>
          <a:xfrm>
            <a:off x="471900" y="1806450"/>
            <a:ext cx="8222100" cy="322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Cameras calibrated and recording video through Robotic Operating System (ROS)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Repairing Frankenstein drone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Assisting hexacopter build from scratch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Describe work in report for client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Alternative drone cameras researched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Having two cameras recording at the same time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4G module startup script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8"/>
          <p:cNvSpPr txBox="1"/>
          <p:nvPr>
            <p:ph type="title"/>
          </p:nvPr>
        </p:nvSpPr>
        <p:spPr>
          <a:xfrm>
            <a:off x="460950" y="182800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Camera Setup</a:t>
            </a:r>
            <a:endParaRPr/>
          </a:p>
        </p:txBody>
      </p:sp>
      <p:pic>
        <p:nvPicPr>
          <p:cNvPr id="100" name="Google Shape;10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45350" y="1071375"/>
            <a:ext cx="7053299" cy="3967475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8"/>
          <p:cNvSpPr txBox="1"/>
          <p:nvPr/>
        </p:nvSpPr>
        <p:spPr>
          <a:xfrm>
            <a:off x="7565650" y="2313825"/>
            <a:ext cx="1510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highlight>
                  <a:srgbClr val="000000"/>
                </a:highlight>
                <a:latin typeface="Roboto"/>
                <a:ea typeface="Roboto"/>
                <a:cs typeface="Roboto"/>
                <a:sym typeface="Roboto"/>
              </a:rPr>
              <a:t>Runcam Camera</a:t>
            </a:r>
            <a:endParaRPr>
              <a:solidFill>
                <a:schemeClr val="lt1"/>
              </a:solidFill>
              <a:highlight>
                <a:srgbClr val="000000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02" name="Google Shape;102;p18"/>
          <p:cNvCxnSpPr/>
          <p:nvPr/>
        </p:nvCxnSpPr>
        <p:spPr>
          <a:xfrm flipH="1">
            <a:off x="4501300" y="2714025"/>
            <a:ext cx="3713700" cy="9339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9"/>
          <p:cNvSpPr txBox="1"/>
          <p:nvPr>
            <p:ph type="title"/>
          </p:nvPr>
        </p:nvSpPr>
        <p:spPr>
          <a:xfrm>
            <a:off x="460963" y="2500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/>
              <a:t>(Abandoned) Frankenstein Drone</a:t>
            </a:r>
            <a:endParaRPr/>
          </a:p>
        </p:txBody>
      </p:sp>
      <p:pic>
        <p:nvPicPr>
          <p:cNvPr id="108" name="Google Shape;10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48288" y="1017725"/>
            <a:ext cx="7047425" cy="3964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0"/>
          <p:cNvSpPr txBox="1"/>
          <p:nvPr>
            <p:ph type="title"/>
          </p:nvPr>
        </p:nvSpPr>
        <p:spPr>
          <a:xfrm>
            <a:off x="101025" y="2229450"/>
            <a:ext cx="2278800" cy="684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100">
                <a:solidFill>
                  <a:schemeClr val="lt2"/>
                </a:solidFill>
              </a:rPr>
              <a:t>Hexacopter</a:t>
            </a:r>
            <a:endParaRPr sz="3100">
              <a:solidFill>
                <a:schemeClr val="lt2"/>
              </a:solidFill>
            </a:endParaRPr>
          </a:p>
        </p:txBody>
      </p:sp>
      <p:pic>
        <p:nvPicPr>
          <p:cNvPr id="114" name="Google Shape;11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79825" y="156300"/>
            <a:ext cx="6452476" cy="4840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4G Module Startup </a:t>
            </a:r>
            <a:endParaRPr/>
          </a:p>
        </p:txBody>
      </p:sp>
      <p:sp>
        <p:nvSpPr>
          <p:cNvPr id="120" name="Google Shape;120;p21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-34607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000"/>
              <a:t>Tasked to write a bash script for the 4G module</a:t>
            </a:r>
            <a:endParaRPr sz="2000"/>
          </a:p>
          <a:p>
            <a:pPr indent="-34607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000"/>
              <a:t>Needed to:</a:t>
            </a:r>
            <a:endParaRPr sz="2000"/>
          </a:p>
          <a:p>
            <a:pPr indent="-346075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2000"/>
              <a:t>Check to see if module was plugged in</a:t>
            </a:r>
            <a:endParaRPr sz="2000"/>
          </a:p>
          <a:p>
            <a:pPr indent="-346075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2000"/>
              <a:t>Download and install drivers if needed</a:t>
            </a:r>
            <a:endParaRPr sz="2000"/>
          </a:p>
          <a:p>
            <a:pPr indent="-346075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2000"/>
              <a:t>Enable the 4G module</a:t>
            </a:r>
            <a:endParaRPr sz="2000"/>
          </a:p>
          <a:p>
            <a:pPr indent="-346075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2000"/>
              <a:t>Dial into the network and allocate an IP Address</a:t>
            </a:r>
            <a:endParaRPr sz="2000"/>
          </a:p>
          <a:p>
            <a:pPr indent="-34607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000"/>
              <a:t>Used @reboot crontab keyword to have it reboot on each startup</a:t>
            </a:r>
            <a:endParaRPr sz="2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A933FF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1A237E"/>
      </a:accent5>
      <a:accent6>
        <a:srgbClr val="F4B400"/>
      </a:accent6>
      <a:hlink>
        <a:srgbClr val="1A237E"/>
      </a:hlink>
      <a:folHlink>
        <a:srgbClr val="1A23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