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9" r:id="rId1"/>
  </p:sldMasterIdLst>
  <p:notesMasterIdLst>
    <p:notesMasterId r:id="rId24"/>
  </p:notesMasterIdLst>
  <p:handoutMasterIdLst>
    <p:handoutMasterId r:id="rId25"/>
  </p:handoutMasterIdLst>
  <p:sldIdLst>
    <p:sldId id="256" r:id="rId2"/>
    <p:sldId id="318" r:id="rId3"/>
    <p:sldId id="315" r:id="rId4"/>
    <p:sldId id="313" r:id="rId5"/>
    <p:sldId id="334" r:id="rId6"/>
    <p:sldId id="335" r:id="rId7"/>
    <p:sldId id="338" r:id="rId8"/>
    <p:sldId id="337" r:id="rId9"/>
    <p:sldId id="339" r:id="rId10"/>
    <p:sldId id="345" r:id="rId11"/>
    <p:sldId id="340" r:id="rId12"/>
    <p:sldId id="341" r:id="rId13"/>
    <p:sldId id="342" r:id="rId14"/>
    <p:sldId id="343" r:id="rId15"/>
    <p:sldId id="346" r:id="rId16"/>
    <p:sldId id="344" r:id="rId17"/>
    <p:sldId id="347" r:id="rId18"/>
    <p:sldId id="320" r:id="rId19"/>
    <p:sldId id="321" r:id="rId20"/>
    <p:sldId id="322" r:id="rId21"/>
    <p:sldId id="319" r:id="rId22"/>
    <p:sldId id="310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CB9"/>
    <a:srgbClr val="7A0000"/>
    <a:srgbClr val="06584E"/>
    <a:srgbClr val="EBF2E9"/>
    <a:srgbClr val="FF9300"/>
    <a:srgbClr val="15900F"/>
    <a:srgbClr val="93A7B3"/>
    <a:srgbClr val="557082"/>
    <a:srgbClr val="FBD7D4"/>
    <a:srgbClr val="D9F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05"/>
    <p:restoredTop sz="96860"/>
  </p:normalViewPr>
  <p:slideViewPr>
    <p:cSldViewPr snapToGrid="0" snapToObjects="1">
      <p:cViewPr>
        <p:scale>
          <a:sx n="129" d="100"/>
          <a:sy n="129" d="100"/>
        </p:scale>
        <p:origin x="1384" y="-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07A8E2-E2A3-0D47-B895-90CDF4F2A32E}" type="datetimeFigureOut">
              <a:rPr lang="en-US"/>
              <a:pPr>
                <a:defRPr/>
              </a:pPr>
              <a:t>5/26/17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6290B8-8572-B342-BB8C-382FF3B95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0"/>
              </a:defRPr>
            </a:lvl1pPr>
          </a:lstStyle>
          <a:p>
            <a:pPr>
              <a:defRPr/>
            </a:pPr>
            <a:fld id="{B712DD09-9A25-9342-9E01-4405D846AC81}" type="datetimeFigureOut">
              <a:rPr lang="en-US" altLang="zh-CN"/>
              <a:pPr>
                <a:defRPr/>
              </a:pPr>
              <a:t>5/26/17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0"/>
              </a:defRPr>
            </a:lvl1pPr>
          </a:lstStyle>
          <a:p>
            <a:pPr>
              <a:defRPr/>
            </a:pPr>
            <a:fld id="{17F04BC5-F5F5-DA4A-BF95-98BF723AFE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"/>
            <a:ext cx="9144000" cy="1814513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88088"/>
            <a:ext cx="9144000" cy="0"/>
          </a:xfrm>
          <a:prstGeom prst="line">
            <a:avLst/>
          </a:prstGeom>
          <a:ln w="28575" cmpd="sng">
            <a:solidFill>
              <a:srgbClr val="7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80163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791308" y="3079106"/>
            <a:ext cx="7209692" cy="2856905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latin typeface="Arial" charset="0"/>
                <a:ea typeface="Arial" charset="0"/>
                <a:cs typeface="Arial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503859"/>
            <a:ext cx="9144000" cy="170477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5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01688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88088"/>
            <a:ext cx="9144000" cy="0"/>
          </a:xfrm>
          <a:prstGeom prst="line">
            <a:avLst/>
          </a:prstGeom>
          <a:ln w="28575" cmpd="sng">
            <a:solidFill>
              <a:srgbClr val="7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153987" y="6380163"/>
            <a:ext cx="53993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>
              <a:defRPr/>
            </a:pPr>
            <a:r>
              <a:rPr lang="en-US" altLang="zh-CN" sz="2000" b="1" smtClean="0">
                <a:latin typeface="Arial" charset="0"/>
                <a:ea typeface="Arial" charset="0"/>
                <a:cs typeface="Arial" charset="0"/>
              </a:rPr>
              <a:t>Global Events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Final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Presentation</a:t>
            </a:r>
          </a:p>
        </p:txBody>
      </p:sp>
      <p:pic>
        <p:nvPicPr>
          <p:cNvPr id="7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80163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9" y="1139483"/>
            <a:ext cx="8271803" cy="49236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86" y="0"/>
            <a:ext cx="8876714" cy="801859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6945313" y="5830888"/>
            <a:ext cx="2057400" cy="365125"/>
          </a:xfrm>
        </p:spPr>
        <p:txBody>
          <a:bodyPr/>
          <a:lstStyle>
            <a:lvl1pPr>
              <a:defRPr sz="1400" b="1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33DE3087-8E0F-4F4C-A2B6-0AA1A0F480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400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宋体" charset="0"/>
              </a:defRPr>
            </a:lvl1pPr>
          </a:lstStyle>
          <a:p>
            <a:pPr>
              <a:defRPr/>
            </a:pPr>
            <a:fld id="{D2789794-C58C-4944-B407-B25C911BCA08}" type="datetime1">
              <a:rPr lang="en-US" altLang="zh-CN"/>
              <a:pPr>
                <a:defRPr/>
              </a:pPr>
              <a:t>5/26/17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宋体" charset="0"/>
              </a:defRPr>
            </a:lvl1pPr>
          </a:lstStyle>
          <a:p>
            <a:pPr>
              <a:defRPr/>
            </a:pPr>
            <a:fld id="{83E0A8DE-BF9E-F749-AFA0-5BF52E1D64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宋体" charset="0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宋体" charset="0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宋体" charset="0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宋体" charset="0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宋体" charset="0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宋体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dedocibula/global-events-viewer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ctrTitle"/>
          </p:nvPr>
        </p:nvSpPr>
        <p:spPr>
          <a:xfrm>
            <a:off x="0" y="403225"/>
            <a:ext cx="9144000" cy="1581150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ea typeface="宋体" charset="-122"/>
              </a:rPr>
              <a:t>CS6604 Digital Libraries</a:t>
            </a:r>
            <a:r>
              <a:rPr lang="en-US" altLang="en-US" sz="3200" b="1" dirty="0">
                <a:ea typeface="宋体" charset="-122"/>
              </a:rPr>
              <a:t/>
            </a:r>
            <a:br>
              <a:rPr lang="en-US" altLang="en-US" sz="3200" b="1" dirty="0">
                <a:ea typeface="宋体" charset="-122"/>
              </a:rPr>
            </a:br>
            <a:r>
              <a:rPr lang="en-US" altLang="en-US" sz="2000" b="1" dirty="0">
                <a:ea typeface="宋体" charset="-122"/>
              </a:rPr>
              <a:t/>
            </a:r>
            <a:br>
              <a:rPr lang="en-US" altLang="en-US" sz="2000" b="1" dirty="0">
                <a:ea typeface="宋体" charset="-122"/>
              </a:rPr>
            </a:br>
            <a:r>
              <a:rPr lang="en-US" altLang="en-US" sz="3200" b="1" dirty="0" smtClean="0">
                <a:ea typeface="宋体" charset="-122"/>
              </a:rPr>
              <a:t>Global Events </a:t>
            </a:r>
            <a:r>
              <a:rPr lang="en-US" altLang="en-US" sz="3200" b="1" dirty="0">
                <a:ea typeface="宋体" charset="-122"/>
              </a:rPr>
              <a:t>Team Final Presentation</a:t>
            </a:r>
            <a:endParaRPr kumimoji="0" lang="en-US" altLang="zh-CN" sz="3200" b="1" dirty="0">
              <a:ea typeface="宋体" charset="-122"/>
            </a:endParaRPr>
          </a:p>
        </p:txBody>
      </p:sp>
      <p:sp>
        <p:nvSpPr>
          <p:cNvPr id="6146" name="Subtitle 2"/>
          <p:cNvSpPr>
            <a:spLocks noGrp="1"/>
          </p:cNvSpPr>
          <p:nvPr>
            <p:ph type="subTitle" idx="4294967295"/>
          </p:nvPr>
        </p:nvSpPr>
        <p:spPr>
          <a:xfrm>
            <a:off x="490538" y="2559050"/>
            <a:ext cx="8162925" cy="3668713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400" dirty="0">
                <a:latin typeface="Arial" charset="0"/>
                <a:ea typeface="宋体" charset="-122"/>
              </a:rPr>
              <a:t>Presenters: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kumimoji="0" lang="en-US" altLang="zh-CN" sz="2000" dirty="0" err="1">
                <a:latin typeface="Arial" charset="0"/>
                <a:ea typeface="宋体" charset="-122"/>
              </a:rPr>
              <a:t>Liuqing</a:t>
            </a:r>
            <a:r>
              <a:rPr kumimoji="0" lang="en-US" altLang="zh-CN" sz="2000" dirty="0">
                <a:latin typeface="Arial" charset="0"/>
                <a:ea typeface="宋体" charset="-122"/>
              </a:rPr>
              <a:t> Li, Islam </a:t>
            </a:r>
            <a:r>
              <a:rPr kumimoji="0" lang="en-US" altLang="zh-CN" sz="2000" dirty="0" err="1">
                <a:latin typeface="Arial" charset="0"/>
                <a:ea typeface="宋体" charset="-122"/>
              </a:rPr>
              <a:t>Harb</a:t>
            </a:r>
            <a:r>
              <a:rPr kumimoji="0" lang="en-US" altLang="zh-CN" sz="2000" dirty="0">
                <a:latin typeface="Arial" charset="0"/>
                <a:ea typeface="宋体" charset="-122"/>
              </a:rPr>
              <a:t>, Andrej </a:t>
            </a:r>
            <a:r>
              <a:rPr kumimoji="0" lang="en-US" altLang="zh-CN" sz="2000" dirty="0" err="1">
                <a:latin typeface="Arial" charset="0"/>
                <a:ea typeface="宋体" charset="-122"/>
              </a:rPr>
              <a:t>Galad</a:t>
            </a:r>
            <a:endParaRPr kumimoji="0" lang="en-US" altLang="zh-CN" sz="20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kumimoji="0" lang="en-US" altLang="zh-CN" sz="2000" dirty="0">
                <a:latin typeface="Arial" charset="0"/>
                <a:ea typeface="宋体" charset="-122"/>
              </a:rPr>
              <a:t>{</a:t>
            </a:r>
            <a:r>
              <a:rPr kumimoji="0" lang="en-US" altLang="zh-CN" sz="2000" dirty="0" err="1">
                <a:latin typeface="Arial" charset="0"/>
                <a:ea typeface="宋体" charset="-122"/>
              </a:rPr>
              <a:t>liuqing</a:t>
            </a:r>
            <a:r>
              <a:rPr kumimoji="0" lang="en-US" altLang="zh-CN" sz="2000" dirty="0">
                <a:latin typeface="Arial" charset="0"/>
                <a:ea typeface="宋体" charset="-122"/>
              </a:rPr>
              <a:t>, </a:t>
            </a:r>
            <a:r>
              <a:rPr kumimoji="0" lang="en-US" altLang="zh-CN" sz="2000" dirty="0" err="1">
                <a:latin typeface="Arial" charset="0"/>
                <a:ea typeface="宋体" charset="-122"/>
              </a:rPr>
              <a:t>iharb</a:t>
            </a:r>
            <a:r>
              <a:rPr kumimoji="0" lang="en-US" altLang="zh-CN" sz="2000" dirty="0">
                <a:latin typeface="Arial" charset="0"/>
                <a:ea typeface="宋体" charset="-122"/>
              </a:rPr>
              <a:t>, </a:t>
            </a:r>
            <a:r>
              <a:rPr kumimoji="0" lang="en-US" altLang="zh-CN" sz="2000" dirty="0" err="1">
                <a:latin typeface="Arial" charset="0"/>
                <a:ea typeface="宋体" charset="-122"/>
              </a:rPr>
              <a:t>agalad</a:t>
            </a:r>
            <a:r>
              <a:rPr kumimoji="0" lang="en-US" altLang="zh-CN" sz="2000" dirty="0" smtClean="0">
                <a:latin typeface="Arial" charset="0"/>
                <a:ea typeface="宋体" charset="-122"/>
              </a:rPr>
              <a:t>}@</a:t>
            </a:r>
            <a:r>
              <a:rPr kumimoji="0" lang="en-US" altLang="zh-CN" sz="2000" dirty="0" err="1">
                <a:latin typeface="Arial" charset="0"/>
                <a:ea typeface="宋体" charset="-122"/>
              </a:rPr>
              <a:t>vt.edu</a:t>
            </a:r>
            <a:endParaRPr kumimoji="0" lang="en-US" altLang="zh-CN" sz="20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10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400" dirty="0">
                <a:latin typeface="Arial" charset="0"/>
                <a:ea typeface="宋体" charset="-122"/>
              </a:rPr>
              <a:t>Instructor: 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dirty="0">
                <a:latin typeface="Arial" charset="0"/>
                <a:ea typeface="宋体" charset="-122"/>
              </a:rPr>
              <a:t>Dr. Edward A. Fox</a:t>
            </a:r>
            <a:endParaRPr kumimoji="0" lang="en-US" altLang="zh-CN" sz="18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20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dirty="0">
                <a:latin typeface="Arial" charset="0"/>
                <a:ea typeface="宋体" charset="-122"/>
              </a:rPr>
              <a:t>Virginia Polytechnic Institute and State University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dirty="0">
                <a:latin typeface="Arial" charset="0"/>
                <a:ea typeface="宋体" charset="-122"/>
              </a:rPr>
              <a:t>Blacksburg, VA, 24061 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 dirty="0" smtClean="0">
                <a:latin typeface="Arial" charset="0"/>
                <a:ea typeface="宋体" charset="-122"/>
              </a:rPr>
              <a:t>April 27, 2017</a:t>
            </a:r>
            <a:endParaRPr kumimoji="0" lang="en-US" altLang="zh-CN" sz="2000" dirty="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2000" dirty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Naming Convention</a:t>
            </a:r>
          </a:p>
          <a:p>
            <a:pPr lvl="1"/>
            <a:r>
              <a:rPr lang="en-US" dirty="0"/>
              <a:t>[</a:t>
            </a:r>
            <a:r>
              <a:rPr lang="en-US" dirty="0" smtClean="0"/>
              <a:t>location]_[year].</a:t>
            </a:r>
            <a:r>
              <a:rPr lang="en-US" dirty="0" err="1" smtClean="0"/>
              <a:t>warc.gz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Events Collections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4" y="2275219"/>
            <a:ext cx="8352012" cy="2956347"/>
          </a:xfrm>
          <a:prstGeom prst="rect">
            <a:avLst/>
          </a:prstGeom>
          <a:ln>
            <a:solidFill>
              <a:srgbClr val="7A0000"/>
            </a:solidFill>
          </a:ln>
        </p:spPr>
      </p:pic>
    </p:spTree>
    <p:extLst>
      <p:ext uri="{BB962C8B-B14F-4D97-AF65-F5344CB8AC3E}">
        <p14:creationId xmlns:p14="http://schemas.microsoft.com/office/powerpoint/2010/main" val="16460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ArchiveSpark</a:t>
            </a:r>
            <a:endParaRPr lang="en-US" dirty="0" smtClean="0"/>
          </a:p>
          <a:p>
            <a:pPr lvl="1"/>
            <a:r>
              <a:rPr lang="en-US" dirty="0" smtClean="0"/>
              <a:t>Apache </a:t>
            </a:r>
            <a:r>
              <a:rPr lang="en-US" dirty="0"/>
              <a:t>Spark framework </a:t>
            </a:r>
            <a:r>
              <a:rPr lang="en-US" dirty="0" smtClean="0"/>
              <a:t>for </a:t>
            </a:r>
            <a:r>
              <a:rPr lang="en-US" dirty="0"/>
              <a:t>Web </a:t>
            </a:r>
            <a:r>
              <a:rPr lang="en-US" dirty="0" smtClean="0"/>
              <a:t>Archives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asy data extraction</a:t>
            </a:r>
          </a:p>
          <a:p>
            <a:pPr lvl="1"/>
            <a:r>
              <a:rPr lang="en-US" dirty="0" smtClean="0"/>
              <a:t>Input: WARC and CDX files</a:t>
            </a:r>
          </a:p>
          <a:p>
            <a:pPr lvl="1"/>
            <a:endParaRPr lang="en-US" dirty="0"/>
          </a:p>
          <a:p>
            <a:r>
              <a:rPr lang="en-US" dirty="0" smtClean="0"/>
              <a:t>CDX Writer</a:t>
            </a:r>
          </a:p>
          <a:p>
            <a:pPr lvl="1"/>
            <a:r>
              <a:rPr lang="en-US" dirty="0"/>
              <a:t>Python script to create CDX </a:t>
            </a:r>
            <a:r>
              <a:rPr lang="en-US" dirty="0" smtClean="0"/>
              <a:t>files </a:t>
            </a:r>
            <a:r>
              <a:rPr lang="en-US" dirty="0"/>
              <a:t>of WARC </a:t>
            </a: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Format: CDX </a:t>
            </a:r>
            <a:r>
              <a:rPr lang="en-US" dirty="0"/>
              <a:t>N b a m s k r M S V </a:t>
            </a:r>
            <a:r>
              <a:rPr lang="en-US" dirty="0" smtClean="0"/>
              <a:t>g</a:t>
            </a:r>
          </a:p>
          <a:p>
            <a:pPr lvl="2"/>
            <a:r>
              <a:rPr lang="en-US" dirty="0" smtClean="0"/>
              <a:t>e.g., </a:t>
            </a:r>
            <a:r>
              <a:rPr lang="en-US" dirty="0" err="1" smtClean="0"/>
              <a:t>edu,vt,cnre</a:t>
            </a:r>
            <a:r>
              <a:rPr lang="en-US" dirty="0"/>
              <a:t>)/ 20170422005601 http://</a:t>
            </a:r>
            <a:r>
              <a:rPr lang="en-US" dirty="0" err="1"/>
              <a:t>cnre.vt.edu</a:t>
            </a:r>
            <a:r>
              <a:rPr lang="en-US" dirty="0"/>
              <a:t> text/html </a:t>
            </a:r>
          </a:p>
          <a:p>
            <a:pPr marL="914400" lvl="2" indent="0">
              <a:buNone/>
            </a:pPr>
            <a:r>
              <a:rPr lang="en-US" dirty="0" smtClean="0"/>
              <a:t>    200 </a:t>
            </a:r>
            <a:r>
              <a:rPr lang="en-US" dirty="0"/>
              <a:t>BT3ILJXROIILHBKQPNYDUCUVZRDKG3OA - - 9478 20104749 </a:t>
            </a:r>
          </a:p>
          <a:p>
            <a:pPr marL="914400" lvl="2" indent="0">
              <a:buNone/>
            </a:pPr>
            <a:r>
              <a:rPr lang="en-US" dirty="0" smtClean="0"/>
              <a:t>    data/Virginia-Tech-Shooting_20070416.warc.gz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Tools for Data Processing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93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Webpage Cleaning</a:t>
            </a:r>
          </a:p>
          <a:p>
            <a:pPr lvl="1"/>
            <a:r>
              <a:rPr lang="en-US" dirty="0"/>
              <a:t>Extract Raw </a:t>
            </a:r>
            <a:r>
              <a:rPr lang="en-US" dirty="0" smtClean="0"/>
              <a:t>Text</a:t>
            </a:r>
          </a:p>
          <a:p>
            <a:pPr lvl="2"/>
            <a:r>
              <a:rPr lang="en-US" dirty="0" err="1"/>
              <a:t>payload.string.html.body.text</a:t>
            </a:r>
            <a:endParaRPr lang="en-US" dirty="0"/>
          </a:p>
          <a:p>
            <a:pPr lvl="1"/>
            <a:r>
              <a:rPr lang="en-US" dirty="0"/>
              <a:t>Remove jQuery &amp; </a:t>
            </a:r>
            <a:r>
              <a:rPr lang="en-US" dirty="0" smtClean="0"/>
              <a:t>JavaScript</a:t>
            </a:r>
          </a:p>
          <a:p>
            <a:pPr lvl="2"/>
            <a:r>
              <a:rPr lang="en-US" dirty="0"/>
              <a:t>{ </a:t>
            </a:r>
            <a:r>
              <a:rPr lang="en-US" dirty="0" err="1"/>
              <a:t>WPGroHo.syncProfileData</a:t>
            </a:r>
            <a:r>
              <a:rPr lang="en-US" dirty="0"/>
              <a:t>( hash, id ); </a:t>
            </a:r>
            <a:r>
              <a:rPr lang="en-US" dirty="0" smtClean="0"/>
              <a:t>},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r>
              <a:rPr lang="en-US" dirty="0"/>
              <a:t>Remove </a:t>
            </a:r>
            <a:r>
              <a:rPr lang="en-US" dirty="0" smtClean="0"/>
              <a:t>tags</a:t>
            </a:r>
          </a:p>
          <a:p>
            <a:pPr lvl="2"/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&gt;, &lt;p&gt;,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r>
              <a:rPr lang="en-US" dirty="0"/>
              <a:t>Remove </a:t>
            </a:r>
            <a:r>
              <a:rPr lang="en-US" dirty="0" smtClean="0"/>
              <a:t>markers</a:t>
            </a:r>
          </a:p>
          <a:p>
            <a:pPr lvl="2"/>
            <a:r>
              <a:rPr lang="en-US" dirty="0" smtClean="0"/>
              <a:t>*, |, +,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r>
              <a:rPr lang="en-US" dirty="0"/>
              <a:t>Remove </a:t>
            </a:r>
            <a:r>
              <a:rPr lang="en-US" dirty="0" err="1" smtClean="0"/>
              <a:t>stopwords</a:t>
            </a:r>
            <a:endParaRPr lang="en-US" dirty="0" smtClean="0"/>
          </a:p>
          <a:p>
            <a:pPr lvl="2"/>
            <a:r>
              <a:rPr lang="en-US" dirty="0" smtClean="0"/>
              <a:t>a, about, the, </a:t>
            </a:r>
            <a:r>
              <a:rPr lang="mr-IN" dirty="0" smtClean="0"/>
              <a:t>…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Preprocessing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20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Entity Extraction</a:t>
                </a:r>
              </a:p>
              <a:p>
                <a:pPr lvl="1"/>
                <a:r>
                  <a:rPr lang="en-US" dirty="0" smtClean="0"/>
                  <a:t>Basic Parsing</a:t>
                </a:r>
              </a:p>
              <a:p>
                <a:pPr lvl="2"/>
                <a:r>
                  <a:rPr lang="en-US" dirty="0" smtClean="0"/>
                  <a:t>event name and date</a:t>
                </a:r>
                <a:endParaRPr lang="en-US" dirty="0"/>
              </a:p>
              <a:p>
                <a:pPr lvl="1"/>
                <a:r>
                  <a:rPr lang="en-US" dirty="0" smtClean="0"/>
                  <a:t>Stanford NER (</a:t>
                </a:r>
                <a:r>
                  <a:rPr lang="en-US" dirty="0"/>
                  <a:t>Integrated model</a:t>
                </a:r>
                <a:r>
                  <a:rPr lang="en-US" dirty="0" smtClean="0"/>
                  <a:t>)</a:t>
                </a:r>
              </a:p>
              <a:p>
                <a:pPr lvl="2"/>
                <a:r>
                  <a:rPr lang="en-US" dirty="0" smtClean="0"/>
                  <a:t>entities, shooter name</a:t>
                </a:r>
                <a:endParaRPr lang="en-US" dirty="0"/>
              </a:p>
              <a:p>
                <a:pPr lvl="1"/>
                <a:r>
                  <a:rPr lang="en-US" dirty="0" smtClean="0"/>
                  <a:t>Regular Expression</a:t>
                </a:r>
              </a:p>
              <a:p>
                <a:pPr lvl="2"/>
                <a:r>
                  <a:rPr lang="en-US" dirty="0" smtClean="0"/>
                  <a:t>event date</a:t>
                </a:r>
              </a:p>
              <a:p>
                <a:pPr lvl="2"/>
                <a:r>
                  <a:rPr lang="en-US" dirty="0" smtClean="0"/>
                  <a:t>shooter name and age</a:t>
                </a:r>
              </a:p>
              <a:p>
                <a:pPr lvl="2"/>
                <a:r>
                  <a:rPr lang="en-US" dirty="0" smtClean="0"/>
                  <a:t>number of victims</a:t>
                </a:r>
              </a:p>
              <a:p>
                <a:pPr lvl="2"/>
                <a:r>
                  <a:rPr lang="en-US" dirty="0" smtClean="0"/>
                  <a:t>weapon list</a:t>
                </a:r>
              </a:p>
              <a:p>
                <a:r>
                  <a:rPr lang="en-US" dirty="0" smtClean="0"/>
                  <a:t>Score Function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𝑡𝑓</m:t>
                    </m:r>
                    <m:r>
                      <a:rPr lang="en-US" b="0" i="1" smtClean="0">
                        <a:latin typeface="Cambria Math" charset="0"/>
                      </a:rPr>
                      <m:t>∗</m:t>
                    </m:r>
                    <m:r>
                      <a:rPr lang="en-US" b="0" i="1" smtClean="0">
                        <a:latin typeface="Cambria Math" charset="0"/>
                      </a:rPr>
                      <m:t>𝑑𝑓</m:t>
                    </m:r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27" t="-2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650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Build-in </a:t>
            </a:r>
            <a:r>
              <a:rPr lang="en-US" dirty="0" err="1"/>
              <a:t>ImportTsv</a:t>
            </a:r>
            <a:r>
              <a:rPr lang="en-US" dirty="0"/>
              <a:t> </a:t>
            </a:r>
            <a:r>
              <a:rPr lang="en-US" dirty="0" smtClean="0"/>
              <a:t>Utility</a:t>
            </a:r>
          </a:p>
          <a:p>
            <a:pPr lvl="1"/>
            <a:r>
              <a:rPr lang="en-US" dirty="0" smtClean="0"/>
              <a:t>Import Data into </a:t>
            </a:r>
            <a:r>
              <a:rPr lang="en-US" dirty="0" err="1" smtClean="0"/>
              <a:t>HBase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633910"/>
              </p:ext>
            </p:extLst>
          </p:nvPr>
        </p:nvGraphicFramePr>
        <p:xfrm>
          <a:off x="412596" y="2155122"/>
          <a:ext cx="8329960" cy="3709160"/>
        </p:xfrm>
        <a:graphic>
          <a:graphicData uri="http://schemas.openxmlformats.org/drawingml/2006/table">
            <a:tbl>
              <a:tblPr firstCol="1">
                <a:tableStyleId>{93296810-A885-4BE3-A3E7-6D5BEEA58F35}</a:tableStyleId>
              </a:tblPr>
              <a:tblGrid>
                <a:gridCol w="1784194"/>
                <a:gridCol w="3100039"/>
                <a:gridCol w="3445727"/>
              </a:tblGrid>
              <a:tr h="1776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Table Name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584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globalevents</a:t>
                      </a: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6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Row_Key</a:t>
                      </a:r>
                      <a:endParaRPr lang="en-US" sz="1600" dirty="0" smtClean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584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Event_Date + Event Hash</a:t>
                      </a:r>
                      <a:r>
                        <a:rPr lang="en-US" sz="1600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Value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20070416217787922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Column Family</a:t>
                      </a:r>
                      <a:endParaRPr lang="en-US" sz="1600" dirty="0" smtClean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584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</a:t>
                      </a:r>
                      <a:endParaRPr lang="en-US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 rowSpan="7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Column</a:t>
                      </a:r>
                      <a:endParaRPr lang="en-US" sz="16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584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name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Virginia Tech Shooting</a:t>
                      </a:r>
                      <a:endParaRPr lang="en-US" sz="1600" dirty="0" smtClean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</a:t>
                      </a: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date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s-IS" sz="16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20070416</a:t>
                      </a:r>
                      <a:endParaRPr lang="is-IS" sz="16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</a:t>
                      </a:r>
                      <a:r>
                        <a:rPr lang="en-US" sz="1600" u="none" strike="noStrike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shooter_age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23-year-old</a:t>
                      </a:r>
                      <a:endParaRPr lang="en-US" sz="16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</a:t>
                      </a:r>
                      <a:r>
                        <a:rPr lang="en-US" sz="1600" u="none" strike="noStrike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shooting_victims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 victims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</a:t>
                      </a: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entities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Virginia;Tech;VA;University</a:t>
                      </a: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;</a:t>
                      </a:r>
                      <a:r>
                        <a:rPr lang="mr-IN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…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</a:t>
                      </a:r>
                      <a:r>
                        <a:rPr lang="en-US" sz="1600" u="none" strike="noStrike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entities_count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r-IN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146900;62415;13940;7732</a:t>
                      </a: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;</a:t>
                      </a:r>
                      <a:r>
                        <a:rPr lang="mr-IN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…</a:t>
                      </a:r>
                      <a:endParaRPr lang="mr-IN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5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event: </a:t>
                      </a: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entities_url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url1,url2,url3,</a:t>
                      </a:r>
                      <a:r>
                        <a:rPr lang="en-US" sz="1600" u="none" strike="noStrike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url4,url6;url2,url3,url4,url5;url1,url3,url4,url5,url6;</a:t>
                      </a:r>
                      <a:r>
                        <a:rPr lang="mr-IN" sz="1600" u="none" strike="noStrike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…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346" marR="51346" marT="51346" marB="51346" anchor="ctr"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24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Stages</a:t>
            </a:r>
          </a:p>
          <a:p>
            <a:pPr lvl="1"/>
            <a:r>
              <a:rPr lang="en-US" dirty="0" smtClean="0"/>
              <a:t>Initialization</a:t>
            </a:r>
          </a:p>
          <a:p>
            <a:pPr lvl="2"/>
            <a:r>
              <a:rPr lang="en-US" dirty="0" smtClean="0"/>
              <a:t>Create Spark Session</a:t>
            </a:r>
          </a:p>
          <a:p>
            <a:pPr lvl="2"/>
            <a:r>
              <a:rPr lang="en-US" dirty="0" smtClean="0"/>
              <a:t>Create NLP Core</a:t>
            </a:r>
          </a:p>
          <a:p>
            <a:pPr lvl="2"/>
            <a:r>
              <a:rPr lang="en-US" dirty="0" smtClean="0"/>
              <a:t>Create Storage</a:t>
            </a:r>
          </a:p>
          <a:p>
            <a:pPr lvl="1"/>
            <a:r>
              <a:rPr lang="en-US" dirty="0" smtClean="0"/>
              <a:t>Processing</a:t>
            </a:r>
          </a:p>
          <a:p>
            <a:pPr lvl="2"/>
            <a:r>
              <a:rPr lang="en-US" dirty="0" smtClean="0"/>
              <a:t>Extract Event Name/Date/URL</a:t>
            </a:r>
          </a:p>
          <a:p>
            <a:pPr lvl="2"/>
            <a:r>
              <a:rPr lang="en-US" dirty="0" smtClean="0"/>
              <a:t>Extract Name Entities</a:t>
            </a:r>
          </a:p>
          <a:p>
            <a:pPr lvl="2"/>
            <a:r>
              <a:rPr lang="en-US" dirty="0" smtClean="0"/>
              <a:t>Extract Other Event Features</a:t>
            </a:r>
          </a:p>
          <a:p>
            <a:pPr lvl="1"/>
            <a:r>
              <a:rPr lang="en-US" dirty="0" smtClean="0"/>
              <a:t>Export and Import</a:t>
            </a:r>
          </a:p>
          <a:p>
            <a:pPr lvl="2"/>
            <a:r>
              <a:rPr lang="en-US" dirty="0" smtClean="0"/>
              <a:t>Generate </a:t>
            </a:r>
            <a:r>
              <a:rPr lang="en-US" dirty="0" smtClean="0"/>
              <a:t>TSV</a:t>
            </a:r>
            <a:r>
              <a:rPr lang="en-US" dirty="0" smtClean="0"/>
              <a:t> </a:t>
            </a:r>
            <a:r>
              <a:rPr lang="en-US" dirty="0" smtClean="0"/>
              <a:t>file</a:t>
            </a:r>
          </a:p>
          <a:p>
            <a:pPr lvl="2"/>
            <a:r>
              <a:rPr lang="en-US" dirty="0" smtClean="0"/>
              <a:t>Import </a:t>
            </a:r>
            <a:r>
              <a:rPr lang="en-US" dirty="0" smtClean="0"/>
              <a:t>TSV</a:t>
            </a:r>
            <a:r>
              <a:rPr lang="en-US" dirty="0" smtClean="0"/>
              <a:t> </a:t>
            </a:r>
            <a:r>
              <a:rPr lang="en-US" dirty="0" smtClean="0"/>
              <a:t>file into </a:t>
            </a:r>
            <a:r>
              <a:rPr lang="en-US" dirty="0" err="1" smtClean="0"/>
              <a:t>HBase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Processing</a:t>
            </a:r>
            <a:r>
              <a:rPr lang="mr-IN" sz="2400" dirty="0">
                <a:solidFill>
                  <a:prstClr val="white"/>
                </a:solidFill>
              </a:rPr>
              <a:t> –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smtClean="0">
                <a:solidFill>
                  <a:prstClr val="white"/>
                </a:solidFill>
              </a:rPr>
              <a:t>Demo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5931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Efficient visualization of long-term global events</a:t>
            </a:r>
          </a:p>
          <a:p>
            <a:pPr lvl="1"/>
            <a:r>
              <a:rPr lang="en-US" dirty="0"/>
              <a:t>Show representative terms -&gt; link to corresponding URLs</a:t>
            </a:r>
          </a:p>
          <a:p>
            <a:pPr lvl="1"/>
            <a:r>
              <a:rPr lang="en-US" dirty="0"/>
              <a:t>Visualize events’ trends over time (time series)</a:t>
            </a:r>
          </a:p>
          <a:p>
            <a:r>
              <a:rPr lang="en-US" dirty="0"/>
              <a:t>Java 7 Spring Boot Web application</a:t>
            </a:r>
          </a:p>
          <a:p>
            <a:pPr lvl="1"/>
            <a:r>
              <a:rPr lang="en-US" dirty="0"/>
              <a:t>Build system - </a:t>
            </a:r>
            <a:r>
              <a:rPr lang="en-US" dirty="0" err="1"/>
              <a:t>Gradle</a:t>
            </a:r>
            <a:endParaRPr lang="en-US" dirty="0"/>
          </a:p>
          <a:p>
            <a:pPr lvl="1"/>
            <a:r>
              <a:rPr lang="en-US" dirty="0"/>
              <a:t>Embedded Tomcat Web server</a:t>
            </a:r>
          </a:p>
          <a:p>
            <a:pPr lvl="1"/>
            <a:r>
              <a:rPr lang="en-US" dirty="0"/>
              <a:t>Backend - </a:t>
            </a:r>
            <a:r>
              <a:rPr lang="en-US" dirty="0" err="1"/>
              <a:t>HBase</a:t>
            </a:r>
            <a:r>
              <a:rPr lang="en-US" dirty="0"/>
              <a:t>, in-memory</a:t>
            </a:r>
          </a:p>
          <a:p>
            <a:pPr lvl="1"/>
            <a:r>
              <a:rPr lang="en-US" dirty="0"/>
              <a:t>Frontend - D3.js, </a:t>
            </a:r>
            <a:r>
              <a:rPr lang="en-US" dirty="0" smtClean="0"/>
              <a:t>Bootstrap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Events Viewer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1183283" y="4783873"/>
            <a:ext cx="6777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err="1" smtClean="0">
                <a:hlinkClick r:id="rId2"/>
              </a:rPr>
              <a:t>github.com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err="1" smtClean="0">
                <a:hlinkClick r:id="rId2"/>
              </a:rPr>
              <a:t>dedocibula</a:t>
            </a:r>
            <a:r>
              <a:rPr lang="en-US" sz="2400" dirty="0" smtClean="0">
                <a:hlinkClick r:id="rId2"/>
              </a:rPr>
              <a:t>/global-events-viewer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998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Components</a:t>
            </a:r>
          </a:p>
          <a:p>
            <a:pPr lvl="1"/>
            <a:r>
              <a:rPr lang="en-US" dirty="0" err="1" smtClean="0"/>
              <a:t>WordCloud</a:t>
            </a:r>
            <a:r>
              <a:rPr lang="en-US" dirty="0" smtClean="0"/>
              <a:t>, Range Selection, URL List, Trends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Events </a:t>
            </a:r>
            <a:r>
              <a:rPr lang="en-US" dirty="0" smtClean="0"/>
              <a:t>Viewer </a:t>
            </a:r>
            <a:r>
              <a:rPr lang="mr-IN" sz="2400" dirty="0" smtClean="0">
                <a:solidFill>
                  <a:prstClr val="white"/>
                </a:solidFill>
              </a:rPr>
              <a:t>–</a:t>
            </a:r>
            <a:r>
              <a:rPr lang="en-US" sz="2400" dirty="0" smtClean="0">
                <a:solidFill>
                  <a:prstClr val="white"/>
                </a:solidFill>
              </a:rPr>
              <a:t> Demo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5" b="4659"/>
          <a:stretch/>
        </p:blipFill>
        <p:spPr>
          <a:xfrm>
            <a:off x="702062" y="2137067"/>
            <a:ext cx="7739876" cy="35250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62300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Problem </a:t>
            </a:r>
            <a:r>
              <a:rPr kumimoji="0" lang="en-US" altLang="zh-CN" dirty="0" smtClean="0">
                <a:solidFill>
                  <a:prstClr val="white"/>
                </a:solidFill>
                <a:ea typeface="宋体" charset="-122"/>
              </a:rPr>
              <a:t>Faced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10" name="Shape 278"/>
          <p:cNvGraphicFramePr/>
          <p:nvPr>
            <p:extLst>
              <p:ext uri="{D42A27DB-BD31-4B8C-83A1-F6EECF244321}">
                <p14:modId xmlns:p14="http://schemas.microsoft.com/office/powerpoint/2010/main" val="6713038"/>
              </p:ext>
            </p:extLst>
          </p:nvPr>
        </p:nvGraphicFramePr>
        <p:xfrm>
          <a:off x="580792" y="1397228"/>
          <a:ext cx="7978877" cy="41148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978877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Data Collection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0" indent="0" rtl="0">
                        <a:spcBef>
                          <a:spcPts val="0"/>
                        </a:spcBef>
                        <a:tabLst/>
                      </a:pPr>
                      <a:r>
                        <a:rPr lang="en-US" dirty="0" smtClean="0"/>
                        <a:t>   Encoding problems (UTF-8,</a:t>
                      </a:r>
                      <a:r>
                        <a:rPr lang="en-US" baseline="0" dirty="0" smtClean="0"/>
                        <a:t> ASCII and others)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Get</a:t>
                      </a:r>
                      <a:r>
                        <a:rPr lang="en-US" baseline="0" dirty="0" smtClean="0"/>
                        <a:t> more relevant seeds </a:t>
                      </a:r>
                      <a:r>
                        <a:rPr lang="en-US" dirty="0" smtClean="0"/>
                        <a:t>for old events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Data Processing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Lack</a:t>
                      </a:r>
                      <a:r>
                        <a:rPr lang="en-US" baseline="0" dirty="0" smtClean="0"/>
                        <a:t> of documentation (</a:t>
                      </a:r>
                      <a:r>
                        <a:rPr lang="en-US" baseline="0" dirty="0" err="1" smtClean="0"/>
                        <a:t>ArchiveSpark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Version conflict (CDX Writer, Kernel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err="1" smtClean="0"/>
                        <a:t>Jupyter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JVM issue (Spark)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9463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Data Visualization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1" indent="0" rtl="0">
                        <a:spcBef>
                          <a:spcPts val="0"/>
                        </a:spcBef>
                        <a:tabLst/>
                      </a:pPr>
                      <a:r>
                        <a:rPr lang="en-US" dirty="0" smtClean="0"/>
                        <a:t>   Spring boot IntelliJ setup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1" indent="0" rtl="0">
                        <a:spcBef>
                          <a:spcPts val="0"/>
                        </a:spcBef>
                        <a:tabLst/>
                      </a:pPr>
                      <a:r>
                        <a:rPr lang="en-US" dirty="0" smtClean="0"/>
                        <a:t>   JQuery UI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3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18</a:t>
            </a:fld>
            <a:endParaRPr lang="en-US" altLang="zh-CN"/>
          </a:p>
        </p:txBody>
      </p:sp>
      <p:graphicFrame>
        <p:nvGraphicFramePr>
          <p:cNvPr id="6" name="Shape 278"/>
          <p:cNvGraphicFramePr/>
          <p:nvPr>
            <p:extLst>
              <p:ext uri="{D42A27DB-BD31-4B8C-83A1-F6EECF244321}">
                <p14:modId xmlns:p14="http://schemas.microsoft.com/office/powerpoint/2010/main" val="1229012004"/>
              </p:ext>
            </p:extLst>
          </p:nvPr>
        </p:nvGraphicFramePr>
        <p:xfrm>
          <a:off x="580792" y="1397228"/>
          <a:ext cx="7978877" cy="37490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978877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Data Collection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1" indent="0" rtl="0">
                        <a:spcBef>
                          <a:spcPts val="0"/>
                        </a:spcBef>
                        <a:tabLst/>
                      </a:pPr>
                      <a:r>
                        <a:rPr lang="en-US" baseline="0" dirty="0" smtClean="0"/>
                        <a:t>   </a:t>
                      </a:r>
                      <a:r>
                        <a:rPr lang="en-US" dirty="0" smtClean="0"/>
                        <a:t>WARCIO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Focused Crawler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Data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Processing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</a:t>
                      </a:r>
                      <a:r>
                        <a:rPr lang="en-US" dirty="0" err="1" smtClean="0"/>
                        <a:t>ArchiveSpark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Spark &amp;</a:t>
                      </a:r>
                      <a:r>
                        <a:rPr lang="en-US" baseline="0" dirty="0" smtClean="0"/>
                        <a:t> Scala (Map/Reduce Process)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9463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Data Visualization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1" indent="0" rtl="0">
                        <a:spcBef>
                          <a:spcPts val="0"/>
                        </a:spcBef>
                        <a:tabLst/>
                      </a:pPr>
                      <a:r>
                        <a:rPr lang="en-US" dirty="0" smtClean="0"/>
                        <a:t>   D3 </a:t>
                      </a:r>
                      <a:r>
                        <a:rPr lang="en-US" dirty="0" err="1" smtClean="0"/>
                        <a:t>WordCloud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D3 Dynamic Line Charts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8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Data Collection </a:t>
            </a:r>
          </a:p>
          <a:p>
            <a:pPr lvl="1"/>
            <a:r>
              <a:rPr lang="en-US" dirty="0" smtClean="0"/>
              <a:t>Data Processing</a:t>
            </a:r>
          </a:p>
          <a:p>
            <a:pPr lvl="1"/>
            <a:r>
              <a:rPr lang="en-US" dirty="0" smtClean="0"/>
              <a:t>Data Visualization</a:t>
            </a:r>
          </a:p>
          <a:p>
            <a:r>
              <a:rPr lang="en-US" dirty="0" smtClean="0"/>
              <a:t>Future Work</a:t>
            </a:r>
            <a:endParaRPr lang="en-US" dirty="0"/>
          </a:p>
          <a:p>
            <a:r>
              <a:rPr lang="en-US" dirty="0"/>
              <a:t>Acknowledgement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dirty="0">
                <a:ea typeface="宋体" charset="-122"/>
              </a:rPr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959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solidFill>
                  <a:prstClr val="white"/>
                </a:solidFill>
                <a:ea typeface="宋体" charset="-122"/>
              </a:rPr>
              <a:t>Future Work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19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10" name="Shape 278"/>
          <p:cNvGraphicFramePr/>
          <p:nvPr>
            <p:extLst>
              <p:ext uri="{D42A27DB-BD31-4B8C-83A1-F6EECF244321}">
                <p14:modId xmlns:p14="http://schemas.microsoft.com/office/powerpoint/2010/main" val="296693950"/>
              </p:ext>
            </p:extLst>
          </p:nvPr>
        </p:nvGraphicFramePr>
        <p:xfrm>
          <a:off x="580792" y="1207661"/>
          <a:ext cx="7978877" cy="448056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978877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Data Collection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1" indent="0" rtl="0">
                        <a:spcBef>
                          <a:spcPts val="0"/>
                        </a:spcBef>
                        <a:tabLst/>
                      </a:pPr>
                      <a:r>
                        <a:rPr lang="en-US" dirty="0" smtClean="0"/>
                        <a:t>   </a:t>
                      </a:r>
                      <a:r>
                        <a:rPr lang="en-US" dirty="0" err="1" smtClean="0"/>
                        <a:t>Wayback</a:t>
                      </a:r>
                      <a:r>
                        <a:rPr lang="en-US" dirty="0" smtClean="0"/>
                        <a:t> Machine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Automatic Routine for Focused Crawler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Event</a:t>
                      </a:r>
                      <a:r>
                        <a:rPr lang="en-US" baseline="0" dirty="0" smtClean="0"/>
                        <a:t> Extension (Sources, Time, Space)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Data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b="1" baseline="0" dirty="0" smtClean="0">
                          <a:solidFill>
                            <a:schemeClr val="bg1"/>
                          </a:solidFill>
                        </a:rPr>
                        <a:t>Processing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Standalone Mode -&gt;</a:t>
                      </a:r>
                      <a:r>
                        <a:rPr lang="en-US" baseline="0" dirty="0" smtClean="0">
                          <a:sym typeface="Wingdings"/>
                        </a:rPr>
                        <a:t> Cluster Mode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Name Entity Recognizer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Automatic Processing (CDX Writer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HBase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9463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Data Visualization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lvl="1" indent="0" rtl="0">
                        <a:spcBef>
                          <a:spcPts val="0"/>
                        </a:spcBef>
                        <a:tabLst/>
                      </a:pPr>
                      <a:r>
                        <a:rPr lang="en-US" dirty="0" smtClean="0"/>
                        <a:t>   Localization </a:t>
                      </a:r>
                      <a:r>
                        <a:rPr lang="mr-IN" dirty="0" smtClean="0"/>
                        <a:t>–</a:t>
                      </a:r>
                      <a:r>
                        <a:rPr lang="en-US" dirty="0" smtClean="0"/>
                        <a:t> Datamaps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1113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Weapons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  <p:graphicFrame>
        <p:nvGraphicFramePr>
          <p:cNvPr id="9" name="Shape 278"/>
          <p:cNvGraphicFramePr/>
          <p:nvPr>
            <p:extLst>
              <p:ext uri="{D42A27DB-BD31-4B8C-83A1-F6EECF244321}">
                <p14:modId xmlns:p14="http://schemas.microsoft.com/office/powerpoint/2010/main" val="2072873896"/>
              </p:ext>
            </p:extLst>
          </p:nvPr>
        </p:nvGraphicFramePr>
        <p:xfrm>
          <a:off x="580793" y="1212137"/>
          <a:ext cx="7978876" cy="46634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92459"/>
                <a:gridCol w="5986417"/>
              </a:tblGrid>
              <a:tr h="217305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Projects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548640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 smtClean="0"/>
                        <a:t>   NSF </a:t>
                      </a:r>
                      <a:r>
                        <a:rPr lang="en-US" dirty="0"/>
                        <a:t>IIS - 1319578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/>
                        <a:t>III: Small: Integrated Digital Event Archiving and Library (IDEAL)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NSF </a:t>
                      </a:r>
                      <a:r>
                        <a:rPr lang="en-US" dirty="0"/>
                        <a:t>IIS - 1619028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/>
                        <a:t>III: Small: Collaborative Research: Global Event and Trend Archive Research (GETAR)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Organizations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365760">
                <a:tc gridSpan="2">
                  <a:txBody>
                    <a:bodyPr/>
                    <a:lstStyle/>
                    <a:p>
                      <a:pPr algn="l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I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nternet Archive</a:t>
                      </a:r>
                      <a:endParaRPr lang="en-US" b="0" dirty="0" smtClean="0">
                        <a:effectLst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L3S Research Center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3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Persons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36576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Instructor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/>
                        <a:t>Dr. Edward A. Fox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Alumnus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Dr. Mohamed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Magdy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Farag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Labmates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Prashant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Chandrasekar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Xuan Zhang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6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0" y="523875"/>
            <a:ext cx="9144000" cy="1135063"/>
          </a:xfrm>
        </p:spPr>
        <p:txBody>
          <a:bodyPr/>
          <a:lstStyle/>
          <a:p>
            <a:pPr eaLnBrk="1" hangingPunct="1"/>
            <a:r>
              <a:rPr kumimoji="0" lang="en-US" altLang="zh-CN" sz="4400" b="1">
                <a:ea typeface="宋体" charset="-122"/>
              </a:rPr>
              <a:t>Thank you !</a:t>
            </a:r>
          </a:p>
        </p:txBody>
      </p:sp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0" y="857250"/>
            <a:ext cx="477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0" lang="en-US" altLang="en-US" sz="1800"/>
          </a:p>
        </p:txBody>
      </p:sp>
      <p:sp>
        <p:nvSpPr>
          <p:cNvPr id="4" name="Shape 285"/>
          <p:cNvSpPr txBox="1">
            <a:spLocks/>
          </p:cNvSpPr>
          <p:nvPr/>
        </p:nvSpPr>
        <p:spPr bwMode="auto">
          <a:xfrm>
            <a:off x="0" y="2861400"/>
            <a:ext cx="9144000" cy="11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r>
              <a:rPr lang="en-US" sz="4400" b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44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lang="en-US" dirty="0" smtClean="0"/>
              <a:t>Background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GETAR</a:t>
            </a:r>
            <a:r>
              <a:rPr lang="en-US" baseline="30000" dirty="0"/>
              <a:t>*</a:t>
            </a:r>
            <a:endParaRPr lang="en-US" baseline="30000" dirty="0" smtClean="0"/>
          </a:p>
          <a:p>
            <a:pPr lvl="1"/>
            <a:r>
              <a:rPr lang="en-US" dirty="0" smtClean="0"/>
              <a:t>Global </a:t>
            </a:r>
            <a:r>
              <a:rPr lang="en-US" dirty="0"/>
              <a:t>Event and Trend </a:t>
            </a:r>
            <a:r>
              <a:rPr lang="en-US" dirty="0" smtClean="0"/>
              <a:t>Archive Research</a:t>
            </a:r>
          </a:p>
          <a:p>
            <a:pPr lvl="1"/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10" name="Content Placeholder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"/>
          <a:stretch/>
        </p:blipFill>
        <p:spPr bwMode="auto">
          <a:xfrm>
            <a:off x="724728" y="2455047"/>
            <a:ext cx="7694543" cy="318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7262" y="5642952"/>
            <a:ext cx="84979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Helvetica" charset="0"/>
              </a:rPr>
              <a:t>* Edward </a:t>
            </a:r>
            <a:r>
              <a:rPr lang="en-US" sz="1100" dirty="0">
                <a:latin typeface="Helvetica" charset="0"/>
              </a:rPr>
              <a:t>A Fox, Donald Shoemaker, </a:t>
            </a:r>
            <a:r>
              <a:rPr lang="en-US" sz="1100" dirty="0" err="1">
                <a:latin typeface="Helvetica" charset="0"/>
              </a:rPr>
              <a:t>Chandan</a:t>
            </a:r>
            <a:r>
              <a:rPr lang="en-US" sz="1100" dirty="0">
                <a:latin typeface="Helvetica" charset="0"/>
              </a:rPr>
              <a:t> Reddy, Andrea </a:t>
            </a:r>
            <a:r>
              <a:rPr lang="en-US" sz="1100" dirty="0" err="1">
                <a:latin typeface="Helvetica" charset="0"/>
              </a:rPr>
              <a:t>Kavanaugh</a:t>
            </a:r>
            <a:r>
              <a:rPr lang="en-US" sz="1100" dirty="0">
                <a:latin typeface="Helvetica" charset="0"/>
              </a:rPr>
              <a:t>, III: </a:t>
            </a:r>
            <a:r>
              <a:rPr lang="en-US" sz="1100" dirty="0" smtClean="0">
                <a:latin typeface="Helvetica" charset="0"/>
              </a:rPr>
              <a:t>Small: Collaborative </a:t>
            </a:r>
            <a:r>
              <a:rPr lang="en-US" sz="1100" dirty="0">
                <a:latin typeface="Helvetica" charset="0"/>
              </a:rPr>
              <a:t>Research: Global Event and Trend Archive Research (GETAR), NSF grant IIS </a:t>
            </a:r>
            <a:r>
              <a:rPr lang="en-US" sz="1100" dirty="0" smtClean="0">
                <a:latin typeface="Helvetica" charset="0"/>
              </a:rPr>
              <a:t>- </a:t>
            </a:r>
            <a:r>
              <a:rPr lang="en-US" sz="1100" dirty="0" smtClean="0">
                <a:solidFill>
                  <a:srgbClr val="000000"/>
                </a:solidFill>
                <a:latin typeface="Helvetica" charset="0"/>
              </a:rPr>
              <a:t>1619028</a:t>
            </a:r>
            <a:r>
              <a:rPr lang="en-US" sz="1100" dirty="0">
                <a:solidFill>
                  <a:srgbClr val="000000"/>
                </a:solidFill>
                <a:latin typeface="Helvetica" charset="0"/>
              </a:rPr>
              <a:t>, 2017-2019. </a:t>
            </a:r>
            <a:r>
              <a:rPr lang="en-US" sz="1100" dirty="0">
                <a:solidFill>
                  <a:srgbClr val="0079CD"/>
                </a:solidFill>
                <a:latin typeface="Helvetica" charset="0"/>
              </a:rPr>
              <a:t>http://</a:t>
            </a:r>
            <a:r>
              <a:rPr lang="en-US" sz="1100" dirty="0" err="1">
                <a:solidFill>
                  <a:srgbClr val="0079CD"/>
                </a:solidFill>
                <a:latin typeface="Helvetica" charset="0"/>
              </a:rPr>
              <a:t>eventsarchive.org</a:t>
            </a:r>
            <a:endParaRPr lang="en-US" sz="1100" dirty="0">
              <a:solidFill>
                <a:srgbClr val="0079CD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5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</a:t>
            </a:r>
            <a:r>
              <a:rPr lang="mr-IN" sz="2400" dirty="0" smtClean="0"/>
              <a:t>–</a:t>
            </a:r>
            <a:r>
              <a:rPr lang="en-US" sz="2400" dirty="0" smtClean="0"/>
              <a:t> Architecture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grpSp>
        <p:nvGrpSpPr>
          <p:cNvPr id="5" name="Group 4"/>
          <p:cNvGrpSpPr/>
          <p:nvPr/>
        </p:nvGrpSpPr>
        <p:grpSpPr>
          <a:xfrm>
            <a:off x="523298" y="1361372"/>
            <a:ext cx="6245493" cy="4381506"/>
            <a:chOff x="1236976" y="1250993"/>
            <a:chExt cx="6670038" cy="4558726"/>
          </a:xfrm>
        </p:grpSpPr>
        <p:sp>
          <p:nvSpPr>
            <p:cNvPr id="8" name="Rounded Rectangle 7"/>
            <p:cNvSpPr/>
            <p:nvPr/>
          </p:nvSpPr>
          <p:spPr>
            <a:xfrm>
              <a:off x="2263693" y="1250993"/>
              <a:ext cx="4616605" cy="356839"/>
            </a:xfrm>
            <a:prstGeom prst="roundRect">
              <a:avLst/>
            </a:prstGeom>
            <a:solidFill>
              <a:srgbClr val="06584E"/>
            </a:solidFill>
            <a:ln>
              <a:solidFill>
                <a:srgbClr val="06584E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Event Focused Crawler (EFC)</a:t>
              </a:r>
              <a:endPara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36977" y="1932853"/>
              <a:ext cx="1676400" cy="330576"/>
            </a:xfrm>
            <a:prstGeom prst="rect">
              <a:avLst/>
            </a:prstGeom>
            <a:solidFill>
              <a:srgbClr val="FF9300"/>
            </a:solidFill>
            <a:ln w="12700">
              <a:solidFill>
                <a:srgbClr val="FF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WARC Files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30615" y="1932853"/>
              <a:ext cx="1676399" cy="330576"/>
            </a:xfrm>
            <a:prstGeom prst="rect">
              <a:avLst/>
            </a:prstGeom>
            <a:solidFill>
              <a:srgbClr val="FF9300"/>
            </a:solidFill>
            <a:ln w="12700">
              <a:solidFill>
                <a:srgbClr val="FF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CDX Files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600191" y="1932853"/>
              <a:ext cx="1943609" cy="330577"/>
            </a:xfrm>
            <a:prstGeom prst="roundRect">
              <a:avLst/>
            </a:prstGeom>
            <a:solidFill>
              <a:srgbClr val="06584E"/>
            </a:solidFill>
            <a:ln>
              <a:solidFill>
                <a:srgbClr val="06584E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CDX Writer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236976" y="2588450"/>
              <a:ext cx="6670037" cy="1646546"/>
              <a:chOff x="1236976" y="2588450"/>
              <a:chExt cx="6670037" cy="1646546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1236976" y="2588450"/>
                <a:ext cx="6670037" cy="1646546"/>
              </a:xfrm>
              <a:prstGeom prst="roundRect">
                <a:avLst>
                  <a:gd name="adj" fmla="val 4735"/>
                </a:avLst>
              </a:prstGeom>
              <a:noFill/>
              <a:ln w="25400" cmpd="sng">
                <a:solidFill>
                  <a:srgbClr val="06584E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b="1" dirty="0" err="1" smtClean="0">
                    <a:solidFill>
                      <a:srgbClr val="06584E"/>
                    </a:solidFill>
                    <a:latin typeface="Arial" charset="0"/>
                    <a:ea typeface="Arial" charset="0"/>
                    <a:cs typeface="Arial" charset="0"/>
                  </a:rPr>
                  <a:t>ArchiveSpark</a:t>
                </a:r>
                <a:endParaRPr lang="en-US" b="1" dirty="0">
                  <a:solidFill>
                    <a:srgbClr val="06584E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373709" y="3162712"/>
                <a:ext cx="1471540" cy="9144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mtClean="0">
                    <a:solidFill>
                      <a:sysClr val="windowText" lastClr="000000"/>
                    </a:solidFill>
                  </a:rPr>
                  <a:t>Apache Spark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845251" y="3162712"/>
                <a:ext cx="1562981" cy="9144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Stanford NER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408233" y="3162712"/>
                <a:ext cx="1821742" cy="914400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Regular Expression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229976" y="3162712"/>
                <a:ext cx="1570038" cy="9144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Score Function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2913377" y="4445474"/>
              <a:ext cx="3317238" cy="276999"/>
            </a:xfrm>
            <a:prstGeom prst="rect">
              <a:avLst/>
            </a:prstGeom>
            <a:solidFill>
              <a:srgbClr val="FF9300"/>
            </a:solidFill>
            <a:ln w="12700">
              <a:solidFill>
                <a:srgbClr val="FF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0" rIns="9144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Entity-based Results</a:t>
              </a:r>
            </a:p>
          </p:txBody>
        </p:sp>
        <p:sp>
          <p:nvSpPr>
            <p:cNvPr id="21" name="Can 20"/>
            <p:cNvSpPr/>
            <p:nvPr/>
          </p:nvSpPr>
          <p:spPr>
            <a:xfrm>
              <a:off x="2263697" y="4992556"/>
              <a:ext cx="1676400" cy="817163"/>
            </a:xfrm>
            <a:prstGeom prst="can">
              <a:avLst>
                <a:gd name="adj" fmla="val 22735"/>
              </a:avLst>
            </a:prstGeom>
            <a:solidFill>
              <a:srgbClr val="06584E"/>
            </a:solidFill>
            <a:ln>
              <a:solidFill>
                <a:srgbClr val="06584E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64008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Standalone </a:t>
              </a:r>
              <a:r>
                <a:rPr lang="en-US" b="1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HBase</a:t>
              </a:r>
              <a:endPara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073804" y="4992555"/>
              <a:ext cx="1806498" cy="817163"/>
            </a:xfrm>
            <a:prstGeom prst="roundRect">
              <a:avLst/>
            </a:prstGeom>
            <a:solidFill>
              <a:srgbClr val="06584E"/>
            </a:solidFill>
            <a:ln>
              <a:solidFill>
                <a:srgbClr val="06584E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Web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Application</a:t>
              </a:r>
            </a:p>
          </p:txBody>
        </p:sp>
        <p:cxnSp>
          <p:nvCxnSpPr>
            <p:cNvPr id="26" name="Elbow Connector 25"/>
            <p:cNvCxnSpPr>
              <a:stCxn id="8" idx="2"/>
              <a:endCxn id="9" idx="0"/>
            </p:cNvCxnSpPr>
            <p:nvPr/>
          </p:nvCxnSpPr>
          <p:spPr>
            <a:xfrm rot="5400000">
              <a:off x="3161077" y="521933"/>
              <a:ext cx="325021" cy="2496819"/>
            </a:xfrm>
            <a:prstGeom prst="bentConnector3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9" idx="3"/>
              <a:endCxn id="11" idx="1"/>
            </p:cNvCxnSpPr>
            <p:nvPr/>
          </p:nvCxnSpPr>
          <p:spPr>
            <a:xfrm>
              <a:off x="2913377" y="2098141"/>
              <a:ext cx="686814" cy="1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>
              <a:stCxn id="11" idx="3"/>
              <a:endCxn id="10" idx="1"/>
            </p:cNvCxnSpPr>
            <p:nvPr/>
          </p:nvCxnSpPr>
          <p:spPr>
            <a:xfrm flipV="1">
              <a:off x="5543800" y="2098141"/>
              <a:ext cx="686815" cy="1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>
              <a:stCxn id="9" idx="2"/>
              <a:endCxn id="13" idx="0"/>
            </p:cNvCxnSpPr>
            <p:nvPr/>
          </p:nvCxnSpPr>
          <p:spPr>
            <a:xfrm rot="16200000" flipH="1">
              <a:off x="3161076" y="1177530"/>
              <a:ext cx="325021" cy="249681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19" idx="2"/>
              <a:endCxn id="21" idx="1"/>
            </p:cNvCxnSpPr>
            <p:nvPr/>
          </p:nvCxnSpPr>
          <p:spPr>
            <a:xfrm rot="5400000">
              <a:off x="3701906" y="4122465"/>
              <a:ext cx="270083" cy="1470099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>
              <a:stCxn id="21" idx="4"/>
              <a:endCxn id="22" idx="1"/>
            </p:cNvCxnSpPr>
            <p:nvPr/>
          </p:nvCxnSpPr>
          <p:spPr>
            <a:xfrm flipV="1">
              <a:off x="3940097" y="5401137"/>
              <a:ext cx="1133707" cy="1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stCxn id="10" idx="2"/>
              <a:endCxn id="13" idx="0"/>
            </p:cNvCxnSpPr>
            <p:nvPr/>
          </p:nvCxnSpPr>
          <p:spPr>
            <a:xfrm rot="5400000">
              <a:off x="5657895" y="1177529"/>
              <a:ext cx="325021" cy="249682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0"/>
            <p:cNvCxnSpPr>
              <a:stCxn id="13" idx="2"/>
              <a:endCxn id="19" idx="0"/>
            </p:cNvCxnSpPr>
            <p:nvPr/>
          </p:nvCxnSpPr>
          <p:spPr>
            <a:xfrm rot="16200000" flipH="1">
              <a:off x="4466756" y="4340234"/>
              <a:ext cx="210478" cy="1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7002967" y="1361372"/>
            <a:ext cx="1734906" cy="71508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Arial" charset="0"/>
                <a:ea typeface="Arial" charset="0"/>
                <a:cs typeface="Arial" charset="0"/>
              </a:rPr>
              <a:t>Data </a:t>
            </a:r>
          </a:p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Collection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02967" y="3177003"/>
            <a:ext cx="1734906" cy="71508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Data </a:t>
            </a:r>
          </a:p>
          <a:p>
            <a:r>
              <a:rPr lang="en-US" dirty="0"/>
              <a:t>Processing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02967" y="4992634"/>
            <a:ext cx="1734906" cy="71508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Data </a:t>
            </a:r>
          </a:p>
          <a:p>
            <a:r>
              <a:rPr lang="en-US" dirty="0"/>
              <a:t>Visualization</a:t>
            </a:r>
          </a:p>
        </p:txBody>
      </p:sp>
      <p:cxnSp>
        <p:nvCxnSpPr>
          <p:cNvPr id="25" name="Straight Arrow Connector 24"/>
          <p:cNvCxnSpPr>
            <a:stCxn id="7" idx="2"/>
            <a:endCxn id="28" idx="0"/>
          </p:cNvCxnSpPr>
          <p:nvPr/>
        </p:nvCxnSpPr>
        <p:spPr>
          <a:xfrm>
            <a:off x="7870420" y="2076461"/>
            <a:ext cx="0" cy="1100542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2"/>
            <a:endCxn id="29" idx="0"/>
          </p:cNvCxnSpPr>
          <p:nvPr/>
        </p:nvCxnSpPr>
        <p:spPr>
          <a:xfrm>
            <a:off x="7870420" y="3892092"/>
            <a:ext cx="0" cy="1100542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7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614384"/>
              </p:ext>
            </p:extLst>
          </p:nvPr>
        </p:nvGraphicFramePr>
        <p:xfrm>
          <a:off x="860308" y="1516564"/>
          <a:ext cx="738044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2035"/>
                <a:gridCol w="2038407"/>
              </a:tblGrid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School Shooting Events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584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584E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Virginia Tech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Northern Illinois University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Dunbar High School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University of Alabama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Worthing</a:t>
                      </a:r>
                      <a:r>
                        <a:rPr lang="en-US" dirty="0" smtClean="0"/>
                        <a:t> High School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Sandy Hook Elementary School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Sparks Middle School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Reynolds High School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Umpqua Community College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  <a:tr h="2463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Townville Elementary School Shooting</a:t>
                      </a:r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58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2E9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of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559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Focused Crawler </a:t>
            </a:r>
            <a:r>
              <a:rPr lang="mr-IN" sz="2400" dirty="0" smtClean="0"/>
              <a:t>–</a:t>
            </a:r>
            <a:r>
              <a:rPr lang="en-US" sz="2400" dirty="0"/>
              <a:t> </a:t>
            </a:r>
            <a:r>
              <a:rPr lang="en-US" sz="2400" dirty="0" smtClean="0"/>
              <a:t>Collecting / Archiving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40" name="Shape 85"/>
          <p:cNvSpPr/>
          <p:nvPr/>
        </p:nvSpPr>
        <p:spPr>
          <a:xfrm>
            <a:off x="1070098" y="939403"/>
            <a:ext cx="1124056" cy="547136"/>
          </a:xfrm>
          <a:prstGeom prst="flowChartConnector">
            <a:avLst/>
          </a:prstGeom>
          <a:solidFill>
            <a:srgbClr val="7A0000"/>
          </a:solidFill>
          <a:ln w="9525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mtClean="0">
                <a:solidFill>
                  <a:schemeClr val="bg1"/>
                </a:solidFill>
              </a:rPr>
              <a:t>START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1" name="Shape 77"/>
          <p:cNvSpPr/>
          <p:nvPr/>
        </p:nvSpPr>
        <p:spPr>
          <a:xfrm>
            <a:off x="726259" y="1672491"/>
            <a:ext cx="1811735" cy="547136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dirty="0" smtClean="0"/>
              <a:t>Manually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dirty="0" smtClean="0"/>
              <a:t>Curate </a:t>
            </a:r>
            <a:r>
              <a:rPr lang="en-US" dirty="0"/>
              <a:t>Seeds</a:t>
            </a:r>
          </a:p>
        </p:txBody>
      </p:sp>
      <p:sp>
        <p:nvSpPr>
          <p:cNvPr id="42" name="Shape 77"/>
          <p:cNvSpPr/>
          <p:nvPr/>
        </p:nvSpPr>
        <p:spPr>
          <a:xfrm>
            <a:off x="726259" y="2407178"/>
            <a:ext cx="1811735" cy="547136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/>
              <a:t>URLs Queue</a:t>
            </a:r>
          </a:p>
        </p:txBody>
      </p:sp>
      <p:sp>
        <p:nvSpPr>
          <p:cNvPr id="43" name="Shape 77"/>
          <p:cNvSpPr/>
          <p:nvPr/>
        </p:nvSpPr>
        <p:spPr>
          <a:xfrm>
            <a:off x="726259" y="3138667"/>
            <a:ext cx="1811735" cy="547136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Download Page</a:t>
            </a:r>
          </a:p>
        </p:txBody>
      </p:sp>
      <p:sp>
        <p:nvSpPr>
          <p:cNvPr id="44" name="Shape 87"/>
          <p:cNvSpPr/>
          <p:nvPr/>
        </p:nvSpPr>
        <p:spPr>
          <a:xfrm>
            <a:off x="4149304" y="3827335"/>
            <a:ext cx="4364273" cy="522841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Process Page &amp; Convert into WARC Format</a:t>
            </a:r>
          </a:p>
        </p:txBody>
      </p:sp>
      <p:sp>
        <p:nvSpPr>
          <p:cNvPr id="45" name="Shape 77"/>
          <p:cNvSpPr/>
          <p:nvPr/>
        </p:nvSpPr>
        <p:spPr>
          <a:xfrm>
            <a:off x="3007400" y="2409156"/>
            <a:ext cx="1469645" cy="543181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Extract URLs</a:t>
            </a:r>
          </a:p>
        </p:txBody>
      </p:sp>
      <p:sp>
        <p:nvSpPr>
          <p:cNvPr id="46" name="Shape 77"/>
          <p:cNvSpPr/>
          <p:nvPr/>
        </p:nvSpPr>
        <p:spPr>
          <a:xfrm>
            <a:off x="726258" y="3873191"/>
            <a:ext cx="2239670" cy="547136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Calculate Relevancy</a:t>
            </a:r>
          </a:p>
        </p:txBody>
      </p:sp>
      <p:sp>
        <p:nvSpPr>
          <p:cNvPr id="47" name="Diamond 46"/>
          <p:cNvSpPr/>
          <p:nvPr/>
        </p:nvSpPr>
        <p:spPr>
          <a:xfrm>
            <a:off x="729150" y="4696086"/>
            <a:ext cx="2233887" cy="547136"/>
          </a:xfrm>
          <a:prstGeom prst="diamond">
            <a:avLst/>
          </a:prstGeom>
          <a:solidFill>
            <a:srgbClr val="FF9300"/>
          </a:solidFill>
          <a:ln w="9525" cap="flat" cmpd="sng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mtClean="0">
                <a:solidFill>
                  <a:schemeClr val="tx1"/>
                </a:solidFill>
                <a:latin typeface="Calibri" charset="0"/>
                <a:ea typeface="宋体" charset="-122"/>
              </a:rPr>
              <a:t>Relevant?</a:t>
            </a:r>
            <a:endParaRPr lang="en-US">
              <a:solidFill>
                <a:schemeClr val="tx1"/>
              </a:solidFill>
              <a:latin typeface="Calibri" charset="0"/>
              <a:ea typeface="宋体" charset="-122"/>
            </a:endParaRPr>
          </a:p>
        </p:txBody>
      </p:sp>
      <p:sp>
        <p:nvSpPr>
          <p:cNvPr id="48" name="Shape 77"/>
          <p:cNvSpPr/>
          <p:nvPr/>
        </p:nvSpPr>
        <p:spPr>
          <a:xfrm>
            <a:off x="940226" y="5472687"/>
            <a:ext cx="1811735" cy="547136"/>
          </a:xfrm>
          <a:prstGeom prst="flowChartAlternateProcess">
            <a:avLst/>
          </a:prstGeom>
          <a:pattFill prst="wdUpDiag">
            <a:fgClr>
              <a:srgbClr val="FBBCB9"/>
            </a:fgClr>
            <a:bgClr>
              <a:schemeClr val="bg1"/>
            </a:bgClr>
          </a:patt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Discard</a:t>
            </a:r>
          </a:p>
        </p:txBody>
      </p:sp>
      <p:sp>
        <p:nvSpPr>
          <p:cNvPr id="49" name="Shape 87"/>
          <p:cNvSpPr/>
          <p:nvPr/>
        </p:nvSpPr>
        <p:spPr>
          <a:xfrm>
            <a:off x="4149304" y="4708234"/>
            <a:ext cx="3493432" cy="522841"/>
          </a:xfrm>
          <a:prstGeom prst="flowChartAlternateProcess">
            <a:avLst/>
          </a:prstGeom>
          <a:solidFill>
            <a:srgbClr val="EBF2E9"/>
          </a:solidFill>
          <a:ln w="9525" cap="flat" cmpd="sng">
            <a:solidFill>
              <a:srgbClr val="06584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Append Result </a:t>
            </a:r>
            <a:r>
              <a:rPr lang="en-US" dirty="0" err="1"/>
              <a:t>warc.gz</a:t>
            </a:r>
            <a:r>
              <a:rPr lang="en-US" dirty="0"/>
              <a:t> Event File</a:t>
            </a:r>
          </a:p>
        </p:txBody>
      </p:sp>
      <p:sp>
        <p:nvSpPr>
          <p:cNvPr id="54" name="Shape 85"/>
          <p:cNvSpPr/>
          <p:nvPr/>
        </p:nvSpPr>
        <p:spPr>
          <a:xfrm>
            <a:off x="5769412" y="1194148"/>
            <a:ext cx="1124056" cy="547136"/>
          </a:xfrm>
          <a:prstGeom prst="flowChartConnector">
            <a:avLst/>
          </a:prstGeom>
          <a:solidFill>
            <a:srgbClr val="7A0000"/>
          </a:solidFill>
          <a:ln w="9525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END</a:t>
            </a:r>
          </a:p>
        </p:txBody>
      </p:sp>
      <p:cxnSp>
        <p:nvCxnSpPr>
          <p:cNvPr id="73" name="Straight Arrow Connector 72"/>
          <p:cNvCxnSpPr>
            <a:stCxn id="71" idx="0"/>
            <a:endCxn id="54" idx="4"/>
          </p:cNvCxnSpPr>
          <p:nvPr/>
        </p:nvCxnSpPr>
        <p:spPr>
          <a:xfrm flipH="1" flipV="1">
            <a:off x="6331440" y="1741284"/>
            <a:ext cx="1" cy="678042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40" idx="4"/>
            <a:endCxn id="41" idx="0"/>
          </p:cNvCxnSpPr>
          <p:nvPr/>
        </p:nvCxnSpPr>
        <p:spPr>
          <a:xfrm>
            <a:off x="1632126" y="1486539"/>
            <a:ext cx="1" cy="185952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1" idx="2"/>
            <a:endCxn id="42" idx="0"/>
          </p:cNvCxnSpPr>
          <p:nvPr/>
        </p:nvCxnSpPr>
        <p:spPr>
          <a:xfrm>
            <a:off x="1632127" y="2219627"/>
            <a:ext cx="0" cy="187551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42" idx="2"/>
            <a:endCxn id="43" idx="0"/>
          </p:cNvCxnSpPr>
          <p:nvPr/>
        </p:nvCxnSpPr>
        <p:spPr>
          <a:xfrm>
            <a:off x="1632127" y="2954314"/>
            <a:ext cx="0" cy="184353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47" idx="3"/>
            <a:endCxn id="49" idx="1"/>
          </p:cNvCxnSpPr>
          <p:nvPr/>
        </p:nvCxnSpPr>
        <p:spPr>
          <a:xfrm>
            <a:off x="2963037" y="4969654"/>
            <a:ext cx="1186267" cy="1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46" idx="2"/>
            <a:endCxn id="47" idx="0"/>
          </p:cNvCxnSpPr>
          <p:nvPr/>
        </p:nvCxnSpPr>
        <p:spPr>
          <a:xfrm>
            <a:off x="1846093" y="4420327"/>
            <a:ext cx="1" cy="275759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43" idx="2"/>
          </p:cNvCxnSpPr>
          <p:nvPr/>
        </p:nvCxnSpPr>
        <p:spPr>
          <a:xfrm flipH="1">
            <a:off x="1632126" y="3685803"/>
            <a:ext cx="1" cy="18738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45" idx="1"/>
            <a:endCxn id="42" idx="3"/>
          </p:cNvCxnSpPr>
          <p:nvPr/>
        </p:nvCxnSpPr>
        <p:spPr>
          <a:xfrm flipH="1" flipV="1">
            <a:off x="2537994" y="2680746"/>
            <a:ext cx="469406" cy="1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49" idx="0"/>
          </p:cNvCxnSpPr>
          <p:nvPr/>
        </p:nvCxnSpPr>
        <p:spPr>
          <a:xfrm flipV="1">
            <a:off x="5896020" y="4374450"/>
            <a:ext cx="0" cy="333784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47" idx="2"/>
            <a:endCxn id="48" idx="0"/>
          </p:cNvCxnSpPr>
          <p:nvPr/>
        </p:nvCxnSpPr>
        <p:spPr>
          <a:xfrm>
            <a:off x="1846094" y="5243222"/>
            <a:ext cx="0" cy="22946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3151254" y="4545231"/>
            <a:ext cx="546409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atin typeface="Arial" charset="0"/>
                <a:ea typeface="Arial" charset="0"/>
                <a:cs typeface="Arial" charset="0"/>
              </a:rPr>
              <a:t>Yes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223432" y="2891317"/>
            <a:ext cx="546409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No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67021" y="5073485"/>
            <a:ext cx="546409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No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459896" y="2035995"/>
            <a:ext cx="546409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atin typeface="Arial" charset="0"/>
                <a:ea typeface="Arial" charset="0"/>
                <a:cs typeface="Arial" charset="0"/>
              </a:rPr>
              <a:t>Yes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" name="Diamond 70"/>
          <p:cNvSpPr/>
          <p:nvPr/>
        </p:nvSpPr>
        <p:spPr>
          <a:xfrm>
            <a:off x="5229321" y="2419326"/>
            <a:ext cx="2204239" cy="522841"/>
          </a:xfrm>
          <a:prstGeom prst="diamond">
            <a:avLst/>
          </a:prstGeom>
          <a:solidFill>
            <a:srgbClr val="FF9300"/>
          </a:solidFill>
          <a:ln w="9525" cap="flat" cmpd="sng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All URLs?</a:t>
            </a:r>
          </a:p>
        </p:txBody>
      </p:sp>
      <p:cxnSp>
        <p:nvCxnSpPr>
          <p:cNvPr id="89" name="Elbow Connector 88"/>
          <p:cNvCxnSpPr>
            <a:stCxn id="47" idx="3"/>
            <a:endCxn id="45" idx="2"/>
          </p:cNvCxnSpPr>
          <p:nvPr/>
        </p:nvCxnSpPr>
        <p:spPr>
          <a:xfrm flipV="1">
            <a:off x="2963037" y="2952337"/>
            <a:ext cx="779186" cy="2017317"/>
          </a:xfrm>
          <a:prstGeom prst="bentConnector2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stCxn id="71" idx="1"/>
            <a:endCxn id="43" idx="3"/>
          </p:cNvCxnSpPr>
          <p:nvPr/>
        </p:nvCxnSpPr>
        <p:spPr>
          <a:xfrm rot="10800000" flipV="1">
            <a:off x="2537995" y="2680747"/>
            <a:ext cx="2691327" cy="731488"/>
          </a:xfrm>
          <a:prstGeom prst="bentConnector3">
            <a:avLst>
              <a:gd name="adj1" fmla="val 9377"/>
            </a:avLst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44" idx="0"/>
            <a:endCxn id="71" idx="2"/>
          </p:cNvCxnSpPr>
          <p:nvPr/>
        </p:nvCxnSpPr>
        <p:spPr>
          <a:xfrm flipV="1">
            <a:off x="6331441" y="2942167"/>
            <a:ext cx="0" cy="88516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43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Wget</a:t>
            </a:r>
            <a:r>
              <a:rPr lang="en-US" dirty="0"/>
              <a:t> (Version 1.14 or later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WARC Libraries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  <p:pic>
        <p:nvPicPr>
          <p:cNvPr id="5" name="Shape 118"/>
          <p:cNvPicPr preferRelativeResize="0"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6000"/>
                    </a14:imgEffect>
                    <a14:imgEffect>
                      <a14:brightnessContrast bright="1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8588" y="1775306"/>
            <a:ext cx="5926823" cy="4100186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</p:pic>
    </p:spTree>
    <p:extLst>
      <p:ext uri="{BB962C8B-B14F-4D97-AF65-F5344CB8AC3E}">
        <p14:creationId xmlns:p14="http://schemas.microsoft.com/office/powerpoint/2010/main" val="70487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Wpull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WARC Libraries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" t="4346" r="1546" b="5076"/>
          <a:stretch/>
        </p:blipFill>
        <p:spPr>
          <a:xfrm>
            <a:off x="423746" y="1873405"/>
            <a:ext cx="8296507" cy="1824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6" y="3869278"/>
            <a:ext cx="6400800" cy="6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WARCIO: WARC </a:t>
            </a:r>
            <a:r>
              <a:rPr lang="en-US" dirty="0"/>
              <a:t>(and ARC) Streaming </a:t>
            </a:r>
            <a:r>
              <a:rPr lang="en-US" dirty="0" smtClean="0"/>
              <a:t>Library</a:t>
            </a:r>
          </a:p>
          <a:p>
            <a:pPr lvl="1"/>
            <a:r>
              <a:rPr lang="en-US" dirty="0" smtClean="0"/>
              <a:t>Python </a:t>
            </a:r>
            <a:r>
              <a:rPr lang="en-US" dirty="0"/>
              <a:t>2.7+ and </a:t>
            </a:r>
            <a:r>
              <a:rPr lang="en-US" dirty="0" smtClean="0"/>
              <a:t>3.3</a:t>
            </a:r>
            <a:r>
              <a:rPr lang="en-US" dirty="0"/>
              <a:t>+ </a:t>
            </a:r>
          </a:p>
          <a:p>
            <a:pPr lvl="1"/>
            <a:r>
              <a:rPr lang="en-US" dirty="0" smtClean="0"/>
              <a:t>Post-Processing: Read / Write </a:t>
            </a:r>
            <a:r>
              <a:rPr lang="en-US" dirty="0"/>
              <a:t>WARC </a:t>
            </a:r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WARC Libraries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E3087-8E0F-4F4C-A2B6-0AA1A0F480FD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pic>
        <p:nvPicPr>
          <p:cNvPr id="7" name="Shape 135"/>
          <p:cNvPicPr preferRelativeResize="0"/>
          <p:nvPr/>
        </p:nvPicPr>
        <p:blipFill>
          <a:blip r:embed="rId2">
            <a:clrChange>
              <a:clrFrom>
                <a:srgbClr val="F6F8FA"/>
              </a:clrFrom>
              <a:clrTo>
                <a:srgbClr val="F6F8FA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1943134" y="2509024"/>
            <a:ext cx="5257732" cy="3554151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</p:pic>
    </p:spTree>
    <p:extLst>
      <p:ext uri="{BB962C8B-B14F-4D97-AF65-F5344CB8AC3E}">
        <p14:creationId xmlns:p14="http://schemas.microsoft.com/office/powerpoint/2010/main" val="16460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3722</TotalTime>
  <Words>847</Words>
  <Application>Microsoft Macintosh PowerPoint</Application>
  <PresentationFormat>On-screen Show (4:3)</PresentationFormat>
  <Paragraphs>255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Calibri</vt:lpstr>
      <vt:lpstr>Calibri Light</vt:lpstr>
      <vt:lpstr>Cambria Math</vt:lpstr>
      <vt:lpstr>Helvetica</vt:lpstr>
      <vt:lpstr>Mangal</vt:lpstr>
      <vt:lpstr>Wingdings</vt:lpstr>
      <vt:lpstr>宋体</vt:lpstr>
      <vt:lpstr>Arial</vt:lpstr>
      <vt:lpstr>Office Theme</vt:lpstr>
      <vt:lpstr>CS6604 Digital Libraries  Global Events Team Final Presentation</vt:lpstr>
      <vt:lpstr>Outline</vt:lpstr>
      <vt:lpstr>Background</vt:lpstr>
      <vt:lpstr>Implementation – Architecture</vt:lpstr>
      <vt:lpstr>Events of Interest</vt:lpstr>
      <vt:lpstr>Focused Crawler – Collecting / Archiving</vt:lpstr>
      <vt:lpstr>WARC Libraries</vt:lpstr>
      <vt:lpstr>WARC Libraries</vt:lpstr>
      <vt:lpstr>WARC Libraries</vt:lpstr>
      <vt:lpstr>Ten Events Collections</vt:lpstr>
      <vt:lpstr>Tools for Data Processing</vt:lpstr>
      <vt:lpstr>Data Preprocessing</vt:lpstr>
      <vt:lpstr>Data Processing</vt:lpstr>
      <vt:lpstr>HBase</vt:lpstr>
      <vt:lpstr>Data Processing – Demo</vt:lpstr>
      <vt:lpstr>Global Events Viewer</vt:lpstr>
      <vt:lpstr>Global Events Viewer – Demo</vt:lpstr>
      <vt:lpstr>Problem Faced</vt:lpstr>
      <vt:lpstr>Lessons Learned</vt:lpstr>
      <vt:lpstr>Future Work</vt:lpstr>
      <vt:lpstr>Acknowledgement</vt:lpstr>
      <vt:lpstr>Thank you !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DLRL Hadoop Cluster Upgrade  </dc:title>
  <dc:creator>Microsoft Office User</dc:creator>
  <cp:lastModifiedBy>Microsoft Office User</cp:lastModifiedBy>
  <cp:revision>187</cp:revision>
  <cp:lastPrinted>2016-12-06T20:27:33Z</cp:lastPrinted>
  <dcterms:created xsi:type="dcterms:W3CDTF">2016-03-30T17:58:57Z</dcterms:created>
  <dcterms:modified xsi:type="dcterms:W3CDTF">2017-05-26T05:39:47Z</dcterms:modified>
</cp:coreProperties>
</file>