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72" r:id="rId3"/>
    <p:sldId id="279" r:id="rId4"/>
    <p:sldId id="278" r:id="rId5"/>
    <p:sldId id="284" r:id="rId6"/>
    <p:sldId id="286" r:id="rId7"/>
    <p:sldId id="287" r:id="rId8"/>
    <p:sldId id="281" r:id="rId9"/>
    <p:sldId id="288" r:id="rId10"/>
    <p:sldId id="285" r:id="rId11"/>
    <p:sldId id="320" r:id="rId12"/>
    <p:sldId id="289" r:id="rId13"/>
    <p:sldId id="282" r:id="rId14"/>
    <p:sldId id="290" r:id="rId15"/>
    <p:sldId id="293" r:id="rId16"/>
    <p:sldId id="291" r:id="rId17"/>
    <p:sldId id="292" r:id="rId18"/>
    <p:sldId id="315" r:id="rId19"/>
    <p:sldId id="316" r:id="rId20"/>
    <p:sldId id="318" r:id="rId21"/>
    <p:sldId id="317" r:id="rId22"/>
    <p:sldId id="319" r:id="rId23"/>
    <p:sldId id="294" r:id="rId24"/>
    <p:sldId id="295" r:id="rId25"/>
    <p:sldId id="296" r:id="rId26"/>
    <p:sldId id="307" r:id="rId27"/>
    <p:sldId id="302" r:id="rId28"/>
    <p:sldId id="303" r:id="rId29"/>
    <p:sldId id="304" r:id="rId30"/>
    <p:sldId id="305" r:id="rId31"/>
    <p:sldId id="308" r:id="rId32"/>
    <p:sldId id="309" r:id="rId33"/>
    <p:sldId id="312" r:id="rId34"/>
    <p:sldId id="313" r:id="rId35"/>
    <p:sldId id="297" r:id="rId36"/>
    <p:sldId id="301" r:id="rId37"/>
    <p:sldId id="276" r:id="rId38"/>
    <p:sldId id="263" r:id="rId39"/>
    <p:sldId id="310" r:id="rId40"/>
    <p:sldId id="311" r:id="rId41"/>
    <p:sldId id="314" r:id="rId42"/>
    <p:sldId id="274" r:id="rId43"/>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377" autoAdjust="0"/>
  </p:normalViewPr>
  <p:slideViewPr>
    <p:cSldViewPr>
      <p:cViewPr varScale="1">
        <p:scale>
          <a:sx n="43" d="100"/>
          <a:sy n="43" d="100"/>
        </p:scale>
        <p:origin x="-5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FF049D-CE02-4243-A34F-7FA19EAAF8BB}"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13333387-A86D-42CF-87E3-3038C5D6129A}">
      <dgm:prSet phldrT="[Text]" custT="1"/>
      <dgm:spPr/>
      <dgm:t>
        <a:bodyPr/>
        <a:lstStyle/>
        <a:p>
          <a:pPr>
            <a:spcAft>
              <a:spcPts val="0"/>
            </a:spcAft>
          </a:pPr>
          <a:r>
            <a:rPr lang="en-US" sz="1200" dirty="0" smtClean="0">
              <a:solidFill>
                <a:srgbClr val="00B050"/>
              </a:solidFill>
            </a:rPr>
            <a:t>Find, review, adopt,</a:t>
          </a:r>
        </a:p>
        <a:p>
          <a:pPr>
            <a:spcAft>
              <a:spcPts val="0"/>
            </a:spcAft>
          </a:pPr>
          <a:r>
            <a:rPr lang="en-US" sz="1200" dirty="0" smtClean="0">
              <a:solidFill>
                <a:srgbClr val="00B050"/>
              </a:solidFill>
            </a:rPr>
            <a:t>customize, use </a:t>
          </a:r>
        </a:p>
        <a:p>
          <a:pPr>
            <a:spcAft>
              <a:spcPts val="0"/>
            </a:spcAft>
          </a:pPr>
          <a:r>
            <a:rPr lang="en-US" sz="1200" dirty="0" smtClean="0">
              <a:solidFill>
                <a:srgbClr val="00B050"/>
              </a:solidFill>
            </a:rPr>
            <a:t>&amp; share</a:t>
          </a:r>
          <a:endParaRPr lang="en-US" sz="1200" dirty="0">
            <a:solidFill>
              <a:srgbClr val="00B050"/>
            </a:solidFill>
          </a:endParaRPr>
        </a:p>
      </dgm:t>
    </dgm:pt>
    <dgm:pt modelId="{C0439C2F-4026-4D14-962A-B83262E4E390}" type="parTrans" cxnId="{297B4B58-B796-4FA8-AA25-40637A6A93F2}">
      <dgm:prSet/>
      <dgm:spPr/>
      <dgm:t>
        <a:bodyPr/>
        <a:lstStyle/>
        <a:p>
          <a:endParaRPr lang="en-US" sz="1200"/>
        </a:p>
      </dgm:t>
    </dgm:pt>
    <dgm:pt modelId="{4DB32A5D-5FBF-48D9-AC46-54FCF250118C}" type="sibTrans" cxnId="{297B4B58-B796-4FA8-AA25-40637A6A93F2}">
      <dgm:prSet/>
      <dgm:spPr/>
      <dgm:t>
        <a:bodyPr/>
        <a:lstStyle/>
        <a:p>
          <a:endParaRPr lang="en-US" sz="1200"/>
        </a:p>
      </dgm:t>
    </dgm:pt>
    <dgm:pt modelId="{D8E2497E-7738-4771-BBEA-D1DBEEB0F0E6}">
      <dgm:prSet phldrT="[Text]" custT="1"/>
      <dgm:spPr/>
      <dgm:t>
        <a:bodyPr/>
        <a:lstStyle/>
        <a:p>
          <a:pPr>
            <a:spcAft>
              <a:spcPts val="0"/>
            </a:spcAft>
          </a:pPr>
          <a:r>
            <a:rPr lang="en-US" sz="1200" dirty="0" smtClean="0">
              <a:solidFill>
                <a:schemeClr val="accent1">
                  <a:lumMod val="75000"/>
                </a:schemeClr>
              </a:solidFill>
            </a:rPr>
            <a:t>Find, review, adopt</a:t>
          </a:r>
        </a:p>
        <a:p>
          <a:pPr>
            <a:spcAft>
              <a:spcPts val="0"/>
            </a:spcAft>
          </a:pPr>
          <a:r>
            <a:rPr lang="en-US" sz="1200" dirty="0" smtClean="0">
              <a:solidFill>
                <a:schemeClr val="accent1">
                  <a:lumMod val="75000"/>
                </a:schemeClr>
              </a:solidFill>
            </a:rPr>
            <a:t>customize, use </a:t>
          </a:r>
        </a:p>
        <a:p>
          <a:pPr>
            <a:spcAft>
              <a:spcPts val="0"/>
            </a:spcAft>
          </a:pPr>
          <a:r>
            <a:rPr lang="en-US" sz="1200" dirty="0" smtClean="0">
              <a:solidFill>
                <a:schemeClr val="accent1">
                  <a:lumMod val="75000"/>
                </a:schemeClr>
              </a:solidFill>
            </a:rPr>
            <a:t>&amp; share</a:t>
          </a:r>
          <a:endParaRPr lang="en-US" sz="1200" dirty="0">
            <a:solidFill>
              <a:schemeClr val="accent1">
                <a:lumMod val="75000"/>
              </a:schemeClr>
            </a:solidFill>
          </a:endParaRPr>
        </a:p>
      </dgm:t>
    </dgm:pt>
    <dgm:pt modelId="{896D5A92-8011-4EA5-AC65-AC563E6E466F}" type="parTrans" cxnId="{572708F9-089A-4B01-91C3-636A85AE7F90}">
      <dgm:prSet/>
      <dgm:spPr/>
      <dgm:t>
        <a:bodyPr/>
        <a:lstStyle/>
        <a:p>
          <a:endParaRPr lang="en-US" sz="1200"/>
        </a:p>
      </dgm:t>
    </dgm:pt>
    <dgm:pt modelId="{F209835D-B9C3-4148-B336-A5289ED1C8DB}" type="sibTrans" cxnId="{572708F9-089A-4B01-91C3-636A85AE7F90}">
      <dgm:prSet/>
      <dgm:spPr/>
      <dgm:t>
        <a:bodyPr/>
        <a:lstStyle/>
        <a:p>
          <a:endParaRPr lang="en-US" sz="1200"/>
        </a:p>
      </dgm:t>
    </dgm:pt>
    <dgm:pt modelId="{7577E1A4-2730-4400-AFCE-1123AB0116A1}">
      <dgm:prSet phldrT="[Text]" custT="1"/>
      <dgm:spPr/>
      <dgm:t>
        <a:bodyPr/>
        <a:lstStyle/>
        <a:p>
          <a:pPr>
            <a:spcAft>
              <a:spcPts val="0"/>
            </a:spcAft>
          </a:pPr>
          <a:r>
            <a:rPr lang="en-US" sz="1200" dirty="0" smtClean="0">
              <a:solidFill>
                <a:srgbClr val="FF0000"/>
              </a:solidFill>
            </a:rPr>
            <a:t>Find, review, adopt</a:t>
          </a:r>
        </a:p>
        <a:p>
          <a:pPr>
            <a:spcAft>
              <a:spcPts val="0"/>
            </a:spcAft>
          </a:pPr>
          <a:r>
            <a:rPr lang="en-US" sz="1200" dirty="0" smtClean="0">
              <a:solidFill>
                <a:srgbClr val="FF0000"/>
              </a:solidFill>
            </a:rPr>
            <a:t>customize, use </a:t>
          </a:r>
        </a:p>
        <a:p>
          <a:pPr>
            <a:spcAft>
              <a:spcPts val="0"/>
            </a:spcAft>
          </a:pPr>
          <a:r>
            <a:rPr lang="en-US" sz="1200" dirty="0" smtClean="0">
              <a:solidFill>
                <a:srgbClr val="FF0000"/>
              </a:solidFill>
            </a:rPr>
            <a:t>&amp; share</a:t>
          </a:r>
          <a:endParaRPr lang="en-US" sz="1200" dirty="0">
            <a:solidFill>
              <a:srgbClr val="FF0000"/>
            </a:solidFill>
          </a:endParaRPr>
        </a:p>
      </dgm:t>
    </dgm:pt>
    <dgm:pt modelId="{1253BDCE-CF1A-4EB3-8AF1-3B2CF9102854}" type="parTrans" cxnId="{EC9896BC-7635-4587-861C-EAA5850EC405}">
      <dgm:prSet/>
      <dgm:spPr/>
      <dgm:t>
        <a:bodyPr/>
        <a:lstStyle/>
        <a:p>
          <a:endParaRPr lang="en-US" sz="1200"/>
        </a:p>
      </dgm:t>
    </dgm:pt>
    <dgm:pt modelId="{3959BAB9-06E2-499D-9C43-62BB145295C6}" type="sibTrans" cxnId="{EC9896BC-7635-4587-861C-EAA5850EC405}">
      <dgm:prSet/>
      <dgm:spPr>
        <a:noFill/>
      </dgm:spPr>
      <dgm:t>
        <a:bodyPr/>
        <a:lstStyle/>
        <a:p>
          <a:endParaRPr lang="en-US" sz="1200"/>
        </a:p>
      </dgm:t>
    </dgm:pt>
    <dgm:pt modelId="{4682AE3D-16CB-44B6-A36B-2883628286F7}">
      <dgm:prSet phldrT="[Text]" custT="1"/>
      <dgm:spPr/>
      <dgm:t>
        <a:bodyPr/>
        <a:lstStyle/>
        <a:p>
          <a:pPr>
            <a:spcAft>
              <a:spcPts val="0"/>
            </a:spcAft>
          </a:pPr>
          <a:r>
            <a:rPr lang="en-US" sz="1200" dirty="0" smtClean="0"/>
            <a:t>Create, use </a:t>
          </a:r>
        </a:p>
        <a:p>
          <a:pPr>
            <a:spcAft>
              <a:spcPts val="0"/>
            </a:spcAft>
          </a:pPr>
          <a:r>
            <a:rPr lang="en-US" sz="1200" dirty="0" smtClean="0"/>
            <a:t>&amp; share </a:t>
          </a:r>
          <a:endParaRPr lang="en-US" sz="1200" dirty="0"/>
        </a:p>
      </dgm:t>
    </dgm:pt>
    <dgm:pt modelId="{E08E90A0-828C-43E4-B4F8-B7DD4A642882}" type="parTrans" cxnId="{645C6EB7-52FB-498A-B478-6547745392B2}">
      <dgm:prSet/>
      <dgm:spPr/>
      <dgm:t>
        <a:bodyPr/>
        <a:lstStyle/>
        <a:p>
          <a:endParaRPr lang="en-US" sz="1200"/>
        </a:p>
      </dgm:t>
    </dgm:pt>
    <dgm:pt modelId="{F6E3B56E-7D70-4038-9D7C-A70D795AA814}" type="sibTrans" cxnId="{645C6EB7-52FB-498A-B478-6547745392B2}">
      <dgm:prSet/>
      <dgm:spPr/>
      <dgm:t>
        <a:bodyPr/>
        <a:lstStyle/>
        <a:p>
          <a:endParaRPr lang="en-US" sz="1200"/>
        </a:p>
      </dgm:t>
    </dgm:pt>
    <dgm:pt modelId="{7E6E8903-A71A-493A-907A-81B6C6BF12C8}">
      <dgm:prSet phldrT="[Text]" custT="1"/>
      <dgm:spPr/>
      <dgm:t>
        <a:bodyPr/>
        <a:lstStyle/>
        <a:p>
          <a:pPr>
            <a:spcAft>
              <a:spcPts val="0"/>
            </a:spcAft>
          </a:pPr>
          <a:r>
            <a:rPr lang="en-US" sz="1200" dirty="0" smtClean="0">
              <a:solidFill>
                <a:srgbClr val="FF0000"/>
              </a:solidFill>
            </a:rPr>
            <a:t>Find, review, adopt,</a:t>
          </a:r>
        </a:p>
        <a:p>
          <a:pPr>
            <a:spcAft>
              <a:spcPts val="0"/>
            </a:spcAft>
          </a:pPr>
          <a:r>
            <a:rPr lang="en-US" sz="1200" dirty="0" smtClean="0">
              <a:solidFill>
                <a:srgbClr val="FF0000"/>
              </a:solidFill>
            </a:rPr>
            <a:t>customize, use </a:t>
          </a:r>
        </a:p>
        <a:p>
          <a:pPr>
            <a:spcAft>
              <a:spcPts val="0"/>
            </a:spcAft>
          </a:pPr>
          <a:r>
            <a:rPr lang="en-US" sz="1200" dirty="0" smtClean="0">
              <a:solidFill>
                <a:srgbClr val="FF0000"/>
              </a:solidFill>
            </a:rPr>
            <a:t>&amp; share</a:t>
          </a:r>
          <a:endParaRPr lang="en-US" sz="1200" dirty="0">
            <a:solidFill>
              <a:srgbClr val="FF0000"/>
            </a:solidFill>
          </a:endParaRPr>
        </a:p>
      </dgm:t>
    </dgm:pt>
    <dgm:pt modelId="{23C6949E-C638-44EE-A1EE-AE59ABFE1B3D}" type="sibTrans" cxnId="{63AB0EFC-C908-4B49-BC0B-C7D796081013}">
      <dgm:prSet/>
      <dgm:spPr/>
      <dgm:t>
        <a:bodyPr/>
        <a:lstStyle/>
        <a:p>
          <a:endParaRPr lang="en-US" sz="1200"/>
        </a:p>
      </dgm:t>
    </dgm:pt>
    <dgm:pt modelId="{FAB0F07C-028D-4BB9-B6A5-70F67B9814CA}" type="parTrans" cxnId="{63AB0EFC-C908-4B49-BC0B-C7D796081013}">
      <dgm:prSet/>
      <dgm:spPr/>
      <dgm:t>
        <a:bodyPr/>
        <a:lstStyle/>
        <a:p>
          <a:endParaRPr lang="en-US" sz="1200"/>
        </a:p>
      </dgm:t>
    </dgm:pt>
    <dgm:pt modelId="{3082B6FA-88D4-4537-B9BC-0D73B3962261}" type="pres">
      <dgm:prSet presAssocID="{CEFF049D-CE02-4243-A34F-7FA19EAAF8BB}" presName="cycle" presStyleCnt="0">
        <dgm:presLayoutVars>
          <dgm:dir/>
          <dgm:resizeHandles val="exact"/>
        </dgm:presLayoutVars>
      </dgm:prSet>
      <dgm:spPr/>
      <dgm:t>
        <a:bodyPr/>
        <a:lstStyle/>
        <a:p>
          <a:endParaRPr lang="en-US"/>
        </a:p>
      </dgm:t>
    </dgm:pt>
    <dgm:pt modelId="{61DCA101-90D1-4580-AD14-163291BB7742}" type="pres">
      <dgm:prSet presAssocID="{7E6E8903-A71A-493A-907A-81B6C6BF12C8}" presName="dummy" presStyleCnt="0"/>
      <dgm:spPr/>
    </dgm:pt>
    <dgm:pt modelId="{B47057E1-9060-46BD-A9BC-6A963603AE7D}" type="pres">
      <dgm:prSet presAssocID="{7E6E8903-A71A-493A-907A-81B6C6BF12C8}" presName="node" presStyleLbl="revTx" presStyleIdx="0" presStyleCnt="5" custScaleX="70654" custScaleY="96925" custRadScaleRad="104038" custRadScaleInc="22283">
        <dgm:presLayoutVars>
          <dgm:bulletEnabled val="1"/>
        </dgm:presLayoutVars>
      </dgm:prSet>
      <dgm:spPr/>
      <dgm:t>
        <a:bodyPr/>
        <a:lstStyle/>
        <a:p>
          <a:endParaRPr lang="en-US"/>
        </a:p>
      </dgm:t>
    </dgm:pt>
    <dgm:pt modelId="{7B865E2A-977D-47BD-BB96-710F3739D206}" type="pres">
      <dgm:prSet presAssocID="{23C6949E-C638-44EE-A1EE-AE59ABFE1B3D}" presName="sibTrans" presStyleLbl="node1" presStyleIdx="0" presStyleCnt="5"/>
      <dgm:spPr/>
      <dgm:t>
        <a:bodyPr/>
        <a:lstStyle/>
        <a:p>
          <a:endParaRPr lang="en-US"/>
        </a:p>
      </dgm:t>
    </dgm:pt>
    <dgm:pt modelId="{4AB5E990-30FC-42E8-913C-B4C00C8EA6A5}" type="pres">
      <dgm:prSet presAssocID="{13333387-A86D-42CF-87E3-3038C5D6129A}" presName="dummy" presStyleCnt="0"/>
      <dgm:spPr/>
    </dgm:pt>
    <dgm:pt modelId="{BF89E626-874F-4A1A-889A-36336A043BD6}" type="pres">
      <dgm:prSet presAssocID="{13333387-A86D-42CF-87E3-3038C5D6129A}" presName="node" presStyleLbl="revTx" presStyleIdx="1" presStyleCnt="5" custScaleX="62341">
        <dgm:presLayoutVars>
          <dgm:bulletEnabled val="1"/>
        </dgm:presLayoutVars>
      </dgm:prSet>
      <dgm:spPr/>
      <dgm:t>
        <a:bodyPr/>
        <a:lstStyle/>
        <a:p>
          <a:endParaRPr lang="en-US"/>
        </a:p>
      </dgm:t>
    </dgm:pt>
    <dgm:pt modelId="{4EA2B651-471F-4833-9C45-367B278C3CDA}" type="pres">
      <dgm:prSet presAssocID="{4DB32A5D-5FBF-48D9-AC46-54FCF250118C}" presName="sibTrans" presStyleLbl="node1" presStyleIdx="1" presStyleCnt="5"/>
      <dgm:spPr/>
      <dgm:t>
        <a:bodyPr/>
        <a:lstStyle/>
        <a:p>
          <a:endParaRPr lang="en-US"/>
        </a:p>
      </dgm:t>
    </dgm:pt>
    <dgm:pt modelId="{F62B13CA-628B-4F20-9955-2A296EE57542}" type="pres">
      <dgm:prSet presAssocID="{D8E2497E-7738-4771-BBEA-D1DBEEB0F0E6}" presName="dummy" presStyleCnt="0"/>
      <dgm:spPr/>
    </dgm:pt>
    <dgm:pt modelId="{A567506E-1C77-47EF-A3B3-6EC717D2586E}" type="pres">
      <dgm:prSet presAssocID="{D8E2497E-7738-4771-BBEA-D1DBEEB0F0E6}" presName="node" presStyleLbl="revTx" presStyleIdx="2" presStyleCnt="5" custScaleX="72058" custScaleY="95258">
        <dgm:presLayoutVars>
          <dgm:bulletEnabled val="1"/>
        </dgm:presLayoutVars>
      </dgm:prSet>
      <dgm:spPr/>
      <dgm:t>
        <a:bodyPr/>
        <a:lstStyle/>
        <a:p>
          <a:endParaRPr lang="en-US"/>
        </a:p>
      </dgm:t>
    </dgm:pt>
    <dgm:pt modelId="{F9DEFCBF-4C8C-414C-85CD-E022E64205FF}" type="pres">
      <dgm:prSet presAssocID="{F209835D-B9C3-4148-B336-A5289ED1C8DB}" presName="sibTrans" presStyleLbl="node1" presStyleIdx="2" presStyleCnt="5"/>
      <dgm:spPr/>
      <dgm:t>
        <a:bodyPr/>
        <a:lstStyle/>
        <a:p>
          <a:endParaRPr lang="en-US"/>
        </a:p>
      </dgm:t>
    </dgm:pt>
    <dgm:pt modelId="{1CCEC65D-C114-46EF-B1B8-C823D0F5C979}" type="pres">
      <dgm:prSet presAssocID="{7577E1A4-2730-4400-AFCE-1123AB0116A1}" presName="dummy" presStyleCnt="0"/>
      <dgm:spPr/>
    </dgm:pt>
    <dgm:pt modelId="{713463FC-9FDC-49C7-83DE-8F13B5FEBFB6}" type="pres">
      <dgm:prSet presAssocID="{7577E1A4-2730-4400-AFCE-1123AB0116A1}" presName="node" presStyleLbl="revTx" presStyleIdx="3" presStyleCnt="5" custScaleX="70308" custScaleY="80367" custRadScaleRad="106990" custRadScaleInc="-1058">
        <dgm:presLayoutVars>
          <dgm:bulletEnabled val="1"/>
        </dgm:presLayoutVars>
      </dgm:prSet>
      <dgm:spPr/>
      <dgm:t>
        <a:bodyPr/>
        <a:lstStyle/>
        <a:p>
          <a:endParaRPr lang="en-US"/>
        </a:p>
      </dgm:t>
    </dgm:pt>
    <dgm:pt modelId="{D3C86459-17F7-4608-8AA3-748E25A6757F}" type="pres">
      <dgm:prSet presAssocID="{3959BAB9-06E2-499D-9C43-62BB145295C6}" presName="sibTrans" presStyleLbl="node1" presStyleIdx="3" presStyleCnt="5" custLinFactNeighborX="-57078" custLinFactNeighborY="8074"/>
      <dgm:spPr/>
      <dgm:t>
        <a:bodyPr/>
        <a:lstStyle/>
        <a:p>
          <a:endParaRPr lang="en-US"/>
        </a:p>
      </dgm:t>
    </dgm:pt>
    <dgm:pt modelId="{E88015EF-973A-4AF5-AE1A-1056C1484F53}" type="pres">
      <dgm:prSet presAssocID="{4682AE3D-16CB-44B6-A36B-2883628286F7}" presName="dummy" presStyleCnt="0"/>
      <dgm:spPr/>
    </dgm:pt>
    <dgm:pt modelId="{9580C858-BE6A-4AF5-8E10-982964663CD2}" type="pres">
      <dgm:prSet presAssocID="{4682AE3D-16CB-44B6-A36B-2883628286F7}" presName="node" presStyleLbl="revTx" presStyleIdx="4" presStyleCnt="5">
        <dgm:presLayoutVars>
          <dgm:bulletEnabled val="1"/>
        </dgm:presLayoutVars>
      </dgm:prSet>
      <dgm:spPr/>
      <dgm:t>
        <a:bodyPr/>
        <a:lstStyle/>
        <a:p>
          <a:endParaRPr lang="en-US"/>
        </a:p>
      </dgm:t>
    </dgm:pt>
    <dgm:pt modelId="{43FE00BA-54AC-40F3-84D4-D5779AFB0B47}" type="pres">
      <dgm:prSet presAssocID="{F6E3B56E-7D70-4038-9D7C-A70D795AA814}" presName="sibTrans" presStyleLbl="node1" presStyleIdx="4" presStyleCnt="5"/>
      <dgm:spPr/>
      <dgm:t>
        <a:bodyPr/>
        <a:lstStyle/>
        <a:p>
          <a:endParaRPr lang="en-US"/>
        </a:p>
      </dgm:t>
    </dgm:pt>
  </dgm:ptLst>
  <dgm:cxnLst>
    <dgm:cxn modelId="{63AB0EFC-C908-4B49-BC0B-C7D796081013}" srcId="{CEFF049D-CE02-4243-A34F-7FA19EAAF8BB}" destId="{7E6E8903-A71A-493A-907A-81B6C6BF12C8}" srcOrd="0" destOrd="0" parTransId="{FAB0F07C-028D-4BB9-B6A5-70F67B9814CA}" sibTransId="{23C6949E-C638-44EE-A1EE-AE59ABFE1B3D}"/>
    <dgm:cxn modelId="{A062CB1F-1285-4A8A-AD8F-C39B5885E4DF}" type="presOf" srcId="{7577E1A4-2730-4400-AFCE-1123AB0116A1}" destId="{713463FC-9FDC-49C7-83DE-8F13B5FEBFB6}" srcOrd="0" destOrd="0" presId="urn:microsoft.com/office/officeart/2005/8/layout/cycle1"/>
    <dgm:cxn modelId="{EC9896BC-7635-4587-861C-EAA5850EC405}" srcId="{CEFF049D-CE02-4243-A34F-7FA19EAAF8BB}" destId="{7577E1A4-2730-4400-AFCE-1123AB0116A1}" srcOrd="3" destOrd="0" parTransId="{1253BDCE-CF1A-4EB3-8AF1-3B2CF9102854}" sibTransId="{3959BAB9-06E2-499D-9C43-62BB145295C6}"/>
    <dgm:cxn modelId="{572708F9-089A-4B01-91C3-636A85AE7F90}" srcId="{CEFF049D-CE02-4243-A34F-7FA19EAAF8BB}" destId="{D8E2497E-7738-4771-BBEA-D1DBEEB0F0E6}" srcOrd="2" destOrd="0" parTransId="{896D5A92-8011-4EA5-AC65-AC563E6E466F}" sibTransId="{F209835D-B9C3-4148-B336-A5289ED1C8DB}"/>
    <dgm:cxn modelId="{14B58A45-E713-40F5-AB06-3D7759143B78}" type="presOf" srcId="{D8E2497E-7738-4771-BBEA-D1DBEEB0F0E6}" destId="{A567506E-1C77-47EF-A3B3-6EC717D2586E}" srcOrd="0" destOrd="0" presId="urn:microsoft.com/office/officeart/2005/8/layout/cycle1"/>
    <dgm:cxn modelId="{ED4A07EC-7D0F-40F4-B097-4F9FD2D44754}" type="presOf" srcId="{7E6E8903-A71A-493A-907A-81B6C6BF12C8}" destId="{B47057E1-9060-46BD-A9BC-6A963603AE7D}" srcOrd="0" destOrd="0" presId="urn:microsoft.com/office/officeart/2005/8/layout/cycle1"/>
    <dgm:cxn modelId="{13DFCA46-9681-45AD-A77C-0F4CB36DAD70}" type="presOf" srcId="{4682AE3D-16CB-44B6-A36B-2883628286F7}" destId="{9580C858-BE6A-4AF5-8E10-982964663CD2}" srcOrd="0" destOrd="0" presId="urn:microsoft.com/office/officeart/2005/8/layout/cycle1"/>
    <dgm:cxn modelId="{48F85755-6424-4967-8D92-328D81C58471}" type="presOf" srcId="{13333387-A86D-42CF-87E3-3038C5D6129A}" destId="{BF89E626-874F-4A1A-889A-36336A043BD6}" srcOrd="0" destOrd="0" presId="urn:microsoft.com/office/officeart/2005/8/layout/cycle1"/>
    <dgm:cxn modelId="{1F5CAF6D-1BC2-4E4D-99BA-A335CDE0B42D}" type="presOf" srcId="{CEFF049D-CE02-4243-A34F-7FA19EAAF8BB}" destId="{3082B6FA-88D4-4537-B9BC-0D73B3962261}" srcOrd="0" destOrd="0" presId="urn:microsoft.com/office/officeart/2005/8/layout/cycle1"/>
    <dgm:cxn modelId="{E5536A86-AE26-440A-8FE1-2198B8FCB5EA}" type="presOf" srcId="{23C6949E-C638-44EE-A1EE-AE59ABFE1B3D}" destId="{7B865E2A-977D-47BD-BB96-710F3739D206}" srcOrd="0" destOrd="0" presId="urn:microsoft.com/office/officeart/2005/8/layout/cycle1"/>
    <dgm:cxn modelId="{9C621E2A-B807-47C2-9CF4-2A8336EF66BD}" type="presOf" srcId="{F6E3B56E-7D70-4038-9D7C-A70D795AA814}" destId="{43FE00BA-54AC-40F3-84D4-D5779AFB0B47}" srcOrd="0" destOrd="0" presId="urn:microsoft.com/office/officeart/2005/8/layout/cycle1"/>
    <dgm:cxn modelId="{4833929E-DFB9-440C-BF35-7CCD89C8B6ED}" type="presOf" srcId="{3959BAB9-06E2-499D-9C43-62BB145295C6}" destId="{D3C86459-17F7-4608-8AA3-748E25A6757F}" srcOrd="0" destOrd="0" presId="urn:microsoft.com/office/officeart/2005/8/layout/cycle1"/>
    <dgm:cxn modelId="{D368DCBA-40A4-4B6A-A452-79EB8A9D4DFF}" type="presOf" srcId="{4DB32A5D-5FBF-48D9-AC46-54FCF250118C}" destId="{4EA2B651-471F-4833-9C45-367B278C3CDA}" srcOrd="0" destOrd="0" presId="urn:microsoft.com/office/officeart/2005/8/layout/cycle1"/>
    <dgm:cxn modelId="{645C6EB7-52FB-498A-B478-6547745392B2}" srcId="{CEFF049D-CE02-4243-A34F-7FA19EAAF8BB}" destId="{4682AE3D-16CB-44B6-A36B-2883628286F7}" srcOrd="4" destOrd="0" parTransId="{E08E90A0-828C-43E4-B4F8-B7DD4A642882}" sibTransId="{F6E3B56E-7D70-4038-9D7C-A70D795AA814}"/>
    <dgm:cxn modelId="{7AA82AB4-B1EE-46A0-BDCC-8C50630EDE8E}" type="presOf" srcId="{F209835D-B9C3-4148-B336-A5289ED1C8DB}" destId="{F9DEFCBF-4C8C-414C-85CD-E022E64205FF}" srcOrd="0" destOrd="0" presId="urn:microsoft.com/office/officeart/2005/8/layout/cycle1"/>
    <dgm:cxn modelId="{297B4B58-B796-4FA8-AA25-40637A6A93F2}" srcId="{CEFF049D-CE02-4243-A34F-7FA19EAAF8BB}" destId="{13333387-A86D-42CF-87E3-3038C5D6129A}" srcOrd="1" destOrd="0" parTransId="{C0439C2F-4026-4D14-962A-B83262E4E390}" sibTransId="{4DB32A5D-5FBF-48D9-AC46-54FCF250118C}"/>
    <dgm:cxn modelId="{F931D7B4-76D8-4196-AE57-47A891743EDD}" type="presParOf" srcId="{3082B6FA-88D4-4537-B9BC-0D73B3962261}" destId="{61DCA101-90D1-4580-AD14-163291BB7742}" srcOrd="0" destOrd="0" presId="urn:microsoft.com/office/officeart/2005/8/layout/cycle1"/>
    <dgm:cxn modelId="{E17F2AB4-8D22-4268-92FE-40194F07FA68}" type="presParOf" srcId="{3082B6FA-88D4-4537-B9BC-0D73B3962261}" destId="{B47057E1-9060-46BD-A9BC-6A963603AE7D}" srcOrd="1" destOrd="0" presId="urn:microsoft.com/office/officeart/2005/8/layout/cycle1"/>
    <dgm:cxn modelId="{6FF8AEF5-4D8B-4C4D-ABCA-A881652AA846}" type="presParOf" srcId="{3082B6FA-88D4-4537-B9BC-0D73B3962261}" destId="{7B865E2A-977D-47BD-BB96-710F3739D206}" srcOrd="2" destOrd="0" presId="urn:microsoft.com/office/officeart/2005/8/layout/cycle1"/>
    <dgm:cxn modelId="{CDE79ED9-F60E-4CEC-BD7D-35315C6A1520}" type="presParOf" srcId="{3082B6FA-88D4-4537-B9BC-0D73B3962261}" destId="{4AB5E990-30FC-42E8-913C-B4C00C8EA6A5}" srcOrd="3" destOrd="0" presId="urn:microsoft.com/office/officeart/2005/8/layout/cycle1"/>
    <dgm:cxn modelId="{14AC4919-C6AE-456F-A988-EE5954A3EDB4}" type="presParOf" srcId="{3082B6FA-88D4-4537-B9BC-0D73B3962261}" destId="{BF89E626-874F-4A1A-889A-36336A043BD6}" srcOrd="4" destOrd="0" presId="urn:microsoft.com/office/officeart/2005/8/layout/cycle1"/>
    <dgm:cxn modelId="{E5FD9AB0-A0E5-4708-BBCF-39F78BFD8CC0}" type="presParOf" srcId="{3082B6FA-88D4-4537-B9BC-0D73B3962261}" destId="{4EA2B651-471F-4833-9C45-367B278C3CDA}" srcOrd="5" destOrd="0" presId="urn:microsoft.com/office/officeart/2005/8/layout/cycle1"/>
    <dgm:cxn modelId="{A294326A-BD0A-466E-A3B0-32385564343C}" type="presParOf" srcId="{3082B6FA-88D4-4537-B9BC-0D73B3962261}" destId="{F62B13CA-628B-4F20-9955-2A296EE57542}" srcOrd="6" destOrd="0" presId="urn:microsoft.com/office/officeart/2005/8/layout/cycle1"/>
    <dgm:cxn modelId="{8D927628-2163-4163-9DD2-B7E05DB580DC}" type="presParOf" srcId="{3082B6FA-88D4-4537-B9BC-0D73B3962261}" destId="{A567506E-1C77-47EF-A3B3-6EC717D2586E}" srcOrd="7" destOrd="0" presId="urn:microsoft.com/office/officeart/2005/8/layout/cycle1"/>
    <dgm:cxn modelId="{D6F2E740-B386-4B8A-80E4-4327D784DB31}" type="presParOf" srcId="{3082B6FA-88D4-4537-B9BC-0D73B3962261}" destId="{F9DEFCBF-4C8C-414C-85CD-E022E64205FF}" srcOrd="8" destOrd="0" presId="urn:microsoft.com/office/officeart/2005/8/layout/cycle1"/>
    <dgm:cxn modelId="{F4915855-8AB8-471B-8575-653722F5F5BA}" type="presParOf" srcId="{3082B6FA-88D4-4537-B9BC-0D73B3962261}" destId="{1CCEC65D-C114-46EF-B1B8-C823D0F5C979}" srcOrd="9" destOrd="0" presId="urn:microsoft.com/office/officeart/2005/8/layout/cycle1"/>
    <dgm:cxn modelId="{6137414F-F11F-4176-B0CC-2843021110D3}" type="presParOf" srcId="{3082B6FA-88D4-4537-B9BC-0D73B3962261}" destId="{713463FC-9FDC-49C7-83DE-8F13B5FEBFB6}" srcOrd="10" destOrd="0" presId="urn:microsoft.com/office/officeart/2005/8/layout/cycle1"/>
    <dgm:cxn modelId="{43913CEF-A292-4453-B292-6D7D6E571BF5}" type="presParOf" srcId="{3082B6FA-88D4-4537-B9BC-0D73B3962261}" destId="{D3C86459-17F7-4608-8AA3-748E25A6757F}" srcOrd="11" destOrd="0" presId="urn:microsoft.com/office/officeart/2005/8/layout/cycle1"/>
    <dgm:cxn modelId="{63C02B06-792A-48D1-92FB-0188858711E5}" type="presParOf" srcId="{3082B6FA-88D4-4537-B9BC-0D73B3962261}" destId="{E88015EF-973A-4AF5-AE1A-1056C1484F53}" srcOrd="12" destOrd="0" presId="urn:microsoft.com/office/officeart/2005/8/layout/cycle1"/>
    <dgm:cxn modelId="{D8F71777-38C5-4FD4-A151-A34883708044}" type="presParOf" srcId="{3082B6FA-88D4-4537-B9BC-0D73B3962261}" destId="{9580C858-BE6A-4AF5-8E10-982964663CD2}" srcOrd="13" destOrd="0" presId="urn:microsoft.com/office/officeart/2005/8/layout/cycle1"/>
    <dgm:cxn modelId="{A615EF2E-2590-4DA6-890F-F35485022421}" type="presParOf" srcId="{3082B6FA-88D4-4537-B9BC-0D73B3962261}" destId="{43FE00BA-54AC-40F3-84D4-D5779AFB0B47}"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6833" cy="464185"/>
          </a:xfrm>
          <a:prstGeom prst="rect">
            <a:avLst/>
          </a:prstGeom>
        </p:spPr>
        <p:txBody>
          <a:bodyPr vert="horz" lIns="92958" tIns="46479" rIns="92958" bIns="46479" rtlCol="0"/>
          <a:lstStyle>
            <a:lvl1pPr algn="l">
              <a:defRPr sz="1200"/>
            </a:lvl1pPr>
          </a:lstStyle>
          <a:p>
            <a:endParaRPr lang="en-US"/>
          </a:p>
        </p:txBody>
      </p:sp>
      <p:sp>
        <p:nvSpPr>
          <p:cNvPr id="3" name="Date Placeholder 2"/>
          <p:cNvSpPr>
            <a:spLocks noGrp="1"/>
          </p:cNvSpPr>
          <p:nvPr>
            <p:ph type="dt" idx="1"/>
          </p:nvPr>
        </p:nvSpPr>
        <p:spPr>
          <a:xfrm>
            <a:off x="3956550" y="0"/>
            <a:ext cx="3026833" cy="464185"/>
          </a:xfrm>
          <a:prstGeom prst="rect">
            <a:avLst/>
          </a:prstGeom>
        </p:spPr>
        <p:txBody>
          <a:bodyPr vert="horz" lIns="92958" tIns="46479" rIns="92958" bIns="46479" rtlCol="0"/>
          <a:lstStyle>
            <a:lvl1pPr algn="r">
              <a:defRPr sz="1200"/>
            </a:lvl1pPr>
          </a:lstStyle>
          <a:p>
            <a:fld id="{7F96C65D-4A12-403B-A5AE-E2907A680A6B}" type="datetimeFigureOut">
              <a:rPr lang="en-US" smtClean="0"/>
              <a:t>10/21/2014</a:t>
            </a:fld>
            <a:endParaRPr lang="en-US"/>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2958" tIns="46479" rIns="92958" bIns="46479" rtlCol="0" anchor="ctr"/>
          <a:lstStyle/>
          <a:p>
            <a:endParaRPr lang="en-US"/>
          </a:p>
        </p:txBody>
      </p:sp>
      <p:sp>
        <p:nvSpPr>
          <p:cNvPr id="5" name="Notes Placeholder 4"/>
          <p:cNvSpPr>
            <a:spLocks noGrp="1"/>
          </p:cNvSpPr>
          <p:nvPr>
            <p:ph type="body" sz="quarter" idx="3"/>
          </p:nvPr>
        </p:nvSpPr>
        <p:spPr>
          <a:xfrm>
            <a:off x="698500" y="4409758"/>
            <a:ext cx="5588000" cy="4177665"/>
          </a:xfrm>
          <a:prstGeom prst="rect">
            <a:avLst/>
          </a:prstGeom>
        </p:spPr>
        <p:txBody>
          <a:bodyPr vert="horz" lIns="92958" tIns="46479" rIns="92958" bIns="4647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7904"/>
            <a:ext cx="3026833" cy="464185"/>
          </a:xfrm>
          <a:prstGeom prst="rect">
            <a:avLst/>
          </a:prstGeom>
        </p:spPr>
        <p:txBody>
          <a:bodyPr vert="horz" lIns="92958" tIns="46479" rIns="92958" bIns="46479" rtlCol="0" anchor="b"/>
          <a:lstStyle>
            <a:lvl1pPr algn="l">
              <a:defRPr sz="1200"/>
            </a:lvl1pPr>
          </a:lstStyle>
          <a:p>
            <a:endParaRPr lang="en-US"/>
          </a:p>
        </p:txBody>
      </p:sp>
      <p:sp>
        <p:nvSpPr>
          <p:cNvPr id="7" name="Slide Number Placeholder 6"/>
          <p:cNvSpPr>
            <a:spLocks noGrp="1"/>
          </p:cNvSpPr>
          <p:nvPr>
            <p:ph type="sldNum" sz="quarter" idx="5"/>
          </p:nvPr>
        </p:nvSpPr>
        <p:spPr>
          <a:xfrm>
            <a:off x="3956550" y="8817904"/>
            <a:ext cx="3026833" cy="464185"/>
          </a:xfrm>
          <a:prstGeom prst="rect">
            <a:avLst/>
          </a:prstGeom>
        </p:spPr>
        <p:txBody>
          <a:bodyPr vert="horz" lIns="92958" tIns="46479" rIns="92958" bIns="46479" rtlCol="0" anchor="b"/>
          <a:lstStyle>
            <a:lvl1pPr algn="r">
              <a:defRPr sz="1200"/>
            </a:lvl1pPr>
          </a:lstStyle>
          <a:p>
            <a:fld id="{B8C1720B-A332-4CCC-AC1E-B6229D5250E3}" type="slidenum">
              <a:rPr lang="en-US" smtClean="0"/>
              <a:t>‹#›</a:t>
            </a:fld>
            <a:endParaRPr lang="en-US"/>
          </a:p>
        </p:txBody>
      </p:sp>
    </p:spTree>
    <p:extLst>
      <p:ext uri="{BB962C8B-B14F-4D97-AF65-F5344CB8AC3E}">
        <p14:creationId xmlns:p14="http://schemas.microsoft.com/office/powerpoint/2010/main" val="1001762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a:t>
            </a:fld>
            <a:endParaRPr lang="en-US"/>
          </a:p>
        </p:txBody>
      </p:sp>
    </p:spTree>
    <p:extLst>
      <p:ext uri="{BB962C8B-B14F-4D97-AF65-F5344CB8AC3E}">
        <p14:creationId xmlns:p14="http://schemas.microsoft.com/office/powerpoint/2010/main" val="1454909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12</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How many have seen/used these symbols?</a:t>
            </a:r>
          </a:p>
        </p:txBody>
      </p:sp>
      <p:sp>
        <p:nvSpPr>
          <p:cNvPr id="4" name="Slide Number Placeholder 3"/>
          <p:cNvSpPr>
            <a:spLocks noGrp="1"/>
          </p:cNvSpPr>
          <p:nvPr>
            <p:ph type="sldNum" sz="quarter" idx="10"/>
          </p:nvPr>
        </p:nvSpPr>
        <p:spPr/>
        <p:txBody>
          <a:bodyPr/>
          <a:lstStyle/>
          <a:p>
            <a:fld id="{B8C1720B-A332-4CCC-AC1E-B6229D5250E3}" type="slidenum">
              <a:rPr lang="en-US" smtClean="0"/>
              <a:t>13</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14</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17</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18</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19</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20</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21</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a:t>
            </a:r>
          </a:p>
          <a:p>
            <a:r>
              <a:rPr lang="en-US" dirty="0" smtClean="0"/>
              <a:t>http://www.lib.umich.edu/copyright/using-cc-licensed-material</a:t>
            </a:r>
          </a:p>
          <a:p>
            <a:r>
              <a:rPr lang="en-US" dirty="0" smtClean="0"/>
              <a:t>http://creativecommons.org/licenses/by/4.0</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22</a:t>
            </a:fld>
            <a:endParaRPr lang="en-US"/>
          </a:p>
        </p:txBody>
      </p:sp>
    </p:spTree>
    <p:extLst>
      <p:ext uri="{BB962C8B-B14F-4D97-AF65-F5344CB8AC3E}">
        <p14:creationId xmlns:p14="http://schemas.microsoft.com/office/powerpoint/2010/main" val="4053780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 http://www.lib.umich.edu/copyright/using-cc-licensed-material http://creativecommons.org/licenses/by/4.0</a:t>
            </a:r>
          </a:p>
          <a:p>
            <a:r>
              <a:rPr lang="en-US" dirty="0" smtClean="0"/>
              <a:t>See</a:t>
            </a:r>
            <a:r>
              <a:rPr lang="en-US" baseline="0" dirty="0" smtClean="0"/>
              <a:t> also:  http://wiki.creativecommons.org/Best_practices_for_attribution </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23</a:t>
            </a:fld>
            <a:endParaRPr lang="en-US"/>
          </a:p>
        </p:txBody>
      </p:sp>
    </p:spTree>
    <p:extLst>
      <p:ext uri="{BB962C8B-B14F-4D97-AF65-F5344CB8AC3E}">
        <p14:creationId xmlns:p14="http://schemas.microsoft.com/office/powerpoint/2010/main" val="2663022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4</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University of Michigan CC BY http://www.lib.umich.edu/copyright/using-cc-licensed-material http://creativecommons.org/licenses/by/4.0</a:t>
            </a:r>
          </a:p>
          <a:p>
            <a:r>
              <a:rPr lang="en-US" smtClean="0"/>
              <a:t>See</a:t>
            </a:r>
            <a:r>
              <a:rPr lang="en-US" baseline="0" smtClean="0"/>
              <a:t> also:  http://wiki.creativecommons.org/Best_practices_for_attribution </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24</a:t>
            </a:fld>
            <a:endParaRPr lang="en-US"/>
          </a:p>
        </p:txBody>
      </p:sp>
    </p:spTree>
    <p:extLst>
      <p:ext uri="{BB962C8B-B14F-4D97-AF65-F5344CB8AC3E}">
        <p14:creationId xmlns:p14="http://schemas.microsoft.com/office/powerpoint/2010/main" val="26630227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Adapted from http://creativecommons.org/licenses</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25</a:t>
            </a:fld>
            <a:endParaRPr lang="en-US"/>
          </a:p>
        </p:txBody>
      </p:sp>
    </p:spTree>
    <p:extLst>
      <p:ext uri="{BB962C8B-B14F-4D97-AF65-F5344CB8AC3E}">
        <p14:creationId xmlns:p14="http://schemas.microsoft.com/office/powerpoint/2010/main" val="21591471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26</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YouTube video on how to use </a:t>
            </a:r>
            <a:r>
              <a:rPr lang="en-US" dirty="0" err="1" smtClean="0"/>
              <a:t>ccMixter</a:t>
            </a:r>
            <a:r>
              <a:rPr lang="en-US" dirty="0" smtClean="0"/>
              <a:t>: https://www.youtube.com/watch?v=liAyK_VFy88</a:t>
            </a:r>
          </a:p>
          <a:p>
            <a:r>
              <a:rPr lang="en-US" dirty="0" smtClean="0"/>
              <a:t>What is a remix? 5:00-5:31</a:t>
            </a:r>
          </a:p>
          <a:p>
            <a:r>
              <a:rPr lang="en-US" dirty="0" smtClean="0"/>
              <a:t>Programs discussed:</a:t>
            </a:r>
          </a:p>
          <a:p>
            <a:r>
              <a:rPr lang="en-US" baseline="0" dirty="0" smtClean="0"/>
              <a:t>Audacity http://audacity.sourceforge.net (free)</a:t>
            </a:r>
          </a:p>
          <a:p>
            <a:r>
              <a:rPr lang="en-US" baseline="0" dirty="0" smtClean="0"/>
              <a:t>Reaper (low cost $)</a:t>
            </a:r>
            <a:endParaRPr lang="en-US"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28</a:t>
            </a:fld>
            <a:endParaRPr lang="en-US"/>
          </a:p>
        </p:txBody>
      </p:sp>
    </p:spTree>
    <p:extLst>
      <p:ext uri="{BB962C8B-B14F-4D97-AF65-F5344CB8AC3E}">
        <p14:creationId xmlns:p14="http://schemas.microsoft.com/office/powerpoint/2010/main" val="31957629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http://ocw.mit.edu/courses/electrical-engineering-and-computer-science/6-006-introduction-to-algorithms-fall-2011/</a:t>
            </a:r>
          </a:p>
          <a:p>
            <a:r>
              <a:rPr lang="en-US" dirty="0" smtClean="0"/>
              <a:t>Sample lecture:</a:t>
            </a:r>
            <a:r>
              <a:rPr lang="en-US" baseline="0" dirty="0" smtClean="0"/>
              <a:t> </a:t>
            </a:r>
            <a:r>
              <a:rPr lang="en-US" dirty="0" smtClean="0"/>
              <a:t>http://ocw.mit.edu/courses/electrical-engineering-and-computer-science/6-006-introduction-to-algorithms-fall-2011/lecture-videos/lecture-1-algorithmic-thinking-peak-finding/ </a:t>
            </a:r>
          </a:p>
          <a:p>
            <a:r>
              <a:rPr lang="en-US" dirty="0" smtClean="0"/>
              <a:t>Sample recitation:</a:t>
            </a:r>
            <a:r>
              <a:rPr lang="en-US" baseline="0" dirty="0" smtClean="0"/>
              <a:t> http://ocw.mit.edu/courses/electrical-engineering-and-computer-science/6-006-introduction-to-algorithms-fall-2011/assignments/MIT6_006F11_ps1.pdf </a:t>
            </a:r>
          </a:p>
          <a:p>
            <a:r>
              <a:rPr lang="en-US" dirty="0" smtClean="0"/>
              <a:t>Quiz: http://ocw.mit.edu/courses/electrical-engineering-and-computer-science/6-006-introduction-to-algorithms-fall-2011/exams/MIT6_006F11_quiz1.pdf</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29</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http://phet.colorado.edu/sims/html/concentration/latest/concentration_en.html</a:t>
            </a:r>
          </a:p>
          <a:p>
            <a:r>
              <a:rPr lang="en-US" dirty="0" smtClean="0"/>
              <a:t>http://phet.colorado.edu/en/simulations/category/html</a:t>
            </a:r>
          </a:p>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30</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31</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http://www.openstaxcollege.org/books</a:t>
            </a:r>
          </a:p>
        </p:txBody>
      </p:sp>
      <p:sp>
        <p:nvSpPr>
          <p:cNvPr id="4" name="Slide Number Placeholder 3"/>
          <p:cNvSpPr>
            <a:spLocks noGrp="1"/>
          </p:cNvSpPr>
          <p:nvPr>
            <p:ph type="sldNum" sz="quarter" idx="10"/>
          </p:nvPr>
        </p:nvSpPr>
        <p:spPr/>
        <p:txBody>
          <a:bodyPr/>
          <a:lstStyle/>
          <a:p>
            <a:fld id="{B8C1720B-A332-4CCC-AC1E-B6229D5250E3}" type="slidenum">
              <a:rPr lang="en-US" smtClean="0"/>
              <a:t>32</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33</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34</a:t>
            </a:fld>
            <a:endParaRPr lang="en-US"/>
          </a:p>
        </p:txBody>
      </p:sp>
    </p:spTree>
    <p:extLst>
      <p:ext uri="{BB962C8B-B14F-4D97-AF65-F5344CB8AC3E}">
        <p14:creationId xmlns:p14="http://schemas.microsoft.com/office/powerpoint/2010/main" val="2596463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5</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 </a:t>
            </a:r>
          </a:p>
          <a:p>
            <a:r>
              <a:rPr lang="en-US" dirty="0" smtClean="0"/>
              <a:t>MATLAB tutorial</a:t>
            </a:r>
          </a:p>
          <a:p>
            <a:r>
              <a:rPr lang="en-US" dirty="0" smtClean="0"/>
              <a:t>3D</a:t>
            </a:r>
            <a:r>
              <a:rPr lang="en-US" baseline="0" dirty="0" smtClean="0"/>
              <a:t> files helicopter</a:t>
            </a:r>
          </a:p>
          <a:p>
            <a:r>
              <a:rPr lang="en-US" baseline="0" dirty="0" smtClean="0"/>
              <a:t>Architecture ancient Rome</a:t>
            </a:r>
          </a:p>
          <a:p>
            <a:r>
              <a:rPr lang="en-US" baseline="0" dirty="0" smtClean="0"/>
              <a:t>Thermodynamics simulations</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35</a:t>
            </a:fld>
            <a:endParaRPr lang="en-US"/>
          </a:p>
        </p:txBody>
      </p:sp>
    </p:spTree>
    <p:extLst>
      <p:ext uri="{BB962C8B-B14F-4D97-AF65-F5344CB8AC3E}">
        <p14:creationId xmlns:p14="http://schemas.microsoft.com/office/powerpoint/2010/main" val="30671232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36</a:t>
            </a:fld>
            <a:endParaRPr lang="en-US"/>
          </a:p>
        </p:txBody>
      </p:sp>
    </p:spTree>
    <p:extLst>
      <p:ext uri="{BB962C8B-B14F-4D97-AF65-F5344CB8AC3E}">
        <p14:creationId xmlns:p14="http://schemas.microsoft.com/office/powerpoint/2010/main" val="30671232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37</a:t>
            </a:fld>
            <a:endParaRPr lang="en-US"/>
          </a:p>
        </p:txBody>
      </p:sp>
    </p:spTree>
    <p:extLst>
      <p:ext uri="{BB962C8B-B14F-4D97-AF65-F5344CB8AC3E}">
        <p14:creationId xmlns:p14="http://schemas.microsoft.com/office/powerpoint/2010/main" val="41878683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Creating has everything to do with teaching &amp; learning.</a:t>
            </a:r>
          </a:p>
          <a:p>
            <a:r>
              <a:rPr lang="en-US" dirty="0" smtClean="0"/>
              <a:t>Faculty rely on textbooks, learning resources </a:t>
            </a:r>
            <a:r>
              <a:rPr lang="en-US" dirty="0" err="1" smtClean="0"/>
              <a:t>etc</a:t>
            </a:r>
            <a:r>
              <a:rPr lang="en-US" dirty="0" smtClean="0"/>
              <a:t> etc. We understand that you could  create all of your instructional materials yourself . . . </a:t>
            </a:r>
            <a:r>
              <a:rPr lang="en-US" smtClean="0"/>
              <a:t>but that maybe you choose not to.</a:t>
            </a:r>
            <a:endParaRPr lang="en-US"/>
          </a:p>
        </p:txBody>
      </p:sp>
      <p:sp>
        <p:nvSpPr>
          <p:cNvPr id="4" name="Slide Number Placeholder 3"/>
          <p:cNvSpPr>
            <a:spLocks noGrp="1"/>
          </p:cNvSpPr>
          <p:nvPr>
            <p:ph type="sldNum" sz="quarter" idx="10"/>
          </p:nvPr>
        </p:nvSpPr>
        <p:spPr/>
        <p:txBody>
          <a:bodyPr/>
          <a:lstStyle/>
          <a:p>
            <a:fld id="{B8C1720B-A332-4CCC-AC1E-B6229D5250E3}" type="slidenum">
              <a:rPr lang="en-US" smtClean="0"/>
              <a:t>38</a:t>
            </a:fld>
            <a:endParaRPr lang="en-US"/>
          </a:p>
        </p:txBody>
      </p:sp>
    </p:spTree>
    <p:extLst>
      <p:ext uri="{BB962C8B-B14F-4D97-AF65-F5344CB8AC3E}">
        <p14:creationId xmlns:p14="http://schemas.microsoft.com/office/powerpoint/2010/main" val="17601492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Thanks for your time! Please contact me</a:t>
            </a:r>
            <a:r>
              <a:rPr lang="en-US" baseline="0" dirty="0" smtClean="0"/>
              <a:t> with any questions. </a:t>
            </a:r>
          </a:p>
          <a:p>
            <a:r>
              <a:rPr lang="en-US" baseline="0" dirty="0" smtClean="0"/>
              <a:t>Mention</a:t>
            </a:r>
            <a:r>
              <a:rPr lang="en-US" baseline="0" smtClean="0"/>
              <a:t>: </a:t>
            </a:r>
            <a:r>
              <a:rPr lang="en-US" smtClean="0"/>
              <a:t>OpenVT@googlegroups.com</a:t>
            </a:r>
            <a:endParaRPr lang="en-US" dirty="0"/>
          </a:p>
        </p:txBody>
      </p:sp>
      <p:sp>
        <p:nvSpPr>
          <p:cNvPr id="4" name="Slide Number Placeholder 3"/>
          <p:cNvSpPr>
            <a:spLocks noGrp="1"/>
          </p:cNvSpPr>
          <p:nvPr>
            <p:ph type="sldNum" sz="quarter" idx="10"/>
          </p:nvPr>
        </p:nvSpPr>
        <p:spPr/>
        <p:txBody>
          <a:bodyPr/>
          <a:lstStyle/>
          <a:p>
            <a:fld id="{B8C1720B-A332-4CCC-AC1E-B6229D5250E3}" type="slidenum">
              <a:rPr lang="en-US" smtClean="0"/>
              <a:t>42</a:t>
            </a:fld>
            <a:endParaRPr lang="en-US"/>
          </a:p>
        </p:txBody>
      </p:sp>
    </p:spTree>
    <p:extLst>
      <p:ext uri="{BB962C8B-B14F-4D97-AF65-F5344CB8AC3E}">
        <p14:creationId xmlns:p14="http://schemas.microsoft.com/office/powerpoint/2010/main" val="220817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VT Policy 13000 “Policy on Intellectual Property” http://www.policies.vt.edu/13000.pdf</a:t>
            </a:r>
          </a:p>
        </p:txBody>
      </p:sp>
      <p:sp>
        <p:nvSpPr>
          <p:cNvPr id="4" name="Slide Number Placeholder 3"/>
          <p:cNvSpPr>
            <a:spLocks noGrp="1"/>
          </p:cNvSpPr>
          <p:nvPr>
            <p:ph type="sldNum" sz="quarter" idx="10"/>
          </p:nvPr>
        </p:nvSpPr>
        <p:spPr/>
        <p:txBody>
          <a:bodyPr/>
          <a:lstStyle/>
          <a:p>
            <a:fld id="{B8C1720B-A332-4CCC-AC1E-B6229D5250E3}" type="slidenum">
              <a:rPr lang="en-US" smtClean="0"/>
              <a:t>6</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Publisher still gets to publish (display and distribute) the article etc.</a:t>
            </a:r>
          </a:p>
        </p:txBody>
      </p:sp>
      <p:sp>
        <p:nvSpPr>
          <p:cNvPr id="4" name="Slide Number Placeholder 3"/>
          <p:cNvSpPr>
            <a:spLocks noGrp="1"/>
          </p:cNvSpPr>
          <p:nvPr>
            <p:ph type="sldNum" sz="quarter" idx="10"/>
          </p:nvPr>
        </p:nvSpPr>
        <p:spPr/>
        <p:txBody>
          <a:bodyPr/>
          <a:lstStyle/>
          <a:p>
            <a:fld id="{B8C1720B-A332-4CCC-AC1E-B6229D5250E3}" type="slidenum">
              <a:rPr lang="en-US" smtClean="0"/>
              <a:t>7</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Sometimes it is unclear who owns a copyright. Heirs of deceased copyright owners might not know that they own copyright, and they may be difficult to track down. Such works are referred to as “orphan works.”</a:t>
            </a:r>
          </a:p>
        </p:txBody>
      </p:sp>
      <p:sp>
        <p:nvSpPr>
          <p:cNvPr id="4" name="Slide Number Placeholder 3"/>
          <p:cNvSpPr>
            <a:spLocks noGrp="1"/>
          </p:cNvSpPr>
          <p:nvPr>
            <p:ph type="sldNum" sz="quarter" idx="10"/>
          </p:nvPr>
        </p:nvSpPr>
        <p:spPr/>
        <p:txBody>
          <a:bodyPr/>
          <a:lstStyle/>
          <a:p>
            <a:fld id="{B8C1720B-A332-4CCC-AC1E-B6229D5250E3}" type="slidenum">
              <a:rPr lang="en-US" smtClean="0"/>
              <a:t>8</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9</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Copyright is complex and confusing. Stuck between two main problems: 1) Fear of lawsuits 2) Orphan works. May lead to inaction or uninformed action, which is the opposite of the intent of copyright “…</a:t>
            </a:r>
            <a:r>
              <a:rPr lang="en-US" b="1" baseline="0" dirty="0" smtClean="0">
                <a:solidFill>
                  <a:srgbClr val="FF0000"/>
                </a:solidFill>
              </a:rPr>
              <a:t>t</a:t>
            </a:r>
            <a:r>
              <a:rPr lang="en-US" b="1" dirty="0" smtClean="0">
                <a:solidFill>
                  <a:srgbClr val="FF0000"/>
                </a:solidFill>
              </a:rPr>
              <a:t>o promote the Progress of Science and useful Arts</a:t>
            </a:r>
            <a:r>
              <a:rPr lang="en-US" dirty="0" smtClean="0"/>
              <a:t>, by securing for limited Times to Authors and Inventors the exclusive Right to their respective Writings and Discoveries.”-U.S.</a:t>
            </a:r>
            <a:r>
              <a:rPr lang="en-US" baseline="0" dirty="0" smtClean="0"/>
              <a:t> Constitution</a:t>
            </a:r>
          </a:p>
        </p:txBody>
      </p:sp>
      <p:sp>
        <p:nvSpPr>
          <p:cNvPr id="4" name="Slide Number Placeholder 3"/>
          <p:cNvSpPr>
            <a:spLocks noGrp="1"/>
          </p:cNvSpPr>
          <p:nvPr>
            <p:ph type="sldNum" sz="quarter" idx="10"/>
          </p:nvPr>
        </p:nvSpPr>
        <p:spPr/>
        <p:txBody>
          <a:bodyPr/>
          <a:lstStyle/>
          <a:p>
            <a:fld id="{B8C1720B-A332-4CCC-AC1E-B6229D5250E3}" type="slidenum">
              <a:rPr lang="en-US" smtClean="0"/>
              <a:t>10</a:t>
            </a:fld>
            <a:endParaRPr lang="en-US"/>
          </a:p>
        </p:txBody>
      </p:sp>
    </p:spTree>
    <p:extLst>
      <p:ext uri="{BB962C8B-B14F-4D97-AF65-F5344CB8AC3E}">
        <p14:creationId xmlns:p14="http://schemas.microsoft.com/office/powerpoint/2010/main" val="1176980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B8C1720B-A332-4CCC-AC1E-B6229D5250E3}" type="slidenum">
              <a:rPr lang="en-US" smtClean="0"/>
              <a:t>11</a:t>
            </a:fld>
            <a:endParaRPr lang="en-US"/>
          </a:p>
        </p:txBody>
      </p:sp>
    </p:spTree>
    <p:extLst>
      <p:ext uri="{BB962C8B-B14F-4D97-AF65-F5344CB8AC3E}">
        <p14:creationId xmlns:p14="http://schemas.microsoft.com/office/powerpoint/2010/main" val="1176980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CFFB04-8E21-4DD0-A0D2-16391A90FF1B}" type="datetimeFigureOut">
              <a:rPr lang="en-US" smtClean="0"/>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3353072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CFFB04-8E21-4DD0-A0D2-16391A90FF1B}" type="datetimeFigureOut">
              <a:rPr lang="en-US" smtClean="0"/>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3883220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CFFB04-8E21-4DD0-A0D2-16391A90FF1B}" type="datetimeFigureOut">
              <a:rPr lang="en-US" smtClean="0"/>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2197278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CFFB04-8E21-4DD0-A0D2-16391A90FF1B}" type="datetimeFigureOut">
              <a:rPr lang="en-US" smtClean="0"/>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1441080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CFFB04-8E21-4DD0-A0D2-16391A90FF1B}" type="datetimeFigureOut">
              <a:rPr lang="en-US" smtClean="0"/>
              <a:t>10/21/2014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2349094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CFFB04-8E21-4DD0-A0D2-16391A90FF1B}" type="datetimeFigureOut">
              <a:rPr lang="en-US" smtClean="0"/>
              <a:t>10/21/2014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802867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CFFB04-8E21-4DD0-A0D2-16391A90FF1B}" type="datetimeFigureOut">
              <a:rPr lang="en-US" smtClean="0"/>
              <a:t>10/21/2014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1503552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CFFB04-8E21-4DD0-A0D2-16391A90FF1B}" type="datetimeFigureOut">
              <a:rPr lang="en-US" smtClean="0"/>
              <a:t>10/21/2014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3269301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CFFB04-8E21-4DD0-A0D2-16391A90FF1B}" type="datetimeFigureOut">
              <a:rPr lang="en-US" smtClean="0"/>
              <a:t>10/21/2014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3565433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CFFB04-8E21-4DD0-A0D2-16391A90FF1B}" type="datetimeFigureOut">
              <a:rPr lang="en-US" smtClean="0"/>
              <a:t>10/21/2014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2551077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CFFB04-8E21-4DD0-A0D2-16391A90FF1B}" type="datetimeFigureOut">
              <a:rPr lang="en-US" smtClean="0"/>
              <a:t>10/21/2014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265017-7D95-49B1-B082-272B6BB4871C}" type="slidenum">
              <a:rPr lang="en-US" smtClean="0"/>
              <a:t>‹#›</a:t>
            </a:fld>
            <a:endParaRPr lang="en-US"/>
          </a:p>
        </p:txBody>
      </p:sp>
    </p:spTree>
    <p:extLst>
      <p:ext uri="{BB962C8B-B14F-4D97-AF65-F5344CB8AC3E}">
        <p14:creationId xmlns:p14="http://schemas.microsoft.com/office/powerpoint/2010/main" val="4153111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CFFB04-8E21-4DD0-A0D2-16391A90FF1B}" type="datetimeFigureOut">
              <a:rPr lang="en-US" smtClean="0"/>
              <a:t>10/21/2014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265017-7D95-49B1-B082-272B6BB4871C}" type="slidenum">
              <a:rPr lang="en-US" smtClean="0"/>
              <a:t>‹#›</a:t>
            </a:fld>
            <a:endParaRPr lang="en-US"/>
          </a:p>
        </p:txBody>
      </p:sp>
    </p:spTree>
    <p:extLst>
      <p:ext uri="{BB962C8B-B14F-4D97-AF65-F5344CB8AC3E}">
        <p14:creationId xmlns:p14="http://schemas.microsoft.com/office/powerpoint/2010/main" val="13994739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io3BrAQl3so"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creativecommons.org/licenses/by-nc-sa/1.0/" TargetMode="Externa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flickr.com/photos/grggrssmr/4846187035" TargetMode="External"/><Relationship Id="rId7"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wiki.creativecommons.org/Marking_Works_Technical" TargetMode="External"/><Relationship Id="rId5" Type="http://schemas.openxmlformats.org/officeDocument/2006/relationships/hyperlink" Target="https://wiki.creativecommons.org/Best_practices_for_attribution" TargetMode="External"/><Relationship Id="rId4" Type="http://schemas.openxmlformats.org/officeDocument/2006/relationships/hyperlink" Target="http://creativecommons.org/licenses/by-sa/3.0"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iki.creativecommons.org/Marking_Works_Technical"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hyperlink" Target="http://creativecommons.org/licenses/by/4.0" TargetMode="External"/><Relationship Id="rId5" Type="http://schemas.openxmlformats.org/officeDocument/2006/relationships/hyperlink" Target="http://creativecommons.org/licenses" TargetMode="Externa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8" Type="http://schemas.openxmlformats.org/officeDocument/2006/relationships/hyperlink" Target="http://creativecommons.org/licenses/by/4.0/" TargetMode="External"/><Relationship Id="rId3" Type="http://schemas.openxmlformats.org/officeDocument/2006/relationships/image" Target="../media/image10.png"/><Relationship Id="rId7" Type="http://schemas.openxmlformats.org/officeDocument/2006/relationships/hyperlink" Target="http://search.creativecommons.org/"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hyperlink" Target="http://www.flickr.com/"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ccmixter.org/"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creativecommons.org/licenses/by-nc-sa/4.0/" TargetMode="External"/><Relationship Id="rId5" Type="http://schemas.openxmlformats.org/officeDocument/2006/relationships/hyperlink" Target="http://ocw.mit.edu/courses/electrical-engineering-and-computer-science/6-006-introduction-to-algorithms-fall-2011/" TargetMode="Externa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hyperlink" Target="http://mirrors.creativecommons.org/getcreative"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creativecommons.org/licenses/by-nc-sa/1.0/"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creativecommons.org/licenses/by/3.0/us" TargetMode="External"/><Relationship Id="rId4" Type="http://schemas.openxmlformats.org/officeDocument/2006/relationships/hyperlink" Target="http://phet.colorado.edu/sims/html/concentration/latest/concentration_en.html"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openstaxcollege.org/"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hyperlink" Target="http://open.umn.edu/"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4.xml.rels><?xml version="1.0" encoding="UTF-8" standalone="yes"?>
<Relationships xmlns="http://schemas.openxmlformats.org/package/2006/relationships"><Relationship Id="rId8" Type="http://schemas.openxmlformats.org/officeDocument/2006/relationships/hyperlink" Target="http://www.jorum.ac.uk/" TargetMode="External"/><Relationship Id="rId3" Type="http://schemas.openxmlformats.org/officeDocument/2006/relationships/image" Target="../media/image24.png"/><Relationship Id="rId7" Type="http://schemas.openxmlformats.org/officeDocument/2006/relationships/hyperlink" Target="http://www.oercommons.org/"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hyperlink" Target="http://www.merlot.org/"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google.com/advanced_search"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hyperlink" Target="https://support.google.com/websearch/answer/29508?hl" TargetMode="External"/><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8" Type="http://schemas.openxmlformats.org/officeDocument/2006/relationships/hyperlink" Target="http://www.khanacademy.org/" TargetMode="External"/><Relationship Id="rId13" Type="http://schemas.openxmlformats.org/officeDocument/2006/relationships/hyperlink" Target="http://www.merlot.org/merlot/index.htm" TargetMode="External"/><Relationship Id="rId3" Type="http://schemas.openxmlformats.org/officeDocument/2006/relationships/hyperlink" Target="http://search.creativecommons.org/" TargetMode="External"/><Relationship Id="rId7" Type="http://schemas.openxmlformats.org/officeDocument/2006/relationships/hyperlink" Target="http://phet.colorado.edu/" TargetMode="External"/><Relationship Id="rId12" Type="http://schemas.openxmlformats.org/officeDocument/2006/relationships/hyperlink" Target="http://open.umn.edu/opentextbooks"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ocw.mit.edu/" TargetMode="External"/><Relationship Id="rId11" Type="http://schemas.openxmlformats.org/officeDocument/2006/relationships/hyperlink" Target="http://openstaxcollege.org/books" TargetMode="External"/><Relationship Id="rId5" Type="http://schemas.openxmlformats.org/officeDocument/2006/relationships/hyperlink" Target="https://www.google.com/advanced_search" TargetMode="External"/><Relationship Id="rId15" Type="http://schemas.openxmlformats.org/officeDocument/2006/relationships/image" Target="../media/image28.png"/><Relationship Id="rId10" Type="http://schemas.openxmlformats.org/officeDocument/2006/relationships/hyperlink" Target="https://www.ted.com/about/our-organization/our-policies-terms/ted-talks-usage-policy" TargetMode="External"/><Relationship Id="rId4" Type="http://schemas.openxmlformats.org/officeDocument/2006/relationships/hyperlink" Target="http://www.saylor.org/courses" TargetMode="External"/><Relationship Id="rId9" Type="http://schemas.openxmlformats.org/officeDocument/2006/relationships/hyperlink" Target="http://www.vimeo.com/" TargetMode="External"/><Relationship Id="rId14" Type="http://schemas.openxmlformats.org/officeDocument/2006/relationships/hyperlink" Target="http://guides.lib.vt.edu/oer"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www.hewlett.org/programs/education/open-educational-resources"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hyperlink" Target="http://creativecommons.org/licenses/by-nc-sa/1.0/" TargetMode="External"/><Relationship Id="rId5" Type="http://schemas.openxmlformats.org/officeDocument/2006/relationships/diagramQuickStyle" Target="../diagrams/quickStyle1.xml"/><Relationship Id="rId10" Type="http://schemas.openxmlformats.org/officeDocument/2006/relationships/hyperlink" Target="http://mirrors.creativecommons.org/getcreative" TargetMode="External"/><Relationship Id="rId4" Type="http://schemas.openxmlformats.org/officeDocument/2006/relationships/diagramLayout" Target="../diagrams/layout1.xml"/><Relationship Id="rId9" Type="http://schemas.openxmlformats.org/officeDocument/2006/relationships/image" Target="../media/image1.png"/></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hyperlink" Target="https://wiki.creativecommons.org/Marking_your_work_with_a_CC_license" TargetMode="External"/><Relationship Id="rId4" Type="http://schemas.openxmlformats.org/officeDocument/2006/relationships/image" Target="../media/image32.png"/></Relationships>
</file>

<file path=ppt/slides/_rels/slide4.xml.rels><?xml version="1.0" encoding="UTF-8" standalone="yes"?>
<Relationships xmlns="http://schemas.openxmlformats.org/package/2006/relationships"><Relationship Id="rId3" Type="http://schemas.openxmlformats.org/officeDocument/2006/relationships/hyperlink" Target="http://librarycopyright.net/resources/digitalslider"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merlot.com/" TargetMode="External"/><Relationship Id="rId2" Type="http://schemas.openxmlformats.org/officeDocument/2006/relationships/hyperlink" Target="http://vtechworks.lib.vt.edu/register" TargetMode="External"/><Relationship Id="rId1" Type="http://schemas.openxmlformats.org/officeDocument/2006/relationships/slideLayout" Target="../slideLayouts/slideLayout2.xml"/><Relationship Id="rId4" Type="http://schemas.openxmlformats.org/officeDocument/2006/relationships/hyperlink" Target="http://www.oercommons.org/"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vt.libguides.com/oer" TargetMode="External"/><Relationship Id="rId7"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mailto:OpenVT@googlegroups.edu" TargetMode="External"/><Relationship Id="rId5" Type="http://schemas.openxmlformats.org/officeDocument/2006/relationships/hyperlink" Target="mailto:arwalz@vt.edu" TargetMode="External"/><Relationship Id="rId4" Type="http://schemas.openxmlformats.org/officeDocument/2006/relationships/image" Target="../media/image3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sparc.arl.org/resources/authors/addendu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creativecommons.org/licenses/by/1.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librarycopyright.net/resources/digitalslider"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creativecommons.org/licenses/by-nc-sa/1.0/" TargetMode="External"/><Relationship Id="rId5" Type="http://schemas.openxmlformats.org/officeDocument/2006/relationships/hyperlink" Target="http://mirrors.creativecommons.org/getcreative" TargetMode="Externa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creativecommons.org/licenses/by-nc-sa/1.0/" TargetMode="External"/><Relationship Id="rId4" Type="http://schemas.openxmlformats.org/officeDocument/2006/relationships/hyperlink" Target="http://mirrors.creativecommons.org/getcreativ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1897" y="1981200"/>
            <a:ext cx="8991600" cy="1470025"/>
          </a:xfrm>
        </p:spPr>
        <p:txBody>
          <a:bodyPr>
            <a:normAutofit fontScale="90000"/>
          </a:bodyPr>
          <a:lstStyle/>
          <a:p>
            <a:r>
              <a:rPr lang="en-US" dirty="0" smtClean="0"/>
              <a:t>Get Creative (and stay legal):</a:t>
            </a:r>
            <a:r>
              <a:rPr lang="en-US" sz="2200" dirty="0" smtClean="0"/>
              <a:t/>
            </a:r>
            <a:br>
              <a:rPr lang="en-US" sz="2200" dirty="0" smtClean="0"/>
            </a:br>
            <a:r>
              <a:rPr lang="en-US" sz="2700" dirty="0" smtClean="0"/>
              <a:t>Copyright Compliance with</a:t>
            </a:r>
            <a:br>
              <a:rPr lang="en-US" sz="2700" dirty="0" smtClean="0"/>
            </a:br>
            <a:r>
              <a:rPr lang="en-US" sz="2700" dirty="0" smtClean="0"/>
              <a:t>Creative Commons and Open Educational Resources</a:t>
            </a:r>
            <a:r>
              <a:rPr lang="en-US" dirty="0" smtClean="0"/>
              <a:t/>
            </a:r>
            <a:br>
              <a:rPr lang="en-US" dirty="0" smtClean="0"/>
            </a:br>
            <a:endParaRPr lang="en-US" dirty="0"/>
          </a:p>
        </p:txBody>
      </p:sp>
      <p:sp>
        <p:nvSpPr>
          <p:cNvPr id="3" name="Subtitle 2"/>
          <p:cNvSpPr>
            <a:spLocks noGrp="1"/>
          </p:cNvSpPr>
          <p:nvPr>
            <p:ph type="subTitle" idx="1"/>
          </p:nvPr>
        </p:nvSpPr>
        <p:spPr>
          <a:xfrm>
            <a:off x="76200" y="5029200"/>
            <a:ext cx="8915400" cy="1752600"/>
          </a:xfrm>
        </p:spPr>
        <p:txBody>
          <a:bodyPr>
            <a:normAutofit/>
          </a:bodyPr>
          <a:lstStyle/>
          <a:p>
            <a:r>
              <a:rPr lang="en-US" sz="2000" dirty="0" smtClean="0"/>
              <a:t>Anita Walz  arwalz@vt.edu</a:t>
            </a:r>
          </a:p>
          <a:p>
            <a:r>
              <a:rPr lang="en-US" sz="2000" dirty="0" smtClean="0"/>
              <a:t>Assessment, Open Education &amp; Online Learning Environments Librarian</a:t>
            </a:r>
          </a:p>
          <a:p>
            <a:r>
              <a:rPr lang="en-US" sz="2000" dirty="0" smtClean="0"/>
              <a:t>October 20, 2014</a:t>
            </a:r>
            <a:endParaRPr lang="en-US" sz="2000"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981" y="327660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04800" y="4734235"/>
            <a:ext cx="25146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a:t>
            </a:r>
            <a:endParaRPr lang="en-US" sz="1200" dirty="0" smtClean="0"/>
          </a:p>
          <a:p>
            <a:r>
              <a:rPr lang="en-US" sz="1200" dirty="0" smtClean="0"/>
              <a:t>Creative </a:t>
            </a:r>
            <a:r>
              <a:rPr lang="en-US" sz="1200" dirty="0"/>
              <a:t>Commons </a:t>
            </a:r>
            <a:r>
              <a:rPr lang="en-US" sz="1200" dirty="0">
                <a:hlinkClick r:id="rId5"/>
              </a:rPr>
              <a:t>CC BY-NC-SA</a:t>
            </a:r>
            <a:endParaRPr lang="en-US" sz="1200" dirty="0"/>
          </a:p>
        </p:txBody>
      </p:sp>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03618" y="655852"/>
            <a:ext cx="571026" cy="122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443662" y="228600"/>
            <a:ext cx="23622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Creative Commons </a:t>
            </a:r>
            <a:r>
              <a:rPr lang="en-US" sz="1200" dirty="0">
                <a:hlinkClick r:id="rId5"/>
              </a:rPr>
              <a:t>CC BY-NC-SA</a:t>
            </a:r>
            <a:endParaRPr lang="en-US" sz="1200" dirty="0"/>
          </a:p>
        </p:txBody>
      </p:sp>
      <p:pic>
        <p:nvPicPr>
          <p:cNvPr id="2051"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72400" y="6324600"/>
            <a:ext cx="1033462" cy="343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896508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 </a:t>
            </a:r>
            <a:r>
              <a:rPr lang="en-US" dirty="0" smtClean="0"/>
              <a:t>  Ways to (legally) respond:</a:t>
            </a:r>
            <a:endParaRPr lang="en-US" dirty="0"/>
          </a:p>
        </p:txBody>
      </p:sp>
      <p:sp>
        <p:nvSpPr>
          <p:cNvPr id="3" name="Content Placeholder 2"/>
          <p:cNvSpPr>
            <a:spLocks noGrp="1"/>
          </p:cNvSpPr>
          <p:nvPr>
            <p:ph idx="1"/>
          </p:nvPr>
        </p:nvSpPr>
        <p:spPr/>
        <p:txBody>
          <a:bodyPr>
            <a:normAutofit/>
          </a:bodyPr>
          <a:lstStyle/>
          <a:p>
            <a:pPr marL="514350" indent="-514350">
              <a:buAutoNum type="arabicParenR"/>
            </a:pPr>
            <a:r>
              <a:rPr lang="en-US" sz="2700" dirty="0" smtClean="0"/>
              <a:t>Obtain permission/license </a:t>
            </a:r>
            <a:r>
              <a:rPr lang="en-US" sz="2700" dirty="0"/>
              <a:t>rights for use of copyrighted </a:t>
            </a:r>
            <a:r>
              <a:rPr lang="en-US" sz="2700" dirty="0" smtClean="0"/>
              <a:t>materials</a:t>
            </a:r>
          </a:p>
          <a:p>
            <a:pPr marL="514350" indent="-514350">
              <a:buAutoNum type="arabicParenR"/>
            </a:pPr>
            <a:endParaRPr lang="en-US" sz="1800" dirty="0"/>
          </a:p>
          <a:p>
            <a:pPr marL="514350" indent="-514350">
              <a:buAutoNum type="arabicParenR"/>
            </a:pPr>
            <a:r>
              <a:rPr lang="en-US" sz="2700" dirty="0" smtClean="0"/>
              <a:t>Identify </a:t>
            </a:r>
            <a:r>
              <a:rPr lang="en-US" sz="2700" dirty="0"/>
              <a:t>an </a:t>
            </a:r>
            <a:r>
              <a:rPr lang="en-US" sz="2700" dirty="0" smtClean="0"/>
              <a:t>exempt or fair </a:t>
            </a:r>
            <a:r>
              <a:rPr lang="en-US" sz="2700" dirty="0"/>
              <a:t>use under U.S. Copyright </a:t>
            </a:r>
            <a:r>
              <a:rPr lang="en-US" sz="2700" dirty="0" smtClean="0"/>
              <a:t>law</a:t>
            </a:r>
          </a:p>
          <a:p>
            <a:pPr marL="514350" indent="-514350">
              <a:buAutoNum type="arabicParenR"/>
            </a:pPr>
            <a:endParaRPr lang="en-US" dirty="0" smtClean="0"/>
          </a:p>
          <a:p>
            <a:pPr marL="0" indent="0">
              <a:buNone/>
            </a:pPr>
            <a:endParaRPr lang="en-US" dirty="0">
              <a:solidFill>
                <a:srgbClr val="FF0000"/>
              </a:solidFill>
            </a:endParaRPr>
          </a:p>
          <a:p>
            <a:pPr marL="0" indent="0">
              <a:buNone/>
            </a:pPr>
            <a:endParaRPr lang="en-US" dirty="0"/>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3618" y="655852"/>
            <a:ext cx="571026" cy="1228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443662" y="228600"/>
            <a:ext cx="23622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Creative Commons </a:t>
            </a:r>
            <a:r>
              <a:rPr lang="en-US" sz="1200" dirty="0">
                <a:hlinkClick r:id="rId5"/>
              </a:rPr>
              <a:t>CC BY-NC-SA</a:t>
            </a:r>
            <a:endParaRPr lang="en-US" sz="1200" dirty="0"/>
          </a:p>
        </p:txBody>
      </p:sp>
    </p:spTree>
    <p:extLst>
      <p:ext uri="{BB962C8B-B14F-4D97-AF65-F5344CB8AC3E}">
        <p14:creationId xmlns:p14="http://schemas.microsoft.com/office/powerpoint/2010/main" val="28490787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Exemptions</a:t>
            </a:r>
            <a:endParaRPr lang="en-US" dirty="0"/>
          </a:p>
        </p:txBody>
      </p:sp>
      <p:sp>
        <p:nvSpPr>
          <p:cNvPr id="5" name="Content Placeholder 4"/>
          <p:cNvSpPr>
            <a:spLocks noGrp="1"/>
          </p:cNvSpPr>
          <p:nvPr>
            <p:ph idx="1"/>
          </p:nvPr>
        </p:nvSpPr>
        <p:spPr>
          <a:xfrm>
            <a:off x="0" y="1828800"/>
            <a:ext cx="9144000" cy="4648200"/>
          </a:xfrm>
        </p:spPr>
        <p:txBody>
          <a:bodyPr>
            <a:normAutofit/>
          </a:bodyPr>
          <a:lstStyle/>
          <a:p>
            <a:r>
              <a:rPr lang="en-US" sz="2400" dirty="0" smtClean="0"/>
              <a:t>Section 107: </a:t>
            </a:r>
            <a:r>
              <a:rPr lang="en-US" sz="2700" dirty="0" smtClean="0">
                <a:solidFill>
                  <a:srgbClr val="FF0000"/>
                </a:solidFill>
              </a:rPr>
              <a:t>Fair use</a:t>
            </a:r>
          </a:p>
          <a:p>
            <a:r>
              <a:rPr lang="en-US" sz="1700" dirty="0" smtClean="0"/>
              <a:t>Section 108: Library copying</a:t>
            </a:r>
          </a:p>
          <a:p>
            <a:r>
              <a:rPr lang="en-US" sz="1700" dirty="0" smtClean="0"/>
              <a:t>Section 109(a): First sale doctrine</a:t>
            </a:r>
          </a:p>
          <a:p>
            <a:r>
              <a:rPr lang="en-US" sz="1700" dirty="0" smtClean="0"/>
              <a:t>Section 109(c): Exemption for public displays</a:t>
            </a:r>
          </a:p>
          <a:p>
            <a:r>
              <a:rPr lang="en-US" sz="2400" dirty="0" smtClean="0"/>
              <a:t>Section 110(1): </a:t>
            </a:r>
            <a:r>
              <a:rPr lang="en-US" sz="2700" dirty="0" smtClean="0">
                <a:solidFill>
                  <a:srgbClr val="FF0000"/>
                </a:solidFill>
              </a:rPr>
              <a:t>Displays/performances in face to face teaching</a:t>
            </a:r>
          </a:p>
          <a:p>
            <a:r>
              <a:rPr lang="en-US" sz="2400" dirty="0" smtClean="0"/>
              <a:t>Section 110(2): </a:t>
            </a:r>
            <a:r>
              <a:rPr lang="en-US" sz="2700" dirty="0" smtClean="0">
                <a:solidFill>
                  <a:srgbClr val="FF0000"/>
                </a:solidFill>
              </a:rPr>
              <a:t>Displays/performances in distance learning</a:t>
            </a:r>
          </a:p>
          <a:p>
            <a:r>
              <a:rPr lang="en-US" sz="1700" dirty="0" smtClean="0"/>
              <a:t>Section 117: Computer software</a:t>
            </a:r>
          </a:p>
          <a:p>
            <a:r>
              <a:rPr lang="en-US" sz="1700" dirty="0" smtClean="0"/>
              <a:t>Section 120: Architectural works</a:t>
            </a:r>
          </a:p>
          <a:p>
            <a:r>
              <a:rPr lang="en-US" sz="1700" dirty="0" smtClean="0"/>
              <a:t>Section 121: Special formats for persons who are blind or have other disabilities</a:t>
            </a:r>
            <a:endParaRPr lang="en-US" sz="1700" dirty="0"/>
          </a:p>
        </p:txBody>
      </p:sp>
      <p:sp>
        <p:nvSpPr>
          <p:cNvPr id="3" name="TextBox 2"/>
          <p:cNvSpPr txBox="1"/>
          <p:nvPr/>
        </p:nvSpPr>
        <p:spPr>
          <a:xfrm>
            <a:off x="5029200" y="1219200"/>
            <a:ext cx="3886200" cy="523220"/>
          </a:xfrm>
          <a:prstGeom prst="rect">
            <a:avLst/>
          </a:prstGeom>
          <a:noFill/>
        </p:spPr>
        <p:txBody>
          <a:bodyPr wrap="square" rtlCol="0">
            <a:spAutoFit/>
          </a:bodyPr>
          <a:lstStyle/>
          <a:p>
            <a:r>
              <a:rPr lang="en-US" sz="2800" dirty="0" smtClean="0"/>
              <a:t>Chapter 17 of U.S. Code</a:t>
            </a:r>
            <a:endParaRPr lang="en-US" sz="2800" dirty="0"/>
          </a:p>
        </p:txBody>
      </p:sp>
      <p:sp>
        <p:nvSpPr>
          <p:cNvPr id="4" name="TextBox 3"/>
          <p:cNvSpPr txBox="1"/>
          <p:nvPr/>
        </p:nvSpPr>
        <p:spPr>
          <a:xfrm>
            <a:off x="4114800" y="5477162"/>
            <a:ext cx="4800600" cy="1200329"/>
          </a:xfrm>
          <a:prstGeom prst="rect">
            <a:avLst/>
          </a:prstGeom>
          <a:noFill/>
          <a:ln>
            <a:solidFill>
              <a:schemeClr val="tx1"/>
            </a:solidFill>
          </a:ln>
        </p:spPr>
        <p:txBody>
          <a:bodyPr wrap="square" rtlCol="0">
            <a:spAutoFit/>
          </a:bodyPr>
          <a:lstStyle/>
          <a:p>
            <a:r>
              <a:rPr lang="en-US" sz="2400" dirty="0" smtClean="0"/>
              <a:t>Also valuable: </a:t>
            </a:r>
            <a:r>
              <a:rPr lang="en-US" sz="2400" dirty="0" smtClean="0">
                <a:solidFill>
                  <a:srgbClr val="FF0000"/>
                </a:solidFill>
              </a:rPr>
              <a:t>Documentation of the exemption you used – that you acted “in good faith”</a:t>
            </a:r>
          </a:p>
        </p:txBody>
      </p:sp>
    </p:spTree>
    <p:extLst>
      <p:ext uri="{BB962C8B-B14F-4D97-AF65-F5344CB8AC3E}">
        <p14:creationId xmlns:p14="http://schemas.microsoft.com/office/powerpoint/2010/main" val="36512103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5</a:t>
            </a:r>
            <a:r>
              <a:rPr lang="en-US" dirty="0" smtClean="0"/>
              <a:t> Ways to (legally) respond:</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AutoNum type="arabicParenR"/>
            </a:pPr>
            <a:r>
              <a:rPr lang="en-US" dirty="0" smtClean="0"/>
              <a:t>Obtain permission/license </a:t>
            </a:r>
            <a:r>
              <a:rPr lang="en-US" dirty="0"/>
              <a:t>rights for use of copyrighted </a:t>
            </a:r>
            <a:r>
              <a:rPr lang="en-US" dirty="0" smtClean="0"/>
              <a:t>materials</a:t>
            </a:r>
          </a:p>
          <a:p>
            <a:pPr marL="514350" indent="-514350">
              <a:buAutoNum type="arabicParenR"/>
            </a:pPr>
            <a:endParaRPr lang="en-US" dirty="0"/>
          </a:p>
          <a:p>
            <a:pPr marL="514350" indent="-514350">
              <a:buAutoNum type="arabicParenR"/>
            </a:pPr>
            <a:r>
              <a:rPr lang="en-US" dirty="0" smtClean="0"/>
              <a:t>Identify </a:t>
            </a:r>
            <a:r>
              <a:rPr lang="en-US" dirty="0"/>
              <a:t>an </a:t>
            </a:r>
            <a:r>
              <a:rPr lang="en-US" dirty="0" smtClean="0"/>
              <a:t>exempt or fair </a:t>
            </a:r>
            <a:r>
              <a:rPr lang="en-US" dirty="0"/>
              <a:t>use under U.S. Copyright </a:t>
            </a:r>
            <a:r>
              <a:rPr lang="en-US" dirty="0" smtClean="0"/>
              <a:t>law</a:t>
            </a:r>
          </a:p>
          <a:p>
            <a:pPr marL="514350" indent="-514350">
              <a:buAutoNum type="arabicParenR"/>
            </a:pPr>
            <a:endParaRPr lang="en-US" dirty="0" smtClean="0"/>
          </a:p>
          <a:p>
            <a:pPr marL="514350" indent="-514350">
              <a:buAutoNum type="arabicParenR"/>
            </a:pPr>
            <a:r>
              <a:rPr lang="en-US" dirty="0" smtClean="0"/>
              <a:t>Utilize Library links, reserves &amp; </a:t>
            </a:r>
            <a:r>
              <a:rPr lang="en-US" dirty="0" err="1" smtClean="0"/>
              <a:t>eReserves</a:t>
            </a:r>
            <a:endParaRPr lang="en-US" dirty="0" smtClean="0"/>
          </a:p>
          <a:p>
            <a:pPr marL="514350" indent="-514350">
              <a:buAutoNum type="arabicParenR"/>
            </a:pPr>
            <a:endParaRPr lang="en-US" dirty="0" smtClean="0"/>
          </a:p>
          <a:p>
            <a:pPr marL="514350" indent="-514350">
              <a:buFont typeface="Arial" panose="020B0604020202020204" pitchFamily="34" charset="0"/>
              <a:buAutoNum type="arabicParenR"/>
            </a:pPr>
            <a:r>
              <a:rPr lang="en-US" dirty="0"/>
              <a:t>Use materials from the public domain</a:t>
            </a:r>
          </a:p>
          <a:p>
            <a:pPr marL="514350" indent="-514350">
              <a:buAutoNum type="arabicParenR"/>
            </a:pPr>
            <a:endParaRPr lang="en-US" dirty="0" smtClean="0">
              <a:solidFill>
                <a:srgbClr val="FF0000"/>
              </a:solidFill>
            </a:endParaRPr>
          </a:p>
          <a:p>
            <a:pPr marL="514350" indent="-514350">
              <a:buAutoNum type="arabicParenR"/>
            </a:pPr>
            <a:r>
              <a:rPr lang="en-US" dirty="0" smtClean="0">
                <a:solidFill>
                  <a:srgbClr val="FF0000"/>
                </a:solidFill>
              </a:rPr>
              <a:t>Use </a:t>
            </a:r>
            <a:r>
              <a:rPr lang="en-US" dirty="0">
                <a:solidFill>
                  <a:srgbClr val="FF0000"/>
                </a:solidFill>
              </a:rPr>
              <a:t>openly licensed </a:t>
            </a:r>
            <a:r>
              <a:rPr lang="en-US" dirty="0" smtClean="0">
                <a:solidFill>
                  <a:srgbClr val="FF0000"/>
                </a:solidFill>
              </a:rPr>
              <a:t>materials</a:t>
            </a:r>
          </a:p>
          <a:p>
            <a:pPr marL="514350" indent="-514350">
              <a:buAutoNum type="arabicParenR"/>
            </a:pPr>
            <a:endParaRPr lang="en-US" dirty="0">
              <a:solidFill>
                <a:srgbClr val="FF0000"/>
              </a:solidFill>
            </a:endParaRPr>
          </a:p>
          <a:p>
            <a:pPr marL="0" indent="0">
              <a:buNone/>
            </a:pPr>
            <a:endParaRPr lang="en-US" dirty="0"/>
          </a:p>
        </p:txBody>
      </p:sp>
    </p:spTree>
    <p:extLst>
      <p:ext uri="{BB962C8B-B14F-4D97-AF65-F5344CB8AC3E}">
        <p14:creationId xmlns:p14="http://schemas.microsoft.com/office/powerpoint/2010/main" val="34419775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endParaRPr lang="en-US" dirty="0" smtClean="0">
              <a:hlinkClick r:id="rId3"/>
            </a:endParaRPr>
          </a:p>
          <a:p>
            <a:pPr marL="0" indent="0">
              <a:buNone/>
            </a:pPr>
            <a:endParaRPr lang="en-US" dirty="0">
              <a:hlinkClick r:id="rId3"/>
            </a:endParaRPr>
          </a:p>
          <a:p>
            <a:pPr marL="0" indent="0">
              <a:buNone/>
            </a:pPr>
            <a:endParaRPr lang="en-US" dirty="0"/>
          </a:p>
          <a:p>
            <a:pPr marL="0" indent="0">
              <a:buNone/>
            </a:pPr>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2691888"/>
            <a:ext cx="4505325" cy="32861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TextBox 4"/>
          <p:cNvSpPr txBox="1"/>
          <p:nvPr/>
        </p:nvSpPr>
        <p:spPr>
          <a:xfrm>
            <a:off x="4419598" y="5958348"/>
            <a:ext cx="4505325" cy="584775"/>
          </a:xfrm>
          <a:prstGeom prst="rect">
            <a:avLst/>
          </a:prstGeom>
          <a:noFill/>
        </p:spPr>
        <p:txBody>
          <a:bodyPr wrap="square" rtlCol="0">
            <a:spAutoFit/>
          </a:bodyPr>
          <a:lstStyle/>
          <a:p>
            <a:r>
              <a:rPr lang="en-US" sz="1600" dirty="0"/>
              <a:t>© Creative Commons </a:t>
            </a:r>
            <a:r>
              <a:rPr lang="en-US" sz="1600" dirty="0">
                <a:hlinkClick r:id="rId5"/>
              </a:rPr>
              <a:t>CC BY-NC-SA</a:t>
            </a:r>
            <a:endParaRPr lang="en-US" sz="1600" dirty="0"/>
          </a:p>
          <a:p>
            <a:r>
              <a:rPr lang="en-US" sz="1600" dirty="0" smtClean="0">
                <a:hlinkClick r:id="rId3"/>
              </a:rPr>
              <a:t>https</a:t>
            </a:r>
            <a:r>
              <a:rPr lang="en-US" sz="1600" dirty="0">
                <a:hlinkClick r:id="rId3"/>
              </a:rPr>
              <a:t>://www.youtube.com/watch?v=io3BrAQl3so</a:t>
            </a:r>
            <a:r>
              <a:rPr lang="en-US" sz="1600" dirty="0"/>
              <a:t> </a:t>
            </a:r>
            <a:endParaRPr lang="en-US" sz="1600" dirty="0" smtClean="0"/>
          </a:p>
        </p:txBody>
      </p:sp>
      <p:pic>
        <p:nvPicPr>
          <p:cNvPr id="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1371600"/>
            <a:ext cx="1600200" cy="43851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1"/>
          <p:cNvSpPr>
            <a:spLocks noGrp="1"/>
          </p:cNvSpPr>
          <p:nvPr>
            <p:ph type="title"/>
          </p:nvPr>
        </p:nvSpPr>
        <p:spPr>
          <a:xfrm>
            <a:off x="457200" y="274638"/>
            <a:ext cx="8229600" cy="1143000"/>
          </a:xfrm>
        </p:spPr>
        <p:txBody>
          <a:bodyPr>
            <a:normAutofit/>
          </a:bodyPr>
          <a:lstStyle/>
          <a:p>
            <a:r>
              <a:rPr lang="en-US" dirty="0" smtClean="0">
                <a:solidFill>
                  <a:srgbClr val="FF0000"/>
                </a:solidFill>
              </a:rPr>
              <a:t>Creative Commons </a:t>
            </a:r>
            <a:r>
              <a:rPr lang="en-US" dirty="0" smtClean="0"/>
              <a:t>Licenses</a:t>
            </a:r>
            <a:endParaRPr lang="en-US" dirty="0"/>
          </a:p>
        </p:txBody>
      </p:sp>
    </p:spTree>
    <p:extLst>
      <p:ext uri="{BB962C8B-B14F-4D97-AF65-F5344CB8AC3E}">
        <p14:creationId xmlns:p14="http://schemas.microsoft.com/office/powerpoint/2010/main" val="537592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5</a:t>
            </a:r>
            <a:r>
              <a:rPr lang="en-US" dirty="0" smtClean="0"/>
              <a:t> Ways to (legally) respond:</a:t>
            </a:r>
            <a:endParaRPr lang="en-US" dirty="0"/>
          </a:p>
        </p:txBody>
      </p:sp>
      <p:sp>
        <p:nvSpPr>
          <p:cNvPr id="3" name="Content Placeholder 2"/>
          <p:cNvSpPr>
            <a:spLocks noGrp="1"/>
          </p:cNvSpPr>
          <p:nvPr>
            <p:ph idx="1"/>
          </p:nvPr>
        </p:nvSpPr>
        <p:spPr/>
        <p:txBody>
          <a:bodyPr>
            <a:normAutofit fontScale="85000" lnSpcReduction="20000"/>
          </a:bodyPr>
          <a:lstStyle/>
          <a:p>
            <a:pPr marL="514350" indent="-514350">
              <a:buAutoNum type="arabicParenR"/>
            </a:pPr>
            <a:r>
              <a:rPr lang="en-US" dirty="0" smtClean="0"/>
              <a:t>Obtain permission/license </a:t>
            </a:r>
            <a:r>
              <a:rPr lang="en-US" dirty="0"/>
              <a:t>rights for use of copyrighted </a:t>
            </a:r>
            <a:r>
              <a:rPr lang="en-US" dirty="0" smtClean="0"/>
              <a:t>materials</a:t>
            </a:r>
          </a:p>
          <a:p>
            <a:pPr marL="514350" indent="-514350">
              <a:buAutoNum type="arabicParenR"/>
            </a:pPr>
            <a:endParaRPr lang="en-US" dirty="0"/>
          </a:p>
          <a:p>
            <a:pPr marL="514350" indent="-514350">
              <a:buAutoNum type="arabicParenR"/>
            </a:pPr>
            <a:r>
              <a:rPr lang="en-US" dirty="0" smtClean="0"/>
              <a:t>Identify </a:t>
            </a:r>
            <a:r>
              <a:rPr lang="en-US" dirty="0"/>
              <a:t>an </a:t>
            </a:r>
            <a:r>
              <a:rPr lang="en-US" dirty="0" smtClean="0"/>
              <a:t>exempt or fair </a:t>
            </a:r>
            <a:r>
              <a:rPr lang="en-US" dirty="0"/>
              <a:t>use under U.S. Copyright </a:t>
            </a:r>
            <a:r>
              <a:rPr lang="en-US" dirty="0" smtClean="0"/>
              <a:t>law</a:t>
            </a:r>
          </a:p>
          <a:p>
            <a:pPr marL="514350" indent="-514350">
              <a:buAutoNum type="arabicParenR"/>
            </a:pPr>
            <a:endParaRPr lang="en-US" dirty="0" smtClean="0"/>
          </a:p>
          <a:p>
            <a:pPr marL="514350" indent="-514350">
              <a:buAutoNum type="arabicParenR"/>
            </a:pPr>
            <a:r>
              <a:rPr lang="en-US" dirty="0" smtClean="0"/>
              <a:t>Utilize Library links, reserves &amp; </a:t>
            </a:r>
            <a:r>
              <a:rPr lang="en-US" dirty="0" err="1" smtClean="0"/>
              <a:t>eReserves</a:t>
            </a:r>
            <a:endParaRPr lang="en-US" dirty="0" smtClean="0"/>
          </a:p>
          <a:p>
            <a:pPr marL="514350" indent="-514350">
              <a:buAutoNum type="arabicParenR"/>
            </a:pPr>
            <a:endParaRPr lang="en-US" dirty="0" smtClean="0"/>
          </a:p>
          <a:p>
            <a:pPr marL="514350" indent="-514350">
              <a:buFont typeface="Arial" panose="020B0604020202020204" pitchFamily="34" charset="0"/>
              <a:buAutoNum type="arabicParenR"/>
            </a:pPr>
            <a:r>
              <a:rPr lang="en-US" dirty="0"/>
              <a:t>Use materials from the public domain</a:t>
            </a:r>
          </a:p>
          <a:p>
            <a:pPr marL="514350" indent="-514350">
              <a:buAutoNum type="arabicParenR"/>
            </a:pPr>
            <a:endParaRPr lang="en-US" dirty="0" smtClean="0">
              <a:solidFill>
                <a:srgbClr val="FF0000"/>
              </a:solidFill>
            </a:endParaRPr>
          </a:p>
          <a:p>
            <a:pPr marL="514350" indent="-514350">
              <a:buAutoNum type="arabicParenR"/>
            </a:pPr>
            <a:r>
              <a:rPr lang="en-US" dirty="0" smtClean="0">
                <a:solidFill>
                  <a:srgbClr val="FF0000"/>
                </a:solidFill>
              </a:rPr>
              <a:t>Use </a:t>
            </a:r>
            <a:r>
              <a:rPr lang="en-US" dirty="0">
                <a:solidFill>
                  <a:srgbClr val="FF0000"/>
                </a:solidFill>
              </a:rPr>
              <a:t>openly licensed </a:t>
            </a:r>
            <a:r>
              <a:rPr lang="en-US" dirty="0" smtClean="0">
                <a:solidFill>
                  <a:srgbClr val="FF0000"/>
                </a:solidFill>
              </a:rPr>
              <a:t>materials</a:t>
            </a:r>
            <a:r>
              <a:rPr lang="en-US" dirty="0" smtClean="0"/>
              <a:t> (CC, GNU…)</a:t>
            </a:r>
          </a:p>
          <a:p>
            <a:pPr marL="514350" indent="-514350">
              <a:buAutoNum type="arabicParenR"/>
            </a:pPr>
            <a:endParaRPr lang="en-US" dirty="0">
              <a:solidFill>
                <a:srgbClr val="FF0000"/>
              </a:solidFill>
            </a:endParaRPr>
          </a:p>
          <a:p>
            <a:pPr marL="0" indent="0">
              <a:buNone/>
            </a:pPr>
            <a:endParaRPr lang="en-US" dirty="0"/>
          </a:p>
        </p:txBody>
      </p:sp>
    </p:spTree>
    <p:extLst>
      <p:ext uri="{BB962C8B-B14F-4D97-AF65-F5344CB8AC3E}">
        <p14:creationId xmlns:p14="http://schemas.microsoft.com/office/powerpoint/2010/main" val="10213482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Creative Commons License Symbols</a:t>
            </a:r>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295400"/>
            <a:ext cx="4572000" cy="51484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409385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219200"/>
            <a:ext cx="6724650" cy="5410200"/>
          </a:xfrm>
        </p:spPr>
        <p:txBody>
          <a:bodyPr>
            <a:normAutofit/>
          </a:bodyPr>
          <a:lstStyle/>
          <a:p>
            <a:pPr marL="0" indent="0">
              <a:buNone/>
            </a:pPr>
            <a:r>
              <a:rPr lang="en-US" sz="1800" dirty="0" smtClean="0"/>
              <a:t>Attribution “</a:t>
            </a:r>
            <a:r>
              <a:rPr lang="en-US" sz="1800" dirty="0"/>
              <a:t>CC-BY</a:t>
            </a:r>
            <a:r>
              <a:rPr lang="en-US" sz="1800" dirty="0" smtClean="0"/>
              <a:t>”</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endParaRPr lang="en-US" sz="1800" dirty="0" smtClean="0"/>
          </a:p>
          <a:p>
            <a:pPr marL="0" indent="0">
              <a:buNone/>
            </a:pPr>
            <a:endParaRPr lang="en-US" sz="1800" dirty="0" smtClean="0"/>
          </a:p>
          <a:p>
            <a:pPr marL="0" indent="0">
              <a:buNone/>
            </a:pPr>
            <a:r>
              <a:rPr lang="en-US" sz="1800" dirty="0" smtClean="0"/>
              <a:t>Attribution Noncommercial “CC BY-NC”</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NoDerivatives</a:t>
            </a:r>
            <a:r>
              <a:rPr lang="en-US" sz="1800" dirty="0" smtClean="0"/>
              <a:t> “CC BY-ND”</a:t>
            </a:r>
          </a:p>
          <a:p>
            <a:pPr marL="0" indent="0">
              <a:buNone/>
            </a:pP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NoDerivatives</a:t>
            </a:r>
            <a:r>
              <a:rPr lang="en-US" sz="1800" dirty="0" smtClean="0"/>
              <a:t> “CC BY-NC-ND”</a:t>
            </a:r>
            <a:endParaRPr lang="en-US" sz="1800"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936373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838200"/>
          </a:xfrm>
        </p:spPr>
        <p:txBody>
          <a:bodyPr>
            <a:normAutofit fontScale="850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3628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19050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483193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27432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35008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304800"/>
            <a:ext cx="8756384" cy="6260815"/>
          </a:xfrm>
        </p:spPr>
      </p:pic>
      <p:sp>
        <p:nvSpPr>
          <p:cNvPr id="4" name="TextBox 3"/>
          <p:cNvSpPr txBox="1"/>
          <p:nvPr/>
        </p:nvSpPr>
        <p:spPr>
          <a:xfrm>
            <a:off x="5257800" y="6477000"/>
            <a:ext cx="3581400" cy="369332"/>
          </a:xfrm>
          <a:prstGeom prst="rect">
            <a:avLst/>
          </a:prstGeom>
          <a:noFill/>
        </p:spPr>
        <p:txBody>
          <a:bodyPr wrap="square" rtlCol="0">
            <a:spAutoFit/>
          </a:bodyPr>
          <a:lstStyle/>
          <a:p>
            <a:r>
              <a:rPr lang="en-US" dirty="0" smtClean="0"/>
              <a:t>This image is in the public domain.</a:t>
            </a:r>
            <a:endParaRPr lang="en-US" dirty="0"/>
          </a:p>
        </p:txBody>
      </p:sp>
      <p:sp>
        <p:nvSpPr>
          <p:cNvPr id="5" name="Subtitle 2"/>
          <p:cNvSpPr txBox="1">
            <a:spLocks/>
          </p:cNvSpPr>
          <p:nvPr/>
        </p:nvSpPr>
        <p:spPr>
          <a:xfrm>
            <a:off x="171450" y="3048000"/>
            <a:ext cx="8686800" cy="25908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dirty="0" smtClean="0"/>
          </a:p>
          <a:p>
            <a:pPr marL="0" indent="0" algn="ctr">
              <a:buNone/>
            </a:pPr>
            <a:r>
              <a:rPr lang="en-US" dirty="0" smtClean="0"/>
              <a:t>Anita Walz </a:t>
            </a:r>
          </a:p>
          <a:p>
            <a:pPr marL="0" indent="0" algn="ctr">
              <a:buNone/>
            </a:pPr>
            <a:r>
              <a:rPr lang="en-US" sz="2400" dirty="0" smtClean="0"/>
              <a:t>Assessment, Open Education &amp; Online Learning Environments Librarian</a:t>
            </a:r>
          </a:p>
          <a:p>
            <a:pPr marL="0" indent="0" algn="ctr">
              <a:buNone/>
            </a:pPr>
            <a:endParaRPr lang="en-US" sz="2400" dirty="0"/>
          </a:p>
          <a:p>
            <a:pPr marL="0" indent="0" algn="ctr">
              <a:buNone/>
            </a:pPr>
            <a:r>
              <a:rPr lang="en-US" sz="2400" dirty="0" smtClean="0"/>
              <a:t>Virginia Tech Libraries</a:t>
            </a:r>
          </a:p>
          <a:p>
            <a:pPr marL="0" indent="0" algn="ctr">
              <a:buNone/>
            </a:pPr>
            <a:endParaRPr lang="en-US" sz="2400" dirty="0"/>
          </a:p>
          <a:p>
            <a:pPr marL="0" indent="0" algn="ctr">
              <a:buNone/>
            </a:pPr>
            <a:r>
              <a:rPr lang="en-US" sz="2400" dirty="0" smtClean="0"/>
              <a:t>arwalz@vt.edu</a:t>
            </a:r>
          </a:p>
          <a:p>
            <a:endParaRPr lang="en-US" sz="2400" dirty="0"/>
          </a:p>
        </p:txBody>
      </p:sp>
    </p:spTree>
    <p:extLst>
      <p:ext uri="{BB962C8B-B14F-4D97-AF65-F5344CB8AC3E}">
        <p14:creationId xmlns:p14="http://schemas.microsoft.com/office/powerpoint/2010/main" val="21782728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39624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r>
              <a:rPr lang="en-US" sz="1600" dirty="0"/>
              <a:t>This license lets others remix, tweak, and build upon a work non-commercially, as long as they credit the original author and license their new creations under the identical terms. Others can download and redistribute this work just like the by-</a:t>
            </a:r>
            <a:r>
              <a:rPr lang="en-US" sz="1600" dirty="0" err="1"/>
              <a:t>nc</a:t>
            </a:r>
            <a:r>
              <a:rPr lang="en-US" sz="1600" dirty="0"/>
              <a:t>-</a:t>
            </a:r>
            <a:r>
              <a:rPr lang="en-US" sz="1600" dirty="0" err="1"/>
              <a:t>nd</a:t>
            </a:r>
            <a:r>
              <a:rPr lang="en-US" sz="1600" dirty="0"/>
              <a:t> license, but they can also translate, make remixes, and produce new stories based on the work. All new work based on the original will carry the same license, so any derivatives will also be non-commercial in nature.</a:t>
            </a:r>
            <a:endParaRPr lang="en-US" sz="1800" dirty="0" smtClean="0"/>
          </a:p>
          <a:p>
            <a:pPr marL="0" indent="0">
              <a:buNone/>
            </a:pPr>
            <a:endParaRPr lang="en-US" sz="18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98874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48006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r>
              <a:rPr lang="en-US" sz="1600" dirty="0"/>
              <a:t>This license lets others remix, tweak, and build upon a work non-commercially, as long as they credit the original author and license their new creations under the identical terms. Others can download and redistribute this work just like the by-</a:t>
            </a:r>
            <a:r>
              <a:rPr lang="en-US" sz="1600" dirty="0" err="1"/>
              <a:t>nc</a:t>
            </a:r>
            <a:r>
              <a:rPr lang="en-US" sz="1600" dirty="0"/>
              <a:t>-</a:t>
            </a:r>
            <a:r>
              <a:rPr lang="en-US" sz="1600" dirty="0" err="1"/>
              <a:t>nd</a:t>
            </a:r>
            <a:r>
              <a:rPr lang="en-US" sz="1600" dirty="0"/>
              <a:t> license, but they can also translate, make remixes, and produce new stories based on the work. All new work based on the original will carry the same license, so any derivatives will also be non-commercial in nature.</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NoDerivatives</a:t>
            </a:r>
            <a:r>
              <a:rPr lang="en-US" sz="1800" dirty="0" smtClean="0"/>
              <a:t> “CC BY-ND”</a:t>
            </a:r>
            <a:r>
              <a:rPr lang="en-US" sz="1500" dirty="0"/>
              <a:t> </a:t>
            </a:r>
            <a:endParaRPr lang="en-US" sz="1500" dirty="0" smtClean="0"/>
          </a:p>
          <a:p>
            <a:pPr marL="0" indent="0">
              <a:buNone/>
            </a:pPr>
            <a:r>
              <a:rPr lang="en-US" sz="1500" dirty="0" smtClean="0"/>
              <a:t>This </a:t>
            </a:r>
            <a:r>
              <a:rPr lang="en-US" sz="1500" dirty="0"/>
              <a:t>license allows for redistribution, commercial and non-commercial, as long as it is passed along unchanged and in whole, with credit to the original author</a:t>
            </a:r>
            <a:r>
              <a:rPr lang="en-US" sz="1500" dirty="0" smtClean="0"/>
              <a:t>.</a:t>
            </a:r>
          </a:p>
          <a:p>
            <a:pPr marL="0" indent="0">
              <a:buNone/>
            </a:pPr>
            <a:endParaRPr lang="en-US" sz="1500" dirty="0"/>
          </a:p>
          <a:p>
            <a:pPr marL="0" indent="0">
              <a:buNone/>
            </a:pPr>
            <a:endParaRPr lang="en-US" sz="1500" dirty="0" smtClean="0"/>
          </a:p>
          <a:p>
            <a:pPr marL="0" indent="0">
              <a:buNone/>
            </a:pPr>
            <a:endParaRPr lang="en-US" sz="1500" dirty="0"/>
          </a:p>
          <a:p>
            <a:pPr marL="0" indent="0">
              <a:buNone/>
            </a:pPr>
            <a:endParaRPr lang="en-US" sz="1500" dirty="0" smtClean="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58866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Creative Commons Licenses</a:t>
            </a:r>
            <a:endParaRPr lang="en-US" dirty="0"/>
          </a:p>
        </p:txBody>
      </p:sp>
      <p:sp>
        <p:nvSpPr>
          <p:cNvPr id="5" name="Content Placeholder 4"/>
          <p:cNvSpPr>
            <a:spLocks noGrp="1"/>
          </p:cNvSpPr>
          <p:nvPr>
            <p:ph idx="1"/>
          </p:nvPr>
        </p:nvSpPr>
        <p:spPr>
          <a:xfrm>
            <a:off x="1600200" y="1143000"/>
            <a:ext cx="6724650" cy="5715000"/>
          </a:xfrm>
        </p:spPr>
        <p:txBody>
          <a:bodyPr>
            <a:normAutofit fontScale="77500" lnSpcReduction="20000"/>
          </a:bodyPr>
          <a:lstStyle/>
          <a:p>
            <a:pPr marL="0" indent="0">
              <a:buNone/>
            </a:pPr>
            <a:r>
              <a:rPr lang="en-US" sz="1800" dirty="0" smtClean="0"/>
              <a:t>Attribution “</a:t>
            </a:r>
            <a:r>
              <a:rPr lang="en-US" sz="1800" dirty="0"/>
              <a:t>CC-BY” </a:t>
            </a:r>
            <a:endParaRPr lang="en-US" sz="1800" dirty="0" smtClean="0"/>
          </a:p>
          <a:p>
            <a:pPr marL="0" indent="0">
              <a:buNone/>
            </a:pPr>
            <a:r>
              <a:rPr lang="en-US" sz="1500" dirty="0" smtClean="0"/>
              <a:t>This </a:t>
            </a:r>
            <a:r>
              <a:rPr lang="en-US" sz="1500" dirty="0"/>
              <a:t>license lets others distribute, remix, tweak, and build upon a work, even commercially, as long as they credit the original author for the original creation. This is the most accommodating of licenses offered, in terms of what others can do with a work licensed under Attribution.</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ShareAlike</a:t>
            </a:r>
            <a:r>
              <a:rPr lang="en-US" sz="1800" dirty="0" smtClean="0"/>
              <a:t> “CC BY-SA”</a:t>
            </a:r>
          </a:p>
          <a:p>
            <a:pPr marL="0" indent="0">
              <a:buNone/>
            </a:pPr>
            <a:r>
              <a:rPr lang="en-US" sz="1500" dirty="0"/>
              <a:t>This license lets others remix, tweak, and build upon a work even for commercial reasons, as long as they credit the original author and license their new creations under the identical terms. This license is often compared to open source software licenses. All new works based on a work licensed this way will carry the same license, so any derivatives will also allow commercial use.</a:t>
            </a:r>
            <a:endParaRPr lang="en-US" sz="1500" dirty="0" smtClean="0"/>
          </a:p>
          <a:p>
            <a:pPr marL="0" indent="0">
              <a:buNone/>
            </a:pPr>
            <a:endParaRPr lang="en-US" sz="1800" dirty="0" smtClean="0"/>
          </a:p>
          <a:p>
            <a:pPr marL="0" indent="0">
              <a:buNone/>
            </a:pPr>
            <a:r>
              <a:rPr lang="en-US" sz="1800" dirty="0" smtClean="0"/>
              <a:t>Attribution Noncommercial “CC BY-NC”</a:t>
            </a:r>
          </a:p>
          <a:p>
            <a:pPr marL="0" indent="0">
              <a:buNone/>
            </a:pPr>
            <a:r>
              <a:rPr lang="en-US" sz="1600" dirty="0"/>
              <a:t>This license lets others remix, tweak, and build upon a work non-commercially, and although their new works must also acknowledge the original author and be non-commercial, they don’t have to license their derivative works on the same terms.</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ShareAlike</a:t>
            </a:r>
            <a:r>
              <a:rPr lang="en-US" sz="1800" dirty="0" smtClean="0"/>
              <a:t> “CC BY-NC-SA”</a:t>
            </a:r>
          </a:p>
          <a:p>
            <a:pPr marL="0" indent="0">
              <a:buNone/>
            </a:pPr>
            <a:r>
              <a:rPr lang="en-US" sz="1600" dirty="0"/>
              <a:t>This license lets others remix, tweak, and build upon a work non-commercially, as long as they credit the original author and license their new creations under the identical terms. Others can download and redistribute this work just like the by-</a:t>
            </a:r>
            <a:r>
              <a:rPr lang="en-US" sz="1600" dirty="0" err="1"/>
              <a:t>nc</a:t>
            </a:r>
            <a:r>
              <a:rPr lang="en-US" sz="1600" dirty="0"/>
              <a:t>-</a:t>
            </a:r>
            <a:r>
              <a:rPr lang="en-US" sz="1600" dirty="0" err="1"/>
              <a:t>nd</a:t>
            </a:r>
            <a:r>
              <a:rPr lang="en-US" sz="1600" dirty="0"/>
              <a:t> license, but they can also translate, make remixes, and produce new stories based on the work. All new work based on the original will carry the same license, so any derivatives will also be non-commercial in nature.</a:t>
            </a:r>
            <a:endParaRPr lang="en-US" sz="1800" dirty="0" smtClean="0"/>
          </a:p>
          <a:p>
            <a:pPr marL="0" indent="0">
              <a:buNone/>
            </a:pPr>
            <a:endParaRPr lang="en-US" sz="1800" dirty="0" smtClean="0"/>
          </a:p>
          <a:p>
            <a:pPr marL="0" indent="0">
              <a:buNone/>
            </a:pPr>
            <a:r>
              <a:rPr lang="en-US" sz="1800" dirty="0" smtClean="0"/>
              <a:t>Attribution </a:t>
            </a:r>
            <a:r>
              <a:rPr lang="en-US" sz="1800" dirty="0" err="1" smtClean="0"/>
              <a:t>NoDerivatives</a:t>
            </a:r>
            <a:r>
              <a:rPr lang="en-US" sz="1800" dirty="0" smtClean="0"/>
              <a:t> “CC BY-ND”</a:t>
            </a:r>
            <a:r>
              <a:rPr lang="en-US" sz="1500" dirty="0"/>
              <a:t> </a:t>
            </a:r>
            <a:endParaRPr lang="en-US" sz="1500" dirty="0" smtClean="0"/>
          </a:p>
          <a:p>
            <a:pPr marL="0" indent="0">
              <a:buNone/>
            </a:pPr>
            <a:r>
              <a:rPr lang="en-US" sz="1500" dirty="0" smtClean="0"/>
              <a:t>This </a:t>
            </a:r>
            <a:r>
              <a:rPr lang="en-US" sz="1500" dirty="0"/>
              <a:t>license allows for redistribution, commercial and non-commercial, as long as it is passed along unchanged and in whole, with credit to the original author.</a:t>
            </a:r>
            <a:endParaRPr lang="en-US" sz="1500" dirty="0" smtClean="0"/>
          </a:p>
          <a:p>
            <a:pPr marL="0" indent="0">
              <a:buNone/>
            </a:pPr>
            <a:endParaRPr lang="en-US" sz="1800" dirty="0" smtClean="0"/>
          </a:p>
          <a:p>
            <a:pPr marL="0" indent="0">
              <a:buNone/>
            </a:pPr>
            <a:r>
              <a:rPr lang="en-US" sz="1800" dirty="0" smtClean="0"/>
              <a:t>Attribution </a:t>
            </a:r>
            <a:r>
              <a:rPr lang="en-US" sz="1800" dirty="0" err="1" smtClean="0"/>
              <a:t>NonCommercial</a:t>
            </a:r>
            <a:r>
              <a:rPr lang="en-US" sz="1800" dirty="0" smtClean="0"/>
              <a:t> </a:t>
            </a:r>
            <a:r>
              <a:rPr lang="en-US" sz="1800" dirty="0" err="1" smtClean="0"/>
              <a:t>NoDerivatives</a:t>
            </a:r>
            <a:r>
              <a:rPr lang="en-US" sz="1800" dirty="0" smtClean="0"/>
              <a:t> “CC BY-NC-ND”</a:t>
            </a:r>
            <a:r>
              <a:rPr lang="en-US" sz="1400" dirty="0"/>
              <a:t> </a:t>
            </a:r>
          </a:p>
          <a:p>
            <a:pPr marL="0" indent="0">
              <a:buNone/>
            </a:pPr>
            <a:r>
              <a:rPr lang="en-US" sz="1500" dirty="0" smtClean="0"/>
              <a:t>This </a:t>
            </a:r>
            <a:r>
              <a:rPr lang="en-US" sz="1500" dirty="0"/>
              <a:t>license is the most restrictive of the six main licenses, allowing redistribution. This license is often called the “free advertising” license because it allows others to download works and share them with others as long as they mention the original author and link back to them, but they can’t change them in any way or use them commercially.</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74" y="1143000"/>
            <a:ext cx="16002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703227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use </a:t>
            </a:r>
            <a:r>
              <a:rPr lang="en-US" dirty="0" smtClean="0">
                <a:solidFill>
                  <a:srgbClr val="FF0000"/>
                </a:solidFill>
              </a:rPr>
              <a:t>openly licensed </a:t>
            </a:r>
            <a:r>
              <a:rPr lang="en-US" dirty="0" smtClean="0"/>
              <a:t>materials</a:t>
            </a:r>
            <a:endParaRPr lang="en-US" dirty="0"/>
          </a:p>
        </p:txBody>
      </p:sp>
      <p:sp>
        <p:nvSpPr>
          <p:cNvPr id="3" name="Content Placeholder 2"/>
          <p:cNvSpPr>
            <a:spLocks noGrp="1"/>
          </p:cNvSpPr>
          <p:nvPr>
            <p:ph idx="1"/>
          </p:nvPr>
        </p:nvSpPr>
        <p:spPr>
          <a:xfrm>
            <a:off x="76200" y="1600200"/>
            <a:ext cx="8915400" cy="5257800"/>
          </a:xfrm>
        </p:spPr>
        <p:txBody>
          <a:bodyPr>
            <a:normAutofit fontScale="77500" lnSpcReduction="20000"/>
          </a:bodyPr>
          <a:lstStyle/>
          <a:p>
            <a:pPr marL="0" indent="0">
              <a:buNone/>
            </a:pPr>
            <a:r>
              <a:rPr lang="en-US" sz="2800" dirty="0" smtClean="0"/>
              <a:t>Use of </a:t>
            </a:r>
            <a:r>
              <a:rPr lang="en-US" sz="2800" dirty="0" smtClean="0">
                <a:solidFill>
                  <a:srgbClr val="FF0000"/>
                </a:solidFill>
              </a:rPr>
              <a:t>ANY </a:t>
            </a:r>
            <a:r>
              <a:rPr lang="en-US" sz="2800" dirty="0" smtClean="0"/>
              <a:t>and </a:t>
            </a:r>
            <a:r>
              <a:rPr lang="en-US" sz="2800" dirty="0" smtClean="0">
                <a:solidFill>
                  <a:srgbClr val="FF0000"/>
                </a:solidFill>
              </a:rPr>
              <a:t>ALL</a:t>
            </a:r>
            <a:r>
              <a:rPr lang="en-US" sz="2800" dirty="0" smtClean="0"/>
              <a:t> Creative Commons licensed works </a:t>
            </a:r>
            <a:r>
              <a:rPr lang="en-US" sz="2800" dirty="0" smtClean="0">
                <a:solidFill>
                  <a:srgbClr val="FF0000"/>
                </a:solidFill>
              </a:rPr>
              <a:t>requires attribution</a:t>
            </a:r>
          </a:p>
          <a:p>
            <a:pPr lvl="1"/>
            <a:r>
              <a:rPr lang="en-US" dirty="0" smtClean="0"/>
              <a:t>Credit the author or other parties (as they specify)</a:t>
            </a:r>
          </a:p>
          <a:p>
            <a:pPr lvl="1"/>
            <a:r>
              <a:rPr lang="en-US" dirty="0" smtClean="0"/>
              <a:t>indicate the title &amp; URL of the work (if available)</a:t>
            </a:r>
          </a:p>
          <a:p>
            <a:pPr lvl="1"/>
            <a:r>
              <a:rPr lang="en-US" dirty="0" smtClean="0"/>
              <a:t>Indicate the license &amp; URL of the license</a:t>
            </a:r>
          </a:p>
          <a:p>
            <a:pPr marL="457200" lvl="1" indent="0">
              <a:buNone/>
            </a:pPr>
            <a:endParaRPr lang="en-US" dirty="0"/>
          </a:p>
          <a:p>
            <a:pPr marL="457200" lvl="1" indent="0">
              <a:buNone/>
            </a:pPr>
            <a:r>
              <a:rPr lang="en-US" sz="2300" b="1" dirty="0" smtClean="0"/>
              <a:t>		Examples: </a:t>
            </a:r>
          </a:p>
          <a:p>
            <a:pPr marL="457200" lvl="1" indent="0">
              <a:buNone/>
            </a:pPr>
            <a:r>
              <a:rPr lang="en-US" sz="1800" dirty="0" smtClean="0"/>
              <a:t>		"</a:t>
            </a:r>
            <a:r>
              <a:rPr lang="en-US" sz="1800" dirty="0"/>
              <a:t>Copyright Camp" by Greg </a:t>
            </a:r>
            <a:r>
              <a:rPr lang="en-US" sz="1800" dirty="0" err="1"/>
              <a:t>Grossmeier</a:t>
            </a:r>
            <a:r>
              <a:rPr lang="en-US" sz="1800" dirty="0"/>
              <a:t> from </a:t>
            </a:r>
            <a:r>
              <a:rPr lang="en-US" sz="1800" dirty="0" smtClean="0"/>
              <a:t>						</a:t>
            </a:r>
            <a:r>
              <a:rPr lang="en-US" sz="1800" dirty="0" smtClean="0">
                <a:hlinkClick r:id="rId3"/>
              </a:rPr>
              <a:t>http</a:t>
            </a:r>
            <a:r>
              <a:rPr lang="en-US" sz="1800" dirty="0">
                <a:hlinkClick r:id="rId3"/>
              </a:rPr>
              <a:t>://</a:t>
            </a:r>
            <a:r>
              <a:rPr lang="en-US" sz="1800" dirty="0" smtClean="0">
                <a:hlinkClick r:id="rId3"/>
              </a:rPr>
              <a:t>www.flickr.com/photos/grggrssmr/4846187035</a:t>
            </a:r>
            <a:r>
              <a:rPr lang="en-US" sz="1800" dirty="0" smtClean="0"/>
              <a:t>, </a:t>
            </a:r>
            <a:r>
              <a:rPr lang="en-US" sz="1800" dirty="0"/>
              <a:t>used under a </a:t>
            </a:r>
            <a:r>
              <a:rPr lang="en-US" sz="1800" dirty="0" smtClean="0"/>
              <a:t>Creative Commons 			Attribution-</a:t>
            </a:r>
            <a:r>
              <a:rPr lang="en-US" sz="1800" dirty="0" err="1" smtClean="0"/>
              <a:t>ShareAlike</a:t>
            </a:r>
            <a:r>
              <a:rPr lang="en-US" sz="1800" dirty="0" smtClean="0"/>
              <a:t> </a:t>
            </a:r>
            <a:r>
              <a:rPr lang="en-US" sz="1800" dirty="0"/>
              <a:t>license: </a:t>
            </a:r>
            <a:r>
              <a:rPr lang="en-US" sz="1800" dirty="0">
                <a:hlinkClick r:id="rId4"/>
              </a:rPr>
              <a:t>http://</a:t>
            </a:r>
            <a:r>
              <a:rPr lang="en-US" sz="1800" dirty="0" smtClean="0">
                <a:hlinkClick r:id="rId4"/>
              </a:rPr>
              <a:t>creativecommons.org/licenses/by-sa/3.0</a:t>
            </a:r>
            <a:r>
              <a:rPr lang="en-US" sz="1800" dirty="0" smtClean="0"/>
              <a:t> (Adapted)</a:t>
            </a:r>
          </a:p>
          <a:p>
            <a:pPr marL="457200" lvl="1" indent="0">
              <a:buNone/>
            </a:pPr>
            <a:endParaRPr lang="en-US" sz="2300" dirty="0" smtClean="0"/>
          </a:p>
          <a:p>
            <a:pPr marL="457200" lvl="1" indent="0">
              <a:buNone/>
            </a:pPr>
            <a:r>
              <a:rPr lang="en-US" sz="2300" dirty="0" smtClean="0"/>
              <a:t>                                         OR</a:t>
            </a:r>
          </a:p>
          <a:p>
            <a:pPr marL="457200" lvl="1" indent="0">
              <a:buNone/>
            </a:pPr>
            <a:endParaRPr lang="en-US" sz="2300" dirty="0" smtClean="0"/>
          </a:p>
          <a:p>
            <a:pPr marL="457200" lvl="1" indent="0">
              <a:buNone/>
            </a:pPr>
            <a:r>
              <a:rPr lang="en-US" sz="2300" dirty="0" smtClean="0"/>
              <a:t>Adapted from "</a:t>
            </a:r>
            <a:r>
              <a:rPr lang="en-US" sz="2300" dirty="0" smtClean="0">
                <a:hlinkClick r:id="rId3"/>
              </a:rPr>
              <a:t>Copyright </a:t>
            </a:r>
            <a:r>
              <a:rPr lang="en-US" sz="2300" dirty="0">
                <a:hlinkClick r:id="rId3"/>
              </a:rPr>
              <a:t>Camp</a:t>
            </a:r>
            <a:r>
              <a:rPr lang="en-US" sz="2300" dirty="0"/>
              <a:t>" by Greg </a:t>
            </a:r>
            <a:r>
              <a:rPr lang="en-US" sz="2300" dirty="0" err="1" smtClean="0"/>
              <a:t>Grossmeier</a:t>
            </a:r>
            <a:r>
              <a:rPr lang="en-US" sz="2300" dirty="0" smtClean="0"/>
              <a:t> </a:t>
            </a:r>
            <a:r>
              <a:rPr lang="en-US" sz="2300" dirty="0" smtClean="0">
                <a:hlinkClick r:id="rId4"/>
              </a:rPr>
              <a:t>CC BY-SA</a:t>
            </a:r>
            <a:endParaRPr lang="en-US" sz="2300" dirty="0" smtClean="0"/>
          </a:p>
          <a:p>
            <a:pPr marL="457200" lvl="1" indent="0">
              <a:buNone/>
            </a:pPr>
            <a:endParaRPr lang="en-US" sz="2300" dirty="0"/>
          </a:p>
          <a:p>
            <a:pPr marL="457200" lvl="1" indent="0">
              <a:buNone/>
            </a:pPr>
            <a:endParaRPr lang="en-US" sz="1600" dirty="0" smtClean="0"/>
          </a:p>
          <a:p>
            <a:pPr marL="457200" lvl="1" indent="0">
              <a:buNone/>
            </a:pPr>
            <a:endParaRPr lang="en-US" sz="1600" dirty="0"/>
          </a:p>
          <a:p>
            <a:pPr marL="457200" lvl="1" indent="0">
              <a:buNone/>
            </a:pPr>
            <a:endParaRPr lang="en-US" sz="1600" dirty="0" smtClean="0"/>
          </a:p>
          <a:p>
            <a:pPr marL="457200" lvl="1" indent="0">
              <a:buNone/>
            </a:pPr>
            <a:endParaRPr lang="en-US" sz="1600" dirty="0"/>
          </a:p>
          <a:p>
            <a:pPr marL="457200" lvl="1" indent="0">
              <a:buNone/>
            </a:pPr>
            <a:r>
              <a:rPr lang="en-US" sz="1600" dirty="0" smtClean="0"/>
              <a:t>(See also </a:t>
            </a:r>
            <a:r>
              <a:rPr lang="en-US" sz="1600" dirty="0" smtClean="0">
                <a:hlinkClick r:id="rId5"/>
              </a:rPr>
              <a:t>https</a:t>
            </a:r>
            <a:r>
              <a:rPr lang="en-US" sz="1600" dirty="0">
                <a:hlinkClick r:id="rId5"/>
              </a:rPr>
              <a:t>://</a:t>
            </a:r>
            <a:r>
              <a:rPr lang="en-US" sz="1600" dirty="0" smtClean="0">
                <a:hlinkClick r:id="rId5"/>
              </a:rPr>
              <a:t>wiki.creativecommons.org/Best_practices_for_attribution</a:t>
            </a:r>
            <a:r>
              <a:rPr lang="en-US" sz="1600" dirty="0" smtClean="0"/>
              <a:t> and making notices </a:t>
            </a:r>
            <a:r>
              <a:rPr lang="en-US" sz="1600" dirty="0"/>
              <a:t>machine readable: </a:t>
            </a:r>
            <a:r>
              <a:rPr lang="en-US" sz="1600" dirty="0">
                <a:hlinkClick r:id="rId6"/>
              </a:rPr>
              <a:t>https://</a:t>
            </a:r>
            <a:r>
              <a:rPr lang="en-US" sz="1600" dirty="0" smtClean="0">
                <a:hlinkClick r:id="rId6"/>
              </a:rPr>
              <a:t>wiki.creativecommons.org/Marking_Works_Technical</a:t>
            </a:r>
            <a:r>
              <a:rPr lang="en-US" sz="1600" dirty="0" smtClean="0"/>
              <a:t> </a:t>
            </a:r>
          </a:p>
          <a:p>
            <a:pPr marL="457200" lvl="1" indent="0">
              <a:buNone/>
            </a:pPr>
            <a:endParaRPr lang="en-US" sz="2300" dirty="0"/>
          </a:p>
        </p:txBody>
      </p:sp>
      <p:sp>
        <p:nvSpPr>
          <p:cNvPr id="5" name="Rectangle 4"/>
          <p:cNvSpPr/>
          <p:nvPr/>
        </p:nvSpPr>
        <p:spPr>
          <a:xfrm>
            <a:off x="457200" y="3131574"/>
            <a:ext cx="8382000" cy="2362200"/>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3400" y="3276600"/>
            <a:ext cx="1354818" cy="1191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404988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Attribution for </a:t>
            </a:r>
            <a:r>
              <a:rPr lang="en-US" dirty="0" smtClean="0">
                <a:solidFill>
                  <a:srgbClr val="FF0000"/>
                </a:solidFill>
              </a:rPr>
              <a:t>various formats</a:t>
            </a:r>
            <a:endParaRPr lang="en-US" dirty="0">
              <a:solidFill>
                <a:srgbClr val="FF0000"/>
              </a:solidFill>
            </a:endParaRPr>
          </a:p>
        </p:txBody>
      </p:sp>
      <p:sp>
        <p:nvSpPr>
          <p:cNvPr id="3" name="Content Placeholder 2"/>
          <p:cNvSpPr>
            <a:spLocks noGrp="1"/>
          </p:cNvSpPr>
          <p:nvPr>
            <p:ph idx="1"/>
          </p:nvPr>
        </p:nvSpPr>
        <p:spPr>
          <a:xfrm>
            <a:off x="152400" y="1676400"/>
            <a:ext cx="9067800" cy="4800600"/>
          </a:xfrm>
        </p:spPr>
        <p:txBody>
          <a:bodyPr>
            <a:normAutofit/>
          </a:bodyPr>
          <a:lstStyle/>
          <a:p>
            <a:pPr marL="0" indent="0">
              <a:buNone/>
            </a:pPr>
            <a:r>
              <a:rPr lang="en-US" sz="2800" dirty="0" smtClean="0"/>
              <a:t>- Text document or webpage </a:t>
            </a:r>
            <a:r>
              <a:rPr lang="en-US" sz="2800" dirty="0" smtClean="0">
                <a:sym typeface="Wingdings" panose="05000000000000000000" pitchFamily="2" charset="2"/>
              </a:rPr>
              <a:t> works cited/bibliography</a:t>
            </a:r>
            <a:endParaRPr lang="en-US" sz="2800" dirty="0" smtClean="0"/>
          </a:p>
          <a:p>
            <a:pPr marL="0" indent="0">
              <a:buNone/>
            </a:pPr>
            <a:endParaRPr lang="en-US" sz="2800" dirty="0" smtClean="0">
              <a:sym typeface="Wingdings" panose="05000000000000000000" pitchFamily="2" charset="2"/>
            </a:endParaRPr>
          </a:p>
          <a:p>
            <a:pPr marL="0" indent="0">
              <a:buNone/>
            </a:pPr>
            <a:r>
              <a:rPr lang="en-US" sz="2600" dirty="0" smtClean="0">
                <a:sym typeface="Wingdings" panose="05000000000000000000" pitchFamily="2" charset="2"/>
              </a:rPr>
              <a:t>- Audio  Read aloud at the end or include in written description.</a:t>
            </a:r>
            <a:endParaRPr lang="en-US" sz="2600" dirty="0" smtClean="0"/>
          </a:p>
          <a:p>
            <a:pPr marL="0" indent="0">
              <a:buNone/>
            </a:pPr>
            <a:endParaRPr lang="en-US" sz="2800" dirty="0" smtClean="0"/>
          </a:p>
          <a:p>
            <a:pPr marL="0" indent="0">
              <a:buNone/>
            </a:pPr>
            <a:r>
              <a:rPr lang="en-US" sz="2800" dirty="0" smtClean="0"/>
              <a:t>- Image </a:t>
            </a:r>
            <a:r>
              <a:rPr lang="en-US" sz="2800" dirty="0">
                <a:sym typeface="Wingdings" panose="05000000000000000000" pitchFamily="2" charset="2"/>
              </a:rPr>
              <a:t> </a:t>
            </a:r>
            <a:r>
              <a:rPr lang="en-US" sz="2800" dirty="0" smtClean="0">
                <a:sym typeface="Wingdings" panose="05000000000000000000" pitchFamily="2" charset="2"/>
              </a:rPr>
              <a:t>Caption</a:t>
            </a:r>
          </a:p>
          <a:p>
            <a:pPr marL="0" indent="0">
              <a:buNone/>
            </a:pPr>
            <a:endParaRPr lang="en-US" sz="2800" dirty="0" smtClean="0">
              <a:sym typeface="Wingdings" panose="05000000000000000000" pitchFamily="2" charset="2"/>
            </a:endParaRPr>
          </a:p>
          <a:p>
            <a:pPr marL="0" indent="0">
              <a:buNone/>
            </a:pPr>
            <a:r>
              <a:rPr lang="en-US" sz="2800" dirty="0" smtClean="0">
                <a:sym typeface="Wingdings" panose="05000000000000000000" pitchFamily="2" charset="2"/>
              </a:rPr>
              <a:t>- Video  Include in credits at the end</a:t>
            </a:r>
            <a:endParaRPr lang="en-US" sz="2800" dirty="0">
              <a:sym typeface="Wingdings" panose="05000000000000000000" pitchFamily="2" charset="2"/>
            </a:endParaRPr>
          </a:p>
          <a:p>
            <a:pPr marL="0" indent="0">
              <a:buNone/>
            </a:pPr>
            <a:endParaRPr lang="en-US" sz="2800" dirty="0" smtClean="0">
              <a:sym typeface="Wingdings" panose="05000000000000000000" pitchFamily="2" charset="2"/>
            </a:endParaRPr>
          </a:p>
          <a:p>
            <a:pPr marL="0" indent="0">
              <a:buNone/>
            </a:pPr>
            <a:endParaRPr lang="en-US" sz="2800" dirty="0">
              <a:sym typeface="Wingdings" panose="05000000000000000000" pitchFamily="2" charset="2"/>
            </a:endParaRPr>
          </a:p>
          <a:p>
            <a:pPr marL="457200" lvl="1" indent="0">
              <a:buNone/>
            </a:pPr>
            <a:endParaRPr lang="en-US" sz="2300"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2957" y="373380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943600" y="5257801"/>
            <a:ext cx="2438400" cy="461665"/>
          </a:xfrm>
          <a:prstGeom prst="rect">
            <a:avLst/>
          </a:prstGeom>
          <a:noFill/>
        </p:spPr>
        <p:txBody>
          <a:bodyPr wrap="square" rtlCol="0">
            <a:spAutoFit/>
          </a:bodyPr>
          <a:lstStyle/>
          <a:p>
            <a:r>
              <a:rPr lang="en-US" sz="1200" dirty="0" smtClean="0"/>
              <a:t>© Screenshot from “</a:t>
            </a:r>
            <a:r>
              <a:rPr lang="en-US" sz="1200" dirty="0" smtClean="0">
                <a:hlinkClick r:id="rId4"/>
              </a:rPr>
              <a:t>Get Creative</a:t>
            </a:r>
            <a:r>
              <a:rPr lang="en-US" sz="1200" dirty="0" smtClean="0"/>
              <a:t>” Creative Commons </a:t>
            </a:r>
            <a:r>
              <a:rPr lang="en-US" sz="1200" dirty="0" smtClean="0">
                <a:hlinkClick r:id="rId5"/>
              </a:rPr>
              <a:t>CC BY-NC-SA</a:t>
            </a:r>
            <a:endParaRPr lang="en-US" sz="1200" dirty="0"/>
          </a:p>
        </p:txBody>
      </p:sp>
    </p:spTree>
    <p:extLst>
      <p:ext uri="{BB962C8B-B14F-4D97-AF65-F5344CB8AC3E}">
        <p14:creationId xmlns:p14="http://schemas.microsoft.com/office/powerpoint/2010/main" val="23456831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“layers” of licenses</a:t>
            </a:r>
            <a:endParaRPr lang="en-US" dirty="0"/>
          </a:p>
        </p:txBody>
      </p:sp>
      <p:sp>
        <p:nvSpPr>
          <p:cNvPr id="3" name="Content Placeholder 2"/>
          <p:cNvSpPr>
            <a:spLocks noGrp="1"/>
          </p:cNvSpPr>
          <p:nvPr>
            <p:ph idx="1"/>
          </p:nvPr>
        </p:nvSpPr>
        <p:spPr/>
        <p:txBody>
          <a:bodyPr>
            <a:normAutofit/>
          </a:bodyPr>
          <a:lstStyle/>
          <a:p>
            <a:r>
              <a:rPr lang="en-US" dirty="0" smtClean="0"/>
              <a:t>Legal Code</a:t>
            </a:r>
          </a:p>
          <a:p>
            <a:endParaRPr lang="en-US" dirty="0" smtClean="0"/>
          </a:p>
          <a:p>
            <a:r>
              <a:rPr lang="en-US" dirty="0" smtClean="0"/>
              <a:t>Human Readable</a:t>
            </a:r>
          </a:p>
          <a:p>
            <a:endParaRPr lang="en-US" dirty="0" smtClean="0"/>
          </a:p>
          <a:p>
            <a:r>
              <a:rPr lang="en-US" dirty="0" smtClean="0"/>
              <a:t>Machine Readable </a:t>
            </a:r>
          </a:p>
          <a:p>
            <a:pPr marL="0" indent="0">
              <a:buNone/>
            </a:pPr>
            <a:r>
              <a:rPr lang="en-US" sz="2400" dirty="0" smtClean="0"/>
              <a:t>See: Making </a:t>
            </a:r>
            <a:r>
              <a:rPr lang="en-US" sz="2400" dirty="0"/>
              <a:t>notices machine readable: </a:t>
            </a:r>
            <a:r>
              <a:rPr lang="en-US" sz="2000" dirty="0">
                <a:hlinkClick r:id="rId3"/>
              </a:rPr>
              <a:t>https://wiki.creativecommons.org/Marking_Works_Technical</a:t>
            </a:r>
            <a:r>
              <a:rPr lang="en-US" sz="2000" dirty="0"/>
              <a:t> </a:t>
            </a:r>
          </a:p>
          <a:p>
            <a:endParaRPr lang="en-US" dirty="0" smtClean="0"/>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295400"/>
            <a:ext cx="2753651" cy="3209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867400" y="4243715"/>
            <a:ext cx="3276600" cy="276999"/>
          </a:xfrm>
          <a:prstGeom prst="rect">
            <a:avLst/>
          </a:prstGeom>
          <a:noFill/>
        </p:spPr>
        <p:txBody>
          <a:bodyPr wrap="square" rtlCol="0">
            <a:spAutoFit/>
          </a:bodyPr>
          <a:lstStyle/>
          <a:p>
            <a:r>
              <a:rPr lang="en-US" sz="1200" dirty="0" smtClean="0"/>
              <a:t>© [</a:t>
            </a:r>
            <a:r>
              <a:rPr lang="en-US" sz="1200" dirty="0" smtClean="0">
                <a:hlinkClick r:id="rId5"/>
              </a:rPr>
              <a:t>unnamed</a:t>
            </a:r>
            <a:r>
              <a:rPr lang="en-US" sz="1200" dirty="0" smtClean="0"/>
              <a:t>] by Creative Commons </a:t>
            </a:r>
            <a:r>
              <a:rPr lang="en-US" sz="1200" dirty="0" smtClean="0">
                <a:hlinkClick r:id="rId6"/>
              </a:rPr>
              <a:t>CC BY</a:t>
            </a:r>
            <a:endParaRPr lang="en-US" sz="1200" dirty="0"/>
          </a:p>
        </p:txBody>
      </p:sp>
    </p:spTree>
    <p:extLst>
      <p:ext uri="{BB962C8B-B14F-4D97-AF65-F5344CB8AC3E}">
        <p14:creationId xmlns:p14="http://schemas.microsoft.com/office/powerpoint/2010/main" val="16778483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4914" y="5181600"/>
            <a:ext cx="2939798" cy="1565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02015" y="3429000"/>
            <a:ext cx="2687949" cy="1563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81088" y="1311922"/>
            <a:ext cx="2707450" cy="1797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5"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2400" y="1188395"/>
            <a:ext cx="591743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2400" y="6439453"/>
            <a:ext cx="5912514" cy="276999"/>
          </a:xfrm>
          <a:prstGeom prst="rect">
            <a:avLst/>
          </a:prstGeom>
          <a:noFill/>
        </p:spPr>
        <p:txBody>
          <a:bodyPr wrap="square" rtlCol="0">
            <a:spAutoFit/>
          </a:bodyPr>
          <a:lstStyle/>
          <a:p>
            <a:r>
              <a:rPr lang="en-US" sz="1200" dirty="0" smtClean="0"/>
              <a:t>[Search screen] © Creative Commons </a:t>
            </a:r>
            <a:r>
              <a:rPr lang="en-US" sz="1200" dirty="0" smtClean="0">
                <a:hlinkClick r:id="rId7"/>
              </a:rPr>
              <a:t>http://search.creativecommons.org</a:t>
            </a:r>
            <a:r>
              <a:rPr lang="en-US" sz="1200" dirty="0" smtClean="0"/>
              <a:t>   </a:t>
            </a:r>
            <a:r>
              <a:rPr lang="en-US" sz="1200" dirty="0" smtClean="0">
                <a:hlinkClick r:id="rId8"/>
              </a:rPr>
              <a:t>CC BY </a:t>
            </a:r>
            <a:endParaRPr lang="en-US" sz="1200" dirty="0"/>
          </a:p>
        </p:txBody>
      </p:sp>
    </p:spTree>
    <p:extLst>
      <p:ext uri="{BB962C8B-B14F-4D97-AF65-F5344CB8AC3E}">
        <p14:creationId xmlns:p14="http://schemas.microsoft.com/office/powerpoint/2010/main" val="14370014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95400"/>
            <a:ext cx="7924800" cy="5184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6248400" y="6479849"/>
            <a:ext cx="2438400" cy="369332"/>
          </a:xfrm>
          <a:prstGeom prst="rect">
            <a:avLst/>
          </a:prstGeom>
          <a:noFill/>
        </p:spPr>
        <p:txBody>
          <a:bodyPr wrap="square" rtlCol="0">
            <a:spAutoFit/>
          </a:bodyPr>
          <a:lstStyle/>
          <a:p>
            <a:r>
              <a:rPr lang="en-US" dirty="0" smtClean="0">
                <a:hlinkClick r:id="rId3"/>
              </a:rPr>
              <a:t>http://www.flickr.com</a:t>
            </a:r>
            <a:r>
              <a:rPr lang="en-US" dirty="0" smtClean="0"/>
              <a:t> </a:t>
            </a:r>
            <a:endParaRPr lang="en-US" dirty="0"/>
          </a:p>
        </p:txBody>
      </p:sp>
    </p:spTree>
    <p:extLst>
      <p:ext uri="{BB962C8B-B14F-4D97-AF65-F5344CB8AC3E}">
        <p14:creationId xmlns:p14="http://schemas.microsoft.com/office/powerpoint/2010/main" val="30365773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295400"/>
            <a:ext cx="8075503"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867400" y="6477000"/>
            <a:ext cx="3048000" cy="381000"/>
          </a:xfrm>
          <a:prstGeom prst="rect">
            <a:avLst/>
          </a:prstGeom>
          <a:noFill/>
        </p:spPr>
        <p:txBody>
          <a:bodyPr wrap="square" rtlCol="0">
            <a:spAutoFit/>
          </a:bodyPr>
          <a:lstStyle/>
          <a:p>
            <a:r>
              <a:rPr lang="en-US" dirty="0" smtClean="0">
                <a:hlinkClick r:id="rId4"/>
              </a:rPr>
              <a:t>http://ccmixter.org</a:t>
            </a:r>
            <a:r>
              <a:rPr lang="en-US" dirty="0" smtClean="0"/>
              <a:t> </a:t>
            </a:r>
            <a:endParaRPr lang="en-US" dirty="0"/>
          </a:p>
        </p:txBody>
      </p:sp>
    </p:spTree>
    <p:extLst>
      <p:ext uri="{BB962C8B-B14F-4D97-AF65-F5344CB8AC3E}">
        <p14:creationId xmlns:p14="http://schemas.microsoft.com/office/powerpoint/2010/main" val="17198112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19200"/>
            <a:ext cx="5562600" cy="4746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5800" y="4572000"/>
            <a:ext cx="4438650" cy="2190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181600" y="6349181"/>
            <a:ext cx="2438400" cy="369332"/>
          </a:xfrm>
          <a:prstGeom prst="rect">
            <a:avLst/>
          </a:prstGeom>
          <a:noFill/>
        </p:spPr>
        <p:txBody>
          <a:bodyPr wrap="square" rtlCol="0">
            <a:spAutoFit/>
          </a:bodyPr>
          <a:lstStyle/>
          <a:p>
            <a:r>
              <a:rPr lang="en-US" dirty="0" smtClean="0"/>
              <a:t>         http</a:t>
            </a:r>
            <a:r>
              <a:rPr lang="en-US" dirty="0"/>
              <a:t>://</a:t>
            </a:r>
            <a:r>
              <a:rPr lang="en-US" dirty="0" smtClean="0"/>
              <a:t>ocw.mit.edu </a:t>
            </a:r>
            <a:endParaRPr lang="en-US" dirty="0"/>
          </a:p>
        </p:txBody>
      </p:sp>
      <p:sp>
        <p:nvSpPr>
          <p:cNvPr id="3" name="TextBox 2"/>
          <p:cNvSpPr txBox="1"/>
          <p:nvPr/>
        </p:nvSpPr>
        <p:spPr>
          <a:xfrm>
            <a:off x="228600" y="6324600"/>
            <a:ext cx="4800600" cy="369332"/>
          </a:xfrm>
          <a:prstGeom prst="rect">
            <a:avLst/>
          </a:prstGeom>
          <a:noFill/>
        </p:spPr>
        <p:txBody>
          <a:bodyPr wrap="square" rtlCol="0">
            <a:spAutoFit/>
          </a:bodyPr>
          <a:lstStyle/>
          <a:p>
            <a:r>
              <a:rPr lang="en-US" dirty="0" smtClean="0"/>
              <a:t>“</a:t>
            </a:r>
            <a:r>
              <a:rPr lang="en-US" dirty="0" smtClean="0">
                <a:hlinkClick r:id="rId5"/>
              </a:rPr>
              <a:t>Introduction to Algorithms</a:t>
            </a:r>
            <a:r>
              <a:rPr lang="en-US" dirty="0" smtClean="0"/>
              <a:t>” © MIT </a:t>
            </a:r>
            <a:r>
              <a:rPr lang="en-US" dirty="0" smtClean="0">
                <a:hlinkClick r:id="rId6"/>
              </a:rPr>
              <a:t>CC BY-NC-SA</a:t>
            </a:r>
            <a:endParaRPr lang="en-US" dirty="0"/>
          </a:p>
        </p:txBody>
      </p:sp>
    </p:spTree>
    <p:extLst>
      <p:ext uri="{BB962C8B-B14F-4D97-AF65-F5344CB8AC3E}">
        <p14:creationId xmlns:p14="http://schemas.microsoft.com/office/powerpoint/2010/main" val="17606122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 </a:t>
            </a:r>
            <a:r>
              <a:rPr lang="en-US" dirty="0" smtClean="0">
                <a:solidFill>
                  <a:srgbClr val="FF0000"/>
                </a:solidFill>
              </a:rPr>
              <a:t>invitation</a:t>
            </a:r>
            <a:r>
              <a:rPr lang="en-US" dirty="0" smtClean="0"/>
              <a:t> to learn about:</a:t>
            </a:r>
            <a:endParaRPr lang="en-US" dirty="0"/>
          </a:p>
        </p:txBody>
      </p:sp>
      <p:sp>
        <p:nvSpPr>
          <p:cNvPr id="3" name="Content Placeholder 2"/>
          <p:cNvSpPr>
            <a:spLocks noGrp="1"/>
          </p:cNvSpPr>
          <p:nvPr>
            <p:ph idx="1"/>
          </p:nvPr>
        </p:nvSpPr>
        <p:spPr/>
        <p:txBody>
          <a:bodyPr>
            <a:normAutofit/>
          </a:bodyPr>
          <a:lstStyle/>
          <a:p>
            <a:pPr marL="514350" indent="-514350">
              <a:buFont typeface="Arial" panose="020B0604020202020204" pitchFamily="34" charset="0"/>
              <a:buAutoNum type="arabicPeriod"/>
            </a:pPr>
            <a:r>
              <a:rPr lang="en-US" dirty="0" smtClean="0"/>
              <a:t>Copyright, a few facts</a:t>
            </a:r>
            <a:endParaRPr lang="en-US" dirty="0"/>
          </a:p>
          <a:p>
            <a:pPr marL="514350" indent="-514350">
              <a:buAutoNum type="arabicPeriod"/>
            </a:pPr>
            <a:r>
              <a:rPr lang="en-US" dirty="0" smtClean="0">
                <a:solidFill>
                  <a:srgbClr val="FF0000"/>
                </a:solidFill>
              </a:rPr>
              <a:t>Open licensing </a:t>
            </a:r>
            <a:r>
              <a:rPr lang="en-US" dirty="0" smtClean="0"/>
              <a:t>via Creative Commons</a:t>
            </a:r>
          </a:p>
          <a:p>
            <a:pPr marL="514350" indent="-514350">
              <a:buAutoNum type="arabicPeriod"/>
            </a:pPr>
            <a:r>
              <a:rPr lang="en-US" dirty="0" smtClean="0"/>
              <a:t>Overview of </a:t>
            </a:r>
            <a:r>
              <a:rPr lang="en-US" dirty="0" smtClean="0">
                <a:solidFill>
                  <a:srgbClr val="FF0000"/>
                </a:solidFill>
              </a:rPr>
              <a:t>Creative Commons </a:t>
            </a:r>
            <a:r>
              <a:rPr lang="en-US" dirty="0" smtClean="0"/>
              <a:t>licenses</a:t>
            </a:r>
          </a:p>
          <a:p>
            <a:pPr marL="514350" indent="-514350">
              <a:buAutoNum type="arabicPeriod"/>
            </a:pPr>
            <a:r>
              <a:rPr lang="en-US" dirty="0" smtClean="0">
                <a:solidFill>
                  <a:srgbClr val="FF0000"/>
                </a:solidFill>
              </a:rPr>
              <a:t>How to use </a:t>
            </a:r>
            <a:r>
              <a:rPr lang="en-US" dirty="0" smtClean="0"/>
              <a:t>openly-licensed materials</a:t>
            </a:r>
          </a:p>
          <a:p>
            <a:pPr marL="514350" indent="-514350">
              <a:buAutoNum type="arabicPeriod"/>
            </a:pPr>
            <a:r>
              <a:rPr lang="en-US" dirty="0" smtClean="0">
                <a:solidFill>
                  <a:srgbClr val="FF0000"/>
                </a:solidFill>
              </a:rPr>
              <a:t>Finding</a:t>
            </a:r>
            <a:r>
              <a:rPr lang="en-US" dirty="0" smtClean="0"/>
              <a:t> openly-licensed works</a:t>
            </a:r>
          </a:p>
          <a:p>
            <a:pPr marL="514350" indent="-514350">
              <a:buAutoNum type="arabicPeriod"/>
            </a:pPr>
            <a:r>
              <a:rPr lang="en-US" dirty="0" smtClean="0"/>
              <a:t>How (and </a:t>
            </a:r>
            <a:r>
              <a:rPr lang="en-US" dirty="0" smtClean="0">
                <a:solidFill>
                  <a:srgbClr val="FF0000"/>
                </a:solidFill>
              </a:rPr>
              <a:t>why</a:t>
            </a:r>
            <a:r>
              <a:rPr lang="en-US" dirty="0" smtClean="0"/>
              <a:t>) to openly license</a:t>
            </a:r>
          </a:p>
          <a:p>
            <a:endParaRPr 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485412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553200" y="6352983"/>
            <a:ext cx="2438400" cy="461665"/>
          </a:xfrm>
          <a:prstGeom prst="rect">
            <a:avLst/>
          </a:prstGeom>
          <a:noFill/>
        </p:spPr>
        <p:txBody>
          <a:bodyPr wrap="square" rtlCol="0">
            <a:spAutoFit/>
          </a:bodyPr>
          <a:lstStyle/>
          <a:p>
            <a:r>
              <a:rPr lang="en-US" sz="1200" dirty="0"/>
              <a:t>© Screenshot from “</a:t>
            </a:r>
            <a:r>
              <a:rPr lang="en-US" sz="1200" dirty="0">
                <a:hlinkClick r:id="rId3"/>
              </a:rPr>
              <a:t>Get Creative</a:t>
            </a:r>
            <a:r>
              <a:rPr lang="en-US" sz="1200" dirty="0"/>
              <a:t>” Creative Commons </a:t>
            </a:r>
            <a:r>
              <a:rPr lang="en-US" sz="1200" dirty="0">
                <a:hlinkClick r:id="rId4"/>
              </a:rPr>
              <a:t>CC BY-NC-SA</a:t>
            </a:r>
            <a:endParaRPr lang="en-US" sz="1200" dirty="0"/>
          </a:p>
        </p:txBody>
      </p:sp>
    </p:spTree>
    <p:extLst>
      <p:ext uri="{BB962C8B-B14F-4D97-AF65-F5344CB8AC3E}">
        <p14:creationId xmlns:p14="http://schemas.microsoft.com/office/powerpoint/2010/main" val="20287483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295400"/>
            <a:ext cx="7086600" cy="4590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2400" y="6477000"/>
            <a:ext cx="4876800" cy="369332"/>
          </a:xfrm>
          <a:prstGeom prst="rect">
            <a:avLst/>
          </a:prstGeom>
          <a:noFill/>
        </p:spPr>
        <p:txBody>
          <a:bodyPr wrap="square" rtlCol="0">
            <a:spAutoFit/>
          </a:bodyPr>
          <a:lstStyle/>
          <a:p>
            <a:r>
              <a:rPr lang="en-US" dirty="0"/>
              <a:t>“</a:t>
            </a:r>
            <a:r>
              <a:rPr lang="en-US" dirty="0">
                <a:hlinkClick r:id="rId4"/>
              </a:rPr>
              <a:t>Concentration</a:t>
            </a:r>
            <a:r>
              <a:rPr lang="en-US" dirty="0"/>
              <a:t>” </a:t>
            </a:r>
            <a:r>
              <a:rPr lang="en-US" dirty="0" smtClean="0"/>
              <a:t>©University of Colorado </a:t>
            </a:r>
            <a:r>
              <a:rPr lang="en-US" dirty="0" smtClean="0">
                <a:hlinkClick r:id="rId5"/>
              </a:rPr>
              <a:t>CC BY</a:t>
            </a:r>
            <a:endParaRPr lang="en-US" dirty="0"/>
          </a:p>
        </p:txBody>
      </p:sp>
    </p:spTree>
    <p:extLst>
      <p:ext uri="{BB962C8B-B14F-4D97-AF65-F5344CB8AC3E}">
        <p14:creationId xmlns:p14="http://schemas.microsoft.com/office/powerpoint/2010/main" val="11874222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219200"/>
            <a:ext cx="6705600" cy="4542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44614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4185" y="1371600"/>
            <a:ext cx="3306122" cy="17421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5400" y="3608439"/>
            <a:ext cx="3764404" cy="280109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1229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600200"/>
            <a:ext cx="4800600" cy="367404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381000" y="5410200"/>
            <a:ext cx="4572000" cy="369332"/>
          </a:xfrm>
          <a:prstGeom prst="rect">
            <a:avLst/>
          </a:prstGeom>
          <a:noFill/>
        </p:spPr>
        <p:txBody>
          <a:bodyPr wrap="square" rtlCol="0">
            <a:spAutoFit/>
          </a:bodyPr>
          <a:lstStyle/>
          <a:p>
            <a:r>
              <a:rPr lang="en-US" dirty="0" smtClean="0">
                <a:hlinkClick r:id="rId6"/>
              </a:rPr>
              <a:t>http://openstaxcollege.org</a:t>
            </a:r>
            <a:r>
              <a:rPr lang="en-US" dirty="0" smtClean="0"/>
              <a:t> </a:t>
            </a:r>
            <a:endParaRPr lang="en-US" dirty="0"/>
          </a:p>
        </p:txBody>
      </p:sp>
    </p:spTree>
    <p:extLst>
      <p:ext uri="{BB962C8B-B14F-4D97-AF65-F5344CB8AC3E}">
        <p14:creationId xmlns:p14="http://schemas.microsoft.com/office/powerpoint/2010/main" val="18999317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3" name="TextBox 2"/>
          <p:cNvSpPr txBox="1"/>
          <p:nvPr/>
        </p:nvSpPr>
        <p:spPr>
          <a:xfrm>
            <a:off x="1066800" y="6324600"/>
            <a:ext cx="2971800" cy="381000"/>
          </a:xfrm>
          <a:prstGeom prst="rect">
            <a:avLst/>
          </a:prstGeom>
          <a:noFill/>
        </p:spPr>
        <p:txBody>
          <a:bodyPr wrap="square" rtlCol="0">
            <a:spAutoFit/>
          </a:bodyPr>
          <a:lstStyle/>
          <a:p>
            <a:r>
              <a:rPr lang="en-US" dirty="0">
                <a:hlinkClick r:id="rId3"/>
              </a:rPr>
              <a:t>http://</a:t>
            </a:r>
            <a:r>
              <a:rPr lang="en-US" dirty="0" smtClean="0">
                <a:hlinkClick r:id="rId3"/>
              </a:rPr>
              <a:t>open.umn.edu</a:t>
            </a:r>
            <a:r>
              <a:rPr lang="en-US" dirty="0" smtClean="0"/>
              <a:t> </a:t>
            </a:r>
            <a:endParaRPr lang="en-US" dirty="0"/>
          </a:p>
        </p:txBody>
      </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371600"/>
            <a:ext cx="6743700" cy="481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06043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426" y="1152831"/>
            <a:ext cx="5117858" cy="4576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97426" y="5729594"/>
            <a:ext cx="3810000" cy="338554"/>
          </a:xfrm>
          <a:prstGeom prst="rect">
            <a:avLst/>
          </a:prstGeom>
          <a:noFill/>
        </p:spPr>
        <p:txBody>
          <a:bodyPr wrap="square" rtlCol="0">
            <a:spAutoFit/>
          </a:bodyPr>
          <a:lstStyle/>
          <a:p>
            <a:r>
              <a:rPr lang="en-US" sz="1600" dirty="0" smtClean="0">
                <a:hlinkClick r:id="rId4"/>
              </a:rPr>
              <a:t>http://www.merlot.org</a:t>
            </a:r>
            <a:r>
              <a:rPr lang="en-US" sz="1600" dirty="0" smtClean="0"/>
              <a:t> </a:t>
            </a:r>
            <a:endParaRPr lang="en-US" sz="1600" dirty="0"/>
          </a:p>
        </p:txBody>
      </p:sp>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454178"/>
            <a:ext cx="3992606" cy="349882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0400" y="3203588"/>
            <a:ext cx="3678392" cy="365441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TextBox 9"/>
          <p:cNvSpPr txBox="1"/>
          <p:nvPr/>
        </p:nvSpPr>
        <p:spPr>
          <a:xfrm>
            <a:off x="4267200" y="3864078"/>
            <a:ext cx="3153277" cy="338554"/>
          </a:xfrm>
          <a:prstGeom prst="rect">
            <a:avLst/>
          </a:prstGeom>
          <a:noFill/>
        </p:spPr>
        <p:txBody>
          <a:bodyPr wrap="square" rtlCol="0">
            <a:spAutoFit/>
          </a:bodyPr>
          <a:lstStyle/>
          <a:p>
            <a:r>
              <a:rPr lang="en-US" sz="1600" dirty="0" smtClean="0">
                <a:hlinkClick r:id="rId7"/>
              </a:rPr>
              <a:t>http://www.oercommons.org</a:t>
            </a:r>
            <a:r>
              <a:rPr lang="en-US" sz="1600" dirty="0" smtClean="0"/>
              <a:t> </a:t>
            </a:r>
            <a:endParaRPr lang="en-US" sz="1600" dirty="0"/>
          </a:p>
        </p:txBody>
      </p:sp>
      <p:sp>
        <p:nvSpPr>
          <p:cNvPr id="6" name="TextBox 5"/>
          <p:cNvSpPr txBox="1"/>
          <p:nvPr/>
        </p:nvSpPr>
        <p:spPr>
          <a:xfrm>
            <a:off x="6878792" y="4948083"/>
            <a:ext cx="2265208" cy="338554"/>
          </a:xfrm>
          <a:prstGeom prst="rect">
            <a:avLst/>
          </a:prstGeom>
          <a:noFill/>
        </p:spPr>
        <p:txBody>
          <a:bodyPr wrap="square" rtlCol="0">
            <a:spAutoFit/>
          </a:bodyPr>
          <a:lstStyle/>
          <a:p>
            <a:r>
              <a:rPr lang="en-US" sz="1600" dirty="0">
                <a:hlinkClick r:id="rId8"/>
              </a:rPr>
              <a:t>http://</a:t>
            </a:r>
            <a:r>
              <a:rPr lang="en-US" sz="1600" dirty="0" smtClean="0">
                <a:hlinkClick r:id="rId8"/>
              </a:rPr>
              <a:t>www.jorum.ac.uk</a:t>
            </a:r>
            <a:r>
              <a:rPr lang="en-US" sz="1600" dirty="0" smtClean="0"/>
              <a:t> </a:t>
            </a:r>
            <a:endParaRPr lang="en-US" sz="1600" dirty="0"/>
          </a:p>
        </p:txBody>
      </p:sp>
    </p:spTree>
    <p:extLst>
      <p:ext uri="{BB962C8B-B14F-4D97-AF65-F5344CB8AC3E}">
        <p14:creationId xmlns:p14="http://schemas.microsoft.com/office/powerpoint/2010/main" val="22933725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3" name="Content Placeholder 2"/>
          <p:cNvSpPr>
            <a:spLocks noGrp="1"/>
          </p:cNvSpPr>
          <p:nvPr>
            <p:ph idx="1"/>
          </p:nvPr>
        </p:nvSpPr>
        <p:spPr/>
        <p:txBody>
          <a:bodyPr/>
          <a:lstStyle/>
          <a:p>
            <a:pPr marL="0" indent="0">
              <a:buNone/>
            </a:pPr>
            <a:r>
              <a:rPr lang="en-US" dirty="0" smtClean="0"/>
              <a:t>Google </a:t>
            </a:r>
            <a:r>
              <a:rPr lang="en-US" dirty="0"/>
              <a:t>Advanced Search </a:t>
            </a:r>
            <a:endParaRPr lang="en-US" dirty="0" smtClean="0"/>
          </a:p>
          <a:p>
            <a:pPr marL="0" indent="0">
              <a:buNone/>
            </a:pPr>
            <a:r>
              <a:rPr lang="en-US" sz="1600" dirty="0" smtClean="0">
                <a:hlinkClick r:id="rId3"/>
              </a:rPr>
              <a:t>https</a:t>
            </a:r>
            <a:r>
              <a:rPr lang="en-US" sz="1600" dirty="0">
                <a:hlinkClick r:id="rId3"/>
              </a:rPr>
              <a:t>://</a:t>
            </a:r>
            <a:r>
              <a:rPr lang="en-US" sz="1600" dirty="0" smtClean="0">
                <a:hlinkClick r:id="rId3"/>
              </a:rPr>
              <a:t>www.google.com/advanced_search</a:t>
            </a:r>
            <a:r>
              <a:rPr lang="en-US" sz="1600" dirty="0" smtClean="0"/>
              <a:t>  (scroll down to “usage rights”)</a:t>
            </a:r>
          </a:p>
          <a:p>
            <a:pPr marL="0" indent="0">
              <a:buNone/>
            </a:pPr>
            <a:r>
              <a:rPr lang="en-US" sz="1600" dirty="0" smtClean="0"/>
              <a:t> </a:t>
            </a:r>
            <a:endParaRPr lang="en-US" sz="1600" dirty="0"/>
          </a:p>
        </p:txBody>
      </p:sp>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971800"/>
            <a:ext cx="6219825" cy="2638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52400" y="6333220"/>
            <a:ext cx="6781800" cy="338554"/>
          </a:xfrm>
          <a:prstGeom prst="rect">
            <a:avLst/>
          </a:prstGeom>
          <a:noFill/>
        </p:spPr>
        <p:txBody>
          <a:bodyPr wrap="square" rtlCol="0">
            <a:spAutoFit/>
          </a:bodyPr>
          <a:lstStyle/>
          <a:p>
            <a:r>
              <a:rPr lang="en-US" sz="1600" dirty="0" smtClean="0"/>
              <a:t>More info:  </a:t>
            </a:r>
            <a:r>
              <a:rPr lang="en-US" sz="1600" dirty="0" smtClean="0">
                <a:hlinkClick r:id="rId5"/>
              </a:rPr>
              <a:t>https</a:t>
            </a:r>
            <a:r>
              <a:rPr lang="en-US" sz="1600" dirty="0">
                <a:hlinkClick r:id="rId5"/>
              </a:rPr>
              <a:t>://support.google.com/websearch/answer/29508?hl</a:t>
            </a:r>
            <a:r>
              <a:rPr lang="en-US" sz="1600" dirty="0"/>
              <a:t>=</a:t>
            </a:r>
          </a:p>
        </p:txBody>
      </p:sp>
    </p:spTree>
    <p:extLst>
      <p:ext uri="{BB962C8B-B14F-4D97-AF65-F5344CB8AC3E}">
        <p14:creationId xmlns:p14="http://schemas.microsoft.com/office/powerpoint/2010/main" val="17690355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514350" indent="-514350"/>
            <a:r>
              <a:rPr lang="en-US" dirty="0">
                <a:solidFill>
                  <a:srgbClr val="FF0000"/>
                </a:solidFill>
              </a:rPr>
              <a:t>Finding</a:t>
            </a:r>
            <a:r>
              <a:rPr lang="en-US" dirty="0"/>
              <a:t> openly-licensed </a:t>
            </a:r>
            <a:r>
              <a:rPr lang="en-US" dirty="0" smtClean="0"/>
              <a:t>works</a:t>
            </a:r>
            <a:endParaRPr lang="en-US" dirty="0"/>
          </a:p>
        </p:txBody>
      </p:sp>
      <p:sp>
        <p:nvSpPr>
          <p:cNvPr id="3" name="Content Placeholder 2"/>
          <p:cNvSpPr>
            <a:spLocks noGrp="1"/>
          </p:cNvSpPr>
          <p:nvPr>
            <p:ph idx="1"/>
          </p:nvPr>
        </p:nvSpPr>
        <p:spPr>
          <a:xfrm>
            <a:off x="457200" y="1600200"/>
            <a:ext cx="8229600" cy="5105400"/>
          </a:xfrm>
        </p:spPr>
        <p:txBody>
          <a:bodyPr>
            <a:normAutofit fontScale="77500" lnSpcReduction="20000"/>
          </a:bodyPr>
          <a:lstStyle/>
          <a:p>
            <a:pPr marL="0" indent="0">
              <a:buNone/>
            </a:pPr>
            <a:r>
              <a:rPr lang="en-US" sz="1600" dirty="0" smtClean="0"/>
              <a:t>Search by type:</a:t>
            </a:r>
          </a:p>
          <a:p>
            <a:pPr marL="0" indent="0">
              <a:buNone/>
            </a:pPr>
            <a:endParaRPr lang="en-US" sz="1600" dirty="0" smtClean="0"/>
          </a:p>
          <a:p>
            <a:pPr marL="0" indent="0">
              <a:buNone/>
            </a:pPr>
            <a:r>
              <a:rPr lang="en-US" sz="1600" b="1" dirty="0" smtClean="0"/>
              <a:t>Images OR media OR music OR video</a:t>
            </a:r>
            <a:r>
              <a:rPr lang="en-US" sz="1600" dirty="0" smtClean="0"/>
              <a:t> (find </a:t>
            </a:r>
            <a:r>
              <a:rPr lang="en-US" sz="1600" dirty="0" err="1" smtClean="0"/>
              <a:t>CCMixter</a:t>
            </a:r>
            <a:r>
              <a:rPr lang="en-US" sz="1600" dirty="0" smtClean="0"/>
              <a:t>, </a:t>
            </a:r>
            <a:r>
              <a:rPr lang="en-US" sz="1600" dirty="0" err="1" smtClean="0"/>
              <a:t>SoundCloud</a:t>
            </a:r>
            <a:r>
              <a:rPr lang="en-US" sz="1600" dirty="0" smtClean="0"/>
              <a:t>, Flickr &amp; YouTube here!)</a:t>
            </a:r>
            <a:endParaRPr lang="en-US" sz="1600" b="1" dirty="0" smtClean="0"/>
          </a:p>
          <a:p>
            <a:pPr marL="0" indent="0">
              <a:buNone/>
            </a:pPr>
            <a:r>
              <a:rPr lang="en-US" sz="1600" dirty="0"/>
              <a:t>Creative </a:t>
            </a:r>
            <a:r>
              <a:rPr lang="en-US" sz="1600" dirty="0" smtClean="0"/>
              <a:t>Commons Search </a:t>
            </a:r>
            <a:r>
              <a:rPr lang="en-US" sz="1600" dirty="0" smtClean="0">
                <a:hlinkClick r:id="rId3"/>
              </a:rPr>
              <a:t>http</a:t>
            </a:r>
            <a:r>
              <a:rPr lang="en-US" sz="1600" dirty="0">
                <a:hlinkClick r:id="rId3"/>
              </a:rPr>
              <a:t>://</a:t>
            </a:r>
            <a:r>
              <a:rPr lang="en-US" sz="1600" dirty="0" smtClean="0">
                <a:hlinkClick r:id="rId3"/>
              </a:rPr>
              <a:t>search.creativecommons.org</a:t>
            </a:r>
            <a:endParaRPr lang="en-US" sz="1600" dirty="0" smtClean="0"/>
          </a:p>
          <a:p>
            <a:pPr marL="0" indent="0">
              <a:buNone/>
            </a:pPr>
            <a:endParaRPr lang="en-US" sz="1600" dirty="0"/>
          </a:p>
          <a:p>
            <a:pPr marL="0" indent="0">
              <a:buNone/>
            </a:pPr>
            <a:r>
              <a:rPr lang="en-US" sz="1600" b="1" dirty="0"/>
              <a:t>Syllabus </a:t>
            </a:r>
          </a:p>
          <a:p>
            <a:pPr marL="0" indent="0">
              <a:buNone/>
            </a:pPr>
            <a:r>
              <a:rPr lang="en-US" sz="1600" dirty="0"/>
              <a:t>-  Saylor Foundation </a:t>
            </a:r>
            <a:r>
              <a:rPr lang="en-US" sz="1600" dirty="0">
                <a:hlinkClick r:id="rId4"/>
              </a:rPr>
              <a:t>http://www.saylor.org/courses</a:t>
            </a:r>
            <a:endParaRPr lang="en-US" sz="1600" dirty="0"/>
          </a:p>
          <a:p>
            <a:pPr marL="0" indent="0">
              <a:buNone/>
            </a:pPr>
            <a:r>
              <a:rPr lang="en-US" sz="1600" dirty="0"/>
              <a:t>- Advanced Google search (filter by rights) </a:t>
            </a:r>
            <a:r>
              <a:rPr lang="en-US" sz="1600" dirty="0">
                <a:hlinkClick r:id="rId5"/>
              </a:rPr>
              <a:t>https://www.google.com/advanced_search</a:t>
            </a:r>
            <a:r>
              <a:rPr lang="en-US" sz="1600" dirty="0"/>
              <a:t> </a:t>
            </a:r>
          </a:p>
          <a:p>
            <a:pPr marL="0" indent="0">
              <a:buNone/>
            </a:pPr>
            <a:r>
              <a:rPr lang="en-US" sz="1600" dirty="0"/>
              <a:t>- MIT </a:t>
            </a:r>
            <a:r>
              <a:rPr lang="en-US" sz="1600" dirty="0" err="1"/>
              <a:t>OpenCourseWare</a:t>
            </a:r>
            <a:r>
              <a:rPr lang="en-US" sz="1600" dirty="0"/>
              <a:t> </a:t>
            </a:r>
            <a:r>
              <a:rPr lang="en-US" sz="1600" dirty="0">
                <a:hlinkClick r:id="rId6"/>
              </a:rPr>
              <a:t>http://ocw.mit.edu</a:t>
            </a:r>
            <a:endParaRPr lang="en-US" sz="1600" dirty="0"/>
          </a:p>
          <a:p>
            <a:pPr marL="0" indent="0">
              <a:buNone/>
            </a:pPr>
            <a:endParaRPr lang="en-US" sz="1600" dirty="0"/>
          </a:p>
          <a:p>
            <a:pPr marL="0" indent="0">
              <a:buNone/>
            </a:pPr>
            <a:r>
              <a:rPr lang="en-US" sz="1600" b="1" dirty="0"/>
              <a:t>Simulations</a:t>
            </a:r>
          </a:p>
          <a:p>
            <a:pPr marL="0" indent="0">
              <a:buNone/>
            </a:pPr>
            <a:r>
              <a:rPr lang="en-US" sz="1600" dirty="0"/>
              <a:t>- </a:t>
            </a:r>
            <a:r>
              <a:rPr lang="en-US" sz="1600" dirty="0" err="1"/>
              <a:t>PhET</a:t>
            </a:r>
            <a:r>
              <a:rPr lang="en-US" sz="1600" dirty="0"/>
              <a:t>-Physics, chemistry, biology, earth science (University of Colorado) </a:t>
            </a:r>
            <a:r>
              <a:rPr lang="en-US" sz="1600" dirty="0">
                <a:hlinkClick r:id="rId7"/>
              </a:rPr>
              <a:t>http://phet.colorado.edu</a:t>
            </a:r>
            <a:r>
              <a:rPr lang="en-US" sz="1600" dirty="0"/>
              <a:t> </a:t>
            </a:r>
          </a:p>
          <a:p>
            <a:pPr marL="0" indent="0">
              <a:buNone/>
            </a:pPr>
            <a:endParaRPr lang="en-US" sz="1600" b="1" dirty="0" smtClean="0"/>
          </a:p>
          <a:p>
            <a:pPr marL="0" indent="0">
              <a:buNone/>
            </a:pPr>
            <a:r>
              <a:rPr lang="en-US" sz="1600" b="1" dirty="0" smtClean="0"/>
              <a:t>Short Video</a:t>
            </a:r>
          </a:p>
          <a:p>
            <a:pPr marL="0" indent="0">
              <a:buNone/>
            </a:pPr>
            <a:r>
              <a:rPr lang="en-US" sz="1600" dirty="0" smtClean="0"/>
              <a:t>KHAN </a:t>
            </a:r>
            <a:r>
              <a:rPr lang="en-US" sz="1600" dirty="0"/>
              <a:t>Academy </a:t>
            </a:r>
            <a:r>
              <a:rPr lang="en-US" sz="1600" dirty="0">
                <a:hlinkClick r:id="rId8"/>
              </a:rPr>
              <a:t>http://</a:t>
            </a:r>
            <a:r>
              <a:rPr lang="en-US" sz="1600" dirty="0" smtClean="0">
                <a:hlinkClick r:id="rId8"/>
              </a:rPr>
              <a:t>www.khanacademy.org</a:t>
            </a:r>
            <a:r>
              <a:rPr lang="en-US" sz="1600" dirty="0" smtClean="0"/>
              <a:t> </a:t>
            </a:r>
          </a:p>
          <a:p>
            <a:pPr marL="0" indent="0">
              <a:buNone/>
            </a:pPr>
            <a:r>
              <a:rPr lang="en-US" sz="1600" dirty="0" err="1" smtClean="0"/>
              <a:t>Vimeo</a:t>
            </a:r>
            <a:r>
              <a:rPr lang="en-US" sz="1600" dirty="0" smtClean="0"/>
              <a:t> </a:t>
            </a:r>
            <a:r>
              <a:rPr lang="en-US" sz="1600" dirty="0" smtClean="0">
                <a:hlinkClick r:id="rId9"/>
              </a:rPr>
              <a:t>http://www.vimeo.com</a:t>
            </a:r>
            <a:r>
              <a:rPr lang="en-US" sz="1600" dirty="0" smtClean="0"/>
              <a:t> </a:t>
            </a:r>
          </a:p>
          <a:p>
            <a:pPr marL="0" indent="0">
              <a:buNone/>
            </a:pPr>
            <a:r>
              <a:rPr lang="en-US" sz="1600" dirty="0"/>
              <a:t>TED Talks </a:t>
            </a:r>
            <a:r>
              <a:rPr lang="en-US" sz="1600" dirty="0">
                <a:hlinkClick r:id="rId10"/>
              </a:rPr>
              <a:t>https://</a:t>
            </a:r>
            <a:r>
              <a:rPr lang="en-US" sz="1600" dirty="0" smtClean="0">
                <a:hlinkClick r:id="rId10"/>
              </a:rPr>
              <a:t>www.ted.com/about/our-organization/our-policies-terms/ted-talks-usage-policy</a:t>
            </a:r>
            <a:r>
              <a:rPr lang="en-US" sz="1600" dirty="0" smtClean="0"/>
              <a:t> </a:t>
            </a:r>
          </a:p>
          <a:p>
            <a:pPr marL="0" indent="0">
              <a:buNone/>
            </a:pPr>
            <a:endParaRPr lang="en-US" sz="1600" b="1" dirty="0" smtClean="0"/>
          </a:p>
          <a:p>
            <a:pPr marL="0" indent="0">
              <a:buNone/>
            </a:pPr>
            <a:r>
              <a:rPr lang="en-US" sz="1600" b="1" dirty="0" smtClean="0"/>
              <a:t>Open Textbooks (full text, no cost, online)</a:t>
            </a:r>
          </a:p>
          <a:p>
            <a:pPr marL="0" indent="0">
              <a:buNone/>
            </a:pPr>
            <a:r>
              <a:rPr lang="en-US" sz="1600" dirty="0" smtClean="0"/>
              <a:t>- </a:t>
            </a:r>
            <a:r>
              <a:rPr lang="en-US" sz="1600" dirty="0" err="1" smtClean="0"/>
              <a:t>OpenStaxCollege</a:t>
            </a:r>
            <a:r>
              <a:rPr lang="en-US" sz="1600" dirty="0" smtClean="0"/>
              <a:t> (Rice </a:t>
            </a:r>
            <a:r>
              <a:rPr lang="en-US" sz="1600" dirty="0"/>
              <a:t>University) </a:t>
            </a:r>
            <a:r>
              <a:rPr lang="en-US" sz="1600" dirty="0">
                <a:hlinkClick r:id="rId11"/>
              </a:rPr>
              <a:t>http://</a:t>
            </a:r>
            <a:r>
              <a:rPr lang="en-US" sz="1600" dirty="0" smtClean="0">
                <a:hlinkClick r:id="rId11"/>
              </a:rPr>
              <a:t>openstaxcollege.org/books</a:t>
            </a:r>
            <a:r>
              <a:rPr lang="en-US" sz="1600" dirty="0" smtClean="0"/>
              <a:t> </a:t>
            </a:r>
          </a:p>
          <a:p>
            <a:pPr marL="0" indent="0">
              <a:buNone/>
            </a:pPr>
            <a:r>
              <a:rPr lang="en-US" sz="1600" dirty="0" smtClean="0"/>
              <a:t>- Open Textbook Library </a:t>
            </a:r>
            <a:r>
              <a:rPr lang="en-US" sz="1600" dirty="0"/>
              <a:t>(University of MN) </a:t>
            </a:r>
            <a:r>
              <a:rPr lang="en-US" sz="1600" dirty="0">
                <a:hlinkClick r:id="rId12"/>
              </a:rPr>
              <a:t>http://</a:t>
            </a:r>
            <a:r>
              <a:rPr lang="en-US" sz="1600" dirty="0" smtClean="0">
                <a:hlinkClick r:id="rId12"/>
              </a:rPr>
              <a:t>open.umn.edu/opentextbooks</a:t>
            </a:r>
            <a:r>
              <a:rPr lang="en-US" sz="1600" dirty="0" smtClean="0"/>
              <a:t> </a:t>
            </a:r>
          </a:p>
          <a:p>
            <a:pPr marL="0" indent="0">
              <a:buNone/>
            </a:pPr>
            <a:r>
              <a:rPr lang="en-US" sz="1600" dirty="0" smtClean="0"/>
              <a:t>- MERLOT II (California </a:t>
            </a:r>
            <a:r>
              <a:rPr lang="en-US" sz="1600" dirty="0"/>
              <a:t>State University) </a:t>
            </a:r>
            <a:r>
              <a:rPr lang="en-US" sz="1600" dirty="0">
                <a:hlinkClick r:id="rId13"/>
              </a:rPr>
              <a:t>http://</a:t>
            </a:r>
            <a:r>
              <a:rPr lang="en-US" sz="1600" dirty="0" smtClean="0">
                <a:hlinkClick r:id="rId13"/>
              </a:rPr>
              <a:t>www.merlot.org/merlot/index.htm</a:t>
            </a:r>
            <a:r>
              <a:rPr lang="en-US" sz="1600" dirty="0" smtClean="0"/>
              <a:t> </a:t>
            </a:r>
          </a:p>
          <a:p>
            <a:pPr marL="0" indent="0">
              <a:buNone/>
            </a:pPr>
            <a:r>
              <a:rPr lang="en-US" sz="1600" dirty="0" smtClean="0"/>
              <a:t>	(select Material Type: “Open textbook”)</a:t>
            </a:r>
          </a:p>
          <a:p>
            <a:pPr marL="0" indent="0">
              <a:buNone/>
            </a:pPr>
            <a:endParaRPr lang="en-US" sz="1600" dirty="0" smtClean="0"/>
          </a:p>
          <a:p>
            <a:pPr marL="0" indent="0">
              <a:buNone/>
            </a:pPr>
            <a:r>
              <a:rPr lang="en-US" sz="1600" b="1" dirty="0" smtClean="0"/>
              <a:t>Virginia Tech Library’s Guide to Finding OER  </a:t>
            </a:r>
            <a:r>
              <a:rPr lang="en-US" sz="1600" dirty="0" smtClean="0">
                <a:hlinkClick r:id="rId14"/>
              </a:rPr>
              <a:t>http://guides.lib.vt.edu/oer</a:t>
            </a:r>
            <a:r>
              <a:rPr lang="en-US" sz="1600" dirty="0" smtClean="0"/>
              <a:t> </a:t>
            </a:r>
            <a:endParaRPr lang="en-US" sz="1600" dirty="0"/>
          </a:p>
          <a:p>
            <a:pPr marL="0" indent="0">
              <a:buNone/>
            </a:pPr>
            <a:endParaRPr lang="en-US" sz="1600" dirty="0" smtClean="0"/>
          </a:p>
        </p:txBody>
      </p:sp>
      <p:pic>
        <p:nvPicPr>
          <p:cNvPr id="7172" name="Picture 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10400" y="1447800"/>
            <a:ext cx="1736481"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16717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Open Educational Resources (OERs) …</a:t>
            </a:r>
            <a:endParaRPr lang="en-US" dirty="0"/>
          </a:p>
        </p:txBody>
      </p:sp>
      <p:sp>
        <p:nvSpPr>
          <p:cNvPr id="3" name="Content Placeholder 2"/>
          <p:cNvSpPr>
            <a:spLocks noGrp="1"/>
          </p:cNvSpPr>
          <p:nvPr>
            <p:ph idx="1"/>
          </p:nvPr>
        </p:nvSpPr>
        <p:spPr/>
        <p:txBody>
          <a:bodyPr>
            <a:normAutofit lnSpcReduction="10000"/>
          </a:bodyPr>
          <a:lstStyle/>
          <a:p>
            <a:r>
              <a:rPr lang="en-US" sz="3000" dirty="0" smtClean="0"/>
              <a:t> are “teaching, learning, and research resources that reside in the </a:t>
            </a:r>
            <a:r>
              <a:rPr lang="en-US" sz="3000" dirty="0" smtClean="0">
                <a:solidFill>
                  <a:srgbClr val="FF0000"/>
                </a:solidFill>
              </a:rPr>
              <a:t>public domain</a:t>
            </a:r>
            <a:r>
              <a:rPr lang="en-US" sz="3000" dirty="0" smtClean="0"/>
              <a:t> or have been released under an intellectual property license that permits their </a:t>
            </a:r>
            <a:r>
              <a:rPr lang="en-US" sz="3000" dirty="0" smtClean="0">
                <a:solidFill>
                  <a:srgbClr val="FF0000"/>
                </a:solidFill>
              </a:rPr>
              <a:t>free use and re-purposing by others</a:t>
            </a:r>
            <a:r>
              <a:rPr lang="en-US" sz="3000" dirty="0" smtClean="0"/>
              <a:t>.”</a:t>
            </a:r>
          </a:p>
          <a:p>
            <a:pPr marL="0" indent="0">
              <a:buNone/>
            </a:pPr>
            <a:endParaRPr lang="en-US" dirty="0" smtClean="0"/>
          </a:p>
          <a:p>
            <a:r>
              <a:rPr lang="en-US" sz="3000" dirty="0" smtClean="0"/>
              <a:t>  include “</a:t>
            </a:r>
            <a:r>
              <a:rPr lang="en-US" sz="3000" dirty="0" smtClean="0">
                <a:solidFill>
                  <a:srgbClr val="FF0000"/>
                </a:solidFill>
              </a:rPr>
              <a:t>full courses</a:t>
            </a:r>
            <a:r>
              <a:rPr lang="en-US" sz="3000" dirty="0" smtClean="0"/>
              <a:t>, </a:t>
            </a:r>
            <a:r>
              <a:rPr lang="en-US" sz="3000" dirty="0" smtClean="0">
                <a:solidFill>
                  <a:srgbClr val="FF0000"/>
                </a:solidFill>
              </a:rPr>
              <a:t>course materials, modules, textbooks, streaming videos, tests, software</a:t>
            </a:r>
            <a:r>
              <a:rPr lang="en-US" sz="3000" dirty="0" smtClean="0"/>
              <a:t>, and any other tools, materials, or techniques used to support access to knowledge.”</a:t>
            </a:r>
          </a:p>
          <a:p>
            <a:endParaRPr lang="en-US" dirty="0"/>
          </a:p>
        </p:txBody>
      </p:sp>
      <p:sp>
        <p:nvSpPr>
          <p:cNvPr id="4" name="TextBox 3"/>
          <p:cNvSpPr txBox="1"/>
          <p:nvPr/>
        </p:nvSpPr>
        <p:spPr>
          <a:xfrm>
            <a:off x="6135255" y="6248400"/>
            <a:ext cx="2667000" cy="369332"/>
          </a:xfrm>
          <a:prstGeom prst="rect">
            <a:avLst/>
          </a:prstGeom>
          <a:noFill/>
        </p:spPr>
        <p:txBody>
          <a:bodyPr wrap="square" rtlCol="0">
            <a:spAutoFit/>
          </a:bodyPr>
          <a:lstStyle/>
          <a:p>
            <a:r>
              <a:rPr lang="en-US" dirty="0" smtClean="0"/>
              <a:t>- </a:t>
            </a:r>
            <a:r>
              <a:rPr lang="en-US" dirty="0" smtClean="0">
                <a:hlinkClick r:id="rId3"/>
              </a:rPr>
              <a:t>Hewlett Foundation</a:t>
            </a:r>
            <a:endParaRPr lang="en-US" dirty="0"/>
          </a:p>
        </p:txBody>
      </p:sp>
    </p:spTree>
    <p:extLst>
      <p:ext uri="{BB962C8B-B14F-4D97-AF65-F5344CB8AC3E}">
        <p14:creationId xmlns:p14="http://schemas.microsoft.com/office/powerpoint/2010/main" val="20627085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09600"/>
            <a:ext cx="8229600" cy="1143000"/>
          </a:xfrm>
        </p:spPr>
        <p:txBody>
          <a:bodyPr>
            <a:normAutofit fontScale="90000"/>
          </a:bodyPr>
          <a:lstStyle/>
          <a:p>
            <a:pPr algn="l"/>
            <a:r>
              <a:rPr lang="en-US" sz="3600" dirty="0" smtClean="0">
                <a:solidFill>
                  <a:srgbClr val="FF0000"/>
                </a:solidFill>
              </a:rPr>
              <a:t/>
            </a:r>
            <a:br>
              <a:rPr lang="en-US" sz="3600" dirty="0" smtClean="0">
                <a:solidFill>
                  <a:srgbClr val="FF0000"/>
                </a:solidFill>
              </a:rPr>
            </a:br>
            <a:r>
              <a:rPr lang="en-US" sz="3600" dirty="0">
                <a:solidFill>
                  <a:srgbClr val="FF0000"/>
                </a:solidFill>
              </a:rPr>
              <a:t/>
            </a:r>
            <a:br>
              <a:rPr lang="en-US" sz="3600" dirty="0">
                <a:solidFill>
                  <a:srgbClr val="FF0000"/>
                </a:solidFill>
              </a:rPr>
            </a:br>
            <a:r>
              <a:rPr lang="en-US" sz="3600" dirty="0" smtClean="0">
                <a:solidFill>
                  <a:srgbClr val="FF0000"/>
                </a:solidFill>
              </a:rPr>
              <a:t/>
            </a:r>
            <a:br>
              <a:rPr lang="en-US" sz="3600" dirty="0" smtClean="0">
                <a:solidFill>
                  <a:srgbClr val="FF0000"/>
                </a:solidFill>
              </a:rPr>
            </a:br>
            <a:r>
              <a:rPr lang="en-US" sz="3600" dirty="0">
                <a:solidFill>
                  <a:srgbClr val="FF0000"/>
                </a:solidFill>
              </a:rPr>
              <a:t/>
            </a:r>
            <a:br>
              <a:rPr lang="en-US" sz="3600" dirty="0">
                <a:solidFill>
                  <a:srgbClr val="FF0000"/>
                </a:solidFill>
              </a:rPr>
            </a:br>
            <a:r>
              <a:rPr lang="en-US" sz="3600" dirty="0" smtClean="0"/>
              <a:t>. . . an alternative way for </a:t>
            </a:r>
            <a:r>
              <a:rPr lang="en-US" sz="3600" dirty="0" smtClean="0">
                <a:solidFill>
                  <a:srgbClr val="FF0000"/>
                </a:solidFill>
              </a:rPr>
              <a:t>authors to share</a:t>
            </a:r>
            <a:r>
              <a:rPr lang="en-US" sz="3600" dirty="0" smtClean="0"/>
              <a:t> and for </a:t>
            </a:r>
            <a:r>
              <a:rPr lang="en-US" sz="3600" dirty="0" smtClean="0">
                <a:solidFill>
                  <a:srgbClr val="FF0000"/>
                </a:solidFill>
              </a:rPr>
              <a:t>users to save time &amp; money</a:t>
            </a:r>
            <a:br>
              <a:rPr lang="en-US" sz="3600" dirty="0" smtClean="0">
                <a:solidFill>
                  <a:srgbClr val="FF0000"/>
                </a:solidFill>
              </a:rPr>
            </a:br>
            <a:r>
              <a:rPr lang="en-US" sz="3600" dirty="0" smtClean="0">
                <a:solidFill>
                  <a:srgbClr val="FF0000"/>
                </a:solidFill>
              </a:rPr>
              <a:t/>
            </a:r>
            <a:br>
              <a:rPr lang="en-US" sz="3600" dirty="0" smtClean="0">
                <a:solidFill>
                  <a:srgbClr val="FF0000"/>
                </a:solidFill>
              </a:rPr>
            </a:br>
            <a:r>
              <a:rPr lang="en-US" sz="3600" dirty="0">
                <a:solidFill>
                  <a:srgbClr val="FF0000"/>
                </a:solidFill>
              </a:rPr>
              <a:t/>
            </a:r>
            <a:br>
              <a:rPr lang="en-US" sz="3600" dirty="0">
                <a:solidFill>
                  <a:srgbClr val="FF0000"/>
                </a:solidFill>
              </a:rPr>
            </a:br>
            <a:r>
              <a:rPr lang="en-US" sz="3600" dirty="0" smtClean="0">
                <a:solidFill>
                  <a:srgbClr val="FF0000"/>
                </a:solidFill>
              </a:rPr>
              <a:t/>
            </a:r>
            <a:br>
              <a:rPr lang="en-US" sz="3600" dirty="0" smtClean="0">
                <a:solidFill>
                  <a:srgbClr val="FF0000"/>
                </a:solidFill>
              </a:rPr>
            </a:br>
            <a:endParaRPr lang="en-US" dirty="0"/>
          </a:p>
        </p:txBody>
      </p:sp>
      <p:graphicFrame>
        <p:nvGraphicFramePr>
          <p:cNvPr id="6" name="Diagram 5"/>
          <p:cNvGraphicFramePr/>
          <p:nvPr>
            <p:extLst>
              <p:ext uri="{D42A27DB-BD31-4B8C-83A1-F6EECF244321}">
                <p14:modId xmlns:p14="http://schemas.microsoft.com/office/powerpoint/2010/main" val="600550827"/>
              </p:ext>
            </p:extLst>
          </p:nvPr>
        </p:nvGraphicFramePr>
        <p:xfrm>
          <a:off x="990600" y="1981200"/>
          <a:ext cx="7239000" cy="452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7800" y="3657600"/>
            <a:ext cx="1085850"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 y="461010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85443" y="6134101"/>
            <a:ext cx="2438400" cy="461665"/>
          </a:xfrm>
          <a:prstGeom prst="rect">
            <a:avLst/>
          </a:prstGeom>
          <a:noFill/>
        </p:spPr>
        <p:txBody>
          <a:bodyPr wrap="square" rtlCol="0">
            <a:spAutoFit/>
          </a:bodyPr>
          <a:lstStyle/>
          <a:p>
            <a:r>
              <a:rPr lang="en-US" sz="1200" dirty="0" smtClean="0"/>
              <a:t>© Screenshot from “</a:t>
            </a:r>
            <a:r>
              <a:rPr lang="en-US" sz="1200" dirty="0" smtClean="0">
                <a:hlinkClick r:id="rId10"/>
              </a:rPr>
              <a:t>Get Creative</a:t>
            </a:r>
            <a:r>
              <a:rPr lang="en-US" sz="1200" dirty="0" smtClean="0"/>
              <a:t>” Creative Commons </a:t>
            </a:r>
            <a:r>
              <a:rPr lang="en-US" sz="1200" dirty="0" smtClean="0">
                <a:hlinkClick r:id="rId11"/>
              </a:rPr>
              <a:t>CC BY-NC-SA</a:t>
            </a:r>
            <a:endParaRPr lang="en-US" sz="1200" dirty="0"/>
          </a:p>
        </p:txBody>
      </p:sp>
    </p:spTree>
    <p:extLst>
      <p:ext uri="{BB962C8B-B14F-4D97-AF65-F5344CB8AC3E}">
        <p14:creationId xmlns:p14="http://schemas.microsoft.com/office/powerpoint/2010/main" val="34005703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How</a:t>
            </a:r>
            <a:r>
              <a:rPr lang="en-US" dirty="0" smtClean="0"/>
              <a:t> and </a:t>
            </a:r>
            <a:r>
              <a:rPr lang="en-US" dirty="0" smtClean="0">
                <a:solidFill>
                  <a:srgbClr val="FF0000"/>
                </a:solidFill>
              </a:rPr>
              <a:t>why</a:t>
            </a:r>
            <a:r>
              <a:rPr lang="en-US" dirty="0" smtClean="0"/>
              <a:t> to openly license?</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3977084"/>
            <a:ext cx="3962400" cy="266099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941" y="1477225"/>
            <a:ext cx="2638614" cy="35623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219200"/>
            <a:ext cx="2274950" cy="33528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Oval 3"/>
          <p:cNvSpPr/>
          <p:nvPr/>
        </p:nvSpPr>
        <p:spPr>
          <a:xfrm>
            <a:off x="3429000" y="1600200"/>
            <a:ext cx="5334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66800" y="6159617"/>
            <a:ext cx="800655" cy="6033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326626" y="4707418"/>
            <a:ext cx="3861011" cy="1200329"/>
          </a:xfrm>
          <a:prstGeom prst="rect">
            <a:avLst/>
          </a:prstGeom>
          <a:noFill/>
        </p:spPr>
        <p:txBody>
          <a:bodyPr wrap="square" rtlCol="0">
            <a:spAutoFit/>
          </a:bodyPr>
          <a:lstStyle/>
          <a:p>
            <a:r>
              <a:rPr lang="en-US" dirty="0" smtClean="0"/>
              <a:t>Marking your work with a </a:t>
            </a:r>
            <a:r>
              <a:rPr lang="en-US" dirty="0"/>
              <a:t>CC </a:t>
            </a:r>
            <a:r>
              <a:rPr lang="en-US" dirty="0" smtClean="0"/>
              <a:t>license</a:t>
            </a:r>
          </a:p>
          <a:p>
            <a:r>
              <a:rPr lang="en-US" dirty="0">
                <a:solidFill>
                  <a:schemeClr val="tx2"/>
                </a:solidFill>
                <a:hlinkClick r:id="rId5"/>
              </a:rPr>
              <a:t>https://wiki.creativecommons.org/Marking_your_work_with_a_CC_license</a:t>
            </a:r>
            <a:endParaRPr lang="en-US" dirty="0">
              <a:solidFill>
                <a:schemeClr val="tx2"/>
              </a:solidFill>
            </a:endParaRPr>
          </a:p>
          <a:p>
            <a:endParaRPr lang="en-US" dirty="0"/>
          </a:p>
        </p:txBody>
      </p:sp>
    </p:spTree>
    <p:extLst>
      <p:ext uri="{BB962C8B-B14F-4D97-AF65-F5344CB8AC3E}">
        <p14:creationId xmlns:p14="http://schemas.microsoft.com/office/powerpoint/2010/main" val="23117094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Basics</a:t>
            </a:r>
            <a:endParaRPr lang="en-US" dirty="0"/>
          </a:p>
        </p:txBody>
      </p:sp>
      <p:sp>
        <p:nvSpPr>
          <p:cNvPr id="3" name="Content Placeholder 2"/>
          <p:cNvSpPr>
            <a:spLocks noGrp="1"/>
          </p:cNvSpPr>
          <p:nvPr>
            <p:ph idx="1"/>
          </p:nvPr>
        </p:nvSpPr>
        <p:spPr>
          <a:xfrm>
            <a:off x="76200" y="1752599"/>
            <a:ext cx="4419600" cy="4297362"/>
          </a:xfrm>
        </p:spPr>
        <p:txBody>
          <a:bodyPr>
            <a:normAutofit fontScale="70000" lnSpcReduction="20000"/>
          </a:bodyPr>
          <a:lstStyle/>
          <a:p>
            <a:pPr marL="0" indent="0">
              <a:buNone/>
            </a:pPr>
            <a:r>
              <a:rPr lang="en-US" dirty="0" smtClean="0"/>
              <a:t>Works that </a:t>
            </a:r>
            <a:r>
              <a:rPr lang="en-US" dirty="0" smtClean="0">
                <a:solidFill>
                  <a:srgbClr val="FF0000"/>
                </a:solidFill>
              </a:rPr>
              <a:t>can</a:t>
            </a:r>
            <a:r>
              <a:rPr lang="en-US" dirty="0" smtClean="0"/>
              <a:t> be copyrighted:</a:t>
            </a:r>
          </a:p>
          <a:p>
            <a:pPr marL="0" indent="0">
              <a:buNone/>
            </a:pPr>
            <a:endParaRPr lang="en-US" dirty="0" smtClean="0"/>
          </a:p>
          <a:p>
            <a:r>
              <a:rPr lang="en-US" dirty="0"/>
              <a:t>L</a:t>
            </a:r>
            <a:r>
              <a:rPr lang="en-US" dirty="0" smtClean="0"/>
              <a:t>iterary works, musical, and dramatic works </a:t>
            </a:r>
          </a:p>
          <a:p>
            <a:r>
              <a:rPr lang="en-US" dirty="0" smtClean="0"/>
              <a:t>Pantomime &amp; </a:t>
            </a:r>
            <a:r>
              <a:rPr lang="en-US" dirty="0" err="1" smtClean="0"/>
              <a:t>choreographical</a:t>
            </a:r>
            <a:r>
              <a:rPr lang="en-US" dirty="0" smtClean="0"/>
              <a:t> works</a:t>
            </a:r>
          </a:p>
          <a:p>
            <a:r>
              <a:rPr lang="en-US" dirty="0" err="1"/>
              <a:t>P</a:t>
            </a:r>
            <a:r>
              <a:rPr lang="en-US" dirty="0" err="1" smtClean="0"/>
              <a:t>ictoral</a:t>
            </a:r>
            <a:r>
              <a:rPr lang="en-US" dirty="0"/>
              <a:t>, graphic and sculptural </a:t>
            </a:r>
            <a:r>
              <a:rPr lang="en-US" dirty="0" smtClean="0"/>
              <a:t>works</a:t>
            </a:r>
          </a:p>
          <a:p>
            <a:r>
              <a:rPr lang="en-US" dirty="0" smtClean="0"/>
              <a:t>Sound </a:t>
            </a:r>
            <a:r>
              <a:rPr lang="en-US" dirty="0"/>
              <a:t>recordings </a:t>
            </a:r>
            <a:endParaRPr lang="en-US" dirty="0" smtClean="0"/>
          </a:p>
          <a:p>
            <a:r>
              <a:rPr lang="en-US" dirty="0"/>
              <a:t>M</a:t>
            </a:r>
            <a:r>
              <a:rPr lang="en-US" dirty="0" smtClean="0"/>
              <a:t>otion </a:t>
            </a:r>
            <a:r>
              <a:rPr lang="en-US" dirty="0"/>
              <a:t>pictures and other audiovisual </a:t>
            </a:r>
            <a:r>
              <a:rPr lang="en-US" dirty="0" smtClean="0"/>
              <a:t>works</a:t>
            </a:r>
          </a:p>
          <a:p>
            <a:r>
              <a:rPr lang="en-US" dirty="0" smtClean="0"/>
              <a:t>Computer programs</a:t>
            </a:r>
          </a:p>
          <a:p>
            <a:r>
              <a:rPr lang="en-US" dirty="0"/>
              <a:t>A</a:t>
            </a:r>
            <a:r>
              <a:rPr lang="en-US" dirty="0" smtClean="0"/>
              <a:t>rchitectural works</a:t>
            </a:r>
            <a:endParaRPr lang="en-US" dirty="0"/>
          </a:p>
        </p:txBody>
      </p:sp>
      <p:sp>
        <p:nvSpPr>
          <p:cNvPr id="4" name="Content Placeholder 2"/>
          <p:cNvSpPr txBox="1">
            <a:spLocks/>
          </p:cNvSpPr>
          <p:nvPr/>
        </p:nvSpPr>
        <p:spPr>
          <a:xfrm>
            <a:off x="4267200" y="1708725"/>
            <a:ext cx="4495800" cy="44497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200" dirty="0" smtClean="0"/>
              <a:t>Works that </a:t>
            </a:r>
            <a:r>
              <a:rPr lang="en-US" sz="2200" dirty="0" smtClean="0">
                <a:solidFill>
                  <a:srgbClr val="FF0000"/>
                </a:solidFill>
              </a:rPr>
              <a:t>cannot</a:t>
            </a:r>
            <a:r>
              <a:rPr lang="en-US" sz="2200" dirty="0" smtClean="0"/>
              <a:t> be copyrighted:</a:t>
            </a:r>
          </a:p>
          <a:p>
            <a:pPr marL="0" indent="0">
              <a:buFont typeface="Arial" panose="020B0604020202020204" pitchFamily="34" charset="0"/>
              <a:buNone/>
            </a:pPr>
            <a:endParaRPr lang="en-US" sz="2200" dirty="0" smtClean="0"/>
          </a:p>
          <a:p>
            <a:r>
              <a:rPr lang="en-US" sz="2200" dirty="0" smtClean="0"/>
              <a:t>Ideas, procedures, and methods</a:t>
            </a:r>
          </a:p>
          <a:p>
            <a:r>
              <a:rPr lang="en-US" sz="2200" dirty="0" smtClean="0"/>
              <a:t>Titles, names, slogans</a:t>
            </a:r>
            <a:r>
              <a:rPr lang="en-US" sz="1200" dirty="0" smtClean="0"/>
              <a:t> (may be trademarked)</a:t>
            </a:r>
          </a:p>
          <a:p>
            <a:r>
              <a:rPr lang="en-US" sz="2200" dirty="0" smtClean="0"/>
              <a:t>Facts, news, and research data</a:t>
            </a:r>
          </a:p>
          <a:p>
            <a:r>
              <a:rPr lang="en-US" sz="2200" dirty="0" smtClean="0"/>
              <a:t>Works in the </a:t>
            </a:r>
            <a:r>
              <a:rPr lang="en-US" sz="2200" dirty="0">
                <a:solidFill>
                  <a:srgbClr val="FF0000"/>
                </a:solidFill>
              </a:rPr>
              <a:t>public domain </a:t>
            </a:r>
            <a:r>
              <a:rPr lang="en-US" sz="1100" dirty="0">
                <a:solidFill>
                  <a:srgbClr val="FF0000"/>
                </a:solidFill>
                <a:hlinkClick r:id="rId3"/>
              </a:rPr>
              <a:t>http://</a:t>
            </a:r>
            <a:r>
              <a:rPr lang="en-US" sz="1100" dirty="0" smtClean="0">
                <a:solidFill>
                  <a:srgbClr val="FF0000"/>
                </a:solidFill>
                <a:hlinkClick r:id="rId3"/>
              </a:rPr>
              <a:t>librarycopyright.net/resources/digitalslider</a:t>
            </a:r>
            <a:r>
              <a:rPr lang="en-US" sz="1100" dirty="0" smtClean="0">
                <a:solidFill>
                  <a:srgbClr val="FF0000"/>
                </a:solidFill>
              </a:rPr>
              <a:t> </a:t>
            </a:r>
          </a:p>
          <a:p>
            <a:r>
              <a:rPr lang="en-US" sz="2200" dirty="0" smtClean="0"/>
              <a:t>Unrecorded, unwritten, </a:t>
            </a:r>
            <a:r>
              <a:rPr lang="en-US" sz="2200" dirty="0" err="1" smtClean="0"/>
              <a:t>un“fixed</a:t>
            </a:r>
            <a:r>
              <a:rPr lang="en-US" sz="2200" dirty="0" smtClean="0"/>
              <a:t>” works</a:t>
            </a:r>
          </a:p>
          <a:p>
            <a:endParaRPr lang="en-US" sz="2200" dirty="0"/>
          </a:p>
        </p:txBody>
      </p:sp>
    </p:spTree>
    <p:extLst>
      <p:ext uri="{BB962C8B-B14F-4D97-AF65-F5344CB8AC3E}">
        <p14:creationId xmlns:p14="http://schemas.microsoft.com/office/powerpoint/2010/main" val="6070494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Sharing</a:t>
            </a:r>
            <a:r>
              <a:rPr lang="en-US" dirty="0" smtClean="0"/>
              <a:t> so your work can be found</a:t>
            </a:r>
            <a:endParaRPr lang="en-US" dirty="0"/>
          </a:p>
        </p:txBody>
      </p:sp>
      <p:sp>
        <p:nvSpPr>
          <p:cNvPr id="3" name="Content Placeholder 2"/>
          <p:cNvSpPr>
            <a:spLocks noGrp="1"/>
          </p:cNvSpPr>
          <p:nvPr>
            <p:ph idx="1"/>
          </p:nvPr>
        </p:nvSpPr>
        <p:spPr/>
        <p:txBody>
          <a:bodyPr>
            <a:normAutofit lnSpcReduction="10000"/>
          </a:bodyPr>
          <a:lstStyle/>
          <a:p>
            <a:r>
              <a:rPr lang="en-US" dirty="0" smtClean="0"/>
              <a:t>Local:  </a:t>
            </a:r>
            <a:r>
              <a:rPr lang="en-US" dirty="0" err="1" smtClean="0"/>
              <a:t>VTechWorks</a:t>
            </a:r>
            <a:endParaRPr lang="en-US" dirty="0" smtClean="0"/>
          </a:p>
          <a:p>
            <a:pPr marL="0" indent="0">
              <a:buNone/>
            </a:pPr>
            <a:r>
              <a:rPr lang="en-US" sz="2200" dirty="0" smtClean="0">
                <a:hlinkClick r:id="rId2"/>
              </a:rPr>
              <a:t>http</a:t>
            </a:r>
            <a:r>
              <a:rPr lang="en-US" sz="2200" dirty="0">
                <a:hlinkClick r:id="rId2"/>
              </a:rPr>
              <a:t>://</a:t>
            </a:r>
            <a:r>
              <a:rPr lang="en-US" sz="2200" dirty="0" smtClean="0">
                <a:hlinkClick r:id="rId2"/>
              </a:rPr>
              <a:t>vtechworks.lib.vt.edu/register</a:t>
            </a:r>
            <a:r>
              <a:rPr lang="en-US" sz="2200" dirty="0" smtClean="0"/>
              <a:t> </a:t>
            </a:r>
          </a:p>
          <a:p>
            <a:pPr marL="0" indent="0">
              <a:buNone/>
            </a:pPr>
            <a:endParaRPr lang="en-US" dirty="0" smtClean="0"/>
          </a:p>
          <a:p>
            <a:r>
              <a:rPr lang="en-US" dirty="0" smtClean="0"/>
              <a:t>MERLOT  or  OER Commons</a:t>
            </a:r>
          </a:p>
          <a:p>
            <a:pPr marL="0" indent="0">
              <a:buNone/>
            </a:pPr>
            <a:r>
              <a:rPr lang="en-US" sz="2000" dirty="0" smtClean="0">
                <a:hlinkClick r:id="rId3"/>
              </a:rPr>
              <a:t>http://www.merlot.com</a:t>
            </a:r>
            <a:r>
              <a:rPr lang="en-US" sz="2000" dirty="0" smtClean="0"/>
              <a:t>  </a:t>
            </a:r>
            <a:r>
              <a:rPr lang="en-US" sz="2000" dirty="0" smtClean="0">
                <a:hlinkClick r:id="rId4"/>
              </a:rPr>
              <a:t>http://www.oercommons.org</a:t>
            </a:r>
            <a:r>
              <a:rPr lang="en-US" sz="2000" dirty="0" smtClean="0"/>
              <a:t> </a:t>
            </a:r>
          </a:p>
          <a:p>
            <a:endParaRPr lang="en-US" dirty="0" smtClean="0"/>
          </a:p>
          <a:p>
            <a:r>
              <a:rPr lang="en-US" dirty="0" smtClean="0"/>
              <a:t>Your discipline’s sharing networks</a:t>
            </a:r>
          </a:p>
          <a:p>
            <a:endParaRPr lang="en-US" dirty="0"/>
          </a:p>
          <a:p>
            <a:r>
              <a:rPr lang="en-US" dirty="0" smtClean="0">
                <a:solidFill>
                  <a:srgbClr val="FF0000"/>
                </a:solidFill>
              </a:rPr>
              <a:t>How do you already share?</a:t>
            </a:r>
          </a:p>
          <a:p>
            <a:endParaRPr lang="en-US" dirty="0"/>
          </a:p>
        </p:txBody>
      </p:sp>
    </p:spTree>
    <p:extLst>
      <p:ext uri="{BB962C8B-B14F-4D97-AF65-F5344CB8AC3E}">
        <p14:creationId xmlns:p14="http://schemas.microsoft.com/office/powerpoint/2010/main" val="3656913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will </a:t>
            </a:r>
            <a:r>
              <a:rPr lang="en-US" dirty="0" smtClean="0">
                <a:solidFill>
                  <a:srgbClr val="FF0000"/>
                </a:solidFill>
              </a:rPr>
              <a:t>you</a:t>
            </a:r>
            <a:r>
              <a:rPr lang="en-US" dirty="0" smtClean="0"/>
              <a:t> . . . </a:t>
            </a:r>
            <a:endParaRPr lang="en-US" dirty="0"/>
          </a:p>
        </p:txBody>
      </p:sp>
      <p:sp>
        <p:nvSpPr>
          <p:cNvPr id="3" name="Content Placeholder 2"/>
          <p:cNvSpPr>
            <a:spLocks noGrp="1"/>
          </p:cNvSpPr>
          <p:nvPr>
            <p:ph idx="1"/>
          </p:nvPr>
        </p:nvSpPr>
        <p:spPr/>
        <p:txBody>
          <a:bodyPr/>
          <a:lstStyle/>
          <a:p>
            <a:r>
              <a:rPr lang="en-US" sz="4000" dirty="0" smtClean="0"/>
              <a:t>Create, use &amp; share?</a:t>
            </a:r>
          </a:p>
          <a:p>
            <a:r>
              <a:rPr lang="en-US" sz="4000" dirty="0" smtClean="0"/>
              <a:t>Look for &amp; use?</a:t>
            </a:r>
          </a:p>
          <a:p>
            <a:pPr marL="0" indent="0">
              <a:buNone/>
            </a:pPr>
            <a:endParaRPr lang="en-US" dirty="0"/>
          </a:p>
          <a:p>
            <a:pPr marL="0" indent="0">
              <a:buNone/>
            </a:pPr>
            <a:endParaRPr lang="en-US" dirty="0" smtClean="0"/>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2971800"/>
            <a:ext cx="3804134" cy="3458944"/>
          </a:xfrm>
          <a:prstGeom prst="rect">
            <a:avLst/>
          </a:prstGeom>
          <a:solidFill>
            <a:schemeClr val="accent1">
              <a:alpha val="20000"/>
            </a:schemeClr>
          </a:solidFill>
          <a:ln>
            <a:noFill/>
          </a:ln>
        </p:spPr>
      </p:pic>
    </p:spTree>
    <p:extLst>
      <p:ext uri="{BB962C8B-B14F-4D97-AF65-F5344CB8AC3E}">
        <p14:creationId xmlns:p14="http://schemas.microsoft.com/office/powerpoint/2010/main" val="15873338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334000" y="5281337"/>
            <a:ext cx="3630563"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2400" dirty="0" smtClean="0">
                <a:hlinkClick r:id="rId3"/>
              </a:rPr>
              <a:t>http://guides.lib.vt.edu/oer</a:t>
            </a:r>
            <a:r>
              <a:rPr lang="en-US" sz="2400" dirty="0" smtClean="0"/>
              <a:t>  </a:t>
            </a:r>
            <a:endParaRPr lang="en-US" sz="2400" dirty="0"/>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133600"/>
            <a:ext cx="6159910" cy="310513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Box 7"/>
          <p:cNvSpPr txBox="1"/>
          <p:nvPr/>
        </p:nvSpPr>
        <p:spPr>
          <a:xfrm>
            <a:off x="152400" y="2615382"/>
            <a:ext cx="3096491" cy="1477328"/>
          </a:xfrm>
          <a:prstGeom prst="rect">
            <a:avLst/>
          </a:prstGeom>
          <a:noFill/>
        </p:spPr>
        <p:txBody>
          <a:bodyPr wrap="square" rtlCol="0">
            <a:spAutoFit/>
          </a:bodyPr>
          <a:lstStyle/>
          <a:p>
            <a:r>
              <a:rPr lang="en-US" dirty="0" smtClean="0"/>
              <a:t>Anita Walz</a:t>
            </a:r>
          </a:p>
          <a:p>
            <a:r>
              <a:rPr lang="en-US" dirty="0" smtClean="0">
                <a:solidFill>
                  <a:schemeClr val="accent2">
                    <a:lumMod val="50000"/>
                  </a:schemeClr>
                </a:solidFill>
              </a:rPr>
              <a:t>Newman Library #207B</a:t>
            </a:r>
          </a:p>
          <a:p>
            <a:r>
              <a:rPr lang="en-US" dirty="0" smtClean="0">
                <a:solidFill>
                  <a:srgbClr val="FF0000"/>
                </a:solidFill>
                <a:hlinkClick r:id="rId5"/>
              </a:rPr>
              <a:t>arwalz@vt.edu</a:t>
            </a:r>
            <a:endParaRPr lang="en-US" dirty="0" smtClean="0">
              <a:solidFill>
                <a:srgbClr val="FF0000"/>
              </a:solidFill>
            </a:endParaRPr>
          </a:p>
          <a:p>
            <a:r>
              <a:rPr lang="en-US" dirty="0" smtClean="0">
                <a:solidFill>
                  <a:schemeClr val="accent2">
                    <a:lumMod val="50000"/>
                  </a:schemeClr>
                </a:solidFill>
              </a:rPr>
              <a:t>540-231-2204</a:t>
            </a:r>
          </a:p>
          <a:p>
            <a:r>
              <a:rPr lang="en-US" dirty="0" smtClean="0"/>
              <a:t>Virginia Tech </a:t>
            </a:r>
            <a:r>
              <a:rPr lang="en-US" dirty="0"/>
              <a:t>Libraries</a:t>
            </a:r>
          </a:p>
        </p:txBody>
      </p:sp>
      <p:sp>
        <p:nvSpPr>
          <p:cNvPr id="2" name="TextBox 1"/>
          <p:cNvSpPr txBox="1"/>
          <p:nvPr/>
        </p:nvSpPr>
        <p:spPr>
          <a:xfrm>
            <a:off x="381000" y="533400"/>
            <a:ext cx="8583563" cy="2000548"/>
          </a:xfrm>
          <a:prstGeom prst="rect">
            <a:avLst/>
          </a:prstGeom>
          <a:noFill/>
        </p:spPr>
        <p:txBody>
          <a:bodyPr wrap="square" rtlCol="0">
            <a:spAutoFit/>
          </a:bodyPr>
          <a:lstStyle/>
          <a:p>
            <a:r>
              <a:rPr lang="en-US" sz="3600" dirty="0" smtClean="0"/>
              <a:t>Questions?  Looking for something specific?</a:t>
            </a:r>
          </a:p>
          <a:p>
            <a:endParaRPr lang="en-US" sz="2400" dirty="0"/>
          </a:p>
          <a:p>
            <a:r>
              <a:rPr lang="en-US" sz="3200" dirty="0" smtClean="0">
                <a:solidFill>
                  <a:schemeClr val="accent2">
                    <a:lumMod val="50000"/>
                  </a:schemeClr>
                </a:solidFill>
              </a:rPr>
              <a:t>  We can help you!</a:t>
            </a:r>
          </a:p>
          <a:p>
            <a:endParaRPr lang="en-US" sz="3200" dirty="0" smtClean="0"/>
          </a:p>
        </p:txBody>
      </p:sp>
      <p:sp>
        <p:nvSpPr>
          <p:cNvPr id="3" name="TextBox 2"/>
          <p:cNvSpPr txBox="1"/>
          <p:nvPr/>
        </p:nvSpPr>
        <p:spPr>
          <a:xfrm>
            <a:off x="381000" y="6259562"/>
            <a:ext cx="6897331" cy="369332"/>
          </a:xfrm>
          <a:prstGeom prst="rect">
            <a:avLst/>
          </a:prstGeom>
          <a:noFill/>
        </p:spPr>
        <p:txBody>
          <a:bodyPr wrap="square" rtlCol="0">
            <a:spAutoFit/>
          </a:bodyPr>
          <a:lstStyle/>
          <a:p>
            <a:r>
              <a:rPr lang="en-US" dirty="0"/>
              <a:t>Interested in joining the </a:t>
            </a:r>
            <a:r>
              <a:rPr lang="en-US" dirty="0" smtClean="0">
                <a:hlinkClick r:id="rId6"/>
              </a:rPr>
              <a:t>OpenVT@googlegroups.edu</a:t>
            </a:r>
            <a:r>
              <a:rPr lang="en-US" dirty="0" smtClean="0"/>
              <a:t> listserv?</a:t>
            </a:r>
            <a:endParaRPr lang="en-US" dirty="0"/>
          </a:p>
        </p:txBody>
      </p:sp>
      <p:pic>
        <p:nvPicPr>
          <p:cNvPr id="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72400" y="6324600"/>
            <a:ext cx="1033462" cy="3433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162515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Basics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Copyright holder’s </a:t>
            </a:r>
            <a:r>
              <a:rPr lang="en-US" dirty="0" smtClean="0">
                <a:solidFill>
                  <a:srgbClr val="FF0000"/>
                </a:solidFill>
              </a:rPr>
              <a:t>exclusive</a:t>
            </a:r>
            <a:r>
              <a:rPr lang="en-US" dirty="0" smtClean="0"/>
              <a:t> rights for life + 70 years</a:t>
            </a:r>
          </a:p>
          <a:p>
            <a:pPr marL="0" indent="0">
              <a:buNone/>
            </a:pPr>
            <a:endParaRPr lang="en-US" dirty="0" smtClean="0"/>
          </a:p>
          <a:p>
            <a:r>
              <a:rPr lang="en-US" dirty="0" smtClean="0"/>
              <a:t>Reproduce the work</a:t>
            </a:r>
          </a:p>
          <a:p>
            <a:r>
              <a:rPr lang="en-US" dirty="0" smtClean="0"/>
              <a:t>Distribute the work</a:t>
            </a:r>
          </a:p>
          <a:p>
            <a:r>
              <a:rPr lang="en-US" dirty="0" smtClean="0"/>
              <a:t>Publically perform the work</a:t>
            </a:r>
          </a:p>
          <a:p>
            <a:r>
              <a:rPr lang="en-US" dirty="0" smtClean="0"/>
              <a:t>Publically display the work</a:t>
            </a:r>
          </a:p>
          <a:p>
            <a:r>
              <a:rPr lang="en-US" dirty="0" smtClean="0"/>
              <a:t>Publically perform sound recordings by means of a digital audio transmission</a:t>
            </a:r>
          </a:p>
          <a:p>
            <a:r>
              <a:rPr lang="en-US" dirty="0"/>
              <a:t>Create derivative works</a:t>
            </a:r>
          </a:p>
          <a:p>
            <a:pPr marL="0" indent="0">
              <a:buNone/>
            </a:pPr>
            <a:endParaRPr lang="en-US" dirty="0"/>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2133600"/>
            <a:ext cx="712676"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172200" y="3612959"/>
            <a:ext cx="23622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Creative Commons </a:t>
            </a:r>
            <a:r>
              <a:rPr lang="en-US" sz="1200" dirty="0">
                <a:hlinkClick r:id="rId5"/>
              </a:rPr>
              <a:t>CC BY-NC-SA</a:t>
            </a:r>
            <a:endParaRPr lang="en-US" sz="1200" dirty="0"/>
          </a:p>
        </p:txBody>
      </p:sp>
    </p:spTree>
    <p:extLst>
      <p:ext uri="{BB962C8B-B14F-4D97-AF65-F5344CB8AC3E}">
        <p14:creationId xmlns:p14="http://schemas.microsoft.com/office/powerpoint/2010/main" val="21210308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Faculty Authors &amp; </a:t>
            </a:r>
            <a:r>
              <a:rPr lang="en-US" dirty="0">
                <a:solidFill>
                  <a:schemeClr val="accent6">
                    <a:lumMod val="75000"/>
                  </a:schemeClr>
                </a:solidFill>
              </a:rPr>
              <a:t>V</a:t>
            </a:r>
            <a:r>
              <a:rPr lang="en-US" dirty="0">
                <a:solidFill>
                  <a:schemeClr val="accent2">
                    <a:lumMod val="75000"/>
                  </a:schemeClr>
                </a:solidFill>
              </a:rPr>
              <a:t>T</a:t>
            </a:r>
            <a:r>
              <a:rPr lang="en-US" dirty="0"/>
              <a:t> Policy </a:t>
            </a:r>
            <a:r>
              <a:rPr lang="en-US" dirty="0" smtClean="0"/>
              <a:t>13000</a:t>
            </a:r>
            <a:endParaRPr lang="en-US" dirty="0"/>
          </a:p>
        </p:txBody>
      </p:sp>
      <p:sp>
        <p:nvSpPr>
          <p:cNvPr id="3" name="Content Placeholder 2"/>
          <p:cNvSpPr>
            <a:spLocks noGrp="1"/>
          </p:cNvSpPr>
          <p:nvPr>
            <p:ph idx="1"/>
          </p:nvPr>
        </p:nvSpPr>
        <p:spPr>
          <a:xfrm>
            <a:off x="457200" y="1600200"/>
            <a:ext cx="8458200" cy="4525963"/>
          </a:xfrm>
        </p:spPr>
        <p:txBody>
          <a:bodyPr>
            <a:normAutofit/>
          </a:bodyPr>
          <a:lstStyle/>
          <a:p>
            <a:r>
              <a:rPr lang="en-US" dirty="0" smtClean="0">
                <a:solidFill>
                  <a:schemeClr val="accent6">
                    <a:lumMod val="75000"/>
                  </a:schemeClr>
                </a:solidFill>
              </a:rPr>
              <a:t>V</a:t>
            </a:r>
            <a:r>
              <a:rPr lang="en-US" dirty="0" smtClean="0">
                <a:solidFill>
                  <a:schemeClr val="accent2">
                    <a:lumMod val="75000"/>
                  </a:schemeClr>
                </a:solidFill>
              </a:rPr>
              <a:t>T</a:t>
            </a:r>
            <a:r>
              <a:rPr lang="en-US" dirty="0" smtClean="0"/>
              <a:t> </a:t>
            </a:r>
            <a:r>
              <a:rPr lang="en-US" dirty="0" smtClean="0">
                <a:solidFill>
                  <a:srgbClr val="FF0000"/>
                </a:solidFill>
              </a:rPr>
              <a:t>employees</a:t>
            </a:r>
            <a:r>
              <a:rPr lang="en-US" dirty="0" smtClean="0"/>
              <a:t> </a:t>
            </a:r>
            <a:r>
              <a:rPr lang="en-US" dirty="0" smtClean="0">
                <a:solidFill>
                  <a:srgbClr val="FF0000"/>
                </a:solidFill>
              </a:rPr>
              <a:t>own copyright </a:t>
            </a:r>
            <a:r>
              <a:rPr lang="en-US" dirty="0" smtClean="0"/>
              <a:t>to their “traditional works of scholarship” (unless they are “works for hire”)</a:t>
            </a:r>
          </a:p>
          <a:p>
            <a:endParaRPr lang="en-US" dirty="0" smtClean="0"/>
          </a:p>
          <a:p>
            <a:r>
              <a:rPr lang="en-US" dirty="0" smtClean="0"/>
              <a:t>“…</a:t>
            </a:r>
            <a:r>
              <a:rPr lang="en-US" dirty="0" smtClean="0">
                <a:solidFill>
                  <a:srgbClr val="FF0000"/>
                </a:solidFill>
              </a:rPr>
              <a:t>university rights </a:t>
            </a:r>
            <a:r>
              <a:rPr lang="en-US" dirty="0" smtClean="0"/>
              <a:t>are limited to free (no cost) use in teaching, research, extension, etc. in perpetuity”</a:t>
            </a:r>
          </a:p>
          <a:p>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16721448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accent6">
                    <a:lumMod val="75000"/>
                  </a:schemeClr>
                </a:solidFill>
              </a:rPr>
              <a:t>V</a:t>
            </a:r>
            <a:r>
              <a:rPr lang="en-US" dirty="0">
                <a:solidFill>
                  <a:schemeClr val="accent2">
                    <a:lumMod val="75000"/>
                  </a:schemeClr>
                </a:solidFill>
              </a:rPr>
              <a:t>T</a:t>
            </a:r>
            <a:r>
              <a:rPr lang="en-US" dirty="0" smtClean="0"/>
              <a:t> Faculty Author Rights</a:t>
            </a:r>
            <a:endParaRPr lang="en-US" dirty="0"/>
          </a:p>
        </p:txBody>
      </p:sp>
      <p:sp>
        <p:nvSpPr>
          <p:cNvPr id="3" name="Content Placeholder 2"/>
          <p:cNvSpPr>
            <a:spLocks noGrp="1"/>
          </p:cNvSpPr>
          <p:nvPr>
            <p:ph idx="1"/>
          </p:nvPr>
        </p:nvSpPr>
        <p:spPr>
          <a:xfrm>
            <a:off x="457200" y="1600200"/>
            <a:ext cx="8458200" cy="4800600"/>
          </a:xfrm>
        </p:spPr>
        <p:txBody>
          <a:bodyPr>
            <a:normAutofit fontScale="62500" lnSpcReduction="20000"/>
          </a:bodyPr>
          <a:lstStyle/>
          <a:p>
            <a:r>
              <a:rPr lang="en-US" dirty="0" smtClean="0"/>
              <a:t>The author is </a:t>
            </a:r>
            <a:r>
              <a:rPr lang="en-US" dirty="0" smtClean="0">
                <a:solidFill>
                  <a:srgbClr val="FF0000"/>
                </a:solidFill>
              </a:rPr>
              <a:t>THE</a:t>
            </a:r>
            <a:r>
              <a:rPr lang="en-US" dirty="0" smtClean="0"/>
              <a:t> copyright holder unless you sign away your rights.</a:t>
            </a:r>
          </a:p>
          <a:p>
            <a:endParaRPr lang="en-US" dirty="0" smtClean="0"/>
          </a:p>
          <a:p>
            <a:r>
              <a:rPr lang="en-US" dirty="0" smtClean="0"/>
              <a:t>As copyright owner, you have certain exclusive rights &amp; control your work</a:t>
            </a:r>
          </a:p>
          <a:p>
            <a:endParaRPr lang="en-US" dirty="0" smtClean="0"/>
          </a:p>
          <a:p>
            <a:r>
              <a:rPr lang="en-US" dirty="0" smtClean="0"/>
              <a:t>Authors who have transferred their copyright </a:t>
            </a:r>
            <a:r>
              <a:rPr lang="en-US" dirty="0" smtClean="0">
                <a:solidFill>
                  <a:srgbClr val="FF0000"/>
                </a:solidFill>
              </a:rPr>
              <a:t>without retaining any rights </a:t>
            </a:r>
            <a:r>
              <a:rPr lang="en-US" dirty="0" smtClean="0"/>
              <a:t>may </a:t>
            </a:r>
            <a:r>
              <a:rPr lang="en-US" u="sng" dirty="0" smtClean="0"/>
              <a:t>not</a:t>
            </a:r>
            <a:r>
              <a:rPr lang="en-US" dirty="0" smtClean="0"/>
              <a:t> be able to place the work on course websites, copy it for students and colleagues, deposit the work in a public online archive, or create derivatives.</a:t>
            </a:r>
          </a:p>
          <a:p>
            <a:endParaRPr lang="en-US" dirty="0" smtClean="0"/>
          </a:p>
          <a:p>
            <a:r>
              <a:rPr lang="en-US" dirty="0" smtClean="0"/>
              <a:t>Consider using an Author Addendum to allow your work to be displayed and distributed, AND to retain some</a:t>
            </a:r>
            <a:r>
              <a:rPr lang="en-US" dirty="0"/>
              <a:t> of your rights: </a:t>
            </a:r>
            <a:r>
              <a:rPr lang="en-US" dirty="0">
                <a:hlinkClick r:id="rId3"/>
              </a:rPr>
              <a:t>http://</a:t>
            </a:r>
            <a:r>
              <a:rPr lang="en-US" dirty="0" smtClean="0">
                <a:hlinkClick r:id="rId3"/>
              </a:rPr>
              <a:t>www.sparc.arl.org/resources/authors/addendum</a:t>
            </a:r>
            <a:r>
              <a:rPr lang="en-US" dirty="0" smtClean="0"/>
              <a:t> </a:t>
            </a:r>
          </a:p>
          <a:p>
            <a:pPr marL="0" indent="0">
              <a:buNone/>
            </a:pPr>
            <a:endParaRPr lang="en-US" dirty="0" smtClean="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endParaRPr lang="en-US" sz="1800" dirty="0"/>
          </a:p>
          <a:p>
            <a:pPr marL="0" indent="0">
              <a:buNone/>
            </a:pPr>
            <a:endParaRPr lang="en-US" sz="1800" dirty="0" smtClean="0"/>
          </a:p>
          <a:p>
            <a:pPr marL="0" indent="0">
              <a:buNone/>
            </a:pPr>
            <a:r>
              <a:rPr lang="en-US" sz="1800" dirty="0" smtClean="0"/>
              <a:t>Adapted </a:t>
            </a:r>
            <a:r>
              <a:rPr lang="en-US" sz="1800" dirty="0"/>
              <a:t>from © </a:t>
            </a:r>
            <a:r>
              <a:rPr lang="en-US" sz="1800" dirty="0" smtClean="0"/>
              <a:t>SPARC CC </a:t>
            </a:r>
            <a:r>
              <a:rPr lang="en-US" sz="1800" dirty="0"/>
              <a:t>BY </a:t>
            </a:r>
            <a:r>
              <a:rPr lang="en-US" sz="1800" dirty="0" smtClean="0">
                <a:hlinkClick r:id="rId3"/>
              </a:rPr>
              <a:t>http</a:t>
            </a:r>
            <a:r>
              <a:rPr lang="en-US" sz="1800" dirty="0">
                <a:hlinkClick r:id="rId3"/>
              </a:rPr>
              <a:t>://</a:t>
            </a:r>
            <a:r>
              <a:rPr lang="en-US" sz="1800" dirty="0" smtClean="0">
                <a:hlinkClick r:id="rId3"/>
              </a:rPr>
              <a:t>www.sparc.arl.org/resources/authors/addendum</a:t>
            </a:r>
            <a:r>
              <a:rPr lang="en-US" sz="1800" dirty="0"/>
              <a:t> </a:t>
            </a:r>
            <a:r>
              <a:rPr lang="en-US" sz="1800" dirty="0">
                <a:hlinkClick r:id="rId4"/>
              </a:rPr>
              <a:t>http://</a:t>
            </a:r>
            <a:r>
              <a:rPr lang="en-US" sz="1800" dirty="0" smtClean="0">
                <a:hlinkClick r:id="rId4"/>
              </a:rPr>
              <a:t>creativecommons.org/licenses/by/1.0</a:t>
            </a:r>
            <a:r>
              <a:rPr lang="en-US" sz="1800" dirty="0"/>
              <a:t> </a:t>
            </a:r>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8318630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Basics</a:t>
            </a:r>
            <a:endParaRPr lang="en-US" dirty="0"/>
          </a:p>
        </p:txBody>
      </p:sp>
      <p:sp>
        <p:nvSpPr>
          <p:cNvPr id="3" name="Content Placeholder 2"/>
          <p:cNvSpPr>
            <a:spLocks noGrp="1"/>
          </p:cNvSpPr>
          <p:nvPr>
            <p:ph idx="1"/>
          </p:nvPr>
        </p:nvSpPr>
        <p:spPr>
          <a:xfrm>
            <a:off x="457200" y="1600200"/>
            <a:ext cx="8534400" cy="4525963"/>
          </a:xfrm>
        </p:spPr>
        <p:txBody>
          <a:bodyPr>
            <a:normAutofit/>
          </a:bodyPr>
          <a:lstStyle/>
          <a:p>
            <a:pPr marL="0" indent="0">
              <a:buNone/>
            </a:pPr>
            <a:r>
              <a:rPr lang="en-US" dirty="0" smtClean="0"/>
              <a:t>In the U.S. works are divided into three categories</a:t>
            </a:r>
          </a:p>
          <a:p>
            <a:endParaRPr lang="en-US" dirty="0" smtClean="0"/>
          </a:p>
          <a:p>
            <a:pPr lvl="1"/>
            <a:r>
              <a:rPr lang="en-US" dirty="0"/>
              <a:t>Public Domain (</a:t>
            </a:r>
            <a:r>
              <a:rPr lang="en-US" i="1" dirty="0"/>
              <a:t>most</a:t>
            </a:r>
            <a:r>
              <a:rPr lang="en-US" dirty="0"/>
              <a:t> US </a:t>
            </a:r>
            <a:r>
              <a:rPr lang="en-US" dirty="0" err="1"/>
              <a:t>Gov</a:t>
            </a:r>
            <a:r>
              <a:rPr lang="en-US" dirty="0"/>
              <a:t> works) and works with expired copyrights </a:t>
            </a:r>
            <a:r>
              <a:rPr lang="en-US" sz="1200" dirty="0">
                <a:hlinkClick r:id="rId3"/>
              </a:rPr>
              <a:t>http://</a:t>
            </a:r>
            <a:r>
              <a:rPr lang="en-US" sz="1200" dirty="0" smtClean="0">
                <a:hlinkClick r:id="rId3"/>
              </a:rPr>
              <a:t>librarycopyright.net/resources/digitalslider</a:t>
            </a:r>
            <a:r>
              <a:rPr lang="en-US" sz="1200" dirty="0"/>
              <a:t> </a:t>
            </a:r>
          </a:p>
          <a:p>
            <a:pPr lvl="1"/>
            <a:endParaRPr lang="en-US" dirty="0" smtClean="0"/>
          </a:p>
          <a:p>
            <a:pPr lvl="1"/>
            <a:r>
              <a:rPr lang="en-US" dirty="0" smtClean="0"/>
              <a:t>Protected by Copyright (</a:t>
            </a:r>
            <a:r>
              <a:rPr lang="en-US" dirty="0" smtClean="0">
                <a:solidFill>
                  <a:srgbClr val="FF0000"/>
                </a:solidFill>
              </a:rPr>
              <a:t>owned</a:t>
            </a:r>
            <a:r>
              <a:rPr lang="en-US" dirty="0" smtClean="0"/>
              <a:t> by someone else)</a:t>
            </a:r>
          </a:p>
          <a:p>
            <a:pPr lvl="1"/>
            <a:endParaRPr lang="en-US" dirty="0" smtClean="0"/>
          </a:p>
          <a:p>
            <a:pPr lvl="1"/>
            <a:r>
              <a:rPr lang="en-US" dirty="0" smtClean="0"/>
              <a:t>Protected by Copyright (owned by </a:t>
            </a:r>
            <a:r>
              <a:rPr lang="en-US" dirty="0" smtClean="0">
                <a:solidFill>
                  <a:srgbClr val="FF0000"/>
                </a:solidFill>
              </a:rPr>
              <a:t>YOU</a:t>
            </a:r>
            <a:r>
              <a:rPr lang="en-US" dirty="0" smtClean="0"/>
              <a:t>)</a:t>
            </a:r>
            <a:endParaRPr lang="en-US" dirty="0"/>
          </a:p>
        </p:txBody>
      </p:sp>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4119561"/>
            <a:ext cx="712676"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81000" y="5658157"/>
            <a:ext cx="2362200" cy="461665"/>
          </a:xfrm>
          <a:prstGeom prst="rect">
            <a:avLst/>
          </a:prstGeom>
          <a:noFill/>
        </p:spPr>
        <p:txBody>
          <a:bodyPr wrap="square" rtlCol="0">
            <a:spAutoFit/>
          </a:bodyPr>
          <a:lstStyle/>
          <a:p>
            <a:r>
              <a:rPr lang="en-US" sz="1200" dirty="0"/>
              <a:t>© Screenshot from “</a:t>
            </a:r>
            <a:r>
              <a:rPr lang="en-US" sz="1200" dirty="0">
                <a:hlinkClick r:id="rId5"/>
              </a:rPr>
              <a:t>Get Creative</a:t>
            </a:r>
            <a:r>
              <a:rPr lang="en-US" sz="1200" dirty="0"/>
              <a:t>” Creative Commons </a:t>
            </a:r>
            <a:r>
              <a:rPr lang="en-US" sz="1200" dirty="0">
                <a:hlinkClick r:id="rId6"/>
              </a:rPr>
              <a:t>CC BY-NC-SA</a:t>
            </a:r>
            <a:endParaRPr lang="en-US" sz="1200" dirty="0"/>
          </a:p>
        </p:txBody>
      </p:sp>
    </p:spTree>
    <p:extLst>
      <p:ext uri="{BB962C8B-B14F-4D97-AF65-F5344CB8AC3E}">
        <p14:creationId xmlns:p14="http://schemas.microsoft.com/office/powerpoint/2010/main" val="2154741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8915400" cy="1143000"/>
          </a:xfrm>
        </p:spPr>
        <p:txBody>
          <a:bodyPr>
            <a:normAutofit fontScale="90000"/>
          </a:bodyPr>
          <a:lstStyle/>
          <a:p>
            <a:r>
              <a:rPr lang="en-US" dirty="0" smtClean="0"/>
              <a:t>Teaching Faculty </a:t>
            </a:r>
            <a:r>
              <a:rPr lang="en-US" dirty="0" smtClean="0">
                <a:solidFill>
                  <a:srgbClr val="FF0000"/>
                </a:solidFill>
              </a:rPr>
              <a:t>may </a:t>
            </a:r>
            <a:r>
              <a:rPr lang="en-US" dirty="0">
                <a:solidFill>
                  <a:srgbClr val="FF0000"/>
                </a:solidFill>
              </a:rPr>
              <a:t>want to </a:t>
            </a:r>
            <a:r>
              <a:rPr lang="en-US" dirty="0"/>
              <a:t>(legally) </a:t>
            </a:r>
            <a:r>
              <a:rPr lang="en-US" dirty="0">
                <a:solidFill>
                  <a:srgbClr val="FF0000"/>
                </a:solidFill>
              </a:rPr>
              <a:t>…</a:t>
            </a:r>
          </a:p>
        </p:txBody>
      </p:sp>
      <p:sp>
        <p:nvSpPr>
          <p:cNvPr id="6" name="Content Placeholder 2"/>
          <p:cNvSpPr>
            <a:spLocks noGrp="1"/>
          </p:cNvSpPr>
          <p:nvPr>
            <p:ph idx="1"/>
          </p:nvPr>
        </p:nvSpPr>
        <p:spPr/>
        <p:txBody>
          <a:bodyPr>
            <a:normAutofit lnSpcReduction="10000"/>
          </a:bodyPr>
          <a:lstStyle/>
          <a:p>
            <a:r>
              <a:rPr lang="en-US" dirty="0" smtClean="0"/>
              <a:t>Reproduce</a:t>
            </a:r>
            <a:endParaRPr lang="en-US" dirty="0" smtClean="0">
              <a:solidFill>
                <a:srgbClr val="FF0000"/>
              </a:solidFill>
            </a:endParaRPr>
          </a:p>
          <a:p>
            <a:r>
              <a:rPr lang="en-US" dirty="0" smtClean="0"/>
              <a:t>Distribute</a:t>
            </a:r>
            <a:r>
              <a:rPr lang="en-US" b="1" dirty="0" smtClean="0"/>
              <a:t> </a:t>
            </a:r>
          </a:p>
          <a:p>
            <a:r>
              <a:rPr lang="en-US" dirty="0" smtClean="0"/>
              <a:t>Publically perform</a:t>
            </a:r>
          </a:p>
          <a:p>
            <a:r>
              <a:rPr lang="en-US" dirty="0" smtClean="0"/>
              <a:t>Publically display</a:t>
            </a:r>
          </a:p>
          <a:p>
            <a:r>
              <a:rPr lang="en-US" dirty="0" smtClean="0"/>
              <a:t>Publically perform by means of a digital audio transmission, and/or</a:t>
            </a:r>
          </a:p>
          <a:p>
            <a:r>
              <a:rPr lang="en-US" dirty="0"/>
              <a:t>Create </a:t>
            </a:r>
            <a:r>
              <a:rPr lang="en-US" dirty="0" smtClean="0"/>
              <a:t>derivations of . . . </a:t>
            </a:r>
          </a:p>
          <a:p>
            <a:pPr marL="0" indent="0">
              <a:buNone/>
            </a:pPr>
            <a:r>
              <a:rPr lang="en-US" dirty="0"/>
              <a:t>	</a:t>
            </a:r>
            <a:r>
              <a:rPr lang="en-US" sz="2600" dirty="0" smtClean="0">
                <a:solidFill>
                  <a:srgbClr val="FF0000"/>
                </a:solidFill>
              </a:rPr>
              <a:t>. . . </a:t>
            </a:r>
            <a:r>
              <a:rPr lang="en-US" sz="2600" dirty="0">
                <a:solidFill>
                  <a:srgbClr val="FF0000"/>
                </a:solidFill>
              </a:rPr>
              <a:t>w</a:t>
            </a:r>
            <a:r>
              <a:rPr lang="en-US" sz="2600" dirty="0" smtClean="0">
                <a:solidFill>
                  <a:srgbClr val="FF0000"/>
                </a:solidFill>
              </a:rPr>
              <a:t>orks for which someone else owns copyright</a:t>
            </a:r>
            <a:endParaRPr lang="en-US" sz="2600" dirty="0">
              <a:solidFill>
                <a:srgbClr val="FF0000"/>
              </a:solidFill>
            </a:endParaRPr>
          </a:p>
          <a:p>
            <a:endParaRPr lang="en-US"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5802" y="1447800"/>
            <a:ext cx="2008712" cy="1524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135802" y="2946663"/>
            <a:ext cx="2438400" cy="461665"/>
          </a:xfrm>
          <a:prstGeom prst="rect">
            <a:avLst/>
          </a:prstGeom>
          <a:noFill/>
        </p:spPr>
        <p:txBody>
          <a:bodyPr wrap="square" rtlCol="0">
            <a:spAutoFit/>
          </a:bodyPr>
          <a:lstStyle/>
          <a:p>
            <a:r>
              <a:rPr lang="en-US" sz="1200" dirty="0"/>
              <a:t>© Screenshot from “</a:t>
            </a:r>
            <a:r>
              <a:rPr lang="en-US" sz="1200" dirty="0">
                <a:hlinkClick r:id="rId4"/>
              </a:rPr>
              <a:t>Get Creative</a:t>
            </a:r>
            <a:r>
              <a:rPr lang="en-US" sz="1200" dirty="0"/>
              <a:t>” Creative Commons </a:t>
            </a:r>
            <a:r>
              <a:rPr lang="en-US" sz="1200" dirty="0">
                <a:hlinkClick r:id="rId5"/>
              </a:rPr>
              <a:t>CC BY-NC-SA</a:t>
            </a:r>
            <a:endParaRPr lang="en-US" sz="1200" dirty="0"/>
          </a:p>
        </p:txBody>
      </p:sp>
    </p:spTree>
    <p:extLst>
      <p:ext uri="{BB962C8B-B14F-4D97-AF65-F5344CB8AC3E}">
        <p14:creationId xmlns:p14="http://schemas.microsoft.com/office/powerpoint/2010/main" val="3453488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13899</TotalTime>
  <Words>3135</Words>
  <Application>Microsoft Office PowerPoint</Application>
  <PresentationFormat>On-screen Show (4:3)</PresentationFormat>
  <Paragraphs>434</Paragraphs>
  <Slides>42</Slides>
  <Notes>34</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Get Creative (and stay legal): Copyright Compliance with Creative Commons and Open Educational Resources </vt:lpstr>
      <vt:lpstr>PowerPoint Presentation</vt:lpstr>
      <vt:lpstr>An invitation to learn about:</vt:lpstr>
      <vt:lpstr>Copyright Basics</vt:lpstr>
      <vt:lpstr>Copyright Basics</vt:lpstr>
      <vt:lpstr>Faculty Authors &amp; VT Policy 13000</vt:lpstr>
      <vt:lpstr>VT Faculty Author Rights</vt:lpstr>
      <vt:lpstr>Copyright Basics</vt:lpstr>
      <vt:lpstr>Teaching Faculty may want to (legally) …</vt:lpstr>
      <vt:lpstr>   Ways to (legally) respond:</vt:lpstr>
      <vt:lpstr>Copyright Exemptions</vt:lpstr>
      <vt:lpstr>5 Ways to (legally) respond:</vt:lpstr>
      <vt:lpstr>Creative Commons Licenses</vt:lpstr>
      <vt:lpstr>5 Ways to (legally) respond:</vt:lpstr>
      <vt:lpstr>Creative Commons License Symbols</vt:lpstr>
      <vt:lpstr>6 Creative Commons Licenses</vt:lpstr>
      <vt:lpstr>6 Creative Commons Licenses</vt:lpstr>
      <vt:lpstr>6 Creative Commons Licenses</vt:lpstr>
      <vt:lpstr>6 Creative Commons Licenses</vt:lpstr>
      <vt:lpstr>6 Creative Commons Licenses</vt:lpstr>
      <vt:lpstr>6 Creative Commons Licenses</vt:lpstr>
      <vt:lpstr>6 Creative Commons Licenses</vt:lpstr>
      <vt:lpstr>How to use openly licensed materials</vt:lpstr>
      <vt:lpstr>Attribution for various formats</vt:lpstr>
      <vt:lpstr>Three “layers” of licenses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Finding openly-licensed works</vt:lpstr>
      <vt:lpstr>Open Educational Resources (OERs) …</vt:lpstr>
      <vt:lpstr>    . . . an alternative way for authors to share and for users to save time &amp; money    </vt:lpstr>
      <vt:lpstr>How and why to openly license?</vt:lpstr>
      <vt:lpstr>Sharing so your work can be found</vt:lpstr>
      <vt:lpstr>What will you . . . </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Anita Walz</dc:creator>
  <cp:lastModifiedBy>Anita Walz</cp:lastModifiedBy>
  <cp:revision>85</cp:revision>
  <cp:lastPrinted>2014-06-17T14:42:26Z</cp:lastPrinted>
  <dcterms:created xsi:type="dcterms:W3CDTF">2014-06-17T13:23:59Z</dcterms:created>
  <dcterms:modified xsi:type="dcterms:W3CDTF">2014-10-21T17:16:23Z</dcterms:modified>
</cp:coreProperties>
</file>