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8" r:id="rId1"/>
  </p:sldMasterIdLst>
  <p:notesMasterIdLst>
    <p:notesMasterId r:id="rId27"/>
  </p:notesMasterIdLst>
  <p:sldIdLst>
    <p:sldId id="280" r:id="rId2"/>
    <p:sldId id="281" r:id="rId3"/>
    <p:sldId id="282" r:id="rId4"/>
    <p:sldId id="303" r:id="rId5"/>
    <p:sldId id="305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22" r:id="rId19"/>
    <p:sldId id="323" r:id="rId20"/>
    <p:sldId id="324" r:id="rId21"/>
    <p:sldId id="325" r:id="rId22"/>
    <p:sldId id="326" r:id="rId23"/>
    <p:sldId id="327" r:id="rId24"/>
    <p:sldId id="328" r:id="rId25"/>
    <p:sldId id="329" r:id="rId2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dward Fox" initials="" lastIdx="1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29134CC-8BF6-42A5-9975-973205C539A0}">
  <a:tblStyle styleId="{829134CC-8BF6-42A5-9975-973205C539A0}" styleName="Table_0"/>
  <a:tblStyle styleId="{1E4AD84E-6349-42FA-AAD3-17E76A62E831}" styleName="Table_1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85"/>
    <p:restoredTop sz="94696"/>
  </p:normalViewPr>
  <p:slideViewPr>
    <p:cSldViewPr snapToGrid="0">
      <p:cViewPr>
        <p:scale>
          <a:sx n="100" d="100"/>
          <a:sy n="100" d="100"/>
        </p:scale>
        <p:origin x="1456" y="24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commentAuthors" Target="commentAuthors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92" name="Shape 292"/>
          <p:cNvSpPr txBox="1">
            <a:spLocks noGrp="1"/>
          </p:cNvSpPr>
          <p:nvPr>
            <p:ph type="body" idx="1"/>
          </p:nvPr>
        </p:nvSpPr>
        <p:spPr>
          <a:xfrm>
            <a:off x="913804" y="4343702"/>
            <a:ext cx="5030437" cy="4113999"/>
          </a:xfrm>
          <a:prstGeom prst="rect">
            <a:avLst/>
          </a:prstGeom>
          <a:noFill/>
          <a:ln>
            <a:noFill/>
          </a:ln>
        </p:spPr>
        <p:txBody>
          <a:bodyPr lIns="86175" tIns="86175" rIns="86175" bIns="861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Shape 293"/>
          <p:cNvSpPr txBox="1">
            <a:spLocks noGrp="1"/>
          </p:cNvSpPr>
          <p:nvPr>
            <p:ph type="sldNum" idx="12"/>
          </p:nvPr>
        </p:nvSpPr>
        <p:spPr>
          <a:xfrm>
            <a:off x="3885901" y="8687404"/>
            <a:ext cx="2971967" cy="456571"/>
          </a:xfrm>
          <a:prstGeom prst="rect">
            <a:avLst/>
          </a:prstGeom>
          <a:noFill/>
          <a:ln>
            <a:noFill/>
          </a:ln>
        </p:spPr>
        <p:txBody>
          <a:bodyPr lIns="91100" tIns="45550" rIns="91100" bIns="4555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llerta"/>
                <a:buNone/>
              </a:pPr>
              <a:t>1</a:t>
            </a:fld>
            <a:endParaRPr lang="en"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913805" y="4343703"/>
            <a:ext cx="5030390" cy="4113892"/>
          </a:xfrm>
          <a:prstGeom prst="rect">
            <a:avLst/>
          </a:prstGeom>
          <a:noFill/>
          <a:ln>
            <a:noFill/>
          </a:ln>
        </p:spPr>
        <p:txBody>
          <a:bodyPr lIns="86479" tIns="86479" rIns="86479" bIns="86479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endParaRPr lang="en-US" sz="17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>
          <a:xfrm>
            <a:off x="3885903" y="8687405"/>
            <a:ext cx="2972095" cy="456595"/>
          </a:xfrm>
          <a:prstGeom prst="rect">
            <a:avLst/>
          </a:prstGeom>
        </p:spPr>
        <p:txBody>
          <a:bodyPr lIns="86493" tIns="43247" rIns="86493" bIns="43247"/>
          <a:lstStyle/>
          <a:p>
            <a:pPr algn="r">
              <a:buClr>
                <a:srgbClr val="000000"/>
              </a:buClr>
              <a:buSzPct val="25000"/>
            </a:pPr>
            <a:fld id="{00000000-1234-1234-1234-123412341234}" type="slidenum">
              <a:rPr lang="en-US" sz="1200" smtClean="0">
                <a:latin typeface="Allerta"/>
                <a:ea typeface="Allerta"/>
                <a:cs typeface="Allerta"/>
                <a:sym typeface="Allerta"/>
              </a:rPr>
              <a:pPr algn="r">
                <a:buClr>
                  <a:srgbClr val="000000"/>
                </a:buClr>
                <a:buSzPct val="25000"/>
              </a:pPr>
              <a:t>13</a:t>
            </a:fld>
            <a:endParaRPr lang="en-US" sz="1200" dirty="0">
              <a:latin typeface="Allerta"/>
              <a:ea typeface="Allerta"/>
              <a:cs typeface="Allerta"/>
              <a:sym typeface="Allerta"/>
            </a:endParaRPr>
          </a:p>
        </p:txBody>
      </p:sp>
    </p:spTree>
    <p:extLst>
      <p:ext uri="{BB962C8B-B14F-4D97-AF65-F5344CB8AC3E}">
        <p14:creationId xmlns:p14="http://schemas.microsoft.com/office/powerpoint/2010/main" val="5178105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99" name="Shape 299"/>
          <p:cNvSpPr txBox="1">
            <a:spLocks noGrp="1"/>
          </p:cNvSpPr>
          <p:nvPr>
            <p:ph type="body" idx="1"/>
          </p:nvPr>
        </p:nvSpPr>
        <p:spPr>
          <a:xfrm>
            <a:off x="913804" y="4343702"/>
            <a:ext cx="5030437" cy="4113999"/>
          </a:xfrm>
          <a:prstGeom prst="rect">
            <a:avLst/>
          </a:prstGeom>
          <a:noFill/>
          <a:ln>
            <a:noFill/>
          </a:ln>
        </p:spPr>
        <p:txBody>
          <a:bodyPr lIns="86175" tIns="86175" rIns="86175" bIns="861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Shape 300"/>
          <p:cNvSpPr txBox="1">
            <a:spLocks noGrp="1"/>
          </p:cNvSpPr>
          <p:nvPr>
            <p:ph type="sldNum" idx="12"/>
          </p:nvPr>
        </p:nvSpPr>
        <p:spPr>
          <a:xfrm>
            <a:off x="3885901" y="8687404"/>
            <a:ext cx="2971967" cy="456571"/>
          </a:xfrm>
          <a:prstGeom prst="rect">
            <a:avLst/>
          </a:prstGeom>
          <a:noFill/>
          <a:ln>
            <a:noFill/>
          </a:ln>
        </p:spPr>
        <p:txBody>
          <a:bodyPr lIns="91100" tIns="45550" rIns="91100" bIns="4555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llerta"/>
                <a:buNone/>
              </a:pPr>
              <a:t>2</a:t>
            </a:fld>
            <a:endParaRPr lang="en"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913804" y="4343702"/>
            <a:ext cx="5030437" cy="4113999"/>
          </a:xfrm>
          <a:prstGeom prst="rect">
            <a:avLst/>
          </a:prstGeom>
          <a:noFill/>
          <a:ln>
            <a:noFill/>
          </a:ln>
        </p:spPr>
        <p:txBody>
          <a:bodyPr lIns="86175" tIns="86175" rIns="86175" bIns="861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Shape 307"/>
          <p:cNvSpPr txBox="1">
            <a:spLocks noGrp="1"/>
          </p:cNvSpPr>
          <p:nvPr>
            <p:ph type="sldNum" idx="12"/>
          </p:nvPr>
        </p:nvSpPr>
        <p:spPr>
          <a:xfrm>
            <a:off x="3885901" y="8687404"/>
            <a:ext cx="2971967" cy="456571"/>
          </a:xfrm>
          <a:prstGeom prst="rect">
            <a:avLst/>
          </a:prstGeom>
          <a:noFill/>
          <a:ln>
            <a:noFill/>
          </a:ln>
        </p:spPr>
        <p:txBody>
          <a:bodyPr lIns="91100" tIns="45550" rIns="91100" bIns="4555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llerta"/>
                <a:buNone/>
              </a:pPr>
              <a:t>3</a:t>
            </a:fld>
            <a:endParaRPr lang="en"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913804" y="4343702"/>
            <a:ext cx="5030437" cy="4113999"/>
          </a:xfrm>
          <a:prstGeom prst="rect">
            <a:avLst/>
          </a:prstGeom>
          <a:noFill/>
          <a:ln>
            <a:noFill/>
          </a:ln>
        </p:spPr>
        <p:txBody>
          <a:bodyPr lIns="86175" tIns="86175" rIns="86175" bIns="861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Shape 307"/>
          <p:cNvSpPr txBox="1">
            <a:spLocks noGrp="1"/>
          </p:cNvSpPr>
          <p:nvPr>
            <p:ph type="sldNum" idx="12"/>
          </p:nvPr>
        </p:nvSpPr>
        <p:spPr>
          <a:xfrm>
            <a:off x="3885901" y="8687404"/>
            <a:ext cx="2971967" cy="456571"/>
          </a:xfrm>
          <a:prstGeom prst="rect">
            <a:avLst/>
          </a:prstGeom>
          <a:noFill/>
          <a:ln>
            <a:noFill/>
          </a:ln>
        </p:spPr>
        <p:txBody>
          <a:bodyPr lIns="91100" tIns="45550" rIns="91100" bIns="4555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llerta"/>
                <a:buNone/>
              </a:pPr>
              <a:t>4</a:t>
            </a:fld>
            <a:endParaRPr lang="en"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913804" y="4343702"/>
            <a:ext cx="5030437" cy="4113999"/>
          </a:xfrm>
          <a:prstGeom prst="rect">
            <a:avLst/>
          </a:prstGeom>
          <a:noFill/>
          <a:ln>
            <a:noFill/>
          </a:ln>
        </p:spPr>
        <p:txBody>
          <a:bodyPr lIns="86175" tIns="86175" rIns="86175" bIns="861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Shape 307"/>
          <p:cNvSpPr txBox="1">
            <a:spLocks noGrp="1"/>
          </p:cNvSpPr>
          <p:nvPr>
            <p:ph type="sldNum" idx="12"/>
          </p:nvPr>
        </p:nvSpPr>
        <p:spPr>
          <a:xfrm>
            <a:off x="3885901" y="8687404"/>
            <a:ext cx="2971967" cy="456571"/>
          </a:xfrm>
          <a:prstGeom prst="rect">
            <a:avLst/>
          </a:prstGeom>
          <a:noFill/>
          <a:ln>
            <a:noFill/>
          </a:ln>
        </p:spPr>
        <p:txBody>
          <a:bodyPr lIns="91100" tIns="45550" rIns="91100" bIns="4555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llerta"/>
                <a:buNone/>
              </a:pPr>
              <a:t>5</a:t>
            </a:fld>
            <a:endParaRPr lang="en"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913804" y="4343702"/>
            <a:ext cx="5030437" cy="4113999"/>
          </a:xfrm>
          <a:prstGeom prst="rect">
            <a:avLst/>
          </a:prstGeom>
          <a:noFill/>
          <a:ln>
            <a:noFill/>
          </a:ln>
        </p:spPr>
        <p:txBody>
          <a:bodyPr lIns="86175" tIns="86175" rIns="86175" bIns="861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Shape 307"/>
          <p:cNvSpPr txBox="1">
            <a:spLocks noGrp="1"/>
          </p:cNvSpPr>
          <p:nvPr>
            <p:ph type="sldNum" idx="12"/>
          </p:nvPr>
        </p:nvSpPr>
        <p:spPr>
          <a:xfrm>
            <a:off x="3885901" y="8687404"/>
            <a:ext cx="2971967" cy="456571"/>
          </a:xfrm>
          <a:prstGeom prst="rect">
            <a:avLst/>
          </a:prstGeom>
          <a:noFill/>
          <a:ln>
            <a:noFill/>
          </a:ln>
        </p:spPr>
        <p:txBody>
          <a:bodyPr lIns="91100" tIns="45550" rIns="91100" bIns="4555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llerta"/>
                <a:buNone/>
              </a:pPr>
              <a:t>6</a:t>
            </a:fld>
            <a:endParaRPr lang="en"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913804" y="4343702"/>
            <a:ext cx="5030437" cy="4113999"/>
          </a:xfrm>
          <a:prstGeom prst="rect">
            <a:avLst/>
          </a:prstGeom>
          <a:noFill/>
          <a:ln>
            <a:noFill/>
          </a:ln>
        </p:spPr>
        <p:txBody>
          <a:bodyPr lIns="86175" tIns="86175" rIns="86175" bIns="861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7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Shape 307"/>
          <p:cNvSpPr txBox="1">
            <a:spLocks noGrp="1"/>
          </p:cNvSpPr>
          <p:nvPr>
            <p:ph type="sldNum" idx="12"/>
          </p:nvPr>
        </p:nvSpPr>
        <p:spPr>
          <a:xfrm>
            <a:off x="3885901" y="8687404"/>
            <a:ext cx="2971967" cy="456571"/>
          </a:xfrm>
          <a:prstGeom prst="rect">
            <a:avLst/>
          </a:prstGeom>
          <a:noFill/>
          <a:ln>
            <a:noFill/>
          </a:ln>
        </p:spPr>
        <p:txBody>
          <a:bodyPr lIns="91100" tIns="45550" rIns="91100" bIns="4555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llerta"/>
                <a:buNone/>
              </a:pPr>
              <a:t>7</a:t>
            </a:fld>
            <a:endParaRPr lang="en"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913804" y="4343702"/>
            <a:ext cx="5030437" cy="4113999"/>
          </a:xfrm>
          <a:prstGeom prst="rect">
            <a:avLst/>
          </a:prstGeom>
          <a:noFill/>
          <a:ln>
            <a:noFill/>
          </a:ln>
        </p:spPr>
        <p:txBody>
          <a:bodyPr lIns="86175" tIns="86175" rIns="86175" bIns="861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Shape 307"/>
          <p:cNvSpPr txBox="1">
            <a:spLocks noGrp="1"/>
          </p:cNvSpPr>
          <p:nvPr>
            <p:ph type="sldNum" idx="12"/>
          </p:nvPr>
        </p:nvSpPr>
        <p:spPr>
          <a:xfrm>
            <a:off x="3885901" y="8687404"/>
            <a:ext cx="2971967" cy="456571"/>
          </a:xfrm>
          <a:prstGeom prst="rect">
            <a:avLst/>
          </a:prstGeom>
          <a:noFill/>
          <a:ln>
            <a:noFill/>
          </a:ln>
        </p:spPr>
        <p:txBody>
          <a:bodyPr lIns="91100" tIns="45550" rIns="91100" bIns="4555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llerta"/>
                <a:buNone/>
              </a:pPr>
              <a:t>8</a:t>
            </a:fld>
            <a:endParaRPr lang="en"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913804" y="4343702"/>
            <a:ext cx="5030437" cy="4113999"/>
          </a:xfrm>
          <a:prstGeom prst="rect">
            <a:avLst/>
          </a:prstGeom>
          <a:noFill/>
          <a:ln>
            <a:noFill/>
          </a:ln>
        </p:spPr>
        <p:txBody>
          <a:bodyPr lIns="86175" tIns="86175" rIns="86175" bIns="861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7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Shape 307"/>
          <p:cNvSpPr txBox="1">
            <a:spLocks noGrp="1"/>
          </p:cNvSpPr>
          <p:nvPr>
            <p:ph type="sldNum" idx="12"/>
          </p:nvPr>
        </p:nvSpPr>
        <p:spPr>
          <a:xfrm>
            <a:off x="3885901" y="8687404"/>
            <a:ext cx="2971967" cy="456571"/>
          </a:xfrm>
          <a:prstGeom prst="rect">
            <a:avLst/>
          </a:prstGeom>
          <a:noFill/>
          <a:ln>
            <a:noFill/>
          </a:ln>
        </p:spPr>
        <p:txBody>
          <a:bodyPr lIns="91100" tIns="45550" rIns="91100" bIns="4555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llerta"/>
              <a:buNone/>
            </a:pPr>
            <a:fld id="{00000000-1234-1234-1234-123412341234}" type="slidenum">
              <a:rPr lang="en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llerta"/>
                <a:buNone/>
              </a:pPr>
              <a:t>9</a:t>
            </a:fld>
            <a:endParaRPr lang="en"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533413" y="285765"/>
            <a:ext cx="8077199" cy="7429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1314472"/>
            <a:ext cx="7772400" cy="3657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5494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A50021"/>
              </a:buClr>
              <a:buSzPct val="60000"/>
              <a:buFont typeface="Noto Sans Symbols"/>
              <a:buChar char="■"/>
              <a:defRPr sz="26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742950" marR="0" lvl="1" indent="-12573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Noto Sans Symbols"/>
              <a:buChar char="■"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1143000" marR="0" lvl="2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600200" marR="0" lvl="3" indent="-11493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54999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2057400" marR="0" lvl="4" indent="-1206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514600" marR="0" lvl="5" indent="-1206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2971800" marR="0" lvl="6" indent="-1206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3429000" marR="0" lvl="7" indent="-1206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3886200" marR="0" lvl="8" indent="-1206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dt" idx="10"/>
          </p:nvPr>
        </p:nvSpPr>
        <p:spPr>
          <a:xfrm>
            <a:off x="685828" y="4686300"/>
            <a:ext cx="1904999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6553216" y="4686300"/>
            <a:ext cx="1904999" cy="342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Times New Roman"/>
                <a:buNone/>
              </a:pPr>
              <a:t>‹#›</a:t>
            </a:fld>
            <a:endParaRPr lang="en"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 rot="5400000">
            <a:off x="5257805" y="1619249"/>
            <a:ext cx="4686299" cy="201929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 rot="5400000">
            <a:off x="1143007" y="-323850"/>
            <a:ext cx="4686299" cy="590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5494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A50021"/>
              </a:buClr>
              <a:buSzPct val="60000"/>
              <a:buFont typeface="Noto Sans Symbols"/>
              <a:buChar char="■"/>
              <a:defRPr sz="26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742950" marR="0" lvl="1" indent="-12573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Noto Sans Symbols"/>
              <a:buChar char="■"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1143000" marR="0" lvl="2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600200" marR="0" lvl="3" indent="-11493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54999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2057400" marR="0" lvl="4" indent="-1206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514600" marR="0" lvl="5" indent="-1206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2971800" marR="0" lvl="6" indent="-1206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3429000" marR="0" lvl="7" indent="-1206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3886200" marR="0" lvl="8" indent="-1206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685828" y="4686300"/>
            <a:ext cx="1904999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6553216" y="4686300"/>
            <a:ext cx="1904999" cy="342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Times New Roman"/>
                <a:buNone/>
              </a:pPr>
              <a:t>‹#›</a:t>
            </a:fld>
            <a:endParaRPr lang="en"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1792332" y="3600450"/>
            <a:ext cx="5486399" cy="4250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000" b="1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82" name="Shape 82"/>
          <p:cNvSpPr>
            <a:spLocks noGrp="1"/>
          </p:cNvSpPr>
          <p:nvPr>
            <p:ph type="pic" idx="2"/>
          </p:nvPr>
        </p:nvSpPr>
        <p:spPr>
          <a:xfrm>
            <a:off x="1792332" y="459581"/>
            <a:ext cx="5486399" cy="308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2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1792332" y="4025504"/>
            <a:ext cx="5486399" cy="60364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xfrm>
            <a:off x="685828" y="4686300"/>
            <a:ext cx="1904999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6553216" y="4686300"/>
            <a:ext cx="1904999" cy="342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Times New Roman"/>
                <a:buNone/>
              </a:pPr>
              <a:t>‹#›</a:t>
            </a:fld>
            <a:endParaRPr lang="en"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457219" y="204787"/>
            <a:ext cx="3008313" cy="8715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000" b="1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3575050" y="204809"/>
            <a:ext cx="5111750" cy="43898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06679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A50021"/>
              </a:buClr>
              <a:buSzPct val="60000"/>
              <a:buFont typeface="Noto Sans Symbols"/>
              <a:buChar char="■"/>
              <a:defRPr sz="32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742950" marR="0" lvl="1" indent="-99059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Noto Sans Symbols"/>
              <a:buChar char="■"/>
              <a:defRPr sz="2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1143000" marR="0" lvl="2" indent="-762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600200" marR="0" lvl="3" indent="-952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2057400" marR="0" lvl="4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body" idx="2"/>
          </p:nvPr>
        </p:nvSpPr>
        <p:spPr>
          <a:xfrm>
            <a:off x="457219" y="1076328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dt" idx="10"/>
          </p:nvPr>
        </p:nvSpPr>
        <p:spPr>
          <a:xfrm>
            <a:off x="685828" y="4686300"/>
            <a:ext cx="1904999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sldNum" idx="12"/>
          </p:nvPr>
        </p:nvSpPr>
        <p:spPr>
          <a:xfrm>
            <a:off x="6553216" y="4686300"/>
            <a:ext cx="1904999" cy="342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Times New Roman"/>
                <a:buNone/>
              </a:pPr>
              <a:t>‹#›</a:t>
            </a:fld>
            <a:endParaRPr lang="en"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457227" y="1151356"/>
            <a:ext cx="4040187" cy="4798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body" idx="2"/>
          </p:nvPr>
        </p:nvSpPr>
        <p:spPr>
          <a:xfrm>
            <a:off x="457227" y="1631157"/>
            <a:ext cx="4040187" cy="2963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256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50021"/>
              </a:buClr>
              <a:buSzPct val="59999"/>
              <a:buFont typeface="Noto Sans Symbols"/>
              <a:buChar char="■"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742950" marR="0" lvl="1" indent="-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1143000" marR="0" lvl="2" indent="-1206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600200" marR="0" lvl="3" indent="-121919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2057400" marR="0" lvl="4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514600" marR="0" lvl="5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2971800" marR="0" lvl="6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3429000" marR="0" lvl="7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3886200" marR="0" lvl="8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body" idx="3"/>
          </p:nvPr>
        </p:nvSpPr>
        <p:spPr>
          <a:xfrm>
            <a:off x="4645034" y="1151356"/>
            <a:ext cx="4041773" cy="4798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4"/>
          </p:nvPr>
        </p:nvSpPr>
        <p:spPr>
          <a:xfrm>
            <a:off x="4645034" y="1631157"/>
            <a:ext cx="4041773" cy="296346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6256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A50021"/>
              </a:buClr>
              <a:buSzPct val="59999"/>
              <a:buFont typeface="Noto Sans Symbols"/>
              <a:buChar char="■"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742950" marR="0" lvl="1" indent="-152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1143000" marR="0" lvl="2" indent="-1206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600200" marR="0" lvl="3" indent="-121919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2057400" marR="0" lvl="4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514600" marR="0" lvl="5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2971800" marR="0" lvl="6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3429000" marR="0" lvl="7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3886200" marR="0" lvl="8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dt" idx="10"/>
          </p:nvPr>
        </p:nvSpPr>
        <p:spPr>
          <a:xfrm>
            <a:off x="685828" y="4686300"/>
            <a:ext cx="1904999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sldNum" idx="12"/>
          </p:nvPr>
        </p:nvSpPr>
        <p:spPr>
          <a:xfrm>
            <a:off x="6553216" y="4686300"/>
            <a:ext cx="1904999" cy="342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Times New Roman"/>
                <a:buNone/>
              </a:pPr>
              <a:t>‹#›</a:t>
            </a:fld>
            <a:endParaRPr lang="en"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722312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1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722312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A50021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dt" idx="10"/>
          </p:nvPr>
        </p:nvSpPr>
        <p:spPr>
          <a:xfrm>
            <a:off x="685828" y="4686300"/>
            <a:ext cx="1904999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sldNum" idx="12"/>
          </p:nvPr>
        </p:nvSpPr>
        <p:spPr>
          <a:xfrm>
            <a:off x="6553216" y="4686300"/>
            <a:ext cx="1904999" cy="342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Times New Roman"/>
                <a:buNone/>
              </a:pPr>
              <a:t>‹#›</a:t>
            </a:fld>
            <a:endParaRPr lang="en"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533405" y="285752"/>
            <a:ext cx="8077199" cy="7429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 rot="5400000">
            <a:off x="2743202" y="-742952"/>
            <a:ext cx="3657599" cy="7772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5494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A50021"/>
              </a:buClr>
              <a:buSzPct val="60000"/>
              <a:buFont typeface="Noto Sans Symbols"/>
              <a:buChar char="■"/>
              <a:defRPr sz="26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742950" marR="0" lvl="1" indent="-12573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Noto Sans Symbols"/>
              <a:buChar char="■"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1143000" marR="0" lvl="2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600200" marR="0" lvl="3" indent="-11493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54999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2057400" marR="0" lvl="4" indent="-1206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514600" marR="0" lvl="5" indent="-1206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2971800" marR="0" lvl="6" indent="-1206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3429000" marR="0" lvl="7" indent="-1206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3886200" marR="0" lvl="8" indent="-1206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685805" y="4686300"/>
            <a:ext cx="1904999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553204" y="4686300"/>
            <a:ext cx="1904999" cy="342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Times New Roman"/>
                <a:buNone/>
              </a:pPr>
              <a:t>‹#›</a:t>
            </a:fld>
            <a:endParaRPr lang="en-US"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3EB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533413" y="285765"/>
            <a:ext cx="8077199" cy="7429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4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1314472"/>
            <a:ext cx="7772400" cy="3657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54940" algn="l" rtl="0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A50021"/>
              </a:buClr>
              <a:buSzPct val="60000"/>
              <a:buFont typeface="Noto Sans Symbols"/>
              <a:buChar char="■"/>
              <a:defRPr sz="26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742950" marR="0" lvl="1" indent="-12573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Noto Sans Symbols"/>
              <a:buChar char="■"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1143000" marR="0" lvl="2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600200" marR="0" lvl="3" indent="-11493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54999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2057400" marR="0" lvl="4" indent="-1206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514600" marR="0" lvl="5" indent="-1206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2971800" marR="0" lvl="6" indent="-1206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3429000" marR="0" lvl="7" indent="-1206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3886200" marR="0" lvl="8" indent="-1206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A50021"/>
              </a:buClr>
              <a:buSzPct val="5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xfrm>
            <a:off x="685828" y="4686300"/>
            <a:ext cx="1904999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xfrm>
            <a:off x="3124200" y="4686300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6pPr>
            <a:lvl7pPr marL="32004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7pPr>
            <a:lvl8pPr marL="45720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8pPr>
            <a:lvl9pPr marL="64008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llerta"/>
              <a:buNone/>
              <a:defRPr sz="2400" b="0" i="0" u="none" strike="noStrike" cap="none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xfrm>
            <a:off x="6553216" y="4686300"/>
            <a:ext cx="1904999" cy="342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lang="en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Times New Roman"/>
                <a:buNone/>
              </a:pPr>
              <a:t>‹#›</a:t>
            </a:fld>
            <a:endParaRPr lang="en" sz="1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" name="Shape 56"/>
          <p:cNvSpPr txBox="1"/>
          <p:nvPr/>
        </p:nvSpPr>
        <p:spPr>
          <a:xfrm>
            <a:off x="533400" y="1028700"/>
            <a:ext cx="8080374" cy="116680"/>
          </a:xfrm>
          <a:prstGeom prst="rect">
            <a:avLst/>
          </a:prstGeom>
          <a:gradFill>
            <a:gsLst>
              <a:gs pos="0">
                <a:schemeClr val="dk1"/>
              </a:gs>
              <a:gs pos="100000">
                <a:srgbClr val="A50021"/>
              </a:gs>
            </a:gsLst>
            <a:lin ang="10800000" scaled="0"/>
          </a:gra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9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crummy.com/software/BeautifulSoup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 txBox="1">
            <a:spLocks noGrp="1"/>
          </p:cNvSpPr>
          <p:nvPr>
            <p:ph type="title"/>
          </p:nvPr>
        </p:nvSpPr>
        <p:spPr>
          <a:xfrm>
            <a:off x="533413" y="285765"/>
            <a:ext cx="8077199" cy="7429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llerta"/>
              <a:buNone/>
            </a:pPr>
            <a:r>
              <a:rPr lang="en" sz="3200" b="1" i="0" u="none" strike="noStrike" cap="none" dirty="0" smtClean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Collection Management Webpages</a:t>
            </a:r>
            <a:endParaRPr lang="en" sz="3200" b="1" i="0" u="none" strike="noStrike" cap="none" dirty="0">
              <a:solidFill>
                <a:schemeClr val="dk1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296" name="Shape 296"/>
          <p:cNvSpPr txBox="1">
            <a:spLocks noGrp="1"/>
          </p:cNvSpPr>
          <p:nvPr>
            <p:ph type="body" idx="1"/>
          </p:nvPr>
        </p:nvSpPr>
        <p:spPr>
          <a:xfrm>
            <a:off x="685800" y="1314450"/>
            <a:ext cx="7772400" cy="371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marR="0" lvl="0" indent="-2540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0021"/>
              </a:buClr>
              <a:buSzPct val="25000"/>
              <a:buFont typeface="Noto Sans Symbols"/>
              <a:buNone/>
            </a:pPr>
            <a:r>
              <a:rPr lang="en" sz="2800" b="1" i="0" u="sng" strike="noStrike" cap="none" dirty="0" smtClean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Final Presentation</a:t>
            </a:r>
            <a:endParaRPr lang="en" sz="2800" b="1" i="0" u="sng" strike="noStrike" cap="none" dirty="0">
              <a:solidFill>
                <a:schemeClr val="dk1"/>
              </a:solidFill>
              <a:latin typeface="Allerta"/>
              <a:ea typeface="Allerta"/>
              <a:cs typeface="Allerta"/>
              <a:sym typeface="Allerta"/>
            </a:endParaRPr>
          </a:p>
          <a:p>
            <a:pPr marL="0" lvl="0" indent="0" algn="ctr">
              <a:spcBef>
                <a:spcPts val="0"/>
              </a:spcBef>
              <a:buSzPct val="25000"/>
              <a:buNone/>
            </a:pPr>
            <a:r>
              <a:rPr lang="en" sz="1600" b="1" dirty="0" smtClean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" sz="1600" b="1" dirty="0" smtClean="0">
                <a:latin typeface="Arial"/>
                <a:ea typeface="Arial"/>
                <a:cs typeface="Arial"/>
                <a:sym typeface="Arial"/>
              </a:rPr>
            </a:br>
            <a:r>
              <a:rPr lang="en" sz="1600" b="1" dirty="0" smtClean="0">
                <a:latin typeface="Arial"/>
                <a:ea typeface="Arial"/>
                <a:cs typeface="Arial"/>
                <a:sym typeface="Arial"/>
              </a:rPr>
              <a:t>Tung Dao</a:t>
            </a:r>
          </a:p>
          <a:p>
            <a:pPr marL="0" lvl="0" indent="0" algn="ctr">
              <a:spcBef>
                <a:spcPts val="0"/>
              </a:spcBef>
              <a:buSzPct val="25000"/>
              <a:buNone/>
            </a:pPr>
            <a:r>
              <a:rPr lang="en" sz="1600" b="1" dirty="0" smtClean="0">
                <a:latin typeface="Arial"/>
                <a:ea typeface="Arial"/>
                <a:cs typeface="Arial"/>
                <a:sym typeface="Arial"/>
              </a:rPr>
              <a:t>Weigang Liu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0021"/>
              </a:buClr>
              <a:buSzPct val="25000"/>
              <a:buFont typeface="Noto Sans Symbols"/>
              <a:buNone/>
            </a:pPr>
            <a:r>
              <a:rPr lang="en" sz="1600" b="1" dirty="0" smtClean="0">
                <a:latin typeface="Arial"/>
                <a:ea typeface="Arial"/>
                <a:cs typeface="Arial"/>
                <a:sym typeface="Arial"/>
              </a:rPr>
              <a:t>Christopher Wakeley</a:t>
            </a:r>
            <a:r>
              <a:rPr lang="en" sz="2000" b="1" dirty="0" smtClean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" sz="2000" b="1" dirty="0" smtClean="0">
                <a:latin typeface="Arial"/>
                <a:ea typeface="Arial"/>
                <a:cs typeface="Arial"/>
                <a:sym typeface="Arial"/>
              </a:rPr>
            </a:br>
            <a:endParaRPr lang="en" sz="2000" b="1" dirty="0"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CS5604 – Information Storage and Retrieval</a:t>
            </a:r>
          </a:p>
          <a:p>
            <a:pPr marL="457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lang="en" sz="1800" dirty="0">
                <a:latin typeface="Arial"/>
                <a:ea typeface="Arial"/>
                <a:cs typeface="Arial"/>
                <a:sym typeface="Arial"/>
              </a:rPr>
              <a:t>Fall</a:t>
            </a:r>
            <a:r>
              <a:rPr lang="en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2016</a:t>
            </a:r>
          </a:p>
          <a:p>
            <a:pPr marL="457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Virginia Polytechnic Institute and State University</a:t>
            </a:r>
          </a:p>
          <a:p>
            <a:pPr marL="457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Blacksburg, VA</a:t>
            </a:r>
          </a:p>
          <a:p>
            <a:pPr marL="457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Noto Sans Symbols"/>
              <a:buNone/>
            </a:pPr>
            <a:r>
              <a:rPr lang="en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Professor Edward </a:t>
            </a:r>
            <a:r>
              <a:rPr lang="en" sz="18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FoxA</a:t>
            </a:r>
            <a:br>
              <a:rPr lang="en" sz="18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18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" sz="18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18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December 1, 2016</a:t>
            </a:r>
            <a:r>
              <a:rPr lang="en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" sz="1200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533405" y="285752"/>
            <a:ext cx="8077199" cy="7429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llerta"/>
              <a:buNone/>
            </a:pPr>
            <a:r>
              <a:rPr lang="en-US" sz="4000" b="0" i="0" u="none" strike="noStrike" cap="none" dirty="0" smtClean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Focused Crawler</a:t>
            </a:r>
            <a:endParaRPr lang="en-US" sz="4000" b="0" i="0" u="none" strike="noStrike" cap="none" dirty="0">
              <a:solidFill>
                <a:schemeClr val="dk1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1314451"/>
            <a:ext cx="7772400" cy="3657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0021"/>
              </a:buClr>
              <a:buSzPct val="69585"/>
              <a:buFont typeface="Noto Sans Symbols"/>
              <a:buChar char="■"/>
            </a:pPr>
            <a:r>
              <a:rPr lang="en-US" sz="2600" b="0" i="0" u="none" strike="noStrike" cap="none" dirty="0" smtClean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Focused Crawler</a:t>
            </a:r>
            <a:r>
              <a:rPr lang="en-US" sz="2800" b="0" i="0" u="none" strike="noStrike" cap="none" dirty="0" smtClean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:</a:t>
            </a:r>
          </a:p>
          <a:p>
            <a:pPr lvl="1" indent="-342900">
              <a:spcBef>
                <a:spcPts val="0"/>
              </a:spcBef>
              <a:buClr>
                <a:srgbClr val="A50021"/>
              </a:buClr>
              <a:buSzPct val="69585"/>
            </a:pPr>
            <a:r>
              <a:rPr lang="en-US" dirty="0" smtClean="0"/>
              <a:t>Introduction</a:t>
            </a:r>
          </a:p>
          <a:p>
            <a:pPr lvl="2" indent="-342900">
              <a:spcBef>
                <a:spcPts val="0"/>
              </a:spcBef>
              <a:buSzPct val="69585"/>
            </a:pPr>
            <a:r>
              <a:rPr lang="en-US" dirty="0" smtClean="0"/>
              <a:t>Role in CMW</a:t>
            </a:r>
          </a:p>
          <a:p>
            <a:pPr lvl="2" indent="-342900">
              <a:spcBef>
                <a:spcPts val="0"/>
              </a:spcBef>
              <a:buSzPct val="69585"/>
            </a:pPr>
            <a:r>
              <a:rPr lang="en-US" dirty="0" smtClean="0"/>
              <a:t>Outline</a:t>
            </a:r>
          </a:p>
          <a:p>
            <a:pPr lvl="1" indent="-342900">
              <a:spcBef>
                <a:spcPts val="0"/>
              </a:spcBef>
              <a:buClr>
                <a:srgbClr val="A50021"/>
              </a:buClr>
              <a:buSzPct val="69585"/>
            </a:pPr>
            <a:r>
              <a:rPr lang="en-US" b="0" i="0" u="none" strike="noStrike" cap="none" dirty="0" smtClean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Implementation</a:t>
            </a:r>
          </a:p>
          <a:p>
            <a:pPr lvl="2" indent="-342900">
              <a:spcBef>
                <a:spcPts val="0"/>
              </a:spcBef>
              <a:buSzPct val="69585"/>
            </a:pPr>
            <a:r>
              <a:rPr lang="en-US" dirty="0" smtClean="0"/>
              <a:t>Original Design</a:t>
            </a:r>
          </a:p>
          <a:p>
            <a:pPr lvl="2" indent="-342900">
              <a:spcBef>
                <a:spcPts val="0"/>
              </a:spcBef>
              <a:buSzPct val="69585"/>
            </a:pPr>
            <a:r>
              <a:rPr lang="en-US" b="0" i="0" u="none" strike="noStrike" cap="none" dirty="0" smtClean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Extensions</a:t>
            </a:r>
          </a:p>
          <a:p>
            <a:pPr lvl="1" indent="-342900">
              <a:spcBef>
                <a:spcPts val="0"/>
              </a:spcBef>
              <a:buClr>
                <a:srgbClr val="A50021"/>
              </a:buClr>
              <a:buSzPct val="69585"/>
            </a:pPr>
            <a:r>
              <a:rPr lang="en-US" dirty="0"/>
              <a:t>Experiments &amp; </a:t>
            </a:r>
            <a:r>
              <a:rPr lang="en-US" dirty="0" smtClean="0"/>
              <a:t>Results</a:t>
            </a:r>
            <a:endParaRPr lang="en-US" b="0" i="0" u="none" strike="noStrike" cap="none" dirty="0" smtClean="0">
              <a:solidFill>
                <a:schemeClr val="dk1"/>
              </a:solidFill>
              <a:latin typeface="Allerta"/>
              <a:ea typeface="Allerta"/>
              <a:cs typeface="Allerta"/>
              <a:sym typeface="Allerta"/>
            </a:endParaRPr>
          </a:p>
          <a:p>
            <a:pPr lvl="2" indent="-342900">
              <a:spcBef>
                <a:spcPts val="0"/>
              </a:spcBef>
              <a:buSzPct val="69585"/>
            </a:pPr>
            <a:r>
              <a:rPr lang="en-US" b="0" i="0" u="none" strike="noStrike" cap="none" dirty="0" smtClean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Effectiveness: </a:t>
            </a:r>
            <a:r>
              <a:rPr lang="en-US" dirty="0"/>
              <a:t>Relevance and </a:t>
            </a:r>
            <a:r>
              <a:rPr lang="en-US" dirty="0" smtClean="0"/>
              <a:t>Correctness</a:t>
            </a:r>
            <a:endParaRPr lang="en-US" b="0" i="0" u="none" strike="noStrike" cap="none" dirty="0" smtClean="0">
              <a:solidFill>
                <a:schemeClr val="dk1"/>
              </a:solidFill>
              <a:latin typeface="Allerta"/>
              <a:ea typeface="Allerta"/>
              <a:cs typeface="Allerta"/>
              <a:sym typeface="Allerta"/>
            </a:endParaRPr>
          </a:p>
          <a:p>
            <a:pPr lvl="2" indent="-342900">
              <a:spcBef>
                <a:spcPts val="0"/>
              </a:spcBef>
              <a:buSzPct val="69585"/>
            </a:pPr>
            <a:r>
              <a:rPr lang="en-US" dirty="0" smtClean="0"/>
              <a:t>Efficiency: Running Time &amp; Space (Memory)</a:t>
            </a:r>
            <a:endParaRPr lang="en-US" b="0" i="0" u="none" strike="noStrike" cap="none" dirty="0" smtClean="0">
              <a:solidFill>
                <a:schemeClr val="dk1"/>
              </a:solidFill>
              <a:latin typeface="Allerta"/>
              <a:ea typeface="Allerta"/>
              <a:cs typeface="Allerta"/>
              <a:sym typeface="Allerta"/>
            </a:endParaRPr>
          </a:p>
          <a:p>
            <a:pPr lvl="1" indent="-342900">
              <a:spcBef>
                <a:spcPts val="0"/>
              </a:spcBef>
              <a:buClr>
                <a:srgbClr val="A50021"/>
              </a:buClr>
              <a:buSzPct val="69585"/>
            </a:pPr>
            <a:r>
              <a:rPr lang="en-US" dirty="0" smtClean="0"/>
              <a:t>Future Ideas</a:t>
            </a:r>
            <a:endParaRPr lang="en-US" b="0" i="0" u="none" strike="noStrike" cap="none" dirty="0" smtClean="0">
              <a:solidFill>
                <a:schemeClr val="dk1"/>
              </a:solidFill>
              <a:latin typeface="Allerta"/>
              <a:ea typeface="Allerta"/>
              <a:cs typeface="Allerta"/>
              <a:sym typeface="Allert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50021"/>
              </a:buClr>
              <a:buSzPct val="69585"/>
              <a:buFont typeface="Noto Sans Symbols"/>
              <a:buChar char="■"/>
            </a:pPr>
            <a:endParaRPr lang="en-US" sz="2800" b="0" i="0" u="none" strike="noStrike" cap="none" dirty="0" smtClean="0">
              <a:solidFill>
                <a:schemeClr val="dk1"/>
              </a:solidFill>
              <a:latin typeface="Allerta"/>
              <a:ea typeface="Allerta"/>
              <a:cs typeface="Allerta"/>
              <a:sym typeface="Allerta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Noto Sans Symbols"/>
              <a:buChar char="■"/>
            </a:pPr>
            <a:endParaRPr lang="en-US" sz="1800" b="0" i="0" u="none" strike="noStrike" cap="none" dirty="0" smtClean="0">
              <a:solidFill>
                <a:schemeClr val="dk1"/>
              </a:solidFill>
              <a:latin typeface="Allerta"/>
              <a:ea typeface="Allerta"/>
              <a:cs typeface="Allerta"/>
              <a:sym typeface="Allert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50021"/>
              </a:buClr>
              <a:buSzPct val="25000"/>
              <a:buFont typeface="Noto Sans Symbols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lh4.googleusercontent.com/2mQgkBiw1EI5ZXNiKhD8xHQwgY3ZuuO_Wvxkn-wj41V_xEtEnZr19BFNPWI8FRM5s4MBxfvmx_YO-qzulxI7uaEGPeOlUavk70qJL8nMTpzeVzJPzyanouduLr1H6ntTNFxOaMnE"/>
          <p:cNvPicPr>
            <a:picLocks noChangeAspect="1" noChangeArrowheads="1"/>
          </p:cNvPicPr>
          <p:nvPr/>
        </p:nvPicPr>
        <p:blipFill>
          <a:blip r:embed="rId2"/>
          <a:srcRect l="36530" t="19085" r="11111" b="10251"/>
          <a:stretch>
            <a:fillRect/>
          </a:stretch>
        </p:blipFill>
        <p:spPr bwMode="auto">
          <a:xfrm>
            <a:off x="1670050" y="1187450"/>
            <a:ext cx="5581650" cy="39560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Focused Crawler: Role in CMW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765300" y="2658367"/>
            <a:ext cx="2884970" cy="1856483"/>
          </a:xfrm>
          <a:prstGeom prst="rect">
            <a:avLst/>
          </a:prstGeom>
          <a:solidFill>
            <a:schemeClr val="accent2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01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Focused Crawler: Architecture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49" y="1321862"/>
            <a:ext cx="7899962" cy="3540384"/>
          </a:xfrm>
          <a:prstGeom prst="rect">
            <a:avLst/>
          </a:prstGeom>
        </p:spPr>
      </p:pic>
      <p:sp>
        <p:nvSpPr>
          <p:cNvPr id="6" name="Footer Placeholder 4"/>
          <p:cNvSpPr>
            <a:spLocks noGrp="1"/>
          </p:cNvSpPr>
          <p:nvPr>
            <p:ph type="ftr" idx="11"/>
          </p:nvPr>
        </p:nvSpPr>
        <p:spPr>
          <a:xfrm>
            <a:off x="6818678" y="4657744"/>
            <a:ext cx="1667256" cy="289922"/>
          </a:xfrm>
        </p:spPr>
        <p:txBody>
          <a:bodyPr/>
          <a:lstStyle/>
          <a:p>
            <a:r>
              <a:rPr lang="en-US" sz="1200" i="1" dirty="0" smtClean="0"/>
              <a:t>from Mohamed's Thesis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47278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Focused Crawler: Event Model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5" y="1577092"/>
            <a:ext cx="8610596" cy="3109886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>
          <a:xfrm>
            <a:off x="7210045" y="4679442"/>
            <a:ext cx="1667256" cy="342900"/>
          </a:xfrm>
        </p:spPr>
        <p:txBody>
          <a:bodyPr/>
          <a:lstStyle/>
          <a:p>
            <a:r>
              <a:rPr lang="en-US" sz="1200" i="1" dirty="0" smtClean="0"/>
              <a:t>from Mohamed's Thesis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78406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Event Focused Crawler: Implementation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4" y="1123950"/>
            <a:ext cx="8077199" cy="3650741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sz="1800" dirty="0" smtClean="0"/>
              <a:t>Three main components:</a:t>
            </a:r>
          </a:p>
          <a:p>
            <a:pPr lvl="1"/>
            <a:r>
              <a:rPr lang="en-US" sz="1600" dirty="0"/>
              <a:t> </a:t>
            </a:r>
            <a:r>
              <a:rPr lang="en-US" sz="1600" b="1" dirty="0" smtClean="0"/>
              <a:t>Crawler</a:t>
            </a:r>
            <a:r>
              <a:rPr lang="en-US" sz="1600" dirty="0" smtClean="0"/>
              <a:t> </a:t>
            </a:r>
            <a:r>
              <a:rPr lang="en-US" sz="1600" dirty="0" smtClean="0">
                <a:sym typeface="Wingdings"/>
              </a:rPr>
              <a:t> Baseline Focused Crawler (Topic only)  Event Focused Crawler (Topic, Location, Date)</a:t>
            </a:r>
          </a:p>
          <a:p>
            <a:pPr lvl="1"/>
            <a:r>
              <a:rPr lang="en-US" sz="1600" dirty="0">
                <a:sym typeface="Wingdings"/>
              </a:rPr>
              <a:t> </a:t>
            </a:r>
            <a:r>
              <a:rPr lang="en-US" sz="1600" b="1" dirty="0" smtClean="0">
                <a:sym typeface="Wingdings"/>
              </a:rPr>
              <a:t>Feature Extractor:</a:t>
            </a:r>
          </a:p>
          <a:p>
            <a:pPr lvl="2"/>
            <a:r>
              <a:rPr lang="en-US" sz="1400" b="1" dirty="0">
                <a:sym typeface="Wingdings"/>
              </a:rPr>
              <a:t> </a:t>
            </a:r>
            <a:r>
              <a:rPr lang="en-US" sz="1400" dirty="0" smtClean="0">
                <a:sym typeface="Wingdings"/>
              </a:rPr>
              <a:t>Topic</a:t>
            </a:r>
          </a:p>
          <a:p>
            <a:pPr lvl="2"/>
            <a:r>
              <a:rPr lang="en-US" sz="1400" dirty="0">
                <a:sym typeface="Wingdings"/>
              </a:rPr>
              <a:t> </a:t>
            </a:r>
            <a:r>
              <a:rPr lang="en-US" sz="1400" dirty="0" smtClean="0">
                <a:sym typeface="Wingdings"/>
              </a:rPr>
              <a:t>Location</a:t>
            </a:r>
          </a:p>
          <a:p>
            <a:pPr lvl="2"/>
            <a:r>
              <a:rPr lang="en-US" sz="1400" dirty="0">
                <a:sym typeface="Wingdings"/>
              </a:rPr>
              <a:t> </a:t>
            </a:r>
            <a:r>
              <a:rPr lang="en-US" sz="1400" dirty="0" smtClean="0">
                <a:sym typeface="Wingdings"/>
              </a:rPr>
              <a:t>Date</a:t>
            </a:r>
          </a:p>
          <a:p>
            <a:pPr lvl="2"/>
            <a:r>
              <a:rPr lang="en-US" sz="1400" dirty="0">
                <a:sym typeface="Wingdings"/>
              </a:rPr>
              <a:t> </a:t>
            </a:r>
            <a:r>
              <a:rPr lang="en-US" sz="1400" dirty="0" smtClean="0">
                <a:sym typeface="Wingdings"/>
              </a:rPr>
              <a:t>Using Stanford NER</a:t>
            </a:r>
          </a:p>
          <a:p>
            <a:pPr lvl="1"/>
            <a:r>
              <a:rPr lang="en-US" sz="1600" b="1" dirty="0">
                <a:sym typeface="Wingdings"/>
              </a:rPr>
              <a:t> </a:t>
            </a:r>
            <a:r>
              <a:rPr lang="en-US" sz="1600" b="1" dirty="0" smtClean="0">
                <a:sym typeface="Wingdings"/>
              </a:rPr>
              <a:t>Event Model</a:t>
            </a:r>
          </a:p>
          <a:p>
            <a:pPr lvl="2"/>
            <a:r>
              <a:rPr lang="en-US" sz="1400" b="1" dirty="0">
                <a:sym typeface="Wingdings"/>
              </a:rPr>
              <a:t> </a:t>
            </a:r>
            <a:r>
              <a:rPr lang="en-US" sz="1400" dirty="0" smtClean="0">
                <a:sym typeface="Wingdings"/>
              </a:rPr>
              <a:t>Represent an event</a:t>
            </a:r>
          </a:p>
          <a:p>
            <a:pPr lvl="2"/>
            <a:r>
              <a:rPr lang="en-US" sz="1400" b="1" dirty="0">
                <a:sym typeface="Wingdings"/>
              </a:rPr>
              <a:t> </a:t>
            </a:r>
            <a:r>
              <a:rPr lang="en-US" sz="1400" dirty="0" smtClean="0">
                <a:sym typeface="Wingdings"/>
              </a:rPr>
              <a:t>Calculate similarity/relevance score (webpage and event)</a:t>
            </a:r>
          </a:p>
          <a:p>
            <a:pPr lvl="2"/>
            <a:r>
              <a:rPr lang="en-US" sz="1400" dirty="0">
                <a:sym typeface="Wingdings"/>
              </a:rPr>
              <a:t> </a:t>
            </a:r>
            <a:r>
              <a:rPr lang="en-US" sz="1400" dirty="0" smtClean="0">
                <a:sym typeface="Wingdings"/>
              </a:rPr>
              <a:t>Using TFIDF/Cosine model</a:t>
            </a:r>
          </a:p>
          <a:p>
            <a:r>
              <a:rPr lang="en-US" sz="1800" b="1" dirty="0">
                <a:sym typeface="Wingdings"/>
              </a:rPr>
              <a:t> </a:t>
            </a:r>
            <a:r>
              <a:rPr lang="en-US" sz="1800" dirty="0" smtClean="0">
                <a:sym typeface="Wingdings"/>
              </a:rPr>
              <a:t>Implemented in Python (~ 1K LOC)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09701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5" y="285752"/>
            <a:ext cx="8915395" cy="742949"/>
          </a:xfrm>
        </p:spPr>
        <p:txBody>
          <a:bodyPr/>
          <a:lstStyle/>
          <a:p>
            <a:r>
              <a:rPr lang="en-US" sz="2800" dirty="0" smtClean="0"/>
              <a:t>Event Focused Crawler: Extensions (1/3)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4" y="1333071"/>
            <a:ext cx="8077199" cy="3529174"/>
          </a:xfrm>
        </p:spPr>
        <p:txBody>
          <a:bodyPr/>
          <a:lstStyle/>
          <a:p>
            <a:r>
              <a:rPr lang="en-US" sz="2400" dirty="0" smtClean="0"/>
              <a:t> Output Format</a:t>
            </a:r>
          </a:p>
          <a:p>
            <a:pPr lvl="1"/>
            <a:r>
              <a:rPr lang="en-US" sz="2000" dirty="0"/>
              <a:t> </a:t>
            </a:r>
            <a:r>
              <a:rPr lang="en-US" sz="2000" dirty="0" smtClean="0"/>
              <a:t>“Column-based” format (title, URL, topic, locations, dates)</a:t>
            </a:r>
            <a:r>
              <a:rPr lang="mr-IN" sz="2000" dirty="0" smtClean="0"/>
              <a:t>–</a:t>
            </a:r>
            <a:r>
              <a:rPr lang="en-US" sz="2000" dirty="0" smtClean="0"/>
              <a:t> like JSON, instead of “flatted text”.</a:t>
            </a:r>
          </a:p>
          <a:p>
            <a:pPr lvl="1"/>
            <a:r>
              <a:rPr lang="en-US" sz="2000" dirty="0" smtClean="0"/>
              <a:t> Standardized WARC file, instead of text file (using WARC Python APIs).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Accuracy </a:t>
            </a:r>
          </a:p>
          <a:p>
            <a:pPr lvl="1"/>
            <a:r>
              <a:rPr lang="en-US" sz="2000" dirty="0"/>
              <a:t> </a:t>
            </a:r>
            <a:r>
              <a:rPr lang="en-US" sz="2000" dirty="0" smtClean="0"/>
              <a:t>Distinguish (dates &amp; locations) in the title and (dates &amp; locations) in the content.</a:t>
            </a:r>
          </a:p>
          <a:p>
            <a:pPr lvl="2"/>
            <a:r>
              <a:rPr lang="en-US" sz="1800" dirty="0"/>
              <a:t> </a:t>
            </a:r>
            <a:r>
              <a:rPr lang="en-US" sz="1800" dirty="0" smtClean="0"/>
              <a:t>Using </a:t>
            </a:r>
            <a:r>
              <a:rPr lang="en-US" sz="1800" dirty="0" err="1" smtClean="0"/>
              <a:t>BeautifulSoup</a:t>
            </a:r>
            <a:r>
              <a:rPr lang="en-US" sz="1800" dirty="0" smtClean="0"/>
              <a:t> &amp; Stanford NER, respectively</a:t>
            </a:r>
          </a:p>
          <a:p>
            <a:pPr lvl="2"/>
            <a:r>
              <a:rPr lang="en-US" sz="1800" dirty="0"/>
              <a:t> </a:t>
            </a:r>
            <a:r>
              <a:rPr lang="en-US" sz="1800" dirty="0" smtClean="0"/>
              <a:t>Weighting them differently (more for the first one)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93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Event Focused Crawler: Extensions (2/3)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4" y="1333071"/>
            <a:ext cx="8077199" cy="3529174"/>
          </a:xfrm>
        </p:spPr>
        <p:txBody>
          <a:bodyPr/>
          <a:lstStyle/>
          <a:p>
            <a:r>
              <a:rPr lang="en-US" sz="2000" dirty="0" smtClean="0"/>
              <a:t> Evaluation &amp; Comparison</a:t>
            </a:r>
          </a:p>
          <a:p>
            <a:pPr lvl="1"/>
            <a:r>
              <a:rPr lang="en-US" sz="1800" dirty="0"/>
              <a:t> </a:t>
            </a:r>
            <a:r>
              <a:rPr lang="en-US" sz="1800" dirty="0" smtClean="0"/>
              <a:t>Evaluation</a:t>
            </a:r>
          </a:p>
          <a:p>
            <a:pPr lvl="2"/>
            <a:r>
              <a:rPr lang="en-US" sz="1600" dirty="0"/>
              <a:t> </a:t>
            </a:r>
            <a:r>
              <a:rPr lang="en-US" sz="1600" dirty="0" smtClean="0"/>
              <a:t>Crawl three events:</a:t>
            </a:r>
          </a:p>
          <a:p>
            <a:pPr lvl="3"/>
            <a:r>
              <a:rPr lang="en-US" sz="1400" dirty="0" smtClean="0"/>
              <a:t> “South China Sea Dispute”</a:t>
            </a:r>
          </a:p>
          <a:p>
            <a:pPr lvl="3"/>
            <a:r>
              <a:rPr lang="en-US" sz="1400" dirty="0"/>
              <a:t> </a:t>
            </a:r>
            <a:r>
              <a:rPr lang="en-US" sz="1400" dirty="0" smtClean="0"/>
              <a:t>“USA President Election 2016”</a:t>
            </a:r>
          </a:p>
          <a:p>
            <a:pPr lvl="3"/>
            <a:r>
              <a:rPr lang="en-US" sz="1400" dirty="0"/>
              <a:t> </a:t>
            </a:r>
            <a:r>
              <a:rPr lang="en-US" sz="1400" dirty="0" smtClean="0"/>
              <a:t>“South Korean President Protest”</a:t>
            </a:r>
          </a:p>
          <a:p>
            <a:pPr lvl="2"/>
            <a:r>
              <a:rPr lang="en-US" sz="1600" dirty="0"/>
              <a:t> </a:t>
            </a:r>
            <a:r>
              <a:rPr lang="en-US" sz="1600" dirty="0" smtClean="0"/>
              <a:t>Numbers of seeds: 25</a:t>
            </a:r>
          </a:p>
          <a:p>
            <a:pPr lvl="2"/>
            <a:r>
              <a:rPr lang="en-US" sz="1600" dirty="0"/>
              <a:t> </a:t>
            </a:r>
            <a:r>
              <a:rPr lang="en-US" sz="1600" dirty="0" err="1" smtClean="0"/>
              <a:t>PageThreshold</a:t>
            </a:r>
            <a:r>
              <a:rPr lang="en-US" sz="1600" dirty="0" smtClean="0"/>
              <a:t>: 0.5</a:t>
            </a:r>
          </a:p>
          <a:p>
            <a:pPr lvl="2"/>
            <a:r>
              <a:rPr lang="en-US" sz="1600" dirty="0"/>
              <a:t> </a:t>
            </a:r>
            <a:r>
              <a:rPr lang="en-US" sz="1600" dirty="0" smtClean="0"/>
              <a:t>Top-K: 10</a:t>
            </a:r>
          </a:p>
          <a:p>
            <a:pPr lvl="2"/>
            <a:r>
              <a:rPr lang="en-US" sz="1600" dirty="0"/>
              <a:t> </a:t>
            </a:r>
            <a:r>
              <a:rPr lang="en-US" sz="1600" dirty="0" smtClean="0"/>
              <a:t>Page Limits: 100; 10,000; </a:t>
            </a:r>
            <a:r>
              <a:rPr lang="en-US" sz="1600" dirty="0" smtClean="0">
                <a:solidFill>
                  <a:srgbClr val="FF0000"/>
                </a:solidFill>
              </a:rPr>
              <a:t>100,000 </a:t>
            </a:r>
            <a:r>
              <a:rPr lang="en-US" sz="1600" dirty="0" smtClean="0">
                <a:solidFill>
                  <a:schemeClr val="tx1"/>
                </a:solidFill>
              </a:rPr>
              <a:t>(couldn’t terminate in a time manner)</a:t>
            </a:r>
          </a:p>
          <a:p>
            <a:pPr lvl="1"/>
            <a:r>
              <a:rPr lang="en-US" sz="1800" dirty="0"/>
              <a:t> </a:t>
            </a:r>
            <a:r>
              <a:rPr lang="en-US" sz="1800" dirty="0" smtClean="0"/>
              <a:t>Comparison </a:t>
            </a:r>
          </a:p>
          <a:p>
            <a:pPr lvl="2"/>
            <a:r>
              <a:rPr lang="en-US" sz="1600" dirty="0"/>
              <a:t> </a:t>
            </a:r>
            <a:r>
              <a:rPr lang="en-US" sz="1600" dirty="0" smtClean="0"/>
              <a:t>Event Focused Crawler </a:t>
            </a:r>
            <a:r>
              <a:rPr lang="en-US" sz="1600" i="1" dirty="0" smtClean="0"/>
              <a:t>vs.</a:t>
            </a:r>
            <a:r>
              <a:rPr lang="en-US" sz="1600" dirty="0" smtClean="0"/>
              <a:t> </a:t>
            </a:r>
            <a:r>
              <a:rPr lang="en-US" sz="1600" dirty="0" err="1" smtClean="0"/>
              <a:t>Heritrix</a:t>
            </a:r>
            <a:r>
              <a:rPr lang="en-US" sz="1600" dirty="0" smtClean="0"/>
              <a:t> (not yet completed)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6712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Event Focused Crawler: Extensions (3/3)</a:t>
            </a:r>
            <a:endParaRPr lang="en-US" sz="28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533404" y="1228723"/>
            <a:ext cx="8077199" cy="36141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/>
          <a:p>
            <a:pPr marL="342900" marR="0" lvl="0" indent="-154940" algn="l" defTabSz="914400" rtl="0" eaLnBrk="1" fontAlgn="auto" latinLnBrk="0" hangingPunct="1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A50021"/>
              </a:buClr>
              <a:buSzPct val="60000"/>
              <a:buFont typeface="Noto Sans Symbols"/>
              <a:buChar char="■"/>
              <a:tabLst/>
              <a:defRPr/>
            </a:pPr>
            <a:r>
              <a:rPr kumimoji="0" lang="en-US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> Scale up</a:t>
            </a:r>
          </a:p>
          <a:p>
            <a:pPr marL="342900" marR="0" lvl="0" indent="-154940" algn="l" defTabSz="914400" rtl="0" eaLnBrk="1" fontAlgn="auto" latinLnBrk="0" hangingPunct="1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A50021"/>
              </a:buClr>
              <a:buSzPct val="60000"/>
              <a:buFont typeface="Noto Sans Symbols"/>
              <a:buChar char="■"/>
              <a:tabLst/>
              <a:defRPr/>
            </a:pPr>
            <a:r>
              <a:rPr kumimoji="0" lang="en-US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> Apply NLP to increase accuracy</a:t>
            </a:r>
          </a:p>
          <a:p>
            <a:pPr marL="742950" marR="0" lvl="1" indent="-12573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Noto Sans Symbols"/>
              <a:buChar char="■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> Synonyms</a:t>
            </a:r>
          </a:p>
          <a:p>
            <a:pPr marL="742950" marR="0" lvl="1" indent="-12573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Noto Sans Symbols"/>
              <a:buChar char="■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> Part-of-Speech taggers</a:t>
            </a:r>
          </a:p>
          <a:p>
            <a:pPr marL="742950" marR="0" lvl="1" indent="-12573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Noto Sans Symbols"/>
              <a:buChar char="■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> Sentiment Analysis</a:t>
            </a:r>
          </a:p>
          <a:p>
            <a:pPr marL="342900" marR="0" lvl="0" indent="-154940" algn="l" defTabSz="914400" rtl="0" eaLnBrk="1" fontAlgn="auto" latinLnBrk="0" hangingPunct="1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A50021"/>
              </a:buClr>
              <a:buSzPct val="60000"/>
              <a:buFont typeface="Noto Sans Symbols"/>
              <a:buChar char="■"/>
              <a:tabLst/>
              <a:defRPr/>
            </a:pPr>
            <a:r>
              <a:rPr kumimoji="0" lang="en-US" sz="26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> Multiple related-events focused crawler</a:t>
            </a:r>
          </a:p>
          <a:p>
            <a:pPr marL="742950" marR="0" lvl="1" indent="-12573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Noto Sans Symbols"/>
              <a:buChar char="■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> Focus only on intersection of multiple events</a:t>
            </a:r>
          </a:p>
          <a:p>
            <a:pPr marL="742950" marR="0" lvl="1" indent="-12573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Noto Sans Symbols"/>
              <a:buChar char="■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> Parameterize events’ importance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llerta"/>
              <a:ea typeface="Allerta"/>
              <a:cs typeface="Allerta"/>
              <a:sym typeface="Allerta"/>
            </a:endParaRPr>
          </a:p>
        </p:txBody>
      </p:sp>
    </p:spTree>
    <p:extLst>
      <p:ext uri="{BB962C8B-B14F-4D97-AF65-F5344CB8AC3E}">
        <p14:creationId xmlns:p14="http://schemas.microsoft.com/office/powerpoint/2010/main" val="42335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HTML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idx="1"/>
          </p:nvPr>
        </p:nvSpPr>
        <p:spPr>
          <a:xfrm>
            <a:off x="685800" y="1314450"/>
            <a:ext cx="3382144" cy="3657599"/>
          </a:xfrm>
        </p:spPr>
        <p:txBody>
          <a:bodyPr/>
          <a:lstStyle/>
          <a:p>
            <a:r>
              <a:rPr lang="en-US" altLang="zh-CN" dirty="0" smtClean="0"/>
              <a:t>Ignore what it  does</a:t>
            </a:r>
          </a:p>
          <a:p>
            <a:r>
              <a:rPr lang="en-US" altLang="zh-CN" dirty="0" smtClean="0"/>
              <a:t>Don’t </a:t>
            </a:r>
            <a:r>
              <a:rPr lang="en-US" altLang="zh-CN" dirty="0"/>
              <a:t>display the </a:t>
            </a:r>
            <a:r>
              <a:rPr lang="en-US" altLang="zh-CN" dirty="0" smtClean="0"/>
              <a:t>tags</a:t>
            </a:r>
          </a:p>
          <a:p>
            <a:r>
              <a:rPr lang="en-US" altLang="zh-CN" dirty="0"/>
              <a:t>I</a:t>
            </a:r>
            <a:r>
              <a:rPr lang="en-US" altLang="zh-CN" dirty="0" smtClean="0"/>
              <a:t>nterpret </a:t>
            </a:r>
            <a:r>
              <a:rPr lang="en-US" altLang="zh-CN" dirty="0"/>
              <a:t>the </a:t>
            </a:r>
            <a:r>
              <a:rPr lang="en-US" altLang="zh-CN" dirty="0" smtClean="0"/>
              <a:t>content!</a:t>
            </a:r>
            <a:endParaRPr lang="zh-CN" altLang="en-US" dirty="0"/>
          </a:p>
        </p:txBody>
      </p:sp>
      <p:pic>
        <p:nvPicPr>
          <p:cNvPr id="6" name="Picture 3" descr="C:\Users\Administrator\Documents\Tencent Files\1910644678\Image\C2C\Image1\{DAED09E5-5CFF-9E0B-2D33-9C6125B7E3C0}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248173"/>
            <a:ext cx="4032448" cy="3798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48187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BeautifulSoup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A</a:t>
            </a:r>
            <a:r>
              <a:rPr lang="en-US" altLang="zh-CN" dirty="0" smtClean="0"/>
              <a:t>n </a:t>
            </a:r>
            <a:r>
              <a:rPr lang="en-US" altLang="zh-CN" dirty="0"/>
              <a:t>HTML or XML </a:t>
            </a:r>
            <a:r>
              <a:rPr lang="en-US" altLang="zh-CN" dirty="0" smtClean="0"/>
              <a:t>parser</a:t>
            </a:r>
          </a:p>
          <a:p>
            <a:r>
              <a:rPr lang="en-US" altLang="zh-CN" dirty="0" err="1"/>
              <a:t>Pythonic</a:t>
            </a:r>
            <a:r>
              <a:rPr lang="en-US" altLang="zh-CN" dirty="0"/>
              <a:t> idioms for iterating, searching, and modifying the parse </a:t>
            </a:r>
            <a:r>
              <a:rPr lang="en-US" altLang="zh-CN" dirty="0" smtClean="0"/>
              <a:t>tree</a:t>
            </a:r>
          </a:p>
          <a:p>
            <a:r>
              <a:rPr lang="en-US" altLang="zh-CN" dirty="0" smtClean="0"/>
              <a:t>Automatic conversion 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4554239"/>
            <a:ext cx="4176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hlinkClick r:id="rId2"/>
              </a:rPr>
              <a:t>https://www.crummy.com/software/BeautifulSoup/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315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 txBox="1">
            <a:spLocks noGrp="1"/>
          </p:cNvSpPr>
          <p:nvPr>
            <p:ph type="title"/>
          </p:nvPr>
        </p:nvSpPr>
        <p:spPr>
          <a:xfrm>
            <a:off x="533413" y="285765"/>
            <a:ext cx="8077199" cy="7429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llerta"/>
              <a:buNone/>
            </a:pPr>
            <a:r>
              <a:rPr lang="en" sz="3600" b="0" i="0" u="none" strike="noStrike" cap="none" dirty="0" smtClean="0">
                <a:solidFill>
                  <a:schemeClr val="dk1"/>
                </a:solidFill>
                <a:latin typeface="Allerta"/>
                <a:ea typeface="Allerta"/>
                <a:cs typeface="Allerta"/>
                <a:sym typeface="Allerta"/>
              </a:rPr>
              <a:t>System Overview</a:t>
            </a:r>
            <a:endParaRPr lang="en" sz="3600" b="0" i="0" u="none" strike="noStrike" cap="none" dirty="0">
              <a:solidFill>
                <a:schemeClr val="dk1"/>
              </a:solidFill>
              <a:latin typeface="Allerta"/>
              <a:ea typeface="Allerta"/>
              <a:cs typeface="Allerta"/>
              <a:sym typeface="Allerta"/>
            </a:endParaRPr>
          </a:p>
        </p:txBody>
      </p:sp>
      <p:pic>
        <p:nvPicPr>
          <p:cNvPr id="38914" name="Picture 2" descr="https://lh4.googleusercontent.com/2mQgkBiw1EI5ZXNiKhD8xHQwgY3ZuuO_Wvxkn-wj41V_xEtEnZr19BFNPWI8FRM5s4MBxfvmx_YO-qzulxI7uaEGPeOlUavk70qJL8nMTpzeVzJPzyanouduLr1H6ntTNFxOaMnE"/>
          <p:cNvPicPr>
            <a:picLocks noChangeAspect="1" noChangeArrowheads="1"/>
          </p:cNvPicPr>
          <p:nvPr/>
        </p:nvPicPr>
        <p:blipFill>
          <a:blip r:embed="rId3"/>
          <a:srcRect l="36530" t="19085" r="11111" b="10251"/>
          <a:stretch>
            <a:fillRect/>
          </a:stretch>
        </p:blipFill>
        <p:spPr bwMode="auto">
          <a:xfrm>
            <a:off x="1670050" y="1187450"/>
            <a:ext cx="5581650" cy="39560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Readability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Measure </a:t>
            </a:r>
            <a:r>
              <a:rPr lang="en-US" altLang="zh-CN" dirty="0"/>
              <a:t>the readability </a:t>
            </a:r>
            <a:r>
              <a:rPr lang="en-US" altLang="zh-CN" dirty="0" smtClean="0"/>
              <a:t>of text</a:t>
            </a:r>
          </a:p>
          <a:p>
            <a:r>
              <a:rPr lang="en-US" altLang="zh-CN" dirty="0"/>
              <a:t>E</a:t>
            </a:r>
            <a:r>
              <a:rPr lang="en-US" altLang="zh-CN" dirty="0" smtClean="0"/>
              <a:t>stimate </a:t>
            </a:r>
            <a:r>
              <a:rPr lang="en-US" altLang="zh-CN" dirty="0"/>
              <a:t>the grade </a:t>
            </a:r>
            <a:r>
              <a:rPr lang="en-US" altLang="zh-CN" dirty="0" smtClean="0"/>
              <a:t>level of word density</a:t>
            </a:r>
          </a:p>
          <a:p>
            <a:r>
              <a:rPr lang="en-US" altLang="zh-CN" dirty="0" smtClean="0"/>
              <a:t>Can be used for Noise Reduction</a:t>
            </a:r>
          </a:p>
          <a:p>
            <a:r>
              <a:rPr lang="en-US" altLang="zh-CN" dirty="0" smtClean="0"/>
              <a:t>Only works for English</a:t>
            </a:r>
            <a:r>
              <a:rPr lang="en-US" altLang="zh-CN" dirty="0"/>
              <a:t> 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4731990"/>
            <a:ext cx="6192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$ pip install https://github.com/andreasvc/readability/tarball/master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4140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Readability</a:t>
            </a:r>
            <a:endParaRPr lang="zh-CN" altLang="en-US" dirty="0"/>
          </a:p>
        </p:txBody>
      </p:sp>
      <p:pic>
        <p:nvPicPr>
          <p:cNvPr id="2049" name="Picture 1" descr="C:\Users\Administrator\AppData\Roaming\Tencent\Users\1910644678\QQ\WinTemp\RichOle\TG5R)N8P(V7]MUTDBLF`X}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75606"/>
            <a:ext cx="6641589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03748" y="3363838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Readable article we want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5015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Python Script Results 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Mainly utilize above two </a:t>
            </a:r>
            <a:r>
              <a:rPr lang="en-US" altLang="zh-CN" dirty="0" smtClean="0"/>
              <a:t>packages</a:t>
            </a:r>
            <a:endParaRPr lang="en-US" altLang="zh-CN" dirty="0"/>
          </a:p>
          <a:p>
            <a:r>
              <a:rPr lang="en-US" altLang="zh-CN" dirty="0"/>
              <a:t>Test results </a:t>
            </a:r>
            <a:r>
              <a:rPr lang="en-US" altLang="zh-CN" dirty="0" smtClean="0"/>
              <a:t>on </a:t>
            </a:r>
            <a:r>
              <a:rPr lang="en-US" altLang="zh-CN" dirty="0"/>
              <a:t>the static webpage collection of Charlie Hebdo </a:t>
            </a:r>
            <a:r>
              <a:rPr lang="en-US" altLang="zh-CN" dirty="0" smtClean="0"/>
              <a:t>shooting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grpSp>
        <p:nvGrpSpPr>
          <p:cNvPr id="3" name="组合 4"/>
          <p:cNvGrpSpPr/>
          <p:nvPr/>
        </p:nvGrpSpPr>
        <p:grpSpPr>
          <a:xfrm>
            <a:off x="1115616" y="2727573"/>
            <a:ext cx="7027863" cy="1200150"/>
            <a:chOff x="1261567" y="2927598"/>
            <a:chExt cx="7027863" cy="1200150"/>
          </a:xfrm>
        </p:grpSpPr>
        <p:pic>
          <p:nvPicPr>
            <p:cNvPr id="4097" name="Picture 1" descr="C:\Users\Administrator\Documents\Tencent Files\1910644678\Image\C2C\Image1\{B3403929-77A5-B55C-AF78-7DCB4D9ED077}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1567" y="3327648"/>
              <a:ext cx="3067050" cy="800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1567" y="2927598"/>
              <a:ext cx="7027863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758587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Further Steps and Improvements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>
          <a:xfrm>
            <a:off x="685800" y="1314451"/>
            <a:ext cx="7630616" cy="2769468"/>
          </a:xfrm>
        </p:spPr>
        <p:txBody>
          <a:bodyPr/>
          <a:lstStyle/>
          <a:p>
            <a:r>
              <a:rPr lang="en-US" altLang="zh-CN" dirty="0" smtClean="0"/>
              <a:t>Final step</a:t>
            </a:r>
          </a:p>
          <a:p>
            <a:pPr lvl="1"/>
            <a:r>
              <a:rPr lang="en-US" altLang="zh-CN" dirty="0" smtClean="0"/>
              <a:t>Load the data into </a:t>
            </a:r>
            <a:r>
              <a:rPr lang="en-US" altLang="zh-CN" dirty="0" err="1" smtClean="0"/>
              <a:t>HBase</a:t>
            </a:r>
            <a:r>
              <a:rPr lang="en-US" altLang="zh-CN" dirty="0" smtClean="0"/>
              <a:t> for SOLR, FE</a:t>
            </a:r>
          </a:p>
          <a:p>
            <a:r>
              <a:rPr lang="en-US" altLang="zh-CN" dirty="0" smtClean="0"/>
              <a:t>Future improvement</a:t>
            </a:r>
            <a:endParaRPr lang="en-US" altLang="zh-CN" dirty="0"/>
          </a:p>
          <a:p>
            <a:pPr lvl="1"/>
            <a:r>
              <a:rPr lang="en-US" altLang="zh-CN" dirty="0" smtClean="0"/>
              <a:t>Using AVRO file as the output</a:t>
            </a:r>
            <a:br>
              <a:rPr lang="en-US" altLang="zh-CN" dirty="0" smtClean="0"/>
            </a:br>
            <a:r>
              <a:rPr lang="en-US" altLang="zh-CN" dirty="0" smtClean="0"/>
              <a:t>to avoid text file concatenation</a:t>
            </a:r>
          </a:p>
          <a:p>
            <a:pPr lvl="1"/>
            <a:r>
              <a:rPr lang="en-US" altLang="zh-CN" dirty="0" err="1" smtClean="0"/>
              <a:t>Hadoop</a:t>
            </a:r>
            <a:r>
              <a:rPr lang="en-US" altLang="zh-CN" dirty="0" smtClean="0"/>
              <a:t> streaming (parallelization)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799184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Project Summary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>
          <a:xfrm>
            <a:off x="685800" y="1314451"/>
            <a:ext cx="7630616" cy="2769468"/>
          </a:xfrm>
        </p:spPr>
        <p:txBody>
          <a:bodyPr/>
          <a:lstStyle/>
          <a:p>
            <a:r>
              <a:rPr lang="en-US" altLang="zh-CN" dirty="0" smtClean="0"/>
              <a:t>Many working individual components</a:t>
            </a:r>
          </a:p>
          <a:p>
            <a:r>
              <a:rPr lang="en-US" altLang="zh-CN" dirty="0" smtClean="0"/>
              <a:t>Lots of work left to connect everything together</a:t>
            </a:r>
          </a:p>
          <a:p>
            <a:r>
              <a:rPr lang="en-US" altLang="zh-CN" dirty="0" smtClean="0"/>
              <a:t>HBase connection needs implementation in most components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799184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Acknowledgments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>
          <a:xfrm>
            <a:off x="533413" y="1162050"/>
            <a:ext cx="7734300" cy="3663949"/>
          </a:xfrm>
        </p:spPr>
        <p:txBody>
          <a:bodyPr/>
          <a:lstStyle/>
          <a:p>
            <a:r>
              <a:rPr lang="en-US" altLang="zh-CN" dirty="0" smtClean="0"/>
              <a:t>NSF grant </a:t>
            </a:r>
            <a:r>
              <a:rPr lang="en-US" dirty="0" smtClean="0"/>
              <a:t>IIS-1319578, III: Small: Integrated Digital Event Archiving and Library (IDEAL).</a:t>
            </a:r>
          </a:p>
          <a:p>
            <a:r>
              <a:rPr lang="en-US" altLang="zh-CN" dirty="0"/>
              <a:t>NSF IIS-1619028: Global Event and Trend Archive Research (GETAR)</a:t>
            </a:r>
            <a:r>
              <a:rPr lang="en-US" dirty="0" smtClean="0"/>
              <a:t> </a:t>
            </a:r>
            <a:endParaRPr lang="en-US" altLang="zh-CN" dirty="0" smtClean="0"/>
          </a:p>
          <a:p>
            <a:r>
              <a:rPr lang="en-US" altLang="zh-CN" dirty="0" smtClean="0"/>
              <a:t>Dr. Fox</a:t>
            </a:r>
          </a:p>
          <a:p>
            <a:r>
              <a:rPr lang="en-US" altLang="zh-CN" dirty="0" smtClean="0"/>
              <a:t>GRAs:</a:t>
            </a:r>
            <a:br>
              <a:rPr lang="en-US" altLang="zh-CN" dirty="0" smtClean="0"/>
            </a:br>
            <a:r>
              <a:rPr lang="en-US" altLang="zh-CN" dirty="0" smtClean="0"/>
              <a:t>Mohamed </a:t>
            </a:r>
            <a:r>
              <a:rPr lang="en-US" altLang="zh-CN" dirty="0" err="1" smtClean="0"/>
              <a:t>Magdy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Farag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err="1" smtClean="0"/>
              <a:t>Sunshin</a:t>
            </a:r>
            <a:r>
              <a:rPr lang="en-US" altLang="zh-CN" dirty="0" smtClean="0"/>
              <a:t> Lee</a:t>
            </a:r>
          </a:p>
          <a:p>
            <a:r>
              <a:rPr lang="en-US" altLang="zh-CN" dirty="0" smtClean="0"/>
              <a:t>Other current/past teams.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79918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 txBox="1">
            <a:spLocks noGrp="1"/>
          </p:cNvSpPr>
          <p:nvPr>
            <p:ph type="title"/>
          </p:nvPr>
        </p:nvSpPr>
        <p:spPr>
          <a:xfrm>
            <a:off x="533413" y="285765"/>
            <a:ext cx="8077199" cy="7429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llerta"/>
              <a:buNone/>
            </a:pPr>
            <a:r>
              <a:rPr lang="en" sz="3600" dirty="0" smtClean="0"/>
              <a:t>HTML Fetching and WARC Files</a:t>
            </a:r>
            <a:endParaRPr lang="en" sz="3600" dirty="0"/>
          </a:p>
        </p:txBody>
      </p:sp>
      <p:grpSp>
        <p:nvGrpSpPr>
          <p:cNvPr id="31" name="Group 30"/>
          <p:cNvGrpSpPr/>
          <p:nvPr/>
        </p:nvGrpSpPr>
        <p:grpSpPr>
          <a:xfrm>
            <a:off x="228600" y="1200150"/>
            <a:ext cx="4038600" cy="3943350"/>
            <a:chOff x="457200" y="1200150"/>
            <a:chExt cx="4038600" cy="3943350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3"/>
            <a:srcRect l="57184" t="20740" r="8750" b="13333"/>
            <a:stretch>
              <a:fillRect/>
            </a:stretch>
          </p:blipFill>
          <p:spPr bwMode="auto">
            <a:xfrm>
              <a:off x="457200" y="1200150"/>
              <a:ext cx="4038600" cy="3943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Rectangle 28"/>
            <p:cNvSpPr/>
            <p:nvPr/>
          </p:nvSpPr>
          <p:spPr>
            <a:xfrm>
              <a:off x="2286000" y="1276350"/>
              <a:ext cx="22098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57200" y="2800350"/>
              <a:ext cx="914400" cy="2057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Shape 470"/>
          <p:cNvSpPr txBox="1">
            <a:spLocks noGrp="1"/>
          </p:cNvSpPr>
          <p:nvPr>
            <p:ph type="body" idx="1"/>
          </p:nvPr>
        </p:nvSpPr>
        <p:spPr>
          <a:xfrm>
            <a:off x="4800600" y="1485900"/>
            <a:ext cx="3493200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</a:pPr>
            <a:r>
              <a:rPr lang="en" sz="2800" b="1" dirty="0" smtClean="0">
                <a:solidFill>
                  <a:srgbClr val="980000"/>
                </a:solidFill>
              </a:rPr>
              <a:t>Fetch HTML</a:t>
            </a:r>
            <a:br>
              <a:rPr lang="en" sz="2800" b="1" dirty="0" smtClean="0">
                <a:solidFill>
                  <a:srgbClr val="980000"/>
                </a:solidFill>
              </a:rPr>
            </a:br>
            <a:endParaRPr lang="en" sz="2800" b="1" dirty="0" smtClean="0">
              <a:solidFill>
                <a:srgbClr val="980000"/>
              </a:solidFill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</a:pPr>
            <a:r>
              <a:rPr lang="en" sz="2800" b="1" dirty="0" smtClean="0">
                <a:solidFill>
                  <a:srgbClr val="980000"/>
                </a:solidFill>
              </a:rPr>
              <a:t>Generate WARC files</a:t>
            </a:r>
            <a:br>
              <a:rPr lang="en" sz="2800" b="1" dirty="0" smtClean="0">
                <a:solidFill>
                  <a:srgbClr val="980000"/>
                </a:solidFill>
              </a:rPr>
            </a:br>
            <a:endParaRPr lang="en" sz="2800" b="1" dirty="0" smtClean="0">
              <a:solidFill>
                <a:srgbClr val="980000"/>
              </a:solidFill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</a:pPr>
            <a:r>
              <a:rPr lang="en" sz="2800" b="1" dirty="0" smtClean="0">
                <a:solidFill>
                  <a:srgbClr val="980000"/>
                </a:solidFill>
              </a:rPr>
              <a:t>Ingest WARC files from IA</a:t>
            </a:r>
            <a:r>
              <a:rPr lang="en" sz="2800" dirty="0"/>
              <a:t/>
            </a:r>
            <a:br>
              <a:rPr lang="en" sz="2800" dirty="0"/>
            </a:br>
            <a:endParaRPr lang="en" sz="2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 txBox="1">
            <a:spLocks noGrp="1"/>
          </p:cNvSpPr>
          <p:nvPr>
            <p:ph type="title"/>
          </p:nvPr>
        </p:nvSpPr>
        <p:spPr>
          <a:xfrm>
            <a:off x="533413" y="285765"/>
            <a:ext cx="8077199" cy="7429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llerta"/>
              <a:buNone/>
            </a:pPr>
            <a:r>
              <a:rPr lang="en" sz="3600" dirty="0" smtClean="0"/>
              <a:t>Fetching HTML</a:t>
            </a:r>
            <a:endParaRPr lang="en" sz="3600" dirty="0"/>
          </a:p>
        </p:txBody>
      </p:sp>
      <p:sp>
        <p:nvSpPr>
          <p:cNvPr id="32" name="Shape 470"/>
          <p:cNvSpPr txBox="1">
            <a:spLocks noGrp="1"/>
          </p:cNvSpPr>
          <p:nvPr>
            <p:ph type="body" idx="1"/>
          </p:nvPr>
        </p:nvSpPr>
        <p:spPr>
          <a:xfrm>
            <a:off x="4800600" y="1485900"/>
            <a:ext cx="3493200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</a:pPr>
            <a:r>
              <a:rPr lang="en" sz="2400" b="1" dirty="0" smtClean="0">
                <a:solidFill>
                  <a:schemeClr val="tx1"/>
                </a:solidFill>
              </a:rPr>
              <a:t>Only hit server once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</a:pPr>
            <a:r>
              <a:rPr lang="en" sz="2400" b="1" dirty="0" smtClean="0">
                <a:solidFill>
                  <a:schemeClr val="tx1"/>
                </a:solidFill>
              </a:rPr>
              <a:t>Performance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</a:pPr>
            <a:r>
              <a:rPr lang="en" sz="2400" b="1" dirty="0" smtClean="0">
                <a:solidFill>
                  <a:schemeClr val="tx1"/>
                </a:solidFill>
              </a:rPr>
              <a:t>Politeness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None/>
            </a:pPr>
            <a:endParaRPr lang="en" sz="2400" b="1" dirty="0" smtClean="0">
              <a:solidFill>
                <a:schemeClr val="tx1"/>
              </a:solidFill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None/>
            </a:pPr>
            <a:r>
              <a:rPr lang="en" sz="2400" b="1" dirty="0" smtClean="0">
                <a:solidFill>
                  <a:srgbClr val="C00000"/>
                </a:solidFill>
              </a:rPr>
              <a:t>Problem:</a:t>
            </a:r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</a:pPr>
            <a:r>
              <a:rPr lang="en" sz="2400" b="1" dirty="0" smtClean="0">
                <a:solidFill>
                  <a:srgbClr val="C00000"/>
                </a:solidFill>
              </a:rPr>
              <a:t>Minutes to generate WARC</a:t>
            </a:r>
            <a:r>
              <a:rPr lang="en" sz="2800" b="1" dirty="0" smtClean="0">
                <a:solidFill>
                  <a:srgbClr val="980000"/>
                </a:solidFill>
              </a:rPr>
              <a:t/>
            </a:r>
            <a:br>
              <a:rPr lang="en" sz="2800" b="1" dirty="0" smtClean="0">
                <a:solidFill>
                  <a:srgbClr val="980000"/>
                </a:solidFill>
              </a:rPr>
            </a:br>
            <a:r>
              <a:rPr lang="en" sz="2800" dirty="0"/>
              <a:t/>
            </a:r>
            <a:br>
              <a:rPr lang="en" sz="2800" dirty="0"/>
            </a:br>
            <a:endParaRPr lang="en" sz="2800" dirty="0"/>
          </a:p>
        </p:txBody>
      </p:sp>
      <p:sp>
        <p:nvSpPr>
          <p:cNvPr id="9" name="Rectangle 8"/>
          <p:cNvSpPr/>
          <p:nvPr/>
        </p:nvSpPr>
        <p:spPr>
          <a:xfrm>
            <a:off x="381000" y="1753801"/>
            <a:ext cx="1025810" cy="6655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65910" y="1794413"/>
            <a:ext cx="1289153" cy="484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Unclassified URLs</a:t>
            </a:r>
            <a:endParaRPr lang="en-US" sz="1400" dirty="0"/>
          </a:p>
        </p:txBody>
      </p:sp>
      <p:sp>
        <p:nvSpPr>
          <p:cNvPr id="11" name="Diamond 10"/>
          <p:cNvSpPr/>
          <p:nvPr/>
        </p:nvSpPr>
        <p:spPr>
          <a:xfrm>
            <a:off x="1719646" y="1657350"/>
            <a:ext cx="1328354" cy="874869"/>
          </a:xfrm>
          <a:prstGeom prst="diamond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758847" y="1818255"/>
            <a:ext cx="1289153" cy="479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WARC file generation</a:t>
            </a:r>
            <a:endParaRPr lang="en-US" sz="1200" dirty="0"/>
          </a:p>
        </p:txBody>
      </p:sp>
      <p:sp>
        <p:nvSpPr>
          <p:cNvPr id="13" name="Diamond 12"/>
          <p:cNvSpPr/>
          <p:nvPr/>
        </p:nvSpPr>
        <p:spPr>
          <a:xfrm>
            <a:off x="3276600" y="1657350"/>
            <a:ext cx="1328354" cy="874869"/>
          </a:xfrm>
          <a:prstGeom prst="diamond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388316" y="1864342"/>
            <a:ext cx="1150700" cy="479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Ingest HTML into HBase</a:t>
            </a:r>
            <a:endParaRPr lang="en-US" sz="1200" dirty="0"/>
          </a:p>
        </p:txBody>
      </p:sp>
      <p:sp>
        <p:nvSpPr>
          <p:cNvPr id="15" name="Shape 470"/>
          <p:cNvSpPr txBox="1">
            <a:spLocks/>
          </p:cNvSpPr>
          <p:nvPr/>
        </p:nvSpPr>
        <p:spPr>
          <a:xfrm>
            <a:off x="914400" y="1123950"/>
            <a:ext cx="3493200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ct val="60000"/>
              <a:tabLst/>
              <a:defRPr/>
            </a:pPr>
            <a:r>
              <a:rPr lang="en" sz="2400" b="1" dirty="0" smtClean="0">
                <a:solidFill>
                  <a:schemeClr val="tx1"/>
                </a:solidFill>
                <a:latin typeface="Allerta"/>
                <a:ea typeface="Allerta"/>
                <a:cs typeface="Allerta"/>
                <a:sym typeface="Allerta"/>
              </a:rPr>
              <a:t>Orignal Pipeline</a:t>
            </a:r>
            <a:r>
              <a:rPr kumimoji="0" lang="e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/>
            </a:r>
            <a:br>
              <a:rPr kumimoji="0" lang="e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</a:br>
            <a:endParaRPr kumimoji="0" lang="en" sz="28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llerta"/>
              <a:ea typeface="Allerta"/>
              <a:cs typeface="Allerta"/>
              <a:sym typeface="Allerta"/>
            </a:endParaRPr>
          </a:p>
        </p:txBody>
      </p:sp>
      <p:cxnSp>
        <p:nvCxnSpPr>
          <p:cNvPr id="16" name="Straight Arrow Connector 15"/>
          <p:cNvCxnSpPr>
            <a:stCxn id="9" idx="3"/>
            <a:endCxn id="11" idx="1"/>
          </p:cNvCxnSpPr>
          <p:nvPr/>
        </p:nvCxnSpPr>
        <p:spPr>
          <a:xfrm>
            <a:off x="1406810" y="2086576"/>
            <a:ext cx="312836" cy="820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1" idx="3"/>
            <a:endCxn id="13" idx="1"/>
          </p:cNvCxnSpPr>
          <p:nvPr/>
        </p:nvCxnSpPr>
        <p:spPr>
          <a:xfrm>
            <a:off x="3048000" y="2094785"/>
            <a:ext cx="2286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43690" y="3506401"/>
            <a:ext cx="1025810" cy="6655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228600" y="3547013"/>
            <a:ext cx="1289153" cy="484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Unclassified URLs</a:t>
            </a:r>
            <a:endParaRPr lang="en-US" sz="1400" dirty="0"/>
          </a:p>
        </p:txBody>
      </p:sp>
      <p:sp>
        <p:nvSpPr>
          <p:cNvPr id="25" name="Diamond 24"/>
          <p:cNvSpPr/>
          <p:nvPr/>
        </p:nvSpPr>
        <p:spPr>
          <a:xfrm>
            <a:off x="1676400" y="4248150"/>
            <a:ext cx="1328354" cy="874869"/>
          </a:xfrm>
          <a:prstGeom prst="diamond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715601" y="4454630"/>
            <a:ext cx="1289153" cy="479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WARC file generation</a:t>
            </a:r>
            <a:endParaRPr lang="en-US" sz="1200" dirty="0"/>
          </a:p>
        </p:txBody>
      </p:sp>
      <p:sp>
        <p:nvSpPr>
          <p:cNvPr id="27" name="Diamond 26"/>
          <p:cNvSpPr/>
          <p:nvPr/>
        </p:nvSpPr>
        <p:spPr>
          <a:xfrm>
            <a:off x="3233354" y="3333750"/>
            <a:ext cx="1328354" cy="874869"/>
          </a:xfrm>
          <a:prstGeom prst="diamond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3345070" y="3576899"/>
            <a:ext cx="1150700" cy="479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Ingest HTML into HBase</a:t>
            </a:r>
            <a:endParaRPr lang="en-US" sz="1200" dirty="0"/>
          </a:p>
        </p:txBody>
      </p:sp>
      <p:sp>
        <p:nvSpPr>
          <p:cNvPr id="33" name="Shape 470"/>
          <p:cNvSpPr txBox="1">
            <a:spLocks/>
          </p:cNvSpPr>
          <p:nvPr/>
        </p:nvSpPr>
        <p:spPr>
          <a:xfrm>
            <a:off x="877090" y="2800350"/>
            <a:ext cx="3493200" cy="1447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ct val="60000"/>
              <a:tabLst/>
              <a:defRPr/>
            </a:pPr>
            <a:r>
              <a:rPr lang="en" sz="2400" b="1" dirty="0" smtClean="0">
                <a:solidFill>
                  <a:schemeClr val="tx1"/>
                </a:solidFill>
                <a:latin typeface="Allerta"/>
                <a:ea typeface="Allerta"/>
                <a:cs typeface="Allerta"/>
                <a:sym typeface="Allerta"/>
              </a:rPr>
              <a:t>Revised Pipeline</a:t>
            </a:r>
            <a:r>
              <a:rPr kumimoji="0" lang="e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/>
            </a:r>
            <a:br>
              <a:rPr kumimoji="0" lang="e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</a:br>
            <a:endParaRPr kumimoji="0" lang="en" sz="28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llerta"/>
              <a:ea typeface="Allerta"/>
              <a:cs typeface="Allerta"/>
              <a:sym typeface="Allerta"/>
            </a:endParaRPr>
          </a:p>
        </p:txBody>
      </p:sp>
      <p:cxnSp>
        <p:nvCxnSpPr>
          <p:cNvPr id="34" name="Straight Arrow Connector 33"/>
          <p:cNvCxnSpPr>
            <a:stCxn id="23" idx="3"/>
            <a:endCxn id="25" idx="1"/>
          </p:cNvCxnSpPr>
          <p:nvPr/>
        </p:nvCxnSpPr>
        <p:spPr>
          <a:xfrm>
            <a:off x="1369500" y="3839176"/>
            <a:ext cx="306900" cy="84640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endCxn id="27" idx="1"/>
          </p:cNvCxnSpPr>
          <p:nvPr/>
        </p:nvCxnSpPr>
        <p:spPr>
          <a:xfrm>
            <a:off x="3004754" y="3771185"/>
            <a:ext cx="2286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Diamond 35"/>
          <p:cNvSpPr/>
          <p:nvPr/>
        </p:nvSpPr>
        <p:spPr>
          <a:xfrm>
            <a:off x="1676400" y="3333750"/>
            <a:ext cx="1328354" cy="874869"/>
          </a:xfrm>
          <a:prstGeom prst="diamond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1788116" y="3576899"/>
            <a:ext cx="1150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Fetch HMTL</a:t>
            </a:r>
            <a:endParaRPr lang="en-US" sz="1200" dirty="0"/>
          </a:p>
        </p:txBody>
      </p:sp>
      <p:cxnSp>
        <p:nvCxnSpPr>
          <p:cNvPr id="38" name="Straight Arrow Connector 37"/>
          <p:cNvCxnSpPr>
            <a:stCxn id="23" idx="3"/>
            <a:endCxn id="36" idx="1"/>
          </p:cNvCxnSpPr>
          <p:nvPr/>
        </p:nvCxnSpPr>
        <p:spPr>
          <a:xfrm flipV="1">
            <a:off x="1369500" y="3771185"/>
            <a:ext cx="306900" cy="6799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 txBox="1">
            <a:spLocks noGrp="1"/>
          </p:cNvSpPr>
          <p:nvPr>
            <p:ph type="title"/>
          </p:nvPr>
        </p:nvSpPr>
        <p:spPr>
          <a:xfrm>
            <a:off x="533413" y="285765"/>
            <a:ext cx="8077199" cy="7429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llerta"/>
              <a:buNone/>
            </a:pPr>
            <a:r>
              <a:rPr lang="en" sz="3600" dirty="0" smtClean="0"/>
              <a:t>Fetching HTML Implementation</a:t>
            </a:r>
            <a:endParaRPr lang="en" sz="3600" dirty="0"/>
          </a:p>
        </p:txBody>
      </p:sp>
      <p:sp>
        <p:nvSpPr>
          <p:cNvPr id="32" name="Shape 470"/>
          <p:cNvSpPr txBox="1">
            <a:spLocks noGrp="1"/>
          </p:cNvSpPr>
          <p:nvPr>
            <p:ph type="body" idx="1"/>
          </p:nvPr>
        </p:nvSpPr>
        <p:spPr>
          <a:xfrm>
            <a:off x="609600" y="3714750"/>
            <a:ext cx="5257800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None/>
            </a:pPr>
            <a:r>
              <a:rPr lang="en" sz="2800" dirty="0" smtClean="0"/>
              <a:t>Performance (local mode):</a:t>
            </a:r>
            <a:br>
              <a:rPr lang="en" sz="2800" dirty="0" smtClean="0"/>
            </a:br>
            <a:r>
              <a:rPr lang="en" sz="1800" dirty="0" smtClean="0">
                <a:solidFill>
                  <a:srgbClr val="C00000"/>
                </a:solidFill>
              </a:rPr>
              <a:t>Measure speedup in future</a:t>
            </a:r>
            <a:endParaRPr lang="en" sz="1800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 l="4167" t="17037" r="74583" b="53333"/>
          <a:stretch>
            <a:fillRect/>
          </a:stretch>
        </p:blipFill>
        <p:spPr bwMode="auto">
          <a:xfrm>
            <a:off x="1219200" y="1657350"/>
            <a:ext cx="19431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Diamond 27"/>
          <p:cNvSpPr/>
          <p:nvPr/>
        </p:nvSpPr>
        <p:spPr>
          <a:xfrm>
            <a:off x="3733800" y="1581150"/>
            <a:ext cx="1676400" cy="1219200"/>
          </a:xfrm>
          <a:prstGeom prst="diamond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3733800" y="180975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Spark Application</a:t>
            </a:r>
            <a:endParaRPr lang="en-US" sz="1800" dirty="0"/>
          </a:p>
        </p:txBody>
      </p:sp>
      <p:sp>
        <p:nvSpPr>
          <p:cNvPr id="30" name="Rectangle 29"/>
          <p:cNvSpPr/>
          <p:nvPr/>
        </p:nvSpPr>
        <p:spPr>
          <a:xfrm>
            <a:off x="6096000" y="1657350"/>
            <a:ext cx="1295400" cy="1143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6248400" y="1733550"/>
            <a:ext cx="1219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Delimited HTML Content.txt</a:t>
            </a:r>
            <a:endParaRPr lang="en-US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3276600" y="2190750"/>
            <a:ext cx="3810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5562600" y="2190750"/>
            <a:ext cx="3810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Shape 470"/>
          <p:cNvSpPr txBox="1">
            <a:spLocks/>
          </p:cNvSpPr>
          <p:nvPr/>
        </p:nvSpPr>
        <p:spPr>
          <a:xfrm>
            <a:off x="2362200" y="3181350"/>
            <a:ext cx="3493200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ct val="60000"/>
              <a:tabLst/>
              <a:defRPr/>
            </a:pPr>
            <a:r>
              <a:rPr kumimoji="0" lang="e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980000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/>
            </a:r>
            <a:br>
              <a:rPr kumimoji="0" lang="e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980000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</a:br>
            <a:r>
              <a:rPr kumimoji="0" lang="e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/>
            </a:r>
            <a:br>
              <a:rPr kumimoji="0" lang="e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</a:br>
            <a:endParaRPr kumimoji="0" lang="en" sz="28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66800" y="1318796"/>
            <a:ext cx="2438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Line Delimited URLs.txt</a:t>
            </a:r>
            <a:endParaRPr lang="en-US" sz="1600" dirty="0"/>
          </a:p>
        </p:txBody>
      </p:sp>
      <p:graphicFrame>
        <p:nvGraphicFramePr>
          <p:cNvPr id="47" name="Table 46"/>
          <p:cNvGraphicFramePr>
            <a:graphicFrameLocks noGrp="1"/>
          </p:cNvGraphicFramePr>
          <p:nvPr/>
        </p:nvGraphicFramePr>
        <p:xfrm>
          <a:off x="5334000" y="3409950"/>
          <a:ext cx="1371600" cy="1600200"/>
        </p:xfrm>
        <a:graphic>
          <a:graphicData uri="http://schemas.openxmlformats.org/drawingml/2006/table">
            <a:tbl>
              <a:tblPr>
                <a:tableStyleId>{829134CC-8BF6-42A5-9975-973205C539A0}</a:tableStyleId>
              </a:tblPr>
              <a:tblGrid>
                <a:gridCol w="533400"/>
                <a:gridCol w="838200"/>
              </a:tblGrid>
              <a:tr h="3200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/>
                        <a:t>URLs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/>
                        <a:t>Runtime (</a:t>
                      </a:r>
                      <a:r>
                        <a:rPr lang="en-US" sz="1100" u="none" strike="noStrike" dirty="0"/>
                        <a:t>s)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/>
                        <a:t>64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/>
                        <a:t>23.031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004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/>
                        <a:t>128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/>
                        <a:t>10.752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004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/>
                        <a:t>256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/>
                        <a:t>16.876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2004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/>
                        <a:t>512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/>
                        <a:t>38.756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 txBox="1">
            <a:spLocks noGrp="1"/>
          </p:cNvSpPr>
          <p:nvPr>
            <p:ph type="title"/>
          </p:nvPr>
        </p:nvSpPr>
        <p:spPr>
          <a:xfrm>
            <a:off x="533413" y="285765"/>
            <a:ext cx="8077199" cy="7429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llerta"/>
              <a:buNone/>
            </a:pPr>
            <a:r>
              <a:rPr lang="en" sz="3600" dirty="0" smtClean="0"/>
              <a:t>Fetching HTML Future Work</a:t>
            </a:r>
            <a:endParaRPr lang="en" sz="3600" dirty="0"/>
          </a:p>
        </p:txBody>
      </p:sp>
      <p:sp>
        <p:nvSpPr>
          <p:cNvPr id="32" name="Shape 470"/>
          <p:cNvSpPr txBox="1">
            <a:spLocks noGrp="1"/>
          </p:cNvSpPr>
          <p:nvPr>
            <p:ph type="body" idx="1"/>
          </p:nvPr>
        </p:nvSpPr>
        <p:spPr>
          <a:xfrm>
            <a:off x="5486400" y="1504950"/>
            <a:ext cx="3493200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indent="-228600">
              <a:spcBef>
                <a:spcPts val="0"/>
              </a:spcBef>
              <a:buClr>
                <a:srgbClr val="980000"/>
              </a:buClr>
            </a:pPr>
            <a:r>
              <a:rPr lang="en" sz="2800" dirty="0" smtClean="0">
                <a:solidFill>
                  <a:srgbClr val="C00000"/>
                </a:solidFill>
              </a:rPr>
              <a:t>Incremental Update</a:t>
            </a:r>
          </a:p>
          <a:p>
            <a:pPr marL="857250" lvl="1" indent="-228600">
              <a:spcBef>
                <a:spcPts val="0"/>
              </a:spcBef>
              <a:buClr>
                <a:srgbClr val="980000"/>
              </a:buClr>
            </a:pPr>
            <a:r>
              <a:rPr lang="en" dirty="0" smtClean="0"/>
              <a:t>Add “fetched” column</a:t>
            </a:r>
          </a:p>
          <a:p>
            <a:pPr marL="857250" lvl="1" indent="-228600">
              <a:spcBef>
                <a:spcPts val="0"/>
              </a:spcBef>
              <a:buClr>
                <a:srgbClr val="980000"/>
              </a:buClr>
            </a:pPr>
            <a:r>
              <a:rPr lang="en" dirty="0" smtClean="0"/>
              <a:t>Compare with timestamp (Freshness)</a:t>
            </a:r>
          </a:p>
        </p:txBody>
      </p:sp>
      <p:sp>
        <p:nvSpPr>
          <p:cNvPr id="28" name="Diamond 27"/>
          <p:cNvSpPr/>
          <p:nvPr/>
        </p:nvSpPr>
        <p:spPr>
          <a:xfrm>
            <a:off x="2362200" y="1657350"/>
            <a:ext cx="1676400" cy="1219200"/>
          </a:xfrm>
          <a:prstGeom prst="diamond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362200" y="1882973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Spark Application</a:t>
            </a:r>
            <a:endParaRPr lang="en-US" sz="1800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1371600" y="2263973"/>
            <a:ext cx="990600" cy="297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4038600" y="2263973"/>
            <a:ext cx="3810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Shape 470"/>
          <p:cNvSpPr txBox="1">
            <a:spLocks/>
          </p:cNvSpPr>
          <p:nvPr/>
        </p:nvSpPr>
        <p:spPr>
          <a:xfrm>
            <a:off x="2362200" y="3181350"/>
            <a:ext cx="3493200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ct val="60000"/>
              <a:tabLst/>
              <a:defRPr/>
            </a:pPr>
            <a:r>
              <a:rPr kumimoji="0" lang="e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980000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/>
            </a:r>
            <a:br>
              <a:rPr kumimoji="0" lang="e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980000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</a:br>
            <a:r>
              <a:rPr kumimoji="0" lang="e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/>
            </a:r>
            <a:br>
              <a:rPr kumimoji="0" lang="e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</a:br>
            <a:endParaRPr kumimoji="0" lang="en" sz="28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04800" y="1882973"/>
            <a:ext cx="1066800" cy="762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33400" y="2111573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HBase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4495800" y="1882973"/>
            <a:ext cx="1066800" cy="762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648200" y="2111573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HBase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447800" y="2340173"/>
            <a:ext cx="68580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RDD</a:t>
            </a:r>
            <a:endParaRPr lang="en-US" dirty="0"/>
          </a:p>
        </p:txBody>
      </p:sp>
      <p:sp>
        <p:nvSpPr>
          <p:cNvPr id="22" name="Shape 470"/>
          <p:cNvSpPr txBox="1">
            <a:spLocks/>
          </p:cNvSpPr>
          <p:nvPr/>
        </p:nvSpPr>
        <p:spPr>
          <a:xfrm>
            <a:off x="838200" y="3314700"/>
            <a:ext cx="3962400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ct val="60000"/>
              <a:buFont typeface="Noto Sans Symbols"/>
              <a:buChar char="■"/>
              <a:tabLst/>
              <a:defRPr/>
            </a:pPr>
            <a:r>
              <a:rPr kumimoji="0" lang="e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>Avoid Coalesce  </a:t>
            </a:r>
          </a:p>
          <a:p>
            <a:pPr marL="85725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ct val="55000"/>
              <a:buFont typeface="Noto Sans Symbols"/>
              <a:buChar char="■"/>
              <a:tabLst/>
              <a:defRPr/>
            </a:pPr>
            <a:r>
              <a:rPr kumimoji="0" lang="e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>Don’t store all results on</a:t>
            </a:r>
            <a:r>
              <a:rPr kumimoji="0" lang="en" sz="2400" b="0" i="0" u="none" strike="noStrike" kern="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> one partition</a:t>
            </a:r>
            <a:endParaRPr kumimoji="0" lang="en" sz="2400" b="0" i="0" u="none" strike="noStrike" kern="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llerta"/>
              <a:ea typeface="Allerta"/>
              <a:cs typeface="Allerta"/>
              <a:sym typeface="Allerta"/>
            </a:endParaRPr>
          </a:p>
          <a:p>
            <a:pPr marL="85725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ct val="55000"/>
              <a:buFont typeface="Noto Sans Symbols"/>
              <a:buChar char="■"/>
              <a:tabLst/>
              <a:defRPr/>
            </a:pPr>
            <a:r>
              <a:rPr kumimoji="0" lang="en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>Scalability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 txBox="1">
            <a:spLocks noGrp="1"/>
          </p:cNvSpPr>
          <p:nvPr>
            <p:ph type="title"/>
          </p:nvPr>
        </p:nvSpPr>
        <p:spPr>
          <a:xfrm>
            <a:off x="533413" y="285765"/>
            <a:ext cx="8077199" cy="7429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llerta"/>
              <a:buNone/>
            </a:pPr>
            <a:r>
              <a:rPr lang="en" sz="3600" dirty="0" smtClean="0"/>
              <a:t>WARC Generation</a:t>
            </a:r>
            <a:endParaRPr lang="en" sz="3600" dirty="0"/>
          </a:p>
        </p:txBody>
      </p:sp>
      <p:sp>
        <p:nvSpPr>
          <p:cNvPr id="32" name="Shape 470"/>
          <p:cNvSpPr txBox="1">
            <a:spLocks noGrp="1"/>
          </p:cNvSpPr>
          <p:nvPr>
            <p:ph type="body" idx="1"/>
          </p:nvPr>
        </p:nvSpPr>
        <p:spPr>
          <a:xfrm>
            <a:off x="5574600" y="1428750"/>
            <a:ext cx="3493200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indent="-228600">
              <a:spcBef>
                <a:spcPts val="0"/>
              </a:spcBef>
              <a:buClr>
                <a:srgbClr val="980000"/>
              </a:buClr>
            </a:pPr>
            <a:r>
              <a:rPr lang="en" sz="2800" dirty="0" smtClean="0">
                <a:solidFill>
                  <a:srgbClr val="C00000"/>
                </a:solidFill>
              </a:rPr>
              <a:t>Existing Tools</a:t>
            </a:r>
          </a:p>
          <a:p>
            <a:pPr marL="857250" lvl="1" indent="-228600">
              <a:spcBef>
                <a:spcPts val="0"/>
              </a:spcBef>
              <a:buClr>
                <a:srgbClr val="980000"/>
              </a:buClr>
            </a:pPr>
            <a:r>
              <a:rPr lang="en" dirty="0" smtClean="0"/>
              <a:t>NOT distributed</a:t>
            </a:r>
          </a:p>
          <a:p>
            <a:pPr marL="857250" lvl="1" indent="-228600">
              <a:spcBef>
                <a:spcPts val="0"/>
              </a:spcBef>
              <a:buClr>
                <a:srgbClr val="980000"/>
              </a:buClr>
            </a:pPr>
            <a:r>
              <a:rPr lang="en" dirty="0" smtClean="0"/>
              <a:t>All implement crawling functionality</a:t>
            </a:r>
          </a:p>
          <a:p>
            <a:pPr marL="857250" lvl="1" indent="-228600">
              <a:spcBef>
                <a:spcPts val="0"/>
              </a:spcBef>
              <a:buClr>
                <a:srgbClr val="980000"/>
              </a:buClr>
            </a:pPr>
            <a:r>
              <a:rPr lang="en" dirty="0" smtClean="0"/>
              <a:t>We already have a crawler</a:t>
            </a:r>
            <a:br>
              <a:rPr lang="en" dirty="0" smtClean="0"/>
            </a:br>
            <a:r>
              <a:rPr lang="en" dirty="0" smtClean="0"/>
              <a:t>(Focused Crawler) </a:t>
            </a:r>
          </a:p>
        </p:txBody>
      </p:sp>
      <p:sp>
        <p:nvSpPr>
          <p:cNvPr id="28" name="Diamond 27"/>
          <p:cNvSpPr/>
          <p:nvPr/>
        </p:nvSpPr>
        <p:spPr>
          <a:xfrm>
            <a:off x="2286000" y="2190750"/>
            <a:ext cx="1828800" cy="1371600"/>
          </a:xfrm>
          <a:prstGeom prst="diamond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362200" y="2419350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Python </a:t>
            </a:r>
          </a:p>
          <a:p>
            <a:pPr algn="ctr"/>
            <a:r>
              <a:rPr lang="en-US" sz="1800" dirty="0" smtClean="0"/>
              <a:t>Script</a:t>
            </a:r>
            <a:br>
              <a:rPr lang="en-US" sz="1800" dirty="0" smtClean="0"/>
            </a:br>
            <a:r>
              <a:rPr lang="en-US" sz="1800" dirty="0" smtClean="0"/>
              <a:t>(</a:t>
            </a:r>
            <a:r>
              <a:rPr lang="en-US" sz="1800" dirty="0" err="1" smtClean="0"/>
              <a:t>wget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cxnSp>
        <p:nvCxnSpPr>
          <p:cNvPr id="40" name="Straight Arrow Connector 39"/>
          <p:cNvCxnSpPr>
            <a:endCxn id="28" idx="1"/>
          </p:cNvCxnSpPr>
          <p:nvPr/>
        </p:nvCxnSpPr>
        <p:spPr>
          <a:xfrm>
            <a:off x="1371600" y="2873573"/>
            <a:ext cx="914400" cy="297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4191000" y="2873573"/>
            <a:ext cx="228600" cy="297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Shape 470"/>
          <p:cNvSpPr txBox="1">
            <a:spLocks/>
          </p:cNvSpPr>
          <p:nvPr/>
        </p:nvSpPr>
        <p:spPr>
          <a:xfrm>
            <a:off x="2362200" y="3181350"/>
            <a:ext cx="3493200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ct val="60000"/>
              <a:tabLst/>
              <a:defRPr/>
            </a:pPr>
            <a:r>
              <a:rPr kumimoji="0" lang="e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980000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/>
            </a:r>
            <a:br>
              <a:rPr kumimoji="0" lang="e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980000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</a:br>
            <a:r>
              <a:rPr kumimoji="0" lang="e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/>
            </a:r>
            <a:br>
              <a:rPr kumimoji="0" lang="e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</a:br>
            <a:endParaRPr kumimoji="0" lang="en" sz="28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llerta"/>
              <a:ea typeface="Allerta"/>
              <a:cs typeface="Allerta"/>
              <a:sym typeface="Allerta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/>
          <a:srcRect l="4167" t="17037" r="74583" b="53333"/>
          <a:stretch>
            <a:fillRect/>
          </a:stretch>
        </p:blipFill>
        <p:spPr bwMode="auto">
          <a:xfrm>
            <a:off x="152400" y="2266950"/>
            <a:ext cx="19431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0" y="1928396"/>
            <a:ext cx="2438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Line Delimited URLs.txt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>
            <a:off x="4495800" y="2343150"/>
            <a:ext cx="1295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572000" y="241935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WARC files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4495800" y="2876550"/>
            <a:ext cx="1295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572000" y="295275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WARC files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4495800" y="3409950"/>
            <a:ext cx="1295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572000" y="348615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WARC files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 txBox="1">
            <a:spLocks noGrp="1"/>
          </p:cNvSpPr>
          <p:nvPr>
            <p:ph type="title"/>
          </p:nvPr>
        </p:nvSpPr>
        <p:spPr>
          <a:xfrm>
            <a:off x="533413" y="285765"/>
            <a:ext cx="8077199" cy="7429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llerta"/>
              <a:buNone/>
            </a:pPr>
            <a:r>
              <a:rPr lang="en" sz="3600" dirty="0" smtClean="0"/>
              <a:t>WARC Generation Future Work</a:t>
            </a:r>
            <a:endParaRPr lang="en" sz="3600" dirty="0"/>
          </a:p>
        </p:txBody>
      </p:sp>
      <p:sp>
        <p:nvSpPr>
          <p:cNvPr id="32" name="Shape 470"/>
          <p:cNvSpPr txBox="1">
            <a:spLocks noGrp="1"/>
          </p:cNvSpPr>
          <p:nvPr>
            <p:ph type="body" idx="1"/>
          </p:nvPr>
        </p:nvSpPr>
        <p:spPr>
          <a:xfrm>
            <a:off x="5855400" y="1581150"/>
            <a:ext cx="3288600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indent="-228600">
              <a:spcBef>
                <a:spcPts val="0"/>
              </a:spcBef>
              <a:buClr>
                <a:srgbClr val="980000"/>
              </a:buClr>
            </a:pPr>
            <a:r>
              <a:rPr lang="en" sz="2800" dirty="0" smtClean="0">
                <a:solidFill>
                  <a:srgbClr val="C00000"/>
                </a:solidFill>
              </a:rPr>
              <a:t>Read from H</a:t>
            </a:r>
            <a:r>
              <a:rPr lang="en-US" sz="2800" dirty="0">
                <a:solidFill>
                  <a:srgbClr val="C00000"/>
                </a:solidFill>
              </a:rPr>
              <a:t>B</a:t>
            </a:r>
            <a:r>
              <a:rPr lang="en" sz="2800" dirty="0" err="1" smtClean="0">
                <a:solidFill>
                  <a:srgbClr val="C00000"/>
                </a:solidFill>
              </a:rPr>
              <a:t>ase</a:t>
            </a:r>
            <a:r>
              <a:rPr lang="en" sz="2800" dirty="0" smtClean="0">
                <a:solidFill>
                  <a:schemeClr val="tx1"/>
                </a:solidFill>
              </a:rPr>
              <a:t/>
            </a:r>
            <a:br>
              <a:rPr lang="en" sz="2800" dirty="0" smtClean="0">
                <a:solidFill>
                  <a:schemeClr val="tx1"/>
                </a:solidFill>
              </a:rPr>
            </a:br>
            <a:endParaRPr lang="en" sz="2800" dirty="0" smtClean="0">
              <a:solidFill>
                <a:schemeClr val="tx1"/>
              </a:solidFill>
            </a:endParaRPr>
          </a:p>
          <a:p>
            <a:pPr marL="457200" indent="-228600">
              <a:spcBef>
                <a:spcPts val="0"/>
              </a:spcBef>
              <a:buClr>
                <a:srgbClr val="980000"/>
              </a:buClr>
            </a:pPr>
            <a:r>
              <a:rPr lang="en" sz="2800" dirty="0" smtClean="0">
                <a:solidFill>
                  <a:srgbClr val="C00000"/>
                </a:solidFill>
              </a:rPr>
              <a:t>Upload to IA</a:t>
            </a:r>
            <a:endParaRPr lang="en" dirty="0" smtClean="0">
              <a:solidFill>
                <a:srgbClr val="C00000"/>
              </a:solidFill>
            </a:endParaRPr>
          </a:p>
        </p:txBody>
      </p:sp>
      <p:sp>
        <p:nvSpPr>
          <p:cNvPr id="28" name="Diamond 27"/>
          <p:cNvSpPr/>
          <p:nvPr/>
        </p:nvSpPr>
        <p:spPr>
          <a:xfrm>
            <a:off x="1752600" y="2190750"/>
            <a:ext cx="1828800" cy="1371600"/>
          </a:xfrm>
          <a:prstGeom prst="diamond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828800" y="2419350"/>
            <a:ext cx="167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err="1" smtClean="0"/>
              <a:t>Scala</a:t>
            </a:r>
            <a:r>
              <a:rPr lang="en-US" sz="1800" dirty="0" smtClean="0"/>
              <a:t> </a:t>
            </a:r>
          </a:p>
          <a:p>
            <a:pPr algn="ctr"/>
            <a:r>
              <a:rPr lang="en-US" sz="1800" dirty="0" smtClean="0"/>
              <a:t>Script</a:t>
            </a:r>
            <a:br>
              <a:rPr lang="en-US" sz="1800" dirty="0" smtClean="0"/>
            </a:br>
            <a:r>
              <a:rPr lang="en-US" sz="1800" dirty="0" smtClean="0"/>
              <a:t>(</a:t>
            </a:r>
            <a:r>
              <a:rPr lang="en-US" sz="1800" dirty="0" err="1" smtClean="0"/>
              <a:t>wget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838200" y="2873573"/>
            <a:ext cx="914400" cy="297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3581400" y="2873573"/>
            <a:ext cx="228600" cy="297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Shape 470"/>
          <p:cNvSpPr txBox="1">
            <a:spLocks/>
          </p:cNvSpPr>
          <p:nvPr/>
        </p:nvSpPr>
        <p:spPr>
          <a:xfrm>
            <a:off x="2362200" y="3181350"/>
            <a:ext cx="3493200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ct val="60000"/>
              <a:tabLst/>
              <a:defRPr/>
            </a:pPr>
            <a:r>
              <a:rPr kumimoji="0" lang="e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980000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/>
            </a:r>
            <a:br>
              <a:rPr kumimoji="0" lang="e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980000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</a:br>
            <a:r>
              <a:rPr kumimoji="0" lang="e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/>
            </a:r>
            <a:br>
              <a:rPr kumimoji="0" lang="e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</a:br>
            <a:endParaRPr kumimoji="0" lang="en" sz="28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886200" y="2114550"/>
            <a:ext cx="1295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962400" y="219075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WARC files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3886200" y="2647950"/>
            <a:ext cx="1295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962400" y="272415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WARC files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3886200" y="3181350"/>
            <a:ext cx="1295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3962400" y="325755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WARC files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228600" y="2495550"/>
            <a:ext cx="1066800" cy="762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57200" y="272415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HBase</a:t>
            </a:r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5410200" y="2571750"/>
            <a:ext cx="533400" cy="533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486400" y="2721173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IA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5181600" y="2876550"/>
            <a:ext cx="228600" cy="297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 txBox="1">
            <a:spLocks noGrp="1"/>
          </p:cNvSpPr>
          <p:nvPr>
            <p:ph type="title"/>
          </p:nvPr>
        </p:nvSpPr>
        <p:spPr>
          <a:xfrm>
            <a:off x="533413" y="285765"/>
            <a:ext cx="8077199" cy="7429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llerta"/>
              <a:buNone/>
            </a:pPr>
            <a:r>
              <a:rPr lang="en" sz="3600" dirty="0" smtClean="0"/>
              <a:t>WARC Ingestion (All Future Work)</a:t>
            </a:r>
            <a:endParaRPr lang="en" sz="3600" dirty="0"/>
          </a:p>
        </p:txBody>
      </p:sp>
      <p:sp>
        <p:nvSpPr>
          <p:cNvPr id="32" name="Shape 470"/>
          <p:cNvSpPr txBox="1">
            <a:spLocks noGrp="1"/>
          </p:cNvSpPr>
          <p:nvPr>
            <p:ph type="body" idx="1"/>
          </p:nvPr>
        </p:nvSpPr>
        <p:spPr>
          <a:xfrm>
            <a:off x="5955600" y="1581150"/>
            <a:ext cx="3493200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indent="-228600">
              <a:spcBef>
                <a:spcPts val="0"/>
              </a:spcBef>
              <a:buClr>
                <a:srgbClr val="980000"/>
              </a:buClr>
            </a:pPr>
            <a:r>
              <a:rPr lang="en-US" sz="2800" dirty="0" smtClean="0">
                <a:solidFill>
                  <a:srgbClr val="C00000"/>
                </a:solidFill>
              </a:rPr>
              <a:t>Modify HBase insertion</a:t>
            </a:r>
          </a:p>
          <a:p>
            <a:pPr marL="857250" lvl="1" indent="-228600">
              <a:spcBef>
                <a:spcPts val="0"/>
              </a:spcBef>
              <a:buClr>
                <a:srgbClr val="980000"/>
              </a:buClr>
            </a:pPr>
            <a:r>
              <a:rPr lang="en-US" dirty="0" smtClean="0">
                <a:solidFill>
                  <a:schemeClr val="tx1"/>
                </a:solidFill>
              </a:rPr>
              <a:t>Input Schema </a:t>
            </a:r>
            <a:endParaRPr lang="en" dirty="0" smtClean="0">
              <a:solidFill>
                <a:schemeClr val="tx1"/>
              </a:solidFill>
            </a:endParaRPr>
          </a:p>
          <a:p>
            <a:pPr marL="457200" indent="-228600">
              <a:spcBef>
                <a:spcPts val="0"/>
              </a:spcBef>
              <a:buClr>
                <a:srgbClr val="980000"/>
              </a:buClr>
            </a:pPr>
            <a:endParaRPr lang="en" sz="2800" dirty="0" smtClean="0">
              <a:solidFill>
                <a:schemeClr val="tx1"/>
              </a:solidFill>
            </a:endParaRPr>
          </a:p>
          <a:p>
            <a:pPr marL="457200" indent="-228600">
              <a:spcBef>
                <a:spcPts val="0"/>
              </a:spcBef>
              <a:buClr>
                <a:srgbClr val="980000"/>
              </a:buClr>
            </a:pPr>
            <a:r>
              <a:rPr lang="en" sz="2800" dirty="0" smtClean="0">
                <a:solidFill>
                  <a:srgbClr val="C00000"/>
                </a:solidFill>
              </a:rPr>
              <a:t>Implement IA downloads</a:t>
            </a:r>
          </a:p>
        </p:txBody>
      </p:sp>
      <p:sp>
        <p:nvSpPr>
          <p:cNvPr id="28" name="Diamond 27"/>
          <p:cNvSpPr/>
          <p:nvPr/>
        </p:nvSpPr>
        <p:spPr>
          <a:xfrm>
            <a:off x="3048000" y="2266950"/>
            <a:ext cx="1371600" cy="990600"/>
          </a:xfrm>
          <a:prstGeom prst="diamond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895600" y="258341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err="1" smtClean="0"/>
              <a:t>warcbase</a:t>
            </a:r>
            <a:endParaRPr lang="en-US" sz="1800" dirty="0"/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4419600" y="2721173"/>
            <a:ext cx="228600" cy="297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Shape 470"/>
          <p:cNvSpPr txBox="1">
            <a:spLocks/>
          </p:cNvSpPr>
          <p:nvPr/>
        </p:nvSpPr>
        <p:spPr>
          <a:xfrm>
            <a:off x="2362200" y="3181350"/>
            <a:ext cx="3493200" cy="3657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ct val="60000"/>
              <a:tabLst/>
              <a:defRPr/>
            </a:pPr>
            <a:r>
              <a:rPr kumimoji="0" lang="e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980000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/>
            </a:r>
            <a:br>
              <a:rPr kumimoji="0" lang="en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980000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</a:br>
            <a:r>
              <a:rPr kumimoji="0" lang="e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  <a:t/>
            </a:r>
            <a:br>
              <a:rPr kumimoji="0" lang="en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llerta"/>
                <a:ea typeface="Allerta"/>
                <a:cs typeface="Allerta"/>
                <a:sym typeface="Allerta"/>
              </a:rPr>
            </a:br>
            <a:endParaRPr kumimoji="0" lang="en" sz="28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llerta"/>
              <a:ea typeface="Allerta"/>
              <a:cs typeface="Allerta"/>
              <a:sym typeface="Allerta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447800" y="1962150"/>
            <a:ext cx="1295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524000" y="203835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WARC files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447800" y="2495550"/>
            <a:ext cx="1295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524000" y="257175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WARC files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1447800" y="3028950"/>
            <a:ext cx="1295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524000" y="310515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WARC files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800600" y="2343150"/>
            <a:ext cx="1066800" cy="762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953000" y="257175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HBase</a:t>
            </a:r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304800" y="2419350"/>
            <a:ext cx="533400" cy="533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381000" y="2568773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IA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2743200" y="2724150"/>
            <a:ext cx="228600" cy="297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914400" y="2724150"/>
            <a:ext cx="457200" cy="297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276">
  <a:themeElements>
    <a:clrScheme name="cs276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1651</TotalTime>
  <Words>708</Words>
  <Application>Microsoft Macintosh PowerPoint</Application>
  <PresentationFormat>On-screen Show (16:9)</PresentationFormat>
  <Paragraphs>202</Paragraphs>
  <Slides>25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Allerta</vt:lpstr>
      <vt:lpstr>Arial</vt:lpstr>
      <vt:lpstr>Calibri</vt:lpstr>
      <vt:lpstr>Noto Sans Symbols</vt:lpstr>
      <vt:lpstr>Times New Roman</vt:lpstr>
      <vt:lpstr>Wingdings</vt:lpstr>
      <vt:lpstr>cs276</vt:lpstr>
      <vt:lpstr>Collection Management Webpages</vt:lpstr>
      <vt:lpstr>System Overview</vt:lpstr>
      <vt:lpstr>HTML Fetching and WARC Files</vt:lpstr>
      <vt:lpstr>Fetching HTML</vt:lpstr>
      <vt:lpstr>Fetching HTML Implementation</vt:lpstr>
      <vt:lpstr>Fetching HTML Future Work</vt:lpstr>
      <vt:lpstr>WARC Generation</vt:lpstr>
      <vt:lpstr>WARC Generation Future Work</vt:lpstr>
      <vt:lpstr>WARC Ingestion (All Future Work)</vt:lpstr>
      <vt:lpstr>Focused Crawler</vt:lpstr>
      <vt:lpstr>Focused Crawler: Role in CMW</vt:lpstr>
      <vt:lpstr>Focused Crawler: Architecture</vt:lpstr>
      <vt:lpstr>Focused Crawler: Event Model</vt:lpstr>
      <vt:lpstr>Event Focused Crawler: Implementation</vt:lpstr>
      <vt:lpstr>Event Focused Crawler: Extensions (1/3)</vt:lpstr>
      <vt:lpstr>Event Focused Crawler: Extensions (2/3)</vt:lpstr>
      <vt:lpstr>Event Focused Crawler: Extensions (3/3)</vt:lpstr>
      <vt:lpstr>HTML</vt:lpstr>
      <vt:lpstr>BeautifulSoup</vt:lpstr>
      <vt:lpstr>Readability</vt:lpstr>
      <vt:lpstr>Readability</vt:lpstr>
      <vt:lpstr>Python Script Results </vt:lpstr>
      <vt:lpstr>Further Steps and Improvements</vt:lpstr>
      <vt:lpstr>Project Summary</vt:lpstr>
      <vt:lpstr>Acknowledgments</vt:lpstr>
    </vt:vector>
  </TitlesOfParts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Chapter: 19</dc:title>
  <dc:creator>Chris</dc:creator>
  <cp:lastModifiedBy>Microsoft Office User</cp:lastModifiedBy>
  <cp:revision>60</cp:revision>
  <dcterms:modified xsi:type="dcterms:W3CDTF">2017-03-24T00:04:37Z</dcterms:modified>
</cp:coreProperties>
</file>