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3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4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5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6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4" r:id="rId2"/>
    <p:sldMasterId id="2147483693" r:id="rId3"/>
    <p:sldMasterId id="2147483713" r:id="rId4"/>
    <p:sldMasterId id="2147483735" r:id="rId5"/>
    <p:sldMasterId id="2147483754" r:id="rId6"/>
    <p:sldMasterId id="2147483766" r:id="rId7"/>
  </p:sldMasterIdLst>
  <p:notesMasterIdLst>
    <p:notesMasterId r:id="rId46"/>
  </p:notesMasterIdLst>
  <p:sldIdLst>
    <p:sldId id="306" r:id="rId8"/>
    <p:sldId id="314" r:id="rId9"/>
    <p:sldId id="332" r:id="rId10"/>
    <p:sldId id="329" r:id="rId11"/>
    <p:sldId id="328" r:id="rId12"/>
    <p:sldId id="294" r:id="rId13"/>
    <p:sldId id="342" r:id="rId14"/>
    <p:sldId id="333" r:id="rId15"/>
    <p:sldId id="323" r:id="rId16"/>
    <p:sldId id="261" r:id="rId17"/>
    <p:sldId id="309" r:id="rId18"/>
    <p:sldId id="325" r:id="rId19"/>
    <p:sldId id="263" r:id="rId20"/>
    <p:sldId id="264" r:id="rId21"/>
    <p:sldId id="286" r:id="rId22"/>
    <p:sldId id="266" r:id="rId23"/>
    <p:sldId id="287" r:id="rId24"/>
    <p:sldId id="319" r:id="rId25"/>
    <p:sldId id="298" r:id="rId26"/>
    <p:sldId id="307" r:id="rId27"/>
    <p:sldId id="268" r:id="rId28"/>
    <p:sldId id="326" r:id="rId29"/>
    <p:sldId id="334" r:id="rId30"/>
    <p:sldId id="335" r:id="rId31"/>
    <p:sldId id="295" r:id="rId32"/>
    <p:sldId id="337" r:id="rId33"/>
    <p:sldId id="336" r:id="rId34"/>
    <p:sldId id="343" r:id="rId35"/>
    <p:sldId id="313" r:id="rId36"/>
    <p:sldId id="324" r:id="rId37"/>
    <p:sldId id="327" r:id="rId38"/>
    <p:sldId id="331" r:id="rId39"/>
    <p:sldId id="290" r:id="rId40"/>
    <p:sldId id="310" r:id="rId41"/>
    <p:sldId id="311" r:id="rId42"/>
    <p:sldId id="291" r:id="rId43"/>
    <p:sldId id="292" r:id="rId44"/>
    <p:sldId id="338" r:id="rId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8914"/>
    <a:srgbClr val="E9B100"/>
    <a:srgbClr val="E98508"/>
    <a:srgbClr val="FF5323"/>
    <a:srgbClr val="FF9432"/>
    <a:srgbClr val="388AEB"/>
    <a:srgbClr val="ED9A38"/>
    <a:srgbClr val="0112D5"/>
    <a:srgbClr val="12F0FF"/>
    <a:srgbClr val="9CC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936" y="2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slide" Target="slides/slide3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viewProps" Target="viewProps.xml"/><Relationship Id="rId8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baring\AppData\Local\Microsoft\Windows\Temporary%20Internet%20Files\Content.Outlook\MJAA74JW\SE%20comparison%20Ian%20national%20potenti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Land Area &gt;35%Gross Capacity F</a:t>
            </a:r>
            <a:r>
              <a:rPr lang="en-US" dirty="0" smtClean="0"/>
              <a:t>actor </a:t>
            </a:r>
            <a:endParaRPr lang="en-US" dirty="0"/>
          </a:p>
        </c:rich>
      </c:tx>
      <c:layout>
        <c:manualLayout>
          <c:xMode val="edge"/>
          <c:yMode val="edge"/>
          <c:x val="0.21963790363134"/>
          <c:y val="2.3300970873786402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28949285885676"/>
          <c:y val="2.87443875340825E-2"/>
          <c:w val="0.82146156381075697"/>
          <c:h val="0.90639696251560797"/>
        </c:manualLayout>
      </c:layout>
      <c:barChart>
        <c:barDir val="col"/>
        <c:grouping val="clustered"/>
        <c:varyColors val="0"/>
        <c:ser>
          <c:idx val="0"/>
          <c:order val="0"/>
          <c:tx>
            <c:v>2008 technology 80m HH</c:v>
          </c:tx>
          <c:invertIfNegative val="0"/>
          <c:cat>
            <c:strRef>
              <c:f>new!$A$56:$A$65</c:f>
              <c:strCache>
                <c:ptCount val="10"/>
                <c:pt idx="0">
                  <c:v>AL</c:v>
                </c:pt>
                <c:pt idx="1">
                  <c:v>FL</c:v>
                </c:pt>
                <c:pt idx="2">
                  <c:v>GA</c:v>
                </c:pt>
                <c:pt idx="3">
                  <c:v>KY</c:v>
                </c:pt>
                <c:pt idx="4">
                  <c:v>LA</c:v>
                </c:pt>
                <c:pt idx="5">
                  <c:v>MS</c:v>
                </c:pt>
                <c:pt idx="6">
                  <c:v>NC</c:v>
                </c:pt>
                <c:pt idx="7">
                  <c:v>SC</c:v>
                </c:pt>
                <c:pt idx="8">
                  <c:v>TN</c:v>
                </c:pt>
                <c:pt idx="9">
                  <c:v>VA</c:v>
                </c:pt>
              </c:strCache>
            </c:strRef>
          </c:cat>
          <c:val>
            <c:numRef>
              <c:f>new!$B$56:$B$65</c:f>
              <c:numCache>
                <c:formatCode>General</c:formatCode>
                <c:ptCount val="10"/>
                <c:pt idx="0">
                  <c:v>1.9691195718902399</c:v>
                </c:pt>
                <c:pt idx="1">
                  <c:v>0</c:v>
                </c:pt>
                <c:pt idx="2">
                  <c:v>2.7799335132568079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174.13194645539181</c:v>
                </c:pt>
                <c:pt idx="7">
                  <c:v>44.05422414758339</c:v>
                </c:pt>
                <c:pt idx="8">
                  <c:v>7.7992579121927124</c:v>
                </c:pt>
                <c:pt idx="9">
                  <c:v>179.8462542326418</c:v>
                </c:pt>
              </c:numCache>
            </c:numRef>
          </c:val>
        </c:ser>
        <c:ser>
          <c:idx val="1"/>
          <c:order val="1"/>
          <c:tx>
            <c:v>2014 Technology 110m HH</c:v>
          </c:tx>
          <c:invertIfNegative val="0"/>
          <c:cat>
            <c:strRef>
              <c:f>new!$A$56:$A$65</c:f>
              <c:strCache>
                <c:ptCount val="10"/>
                <c:pt idx="0">
                  <c:v>AL</c:v>
                </c:pt>
                <c:pt idx="1">
                  <c:v>FL</c:v>
                </c:pt>
                <c:pt idx="2">
                  <c:v>GA</c:v>
                </c:pt>
                <c:pt idx="3">
                  <c:v>KY</c:v>
                </c:pt>
                <c:pt idx="4">
                  <c:v>LA</c:v>
                </c:pt>
                <c:pt idx="5">
                  <c:v>MS</c:v>
                </c:pt>
                <c:pt idx="6">
                  <c:v>NC</c:v>
                </c:pt>
                <c:pt idx="7">
                  <c:v>SC</c:v>
                </c:pt>
                <c:pt idx="8">
                  <c:v>TN</c:v>
                </c:pt>
                <c:pt idx="9">
                  <c:v>VA</c:v>
                </c:pt>
              </c:strCache>
            </c:strRef>
          </c:cat>
          <c:val>
            <c:numRef>
              <c:f>new!$C$56:$C$65</c:f>
              <c:numCache>
                <c:formatCode>General</c:formatCode>
                <c:ptCount val="10"/>
                <c:pt idx="0">
                  <c:v>2565.9172429237178</c:v>
                </c:pt>
                <c:pt idx="1">
                  <c:v>1703.79036212495</c:v>
                </c:pt>
                <c:pt idx="2">
                  <c:v>1035.602454063529</c:v>
                </c:pt>
                <c:pt idx="3">
                  <c:v>11690.81733906308</c:v>
                </c:pt>
                <c:pt idx="4">
                  <c:v>14165.69175942764</c:v>
                </c:pt>
                <c:pt idx="5">
                  <c:v>6650.4889980270009</c:v>
                </c:pt>
                <c:pt idx="6">
                  <c:v>1094.753261595605</c:v>
                </c:pt>
                <c:pt idx="7">
                  <c:v>1571.7821304329359</c:v>
                </c:pt>
                <c:pt idx="8">
                  <c:v>9206.7923042173916</c:v>
                </c:pt>
                <c:pt idx="9">
                  <c:v>1455.75851644215</c:v>
                </c:pt>
              </c:numCache>
            </c:numRef>
          </c:val>
        </c:ser>
        <c:ser>
          <c:idx val="2"/>
          <c:order val="2"/>
          <c:tx>
            <c:v>Near Future Technology 140m HH</c:v>
          </c:tx>
          <c:invertIfNegative val="0"/>
          <c:cat>
            <c:strRef>
              <c:f>new!$A$56:$A$65</c:f>
              <c:strCache>
                <c:ptCount val="10"/>
                <c:pt idx="0">
                  <c:v>AL</c:v>
                </c:pt>
                <c:pt idx="1">
                  <c:v>FL</c:v>
                </c:pt>
                <c:pt idx="2">
                  <c:v>GA</c:v>
                </c:pt>
                <c:pt idx="3">
                  <c:v>KY</c:v>
                </c:pt>
                <c:pt idx="4">
                  <c:v>LA</c:v>
                </c:pt>
                <c:pt idx="5">
                  <c:v>MS</c:v>
                </c:pt>
                <c:pt idx="6">
                  <c:v>NC</c:v>
                </c:pt>
                <c:pt idx="7">
                  <c:v>SC</c:v>
                </c:pt>
                <c:pt idx="8">
                  <c:v>TN</c:v>
                </c:pt>
                <c:pt idx="9">
                  <c:v>VA</c:v>
                </c:pt>
              </c:strCache>
            </c:strRef>
          </c:cat>
          <c:val>
            <c:numRef>
              <c:f>new!$D$56:$D$65</c:f>
              <c:numCache>
                <c:formatCode>General</c:formatCode>
                <c:ptCount val="10"/>
                <c:pt idx="0">
                  <c:v>40799.385325812073</c:v>
                </c:pt>
                <c:pt idx="1">
                  <c:v>32383.059394051721</c:v>
                </c:pt>
                <c:pt idx="2">
                  <c:v>39803.667195626193</c:v>
                </c:pt>
                <c:pt idx="3">
                  <c:v>27031.919042158461</c:v>
                </c:pt>
                <c:pt idx="4">
                  <c:v>34903.493835883542</c:v>
                </c:pt>
                <c:pt idx="5">
                  <c:v>39723.203564492527</c:v>
                </c:pt>
                <c:pt idx="6">
                  <c:v>21674.523839860401</c:v>
                </c:pt>
                <c:pt idx="7">
                  <c:v>20811.122822868041</c:v>
                </c:pt>
                <c:pt idx="8">
                  <c:v>23359.626871146222</c:v>
                </c:pt>
                <c:pt idx="9">
                  <c:v>15214.537507866829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7088256"/>
        <c:axId val="227089792"/>
      </c:barChart>
      <c:catAx>
        <c:axId val="227088256"/>
        <c:scaling>
          <c:orientation val="minMax"/>
        </c:scaling>
        <c:delete val="0"/>
        <c:axPos val="b"/>
        <c:majorTickMark val="out"/>
        <c:minorTickMark val="none"/>
        <c:tickLblPos val="nextTo"/>
        <c:crossAx val="227089792"/>
        <c:crosses val="autoZero"/>
        <c:auto val="1"/>
        <c:lblAlgn val="ctr"/>
        <c:lblOffset val="100"/>
        <c:noMultiLvlLbl val="0"/>
      </c:catAx>
      <c:valAx>
        <c:axId val="22708979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Square Miles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2270882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2505520973509"/>
          <c:y val="0.18382040109063999"/>
          <c:w val="0.32060024796122699"/>
          <c:h val="0.1404498127054510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2CBA6-4D19-D649-9574-9691FE762D84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353E6-2287-3144-A451-D92C28D8B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496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8FF99-FACC-4762-B489-6B3AB1F0A220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5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77693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8FF99-FACC-4762-B489-6B3AB1F0A220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823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EA15F-6F47-4915-9BC7-7B9479A8A41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894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EA15F-6F47-4915-9BC7-7B9479A8A41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11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36854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C7D2BEDD-EFDA-4D32-8DDB-E52596FD4F85}" type="datetime1">
              <a:rPr lang="en-US" smtClean="0"/>
              <a:pPr>
                <a:defRPr/>
              </a:pPr>
              <a:t>6/9/2015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F97C2A-7A01-4E17-AB7F-EBC256165B0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EA15F-6F47-4915-9BC7-7B9479A8A41F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0125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C7D2BEDD-EFDA-4D32-8DDB-E52596FD4F85}" type="datetime1">
              <a:rPr lang="en-US" smtClean="0"/>
              <a:pPr>
                <a:defRPr/>
              </a:pPr>
              <a:t>6/9/2015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F97C2A-7A01-4E17-AB7F-EBC256165B02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EA15F-6F47-4915-9BC7-7B9479A8A41F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9020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EA15F-6F47-4915-9BC7-7B9479A8A41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20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2806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C7D2BEDD-EFDA-4D32-8DDB-E52596FD4F85}" type="datetime1">
              <a:rPr lang="en-US" smtClean="0"/>
              <a:pPr>
                <a:defRPr/>
              </a:pPr>
              <a:t>6/9/2015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F97C2A-7A01-4E17-AB7F-EBC256165B0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4D5D-A77D-EA44-8E14-596F3F93674A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3EED-D2F2-7341-9D14-EEA92606C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385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4D5D-A77D-EA44-8E14-596F3F93674A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3EED-D2F2-7341-9D14-EEA92606C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84717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7199382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376129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482306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612480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7728177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931882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360871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290774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154650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3758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4D5D-A77D-EA44-8E14-596F3F93674A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3EED-D2F2-7341-9D14-EEA92606C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90841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948150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" y="0"/>
            <a:ext cx="5664200" cy="901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638" y="1141413"/>
            <a:ext cx="4038600" cy="5110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5638" y="1141413"/>
            <a:ext cx="4038600" cy="5110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141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9271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10350"/>
            <a:ext cx="9144000" cy="24765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0" name="Text Placeholder 9"/>
          <p:cNvSpPr txBox="1">
            <a:spLocks/>
          </p:cNvSpPr>
          <p:nvPr/>
        </p:nvSpPr>
        <p:spPr>
          <a:xfrm>
            <a:off x="130175" y="6616700"/>
            <a:ext cx="72866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fld id="{FCC5072C-9066-4764-9D0F-41875B6785D6}" type="slidenum">
              <a:rPr lang="en-US" sz="1000">
                <a:solidFill>
                  <a:prstClr val="white"/>
                </a:solidFill>
                <a:latin typeface="Arial"/>
                <a:ea typeface="ＭＳ Ｐゴシック" pitchFamily="-106" charset="-128"/>
                <a:cs typeface="Arial" charset="0"/>
              </a:rPr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Arial" charset="0"/>
                <a:buNone/>
                <a:defRPr/>
              </a:pPr>
              <a:t>‹#›</a:t>
            </a:fld>
            <a:r>
              <a:rPr lang="en-US" sz="1000" dirty="0">
                <a:solidFill>
                  <a:prstClr val="white"/>
                </a:solidFill>
                <a:latin typeface="Arial"/>
                <a:ea typeface="ＭＳ Ｐゴシック" pitchFamily="-106" charset="-128"/>
                <a:cs typeface="Arial" charset="0"/>
              </a:rPr>
              <a:t> | Program Name or Ancillary Text</a:t>
            </a:r>
          </a:p>
        </p:txBody>
      </p:sp>
      <p:grpSp>
        <p:nvGrpSpPr>
          <p:cNvPr id="11" name="Group 20"/>
          <p:cNvGrpSpPr>
            <a:grpSpLocks/>
          </p:cNvGrpSpPr>
          <p:nvPr/>
        </p:nvGrpSpPr>
        <p:grpSpPr bwMode="auto">
          <a:xfrm flipH="1" flipV="1">
            <a:off x="0" y="920750"/>
            <a:ext cx="9144000" cy="55563"/>
            <a:chOff x="0" y="832104"/>
            <a:chExt cx="9144000" cy="54864"/>
          </a:xfrm>
        </p:grpSpPr>
        <p:sp>
          <p:nvSpPr>
            <p:cNvPr id="12" name="Rectangle 11"/>
            <p:cNvSpPr/>
            <p:nvPr/>
          </p:nvSpPr>
          <p:spPr>
            <a:xfrm>
              <a:off x="4572000" y="832104"/>
              <a:ext cx="4572000" cy="548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309937" y="832104"/>
              <a:ext cx="1262063" cy="548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0" y="832104"/>
              <a:ext cx="3309937" cy="5486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</p:grpSp>
      <p:sp>
        <p:nvSpPr>
          <p:cNvPr id="15" name="Text Placeholder 9"/>
          <p:cNvSpPr txBox="1">
            <a:spLocks/>
          </p:cNvSpPr>
          <p:nvPr/>
        </p:nvSpPr>
        <p:spPr>
          <a:xfrm>
            <a:off x="5476875" y="6616700"/>
            <a:ext cx="36671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r">
              <a:lnSpc>
                <a:spcPct val="90000"/>
              </a:lnSpc>
              <a:spcBef>
                <a:spcPct val="20000"/>
              </a:spcBef>
              <a:buFont typeface="Arial" pitchFamily="-106" charset="0"/>
              <a:buNone/>
              <a:defRPr/>
            </a:pPr>
            <a:r>
              <a:rPr lang="en-US" sz="1000" dirty="0">
                <a:solidFill>
                  <a:prstClr val="white"/>
                </a:solidFill>
                <a:latin typeface="Arial"/>
                <a:ea typeface="Arial" pitchFamily="-106" charset="0"/>
                <a:cs typeface="Arial" pitchFamily="-106" charset="0"/>
              </a:rPr>
              <a:t>eere.energy.gov</a:t>
            </a:r>
          </a:p>
        </p:txBody>
      </p:sp>
      <p:pic>
        <p:nvPicPr>
          <p:cNvPr id="16" name="Picture 18" descr="doe_logo_pp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1400" y="276225"/>
            <a:ext cx="27432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0" y="0"/>
            <a:ext cx="9144000" cy="9271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6456363"/>
            <a:ext cx="9144000" cy="40163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1" name="Rectangle 20"/>
          <p:cNvSpPr/>
          <p:nvPr/>
        </p:nvSpPr>
        <p:spPr>
          <a:xfrm flipH="1">
            <a:off x="0" y="5092700"/>
            <a:ext cx="4572000" cy="136366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2" name="Rectangle 21"/>
          <p:cNvSpPr/>
          <p:nvPr/>
        </p:nvSpPr>
        <p:spPr>
          <a:xfrm flipH="1">
            <a:off x="4572000" y="5092700"/>
            <a:ext cx="1262063" cy="1363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3" name="Rectangle 22"/>
          <p:cNvSpPr/>
          <p:nvPr/>
        </p:nvSpPr>
        <p:spPr>
          <a:xfrm flipH="1">
            <a:off x="5834063" y="5092700"/>
            <a:ext cx="3309937" cy="136366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grpSp>
        <p:nvGrpSpPr>
          <p:cNvPr id="25" name="Group 21"/>
          <p:cNvGrpSpPr>
            <a:grpSpLocks/>
          </p:cNvGrpSpPr>
          <p:nvPr/>
        </p:nvGrpSpPr>
        <p:grpSpPr bwMode="auto">
          <a:xfrm flipH="1" flipV="1">
            <a:off x="0" y="920750"/>
            <a:ext cx="9144000" cy="55563"/>
            <a:chOff x="0" y="832104"/>
            <a:chExt cx="9144000" cy="54864"/>
          </a:xfrm>
        </p:grpSpPr>
        <p:sp>
          <p:nvSpPr>
            <p:cNvPr id="26" name="Rectangle 25"/>
            <p:cNvSpPr/>
            <p:nvPr/>
          </p:nvSpPr>
          <p:spPr>
            <a:xfrm>
              <a:off x="4572000" y="832104"/>
              <a:ext cx="4572000" cy="548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309937" y="832104"/>
              <a:ext cx="1262063" cy="548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0" y="832104"/>
              <a:ext cx="3309937" cy="5486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</p:grpSp>
      <p:pic>
        <p:nvPicPr>
          <p:cNvPr id="29" name="Picture 32" descr="doe_logo_pp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1400" y="276225"/>
            <a:ext cx="27432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80" y="147797"/>
            <a:ext cx="5626620" cy="603505"/>
          </a:xfrm>
          <a:prstGeom prst="rect">
            <a:avLst/>
          </a:prstGeom>
        </p:spPr>
        <p:txBody>
          <a:bodyPr lIns="0" rIns="0">
            <a:normAutofit/>
          </a:bodyPr>
          <a:lstStyle>
            <a:lvl1pPr algn="l">
              <a:defRPr sz="16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046" y="5253120"/>
            <a:ext cx="4382300" cy="117504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 b="1" i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054500" y="5206075"/>
            <a:ext cx="3082300" cy="331125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4" name="Text Placeholder 22"/>
          <p:cNvSpPr>
            <a:spLocks noGrp="1"/>
          </p:cNvSpPr>
          <p:nvPr>
            <p:ph type="body" sz="quarter" idx="12"/>
          </p:nvPr>
        </p:nvSpPr>
        <p:spPr>
          <a:xfrm>
            <a:off x="6054450" y="5543500"/>
            <a:ext cx="3089550" cy="73490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/>
                <a:cs typeface="Arial Narrow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168100" y="5672913"/>
            <a:ext cx="1390650" cy="288687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bg1"/>
                </a:solidFill>
                <a:latin typeface="Arial Narrow" pitchFamily="34" charset="0"/>
              </a:defRPr>
            </a:lvl1pPr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4" name="Picture 2" descr="C:\Users\jlin\AppData\Local\Microsoft\Windows\Temporary Internet Files\Content.Outlook\BBJMYV6D\24235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362" y="976313"/>
            <a:ext cx="3087289" cy="411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182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0675"/>
            <a:ext cx="8229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641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0675"/>
            <a:ext cx="4038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0675"/>
            <a:ext cx="4038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913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17097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85975"/>
            <a:ext cx="4040188" cy="43815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17097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85975"/>
            <a:ext cx="4041775" cy="43815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07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38250"/>
            <a:ext cx="5111750" cy="52863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08000"/>
            <a:ext cx="3008313" cy="45620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028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210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9271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610350"/>
            <a:ext cx="9144000" cy="24765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6" name="Text Placeholder 9"/>
          <p:cNvSpPr txBox="1">
            <a:spLocks/>
          </p:cNvSpPr>
          <p:nvPr/>
        </p:nvSpPr>
        <p:spPr>
          <a:xfrm>
            <a:off x="130175" y="6616700"/>
            <a:ext cx="72866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fld id="{2C61890E-24B3-4875-ABB3-0B297B16461B}" type="slidenum">
              <a:rPr lang="en-US" sz="1000">
                <a:solidFill>
                  <a:prstClr val="white"/>
                </a:solidFill>
                <a:latin typeface="Arial"/>
                <a:ea typeface="ＭＳ Ｐゴシック" pitchFamily="-106" charset="-128"/>
                <a:cs typeface="Arial" charset="0"/>
              </a:rPr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Arial" charset="0"/>
                <a:buNone/>
                <a:defRPr/>
              </a:pPr>
              <a:t>‹#›</a:t>
            </a:fld>
            <a:r>
              <a:rPr lang="en-US" sz="1000" dirty="0">
                <a:solidFill>
                  <a:prstClr val="white"/>
                </a:solidFill>
                <a:latin typeface="Arial"/>
                <a:ea typeface="ＭＳ Ｐゴシック" pitchFamily="-106" charset="-128"/>
                <a:cs typeface="Arial" charset="0"/>
              </a:rPr>
              <a:t> | Program Name or Ancillary Text</a:t>
            </a:r>
          </a:p>
        </p:txBody>
      </p:sp>
      <p:grpSp>
        <p:nvGrpSpPr>
          <p:cNvPr id="9" name="Group 20"/>
          <p:cNvGrpSpPr>
            <a:grpSpLocks/>
          </p:cNvGrpSpPr>
          <p:nvPr/>
        </p:nvGrpSpPr>
        <p:grpSpPr bwMode="auto">
          <a:xfrm flipH="1" flipV="1">
            <a:off x="0" y="920750"/>
            <a:ext cx="9144000" cy="55563"/>
            <a:chOff x="0" y="832104"/>
            <a:chExt cx="9144000" cy="54864"/>
          </a:xfrm>
        </p:grpSpPr>
        <p:sp>
          <p:nvSpPr>
            <p:cNvPr id="10" name="Rectangle 9"/>
            <p:cNvSpPr/>
            <p:nvPr/>
          </p:nvSpPr>
          <p:spPr>
            <a:xfrm>
              <a:off x="4572000" y="832104"/>
              <a:ext cx="4572000" cy="548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309937" y="832104"/>
              <a:ext cx="1262063" cy="548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832104"/>
              <a:ext cx="3309937" cy="5486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</p:grpSp>
      <p:sp>
        <p:nvSpPr>
          <p:cNvPr id="13" name="Text Placeholder 9"/>
          <p:cNvSpPr txBox="1">
            <a:spLocks/>
          </p:cNvSpPr>
          <p:nvPr/>
        </p:nvSpPr>
        <p:spPr>
          <a:xfrm>
            <a:off x="5476875" y="6616700"/>
            <a:ext cx="36671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r">
              <a:lnSpc>
                <a:spcPct val="90000"/>
              </a:lnSpc>
              <a:spcBef>
                <a:spcPct val="20000"/>
              </a:spcBef>
              <a:buFont typeface="Arial" pitchFamily="-106" charset="0"/>
              <a:buNone/>
              <a:defRPr/>
            </a:pPr>
            <a:r>
              <a:rPr lang="en-US" sz="1000" dirty="0">
                <a:solidFill>
                  <a:prstClr val="white"/>
                </a:solidFill>
                <a:latin typeface="Arial"/>
                <a:ea typeface="Arial" pitchFamily="-106" charset="0"/>
                <a:cs typeface="Arial" pitchFamily="-106" charset="0"/>
              </a:rPr>
              <a:t>eere.energy.gov</a:t>
            </a:r>
          </a:p>
        </p:txBody>
      </p:sp>
      <p:pic>
        <p:nvPicPr>
          <p:cNvPr id="14" name="Picture 18" descr="doe_logo_pp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1400" y="276225"/>
            <a:ext cx="27432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0" y="6456363"/>
            <a:ext cx="9144000" cy="40163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6" name="Rectangle 15"/>
          <p:cNvSpPr/>
          <p:nvPr/>
        </p:nvSpPr>
        <p:spPr>
          <a:xfrm flipH="1">
            <a:off x="0" y="5092700"/>
            <a:ext cx="4572000" cy="136366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7" name="Rectangle 16"/>
          <p:cNvSpPr/>
          <p:nvPr/>
        </p:nvSpPr>
        <p:spPr>
          <a:xfrm flipH="1">
            <a:off x="4572000" y="5092700"/>
            <a:ext cx="1262063" cy="1363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8" name="Rectangle 17"/>
          <p:cNvSpPr/>
          <p:nvPr/>
        </p:nvSpPr>
        <p:spPr>
          <a:xfrm flipH="1">
            <a:off x="5834063" y="5092700"/>
            <a:ext cx="3309937" cy="136366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3081845"/>
            <a:ext cx="7772400" cy="10207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85800" y="4102608"/>
            <a:ext cx="6400800" cy="9906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48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4D5D-A77D-EA44-8E14-596F3F93674A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3EED-D2F2-7341-9D14-EEA92606C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262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" y="0"/>
            <a:ext cx="5664200" cy="901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0675"/>
            <a:ext cx="8229600" cy="48021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36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1107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&amp; Content -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8157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2 column -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397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63762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24000"/>
            <a:ext cx="4041775" cy="6397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63762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0908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text, object -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24000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1524000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add object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218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0675"/>
            <a:ext cx="8229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7800" y="0"/>
            <a:ext cx="5664200" cy="9017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692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0675"/>
            <a:ext cx="4038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0675"/>
            <a:ext cx="4038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77800" y="0"/>
            <a:ext cx="5664200" cy="9017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49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17097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85975"/>
            <a:ext cx="4040188" cy="43815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17097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85975"/>
            <a:ext cx="4041775" cy="43815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77800" y="0"/>
            <a:ext cx="5664200" cy="9017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402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38250"/>
            <a:ext cx="5111750" cy="52863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08000"/>
            <a:ext cx="3008313" cy="45620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7800" y="0"/>
            <a:ext cx="5664200" cy="9017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76200" y="6569075"/>
            <a:ext cx="2743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ED572576-1AA6-4E61-B587-5539BC72E39B}" type="slidenum">
              <a:rPr lang="en-US" smtClean="0">
                <a:latin typeface="Arial"/>
              </a:rPr>
              <a:pPr/>
              <a:t>‹#›</a:t>
            </a:fld>
            <a:r>
              <a:rPr lang="en-US" dirty="0" smtClean="0">
                <a:latin typeface="Arial"/>
              </a:rPr>
              <a:t> Wind Power Program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83601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" y="0"/>
            <a:ext cx="5664200" cy="9017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819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4D5D-A77D-EA44-8E14-596F3F93674A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3EED-D2F2-7341-9D14-EEA92606C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1521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3081845"/>
            <a:ext cx="7772400" cy="10207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85800" y="4102608"/>
            <a:ext cx="6400800" cy="990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6455664"/>
            <a:ext cx="9144000" cy="40233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7" name="Rectangle 6"/>
          <p:cNvSpPr/>
          <p:nvPr userDrawn="1"/>
        </p:nvSpPr>
        <p:spPr>
          <a:xfrm flipH="1">
            <a:off x="0" y="5093208"/>
            <a:ext cx="4572000" cy="136245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Rectangle 7"/>
          <p:cNvSpPr/>
          <p:nvPr userDrawn="1"/>
        </p:nvSpPr>
        <p:spPr>
          <a:xfrm flipH="1">
            <a:off x="4572000" y="5093208"/>
            <a:ext cx="1261872" cy="136245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9" name="Rectangle 8"/>
          <p:cNvSpPr/>
          <p:nvPr userDrawn="1"/>
        </p:nvSpPr>
        <p:spPr>
          <a:xfrm flipH="1">
            <a:off x="5833872" y="5093208"/>
            <a:ext cx="3310128" cy="136245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76200" y="6569075"/>
            <a:ext cx="2743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/>
                </a:solidFill>
              </a:defRPr>
            </a:lvl1pPr>
          </a:lstStyle>
          <a:p>
            <a:fld id="{ED572576-1AA6-4E61-B587-5539BC72E39B}" type="slidenum">
              <a:rPr lang="en-US" smtClean="0">
                <a:solidFill>
                  <a:prstClr val="white"/>
                </a:solidFill>
                <a:latin typeface="Arial"/>
              </a:rPr>
              <a:pPr/>
              <a:t>‹#›</a:t>
            </a:fld>
            <a:r>
              <a:rPr lang="en-US" dirty="0" smtClean="0">
                <a:solidFill>
                  <a:prstClr val="white"/>
                </a:solidFill>
                <a:latin typeface="Arial"/>
              </a:rPr>
              <a:t> Wind Power Program</a:t>
            </a:r>
            <a:endParaRPr lang="en-US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5488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9271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10350"/>
            <a:ext cx="9144000" cy="24765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0" name="Text Placeholder 9"/>
          <p:cNvSpPr txBox="1">
            <a:spLocks/>
          </p:cNvSpPr>
          <p:nvPr/>
        </p:nvSpPr>
        <p:spPr>
          <a:xfrm>
            <a:off x="130175" y="6616700"/>
            <a:ext cx="72866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fld id="{FCC5072C-9066-4764-9D0F-41875B6785D6}" type="slidenum">
              <a:rPr lang="en-US" sz="1000">
                <a:solidFill>
                  <a:prstClr val="white"/>
                </a:solidFill>
                <a:latin typeface="Arial"/>
                <a:ea typeface="ＭＳ Ｐゴシック" pitchFamily="-106" charset="-128"/>
                <a:cs typeface="Arial" charset="0"/>
              </a:rPr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Arial" charset="0"/>
                <a:buNone/>
                <a:defRPr/>
              </a:pPr>
              <a:t>‹#›</a:t>
            </a:fld>
            <a:r>
              <a:rPr lang="en-US" sz="1000" dirty="0">
                <a:solidFill>
                  <a:prstClr val="white"/>
                </a:solidFill>
                <a:latin typeface="Arial"/>
                <a:ea typeface="ＭＳ Ｐゴシック" pitchFamily="-106" charset="-128"/>
                <a:cs typeface="Arial" charset="0"/>
              </a:rPr>
              <a:t> | Program Name or Ancillary Text</a:t>
            </a:r>
          </a:p>
        </p:txBody>
      </p:sp>
      <p:grpSp>
        <p:nvGrpSpPr>
          <p:cNvPr id="11" name="Group 20"/>
          <p:cNvGrpSpPr>
            <a:grpSpLocks/>
          </p:cNvGrpSpPr>
          <p:nvPr/>
        </p:nvGrpSpPr>
        <p:grpSpPr bwMode="auto">
          <a:xfrm flipH="1" flipV="1">
            <a:off x="0" y="920750"/>
            <a:ext cx="9144000" cy="55563"/>
            <a:chOff x="0" y="832104"/>
            <a:chExt cx="9144000" cy="54864"/>
          </a:xfrm>
        </p:grpSpPr>
        <p:sp>
          <p:nvSpPr>
            <p:cNvPr id="12" name="Rectangle 11"/>
            <p:cNvSpPr/>
            <p:nvPr/>
          </p:nvSpPr>
          <p:spPr>
            <a:xfrm>
              <a:off x="4572000" y="832104"/>
              <a:ext cx="4572000" cy="548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309937" y="832104"/>
              <a:ext cx="1262063" cy="548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0" y="832104"/>
              <a:ext cx="3309937" cy="5486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</p:grpSp>
      <p:sp>
        <p:nvSpPr>
          <p:cNvPr id="15" name="Text Placeholder 9"/>
          <p:cNvSpPr txBox="1">
            <a:spLocks/>
          </p:cNvSpPr>
          <p:nvPr/>
        </p:nvSpPr>
        <p:spPr>
          <a:xfrm>
            <a:off x="5476875" y="6616700"/>
            <a:ext cx="36671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r">
              <a:lnSpc>
                <a:spcPct val="90000"/>
              </a:lnSpc>
              <a:spcBef>
                <a:spcPct val="20000"/>
              </a:spcBef>
              <a:buFont typeface="Arial" pitchFamily="-106" charset="0"/>
              <a:buNone/>
              <a:defRPr/>
            </a:pPr>
            <a:r>
              <a:rPr lang="en-US" sz="1000" dirty="0">
                <a:solidFill>
                  <a:prstClr val="white"/>
                </a:solidFill>
                <a:latin typeface="Arial"/>
                <a:ea typeface="Arial" pitchFamily="-106" charset="0"/>
                <a:cs typeface="Arial" pitchFamily="-106" charset="0"/>
              </a:rPr>
              <a:t>eere.energy.gov</a:t>
            </a:r>
          </a:p>
        </p:txBody>
      </p:sp>
      <p:pic>
        <p:nvPicPr>
          <p:cNvPr id="16" name="Picture 18" descr="doe_logo_pp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1400" y="276225"/>
            <a:ext cx="27432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0" y="0"/>
            <a:ext cx="9144000" cy="9271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6456363"/>
            <a:ext cx="9144000" cy="40163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1" name="Rectangle 20"/>
          <p:cNvSpPr/>
          <p:nvPr/>
        </p:nvSpPr>
        <p:spPr>
          <a:xfrm flipH="1">
            <a:off x="0" y="5092700"/>
            <a:ext cx="4572000" cy="136366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2" name="Rectangle 21"/>
          <p:cNvSpPr/>
          <p:nvPr/>
        </p:nvSpPr>
        <p:spPr>
          <a:xfrm flipH="1">
            <a:off x="4572000" y="5092700"/>
            <a:ext cx="1262063" cy="1363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3" name="Rectangle 22"/>
          <p:cNvSpPr/>
          <p:nvPr/>
        </p:nvSpPr>
        <p:spPr>
          <a:xfrm flipH="1">
            <a:off x="5834063" y="5092700"/>
            <a:ext cx="3309937" cy="136366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grpSp>
        <p:nvGrpSpPr>
          <p:cNvPr id="25" name="Group 21"/>
          <p:cNvGrpSpPr>
            <a:grpSpLocks/>
          </p:cNvGrpSpPr>
          <p:nvPr/>
        </p:nvGrpSpPr>
        <p:grpSpPr bwMode="auto">
          <a:xfrm flipH="1" flipV="1">
            <a:off x="0" y="920750"/>
            <a:ext cx="9144000" cy="55563"/>
            <a:chOff x="0" y="832104"/>
            <a:chExt cx="9144000" cy="54864"/>
          </a:xfrm>
        </p:grpSpPr>
        <p:sp>
          <p:nvSpPr>
            <p:cNvPr id="26" name="Rectangle 25"/>
            <p:cNvSpPr/>
            <p:nvPr/>
          </p:nvSpPr>
          <p:spPr>
            <a:xfrm>
              <a:off x="4572000" y="832104"/>
              <a:ext cx="4572000" cy="548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309937" y="832104"/>
              <a:ext cx="1262063" cy="548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0" y="832104"/>
              <a:ext cx="3309937" cy="5486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</p:grpSp>
      <p:pic>
        <p:nvPicPr>
          <p:cNvPr id="29" name="Picture 32" descr="doe_logo_pp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1400" y="276225"/>
            <a:ext cx="27432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80" y="147797"/>
            <a:ext cx="5626620" cy="603505"/>
          </a:xfrm>
          <a:prstGeom prst="rect">
            <a:avLst/>
          </a:prstGeom>
        </p:spPr>
        <p:txBody>
          <a:bodyPr lIns="0" rIns="0">
            <a:normAutofit/>
          </a:bodyPr>
          <a:lstStyle>
            <a:lvl1pPr algn="l">
              <a:defRPr sz="16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046" y="5253120"/>
            <a:ext cx="4382300" cy="117504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 b="1" i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054500" y="5206075"/>
            <a:ext cx="3082300" cy="331125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4" name="Text Placeholder 22"/>
          <p:cNvSpPr>
            <a:spLocks noGrp="1"/>
          </p:cNvSpPr>
          <p:nvPr>
            <p:ph type="body" sz="quarter" idx="12"/>
          </p:nvPr>
        </p:nvSpPr>
        <p:spPr>
          <a:xfrm>
            <a:off x="6054450" y="5543500"/>
            <a:ext cx="3089550" cy="73490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/>
                <a:cs typeface="Arial Narrow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168100" y="5672913"/>
            <a:ext cx="1390650" cy="288687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bg1"/>
                </a:solidFill>
                <a:latin typeface="Arial Narrow" pitchFamily="34" charset="0"/>
              </a:defRPr>
            </a:lvl1pPr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4" name="Picture 2" descr="C:\Users\jlin\AppData\Local\Microsoft\Windows\Temporary Internet Files\Content.Outlook\BBJMYV6D\24235.jp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210"/>
          <a:stretch/>
        </p:blipFill>
        <p:spPr bwMode="auto">
          <a:xfrm>
            <a:off x="-10886" y="977559"/>
            <a:ext cx="3773487" cy="4115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955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0675"/>
            <a:ext cx="8229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108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0675"/>
            <a:ext cx="4038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0675"/>
            <a:ext cx="4038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184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17097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85975"/>
            <a:ext cx="4040188" cy="43815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17097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85975"/>
            <a:ext cx="4041775" cy="43815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12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38250"/>
            <a:ext cx="5111750" cy="52863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08000"/>
            <a:ext cx="3008313" cy="45620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394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299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9271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610350"/>
            <a:ext cx="9144000" cy="24765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6" name="Text Placeholder 9"/>
          <p:cNvSpPr txBox="1">
            <a:spLocks/>
          </p:cNvSpPr>
          <p:nvPr/>
        </p:nvSpPr>
        <p:spPr>
          <a:xfrm>
            <a:off x="130175" y="6616700"/>
            <a:ext cx="72866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fld id="{2C61890E-24B3-4875-ABB3-0B297B16461B}" type="slidenum">
              <a:rPr lang="en-US" sz="1000">
                <a:solidFill>
                  <a:prstClr val="white"/>
                </a:solidFill>
                <a:latin typeface="Arial"/>
                <a:ea typeface="ＭＳ Ｐゴシック" pitchFamily="-106" charset="-128"/>
                <a:cs typeface="Arial" charset="0"/>
              </a:rPr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Arial" charset="0"/>
                <a:buNone/>
                <a:defRPr/>
              </a:pPr>
              <a:t>‹#›</a:t>
            </a:fld>
            <a:r>
              <a:rPr lang="en-US" sz="1000" dirty="0">
                <a:solidFill>
                  <a:prstClr val="white"/>
                </a:solidFill>
                <a:latin typeface="Arial"/>
                <a:ea typeface="ＭＳ Ｐゴシック" pitchFamily="-106" charset="-128"/>
                <a:cs typeface="Arial" charset="0"/>
              </a:rPr>
              <a:t> | Program Name or Ancillary Text</a:t>
            </a:r>
          </a:p>
        </p:txBody>
      </p:sp>
      <p:grpSp>
        <p:nvGrpSpPr>
          <p:cNvPr id="9" name="Group 20"/>
          <p:cNvGrpSpPr>
            <a:grpSpLocks/>
          </p:cNvGrpSpPr>
          <p:nvPr/>
        </p:nvGrpSpPr>
        <p:grpSpPr bwMode="auto">
          <a:xfrm flipH="1" flipV="1">
            <a:off x="0" y="920750"/>
            <a:ext cx="9144000" cy="55563"/>
            <a:chOff x="0" y="832104"/>
            <a:chExt cx="9144000" cy="54864"/>
          </a:xfrm>
        </p:grpSpPr>
        <p:sp>
          <p:nvSpPr>
            <p:cNvPr id="10" name="Rectangle 9"/>
            <p:cNvSpPr/>
            <p:nvPr/>
          </p:nvSpPr>
          <p:spPr>
            <a:xfrm>
              <a:off x="4572000" y="832104"/>
              <a:ext cx="4572000" cy="548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309937" y="832104"/>
              <a:ext cx="1262063" cy="548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832104"/>
              <a:ext cx="3309937" cy="5486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</p:grpSp>
      <p:sp>
        <p:nvSpPr>
          <p:cNvPr id="13" name="Text Placeholder 9"/>
          <p:cNvSpPr txBox="1">
            <a:spLocks/>
          </p:cNvSpPr>
          <p:nvPr/>
        </p:nvSpPr>
        <p:spPr>
          <a:xfrm>
            <a:off x="5476875" y="6616700"/>
            <a:ext cx="36671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r">
              <a:lnSpc>
                <a:spcPct val="90000"/>
              </a:lnSpc>
              <a:spcBef>
                <a:spcPct val="20000"/>
              </a:spcBef>
              <a:buFont typeface="Arial" pitchFamily="-106" charset="0"/>
              <a:buNone/>
              <a:defRPr/>
            </a:pPr>
            <a:r>
              <a:rPr lang="en-US" sz="1000" dirty="0">
                <a:solidFill>
                  <a:prstClr val="white"/>
                </a:solidFill>
                <a:latin typeface="Arial"/>
                <a:ea typeface="Arial" pitchFamily="-106" charset="0"/>
                <a:cs typeface="Arial" pitchFamily="-106" charset="0"/>
              </a:rPr>
              <a:t>eere.energy.gov</a:t>
            </a:r>
          </a:p>
        </p:txBody>
      </p:sp>
      <p:pic>
        <p:nvPicPr>
          <p:cNvPr id="14" name="Picture 18" descr="doe_logo_pp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1400" y="276225"/>
            <a:ext cx="27432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0" y="6456363"/>
            <a:ext cx="9144000" cy="40163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6" name="Rectangle 15"/>
          <p:cNvSpPr/>
          <p:nvPr/>
        </p:nvSpPr>
        <p:spPr>
          <a:xfrm flipH="1">
            <a:off x="0" y="5092700"/>
            <a:ext cx="4572000" cy="136366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7" name="Rectangle 16"/>
          <p:cNvSpPr/>
          <p:nvPr/>
        </p:nvSpPr>
        <p:spPr>
          <a:xfrm flipH="1">
            <a:off x="4572000" y="5092700"/>
            <a:ext cx="1262063" cy="1363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8" name="Rectangle 17"/>
          <p:cNvSpPr/>
          <p:nvPr/>
        </p:nvSpPr>
        <p:spPr>
          <a:xfrm flipH="1">
            <a:off x="5834063" y="5092700"/>
            <a:ext cx="3309937" cy="136366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3081845"/>
            <a:ext cx="7772400" cy="10207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85800" y="4102608"/>
            <a:ext cx="6400800" cy="9906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58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" y="0"/>
            <a:ext cx="5664200" cy="901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0675"/>
            <a:ext cx="8229600" cy="48021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793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9762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4D5D-A77D-EA44-8E14-596F3F93674A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3EED-D2F2-7341-9D14-EEA92606C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04135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&amp; Content -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6618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2 column -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397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63762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24000"/>
            <a:ext cx="4041775" cy="6397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63762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3411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text, object -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24000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1524000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add object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8816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0675"/>
            <a:ext cx="8229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7800" y="0"/>
            <a:ext cx="5664200" cy="9017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219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0675"/>
            <a:ext cx="4038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0675"/>
            <a:ext cx="4038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77800" y="0"/>
            <a:ext cx="5664200" cy="9017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984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17097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85975"/>
            <a:ext cx="4040188" cy="43815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17097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85975"/>
            <a:ext cx="4041775" cy="43815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77800" y="0"/>
            <a:ext cx="5664200" cy="9017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219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38250"/>
            <a:ext cx="5111750" cy="52863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08000"/>
            <a:ext cx="3008313" cy="45620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7800" y="0"/>
            <a:ext cx="5664200" cy="9017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76200" y="6569075"/>
            <a:ext cx="2743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ED572576-1AA6-4E61-B587-5539BC72E39B}" type="slidenum">
              <a:rPr lang="en-US" smtClean="0">
                <a:latin typeface="Arial"/>
              </a:rPr>
              <a:pPr/>
              <a:t>‹#›</a:t>
            </a:fld>
            <a:r>
              <a:rPr lang="en-US" dirty="0" smtClean="0">
                <a:latin typeface="Arial"/>
              </a:rPr>
              <a:t> Wind Power Program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78696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" y="0"/>
            <a:ext cx="5664200" cy="9017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10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3081845"/>
            <a:ext cx="7772400" cy="10207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85800" y="4102608"/>
            <a:ext cx="6400800" cy="990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6455664"/>
            <a:ext cx="9144000" cy="40233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7" name="Rectangle 6"/>
          <p:cNvSpPr/>
          <p:nvPr userDrawn="1"/>
        </p:nvSpPr>
        <p:spPr>
          <a:xfrm flipH="1">
            <a:off x="0" y="5093208"/>
            <a:ext cx="4572000" cy="136245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Rectangle 7"/>
          <p:cNvSpPr/>
          <p:nvPr userDrawn="1"/>
        </p:nvSpPr>
        <p:spPr>
          <a:xfrm flipH="1">
            <a:off x="4572000" y="5093208"/>
            <a:ext cx="1261872" cy="136245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9" name="Rectangle 8"/>
          <p:cNvSpPr/>
          <p:nvPr userDrawn="1"/>
        </p:nvSpPr>
        <p:spPr>
          <a:xfrm flipH="1">
            <a:off x="5833872" y="5093208"/>
            <a:ext cx="3310128" cy="136245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76200" y="6569075"/>
            <a:ext cx="2743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/>
                </a:solidFill>
              </a:defRPr>
            </a:lvl1pPr>
          </a:lstStyle>
          <a:p>
            <a:fld id="{ED572576-1AA6-4E61-B587-5539BC72E39B}" type="slidenum">
              <a:rPr lang="en-US" smtClean="0">
                <a:solidFill>
                  <a:prstClr val="white"/>
                </a:solidFill>
                <a:latin typeface="Arial"/>
              </a:rPr>
              <a:pPr/>
              <a:t>‹#›</a:t>
            </a:fld>
            <a:r>
              <a:rPr lang="en-US" dirty="0" smtClean="0">
                <a:solidFill>
                  <a:prstClr val="white"/>
                </a:solidFill>
                <a:latin typeface="Arial"/>
              </a:rPr>
              <a:t> Wind Power Program</a:t>
            </a:r>
            <a:endParaRPr lang="en-US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890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C69DE31-D317-4CA1-8B35-CC1E7AB8F5A1}" type="datetime1">
              <a:rPr lang="en-US" smtClean="0">
                <a:solidFill>
                  <a:srgbClr val="50565C"/>
                </a:solidFill>
                <a:latin typeface="Arial"/>
              </a:rPr>
              <a:pPr defTabSz="914400"/>
              <a:t>6/9/2015</a:t>
            </a:fld>
            <a:endParaRPr lang="en-US" dirty="0">
              <a:solidFill>
                <a:srgbClr val="50565C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n-US" dirty="0">
              <a:solidFill>
                <a:srgbClr val="50565C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6BD57A75-5328-4794-8AE4-44130716D04B}" type="slidenum">
              <a:rPr lang="en-US" smtClean="0">
                <a:solidFill>
                  <a:srgbClr val="50565C"/>
                </a:solidFill>
                <a:latin typeface="Arial"/>
              </a:rPr>
              <a:pPr defTabSz="914400"/>
              <a:t>‹#›</a:t>
            </a:fld>
            <a:endParaRPr lang="en-US" dirty="0">
              <a:solidFill>
                <a:srgbClr val="50565C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0548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4D5D-A77D-EA44-8E14-596F3F93674A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3EED-D2F2-7341-9D14-EEA92606C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21966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9271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10350"/>
            <a:ext cx="9144000" cy="24765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0" name="Text Placeholder 9"/>
          <p:cNvSpPr txBox="1">
            <a:spLocks/>
          </p:cNvSpPr>
          <p:nvPr/>
        </p:nvSpPr>
        <p:spPr>
          <a:xfrm>
            <a:off x="130177" y="6616701"/>
            <a:ext cx="72866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fld id="{FCC5072C-9066-4764-9D0F-41875B6785D6}" type="slidenum">
              <a:rPr lang="en-US" sz="1000">
                <a:solidFill>
                  <a:prstClr val="white"/>
                </a:solidFill>
                <a:latin typeface="Arial"/>
                <a:ea typeface="ＭＳ Ｐゴシック" pitchFamily="-106" charset="-128"/>
                <a:cs typeface="Arial" charset="0"/>
              </a:rPr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Arial" charset="0"/>
                <a:buNone/>
                <a:defRPr/>
              </a:pPr>
              <a:t>‹#›</a:t>
            </a:fld>
            <a:r>
              <a:rPr lang="en-US" sz="1000" dirty="0">
                <a:solidFill>
                  <a:prstClr val="white"/>
                </a:solidFill>
                <a:latin typeface="Arial"/>
                <a:ea typeface="ＭＳ Ｐゴシック" pitchFamily="-106" charset="-128"/>
                <a:cs typeface="Arial" charset="0"/>
              </a:rPr>
              <a:t> | Program Name or Ancillary Text</a:t>
            </a:r>
          </a:p>
        </p:txBody>
      </p:sp>
      <p:grpSp>
        <p:nvGrpSpPr>
          <p:cNvPr id="11" name="Group 20"/>
          <p:cNvGrpSpPr>
            <a:grpSpLocks/>
          </p:cNvGrpSpPr>
          <p:nvPr/>
        </p:nvGrpSpPr>
        <p:grpSpPr bwMode="auto">
          <a:xfrm flipH="1" flipV="1">
            <a:off x="0" y="920750"/>
            <a:ext cx="9144000" cy="55563"/>
            <a:chOff x="0" y="832104"/>
            <a:chExt cx="9144000" cy="54864"/>
          </a:xfrm>
        </p:grpSpPr>
        <p:sp>
          <p:nvSpPr>
            <p:cNvPr id="12" name="Rectangle 11"/>
            <p:cNvSpPr/>
            <p:nvPr/>
          </p:nvSpPr>
          <p:spPr>
            <a:xfrm>
              <a:off x="4572000" y="832104"/>
              <a:ext cx="4572000" cy="548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309937" y="832104"/>
              <a:ext cx="1262063" cy="548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0" y="832104"/>
              <a:ext cx="3309937" cy="5486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</p:grpSp>
      <p:sp>
        <p:nvSpPr>
          <p:cNvPr id="15" name="Text Placeholder 9"/>
          <p:cNvSpPr txBox="1">
            <a:spLocks/>
          </p:cNvSpPr>
          <p:nvPr/>
        </p:nvSpPr>
        <p:spPr>
          <a:xfrm>
            <a:off x="5476876" y="6616701"/>
            <a:ext cx="36671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r">
              <a:lnSpc>
                <a:spcPct val="90000"/>
              </a:lnSpc>
              <a:spcBef>
                <a:spcPct val="20000"/>
              </a:spcBef>
              <a:buFont typeface="Arial" pitchFamily="-106" charset="0"/>
              <a:buNone/>
              <a:defRPr/>
            </a:pPr>
            <a:r>
              <a:rPr lang="en-US" sz="1000" dirty="0">
                <a:solidFill>
                  <a:prstClr val="white"/>
                </a:solidFill>
                <a:latin typeface="Arial"/>
                <a:ea typeface="Arial" pitchFamily="-106" charset="0"/>
                <a:cs typeface="Arial" pitchFamily="-106" charset="0"/>
              </a:rPr>
              <a:t>eere.energy.gov</a:t>
            </a:r>
          </a:p>
        </p:txBody>
      </p:sp>
      <p:pic>
        <p:nvPicPr>
          <p:cNvPr id="16" name="Picture 18" descr="doe_logo_pp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1400" y="276225"/>
            <a:ext cx="27432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0" y="0"/>
            <a:ext cx="9144000" cy="9271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6456364"/>
            <a:ext cx="9144000" cy="40163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1" name="Rectangle 20"/>
          <p:cNvSpPr/>
          <p:nvPr/>
        </p:nvSpPr>
        <p:spPr>
          <a:xfrm flipH="1">
            <a:off x="0" y="5092701"/>
            <a:ext cx="4572000" cy="136366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2" name="Rectangle 21"/>
          <p:cNvSpPr/>
          <p:nvPr/>
        </p:nvSpPr>
        <p:spPr>
          <a:xfrm flipH="1">
            <a:off x="4572002" y="5092701"/>
            <a:ext cx="1262063" cy="1363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3" name="Rectangle 22"/>
          <p:cNvSpPr/>
          <p:nvPr/>
        </p:nvSpPr>
        <p:spPr>
          <a:xfrm flipH="1">
            <a:off x="5834065" y="5092701"/>
            <a:ext cx="3309937" cy="136366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grpSp>
        <p:nvGrpSpPr>
          <p:cNvPr id="25" name="Group 21"/>
          <p:cNvGrpSpPr>
            <a:grpSpLocks/>
          </p:cNvGrpSpPr>
          <p:nvPr/>
        </p:nvGrpSpPr>
        <p:grpSpPr bwMode="auto">
          <a:xfrm flipH="1" flipV="1">
            <a:off x="0" y="920750"/>
            <a:ext cx="9144000" cy="55563"/>
            <a:chOff x="0" y="832104"/>
            <a:chExt cx="9144000" cy="54864"/>
          </a:xfrm>
        </p:grpSpPr>
        <p:sp>
          <p:nvSpPr>
            <p:cNvPr id="26" name="Rectangle 25"/>
            <p:cNvSpPr/>
            <p:nvPr/>
          </p:nvSpPr>
          <p:spPr>
            <a:xfrm>
              <a:off x="4572000" y="832104"/>
              <a:ext cx="4572000" cy="548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309937" y="832104"/>
              <a:ext cx="1262063" cy="548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0" y="832104"/>
              <a:ext cx="3309937" cy="5486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</p:grpSp>
      <p:pic>
        <p:nvPicPr>
          <p:cNvPr id="29" name="Picture 32" descr="doe_logo_pp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1400" y="276225"/>
            <a:ext cx="27432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81" y="147798"/>
            <a:ext cx="5626620" cy="603505"/>
          </a:xfrm>
          <a:prstGeom prst="rect">
            <a:avLst/>
          </a:prstGeom>
        </p:spPr>
        <p:txBody>
          <a:bodyPr lIns="0" rIns="0">
            <a:normAutofit/>
          </a:bodyPr>
          <a:lstStyle>
            <a:lvl1pPr algn="l">
              <a:defRPr sz="16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046" y="5253120"/>
            <a:ext cx="4382300" cy="117504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 b="1" i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054501" y="5206076"/>
            <a:ext cx="3082300" cy="331125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4" name="Text Placeholder 22"/>
          <p:cNvSpPr>
            <a:spLocks noGrp="1"/>
          </p:cNvSpPr>
          <p:nvPr>
            <p:ph type="body" sz="quarter" idx="12"/>
          </p:nvPr>
        </p:nvSpPr>
        <p:spPr>
          <a:xfrm>
            <a:off x="6054450" y="5543500"/>
            <a:ext cx="3089551" cy="73490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/>
                <a:cs typeface="Arial Narrow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168100" y="5672914"/>
            <a:ext cx="1390651" cy="288687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bg1"/>
                </a:solidFill>
                <a:latin typeface="Arial Narrow" pitchFamily="34" charset="0"/>
              </a:defRPr>
            </a:lvl1pPr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4" name="Picture 2" descr="C:\Users\jlin\AppData\Local\Microsoft\Windows\Temporary Internet Files\Content.Outlook\BBJMYV6D\24235.jp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0885" y="977560"/>
            <a:ext cx="3773487" cy="4115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955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8316"/>
            <a:ext cx="8229600" cy="5319159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>
              <a:defRPr sz="20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108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0675"/>
            <a:ext cx="4038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0675"/>
            <a:ext cx="4038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184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317097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085975"/>
            <a:ext cx="4040188" cy="43815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317097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085975"/>
            <a:ext cx="4041775" cy="43815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12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38251"/>
            <a:ext cx="5111751" cy="52863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908001"/>
            <a:ext cx="3008313" cy="45620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394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299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9271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610350"/>
            <a:ext cx="9144000" cy="24765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6" name="Text Placeholder 9"/>
          <p:cNvSpPr txBox="1">
            <a:spLocks/>
          </p:cNvSpPr>
          <p:nvPr/>
        </p:nvSpPr>
        <p:spPr>
          <a:xfrm>
            <a:off x="130177" y="6616701"/>
            <a:ext cx="72866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fld id="{2C61890E-24B3-4875-ABB3-0B297B16461B}" type="slidenum">
              <a:rPr lang="en-US" sz="1000">
                <a:solidFill>
                  <a:prstClr val="white"/>
                </a:solidFill>
                <a:latin typeface="Arial"/>
                <a:ea typeface="ＭＳ Ｐゴシック" pitchFamily="-106" charset="-128"/>
                <a:cs typeface="Arial" charset="0"/>
              </a:rPr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Arial" charset="0"/>
                <a:buNone/>
                <a:defRPr/>
              </a:pPr>
              <a:t>‹#›</a:t>
            </a:fld>
            <a:r>
              <a:rPr lang="en-US" sz="1000" dirty="0">
                <a:solidFill>
                  <a:prstClr val="white"/>
                </a:solidFill>
                <a:latin typeface="Arial"/>
                <a:ea typeface="ＭＳ Ｐゴシック" pitchFamily="-106" charset="-128"/>
                <a:cs typeface="Arial" charset="0"/>
              </a:rPr>
              <a:t> | Program Name or Ancillary Text</a:t>
            </a:r>
          </a:p>
        </p:txBody>
      </p:sp>
      <p:grpSp>
        <p:nvGrpSpPr>
          <p:cNvPr id="9" name="Group 20"/>
          <p:cNvGrpSpPr>
            <a:grpSpLocks/>
          </p:cNvGrpSpPr>
          <p:nvPr/>
        </p:nvGrpSpPr>
        <p:grpSpPr bwMode="auto">
          <a:xfrm flipH="1" flipV="1">
            <a:off x="0" y="920750"/>
            <a:ext cx="9144000" cy="55563"/>
            <a:chOff x="0" y="832104"/>
            <a:chExt cx="9144000" cy="54864"/>
          </a:xfrm>
        </p:grpSpPr>
        <p:sp>
          <p:nvSpPr>
            <p:cNvPr id="10" name="Rectangle 9"/>
            <p:cNvSpPr/>
            <p:nvPr/>
          </p:nvSpPr>
          <p:spPr>
            <a:xfrm>
              <a:off x="4572000" y="832104"/>
              <a:ext cx="4572000" cy="548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309937" y="832104"/>
              <a:ext cx="1262063" cy="548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832104"/>
              <a:ext cx="3309937" cy="5486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</p:grpSp>
      <p:sp>
        <p:nvSpPr>
          <p:cNvPr id="13" name="Text Placeholder 9"/>
          <p:cNvSpPr txBox="1">
            <a:spLocks/>
          </p:cNvSpPr>
          <p:nvPr/>
        </p:nvSpPr>
        <p:spPr>
          <a:xfrm>
            <a:off x="5476876" y="6616701"/>
            <a:ext cx="36671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r">
              <a:lnSpc>
                <a:spcPct val="90000"/>
              </a:lnSpc>
              <a:spcBef>
                <a:spcPct val="20000"/>
              </a:spcBef>
              <a:buFont typeface="Arial" pitchFamily="-106" charset="0"/>
              <a:buNone/>
              <a:defRPr/>
            </a:pPr>
            <a:r>
              <a:rPr lang="en-US" sz="1000" dirty="0">
                <a:solidFill>
                  <a:prstClr val="white"/>
                </a:solidFill>
                <a:latin typeface="Arial"/>
                <a:ea typeface="Arial" pitchFamily="-106" charset="0"/>
                <a:cs typeface="Arial" pitchFamily="-106" charset="0"/>
              </a:rPr>
              <a:t>eere.energy.gov</a:t>
            </a:r>
          </a:p>
        </p:txBody>
      </p:sp>
      <p:pic>
        <p:nvPicPr>
          <p:cNvPr id="14" name="Picture 18" descr="doe_logo_pp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1400" y="276225"/>
            <a:ext cx="27432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0" y="6456364"/>
            <a:ext cx="9144000" cy="40163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6" name="Rectangle 15"/>
          <p:cNvSpPr/>
          <p:nvPr/>
        </p:nvSpPr>
        <p:spPr>
          <a:xfrm flipH="1">
            <a:off x="0" y="5092701"/>
            <a:ext cx="4572000" cy="136366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7" name="Rectangle 16"/>
          <p:cNvSpPr/>
          <p:nvPr/>
        </p:nvSpPr>
        <p:spPr>
          <a:xfrm flipH="1">
            <a:off x="4572002" y="5092701"/>
            <a:ext cx="1262063" cy="1363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8" name="Rectangle 17"/>
          <p:cNvSpPr/>
          <p:nvPr/>
        </p:nvSpPr>
        <p:spPr>
          <a:xfrm flipH="1">
            <a:off x="5834065" y="5092701"/>
            <a:ext cx="3309937" cy="136366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3081846"/>
            <a:ext cx="7772400" cy="10207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85800" y="4102608"/>
            <a:ext cx="6400800" cy="9906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58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" y="1"/>
            <a:ext cx="5664200" cy="901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0675"/>
            <a:ext cx="8229600" cy="48021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793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9762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&amp; Content -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6618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4D5D-A77D-EA44-8E14-596F3F93674A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3EED-D2F2-7341-9D14-EEA92606C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26414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2 column -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24000"/>
            <a:ext cx="4040188" cy="6397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63762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24000"/>
            <a:ext cx="4041775" cy="6397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63762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3411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text, object -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1524000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6" y="1524000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add object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8816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0675"/>
            <a:ext cx="8229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7800" y="1"/>
            <a:ext cx="5664200" cy="9017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219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0675"/>
            <a:ext cx="4038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0675"/>
            <a:ext cx="4038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77800" y="1"/>
            <a:ext cx="5664200" cy="9017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984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317097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085975"/>
            <a:ext cx="4040188" cy="43815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317097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085975"/>
            <a:ext cx="4041775" cy="43815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77800" y="1"/>
            <a:ext cx="5664200" cy="9017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219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38251"/>
            <a:ext cx="5111751" cy="52863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908001"/>
            <a:ext cx="3008313" cy="45620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7800" y="1"/>
            <a:ext cx="5664200" cy="9017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76200" y="6569076"/>
            <a:ext cx="2743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ED572576-1AA6-4E61-B587-5539BC72E39B}" type="slidenum">
              <a:rPr lang="en-US" smtClean="0">
                <a:latin typeface="Arial"/>
              </a:rPr>
              <a:pPr/>
              <a:t>‹#›</a:t>
            </a:fld>
            <a:r>
              <a:rPr lang="en-US" dirty="0" smtClean="0">
                <a:latin typeface="Arial"/>
              </a:rPr>
              <a:t> Wind Power Program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78696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" y="1"/>
            <a:ext cx="5664200" cy="9017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10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3081846"/>
            <a:ext cx="7772400" cy="10207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85800" y="4102608"/>
            <a:ext cx="6400800" cy="990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6455664"/>
            <a:ext cx="9144000" cy="40233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7" name="Rectangle 6"/>
          <p:cNvSpPr/>
          <p:nvPr userDrawn="1"/>
        </p:nvSpPr>
        <p:spPr>
          <a:xfrm flipH="1">
            <a:off x="0" y="5093208"/>
            <a:ext cx="4572000" cy="136245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Rectangle 7"/>
          <p:cNvSpPr/>
          <p:nvPr userDrawn="1"/>
        </p:nvSpPr>
        <p:spPr>
          <a:xfrm flipH="1">
            <a:off x="4572000" y="5093208"/>
            <a:ext cx="1261872" cy="136245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9" name="Rectangle 8"/>
          <p:cNvSpPr/>
          <p:nvPr userDrawn="1"/>
        </p:nvSpPr>
        <p:spPr>
          <a:xfrm flipH="1">
            <a:off x="5833872" y="5093208"/>
            <a:ext cx="3310128" cy="136245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76200" y="6569076"/>
            <a:ext cx="2743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/>
                </a:solidFill>
              </a:defRPr>
            </a:lvl1pPr>
          </a:lstStyle>
          <a:p>
            <a:fld id="{ED572576-1AA6-4E61-B587-5539BC72E39B}" type="slidenum">
              <a:rPr lang="en-US" smtClean="0">
                <a:solidFill>
                  <a:prstClr val="white"/>
                </a:solidFill>
                <a:latin typeface="Arial"/>
              </a:rPr>
              <a:pPr/>
              <a:t>‹#›</a:t>
            </a:fld>
            <a:r>
              <a:rPr lang="en-US" dirty="0" smtClean="0">
                <a:solidFill>
                  <a:prstClr val="white"/>
                </a:solidFill>
                <a:latin typeface="Arial"/>
              </a:rPr>
              <a:t> Wind Power Program</a:t>
            </a:r>
            <a:endParaRPr lang="en-US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890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C69DE31-D317-4CA1-8B35-CC1E7AB8F5A1}" type="datetime1">
              <a:rPr lang="en-US" smtClean="0">
                <a:solidFill>
                  <a:srgbClr val="50565C"/>
                </a:solidFill>
                <a:latin typeface="Arial"/>
              </a:rPr>
              <a:pPr defTabSz="914400"/>
              <a:t>6/9/2015</a:t>
            </a:fld>
            <a:endParaRPr lang="en-US" dirty="0">
              <a:solidFill>
                <a:srgbClr val="50565C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n-US" dirty="0">
              <a:solidFill>
                <a:srgbClr val="50565C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6BD57A75-5328-4794-8AE4-44130716D04B}" type="slidenum">
              <a:rPr lang="en-US" smtClean="0">
                <a:solidFill>
                  <a:srgbClr val="50565C"/>
                </a:solidFill>
                <a:latin typeface="Arial"/>
              </a:rPr>
              <a:pPr defTabSz="914400"/>
              <a:t>‹#›</a:t>
            </a:fld>
            <a:endParaRPr lang="en-US" dirty="0">
              <a:solidFill>
                <a:srgbClr val="50565C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054812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E6B1D506-C13A-4242-8EE0-44EF49EE37B5}" type="datetimeFigureOut">
              <a:rPr lang="en-US" smtClean="0">
                <a:solidFill>
                  <a:srgbClr val="50565C"/>
                </a:solidFill>
                <a:latin typeface="Arial"/>
              </a:rPr>
              <a:pPr defTabSz="914400"/>
              <a:t>6/9/2015</a:t>
            </a:fld>
            <a:endParaRPr lang="en-US" dirty="0">
              <a:solidFill>
                <a:srgbClr val="50565C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n-US" dirty="0">
              <a:solidFill>
                <a:srgbClr val="50565C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6685450"/>
            <a:ext cx="457200" cy="152400"/>
          </a:xfrm>
          <a:prstGeom prst="rect">
            <a:avLst/>
          </a:prstGeom>
        </p:spPr>
        <p:txBody>
          <a:bodyPr/>
          <a:lstStyle/>
          <a:p>
            <a:pPr defTabSz="914400"/>
            <a:fld id="{5C8E4BD7-DB44-4ECB-A45B-001B846208C5}" type="slidenum">
              <a:rPr lang="en-US" smtClean="0">
                <a:solidFill>
                  <a:srgbClr val="50565C"/>
                </a:solidFill>
                <a:latin typeface="Arial"/>
              </a:rPr>
              <a:pPr defTabSz="914400"/>
              <a:t>‹#›</a:t>
            </a:fld>
            <a:endParaRPr lang="en-US" dirty="0">
              <a:solidFill>
                <a:srgbClr val="50565C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654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4D5D-A77D-EA44-8E14-596F3F93674A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3EED-D2F2-7341-9D14-EEA92606C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12230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" y="0"/>
            <a:ext cx="5664200" cy="901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638" y="1141413"/>
            <a:ext cx="4038600" cy="5110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5638" y="1141413"/>
            <a:ext cx="4038600" cy="5110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33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9271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10350"/>
            <a:ext cx="9144000" cy="24765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0" name="Text Placeholder 9"/>
          <p:cNvSpPr txBox="1">
            <a:spLocks/>
          </p:cNvSpPr>
          <p:nvPr/>
        </p:nvSpPr>
        <p:spPr>
          <a:xfrm>
            <a:off x="130175" y="6616700"/>
            <a:ext cx="72866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fld id="{FCC5072C-9066-4764-9D0F-41875B6785D6}" type="slidenum">
              <a:rPr lang="en-US" sz="1000">
                <a:solidFill>
                  <a:prstClr val="white"/>
                </a:solidFill>
                <a:latin typeface="Arial"/>
                <a:ea typeface="ＭＳ Ｐゴシック" pitchFamily="-106" charset="-128"/>
                <a:cs typeface="Arial" charset="0"/>
              </a:rPr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Arial" charset="0"/>
                <a:buNone/>
                <a:defRPr/>
              </a:pPr>
              <a:t>‹#›</a:t>
            </a:fld>
            <a:r>
              <a:rPr lang="en-US" sz="1000" dirty="0">
                <a:solidFill>
                  <a:prstClr val="white"/>
                </a:solidFill>
                <a:latin typeface="Arial"/>
                <a:ea typeface="ＭＳ Ｐゴシック" pitchFamily="-106" charset="-128"/>
                <a:cs typeface="Arial" charset="0"/>
              </a:rPr>
              <a:t> | Program Name or Ancillary Text</a:t>
            </a:r>
          </a:p>
        </p:txBody>
      </p:sp>
      <p:grpSp>
        <p:nvGrpSpPr>
          <p:cNvPr id="11" name="Group 20"/>
          <p:cNvGrpSpPr>
            <a:grpSpLocks/>
          </p:cNvGrpSpPr>
          <p:nvPr/>
        </p:nvGrpSpPr>
        <p:grpSpPr bwMode="auto">
          <a:xfrm flipH="1" flipV="1">
            <a:off x="0" y="920750"/>
            <a:ext cx="9144000" cy="55563"/>
            <a:chOff x="0" y="832104"/>
            <a:chExt cx="9144000" cy="54864"/>
          </a:xfrm>
        </p:grpSpPr>
        <p:sp>
          <p:nvSpPr>
            <p:cNvPr id="12" name="Rectangle 11"/>
            <p:cNvSpPr/>
            <p:nvPr/>
          </p:nvSpPr>
          <p:spPr>
            <a:xfrm>
              <a:off x="4572000" y="832104"/>
              <a:ext cx="4572000" cy="548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309937" y="832104"/>
              <a:ext cx="1262063" cy="548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0" y="832104"/>
              <a:ext cx="3309937" cy="5486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</p:grpSp>
      <p:sp>
        <p:nvSpPr>
          <p:cNvPr id="15" name="Text Placeholder 9"/>
          <p:cNvSpPr txBox="1">
            <a:spLocks/>
          </p:cNvSpPr>
          <p:nvPr/>
        </p:nvSpPr>
        <p:spPr>
          <a:xfrm>
            <a:off x="5476875" y="6616700"/>
            <a:ext cx="36671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r">
              <a:lnSpc>
                <a:spcPct val="90000"/>
              </a:lnSpc>
              <a:spcBef>
                <a:spcPct val="20000"/>
              </a:spcBef>
              <a:buFont typeface="Arial" pitchFamily="-106" charset="0"/>
              <a:buNone/>
              <a:defRPr/>
            </a:pPr>
            <a:r>
              <a:rPr lang="en-US" sz="1000" dirty="0">
                <a:solidFill>
                  <a:prstClr val="white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eere.energy.gov</a:t>
            </a:r>
          </a:p>
        </p:txBody>
      </p:sp>
      <p:pic>
        <p:nvPicPr>
          <p:cNvPr id="16" name="Picture 18" descr="doe_logo_pp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1400" y="276225"/>
            <a:ext cx="27432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0" y="0"/>
            <a:ext cx="9144000" cy="9271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6456363"/>
            <a:ext cx="9144000" cy="40163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1" name="Rectangle 20"/>
          <p:cNvSpPr/>
          <p:nvPr/>
        </p:nvSpPr>
        <p:spPr>
          <a:xfrm flipH="1">
            <a:off x="0" y="5092700"/>
            <a:ext cx="4572000" cy="136366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2" name="Rectangle 21"/>
          <p:cNvSpPr/>
          <p:nvPr/>
        </p:nvSpPr>
        <p:spPr>
          <a:xfrm flipH="1">
            <a:off x="4572000" y="5092700"/>
            <a:ext cx="1262063" cy="1363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3" name="Rectangle 22"/>
          <p:cNvSpPr/>
          <p:nvPr/>
        </p:nvSpPr>
        <p:spPr>
          <a:xfrm flipH="1">
            <a:off x="5834063" y="5092700"/>
            <a:ext cx="3309937" cy="136366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grpSp>
        <p:nvGrpSpPr>
          <p:cNvPr id="25" name="Group 21"/>
          <p:cNvGrpSpPr>
            <a:grpSpLocks/>
          </p:cNvGrpSpPr>
          <p:nvPr/>
        </p:nvGrpSpPr>
        <p:grpSpPr bwMode="auto">
          <a:xfrm flipH="1" flipV="1">
            <a:off x="0" y="920750"/>
            <a:ext cx="9144000" cy="55563"/>
            <a:chOff x="0" y="832104"/>
            <a:chExt cx="9144000" cy="54864"/>
          </a:xfrm>
        </p:grpSpPr>
        <p:sp>
          <p:nvSpPr>
            <p:cNvPr id="26" name="Rectangle 25"/>
            <p:cNvSpPr/>
            <p:nvPr/>
          </p:nvSpPr>
          <p:spPr>
            <a:xfrm>
              <a:off x="4572000" y="832104"/>
              <a:ext cx="4572000" cy="548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309937" y="832104"/>
              <a:ext cx="1262063" cy="548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0" y="832104"/>
              <a:ext cx="3309937" cy="5486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</p:grpSp>
      <p:pic>
        <p:nvPicPr>
          <p:cNvPr id="29" name="Picture 32" descr="doe_logo_pp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1400" y="276225"/>
            <a:ext cx="27432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80" y="147797"/>
            <a:ext cx="5626620" cy="603505"/>
          </a:xfrm>
          <a:prstGeom prst="rect">
            <a:avLst/>
          </a:prstGeom>
        </p:spPr>
        <p:txBody>
          <a:bodyPr lIns="0" rIns="0">
            <a:normAutofit/>
          </a:bodyPr>
          <a:lstStyle>
            <a:lvl1pPr algn="l">
              <a:defRPr sz="16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046" y="5253120"/>
            <a:ext cx="4382300" cy="117504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 b="1" i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054500" y="5206075"/>
            <a:ext cx="3082300" cy="331125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4" name="Text Placeholder 22"/>
          <p:cNvSpPr>
            <a:spLocks noGrp="1"/>
          </p:cNvSpPr>
          <p:nvPr>
            <p:ph type="body" sz="quarter" idx="12"/>
          </p:nvPr>
        </p:nvSpPr>
        <p:spPr>
          <a:xfrm>
            <a:off x="6054450" y="5543500"/>
            <a:ext cx="3089550" cy="73490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/>
                <a:cs typeface="Arial Narrow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168100" y="5672913"/>
            <a:ext cx="1390650" cy="288687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bg1"/>
                </a:solidFill>
                <a:latin typeface="Arial Narrow" pitchFamily="34" charset="0"/>
              </a:defRPr>
            </a:lvl1pPr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976313"/>
            <a:ext cx="9144000" cy="411638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0675"/>
            <a:ext cx="8229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0675"/>
            <a:ext cx="4038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0675"/>
            <a:ext cx="4038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17097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85975"/>
            <a:ext cx="4040188" cy="43815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17097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85975"/>
            <a:ext cx="4041775" cy="43815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38250"/>
            <a:ext cx="5111750" cy="52863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08000"/>
            <a:ext cx="3008313" cy="45620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9271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610350"/>
            <a:ext cx="9144000" cy="24765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6" name="Text Placeholder 9"/>
          <p:cNvSpPr txBox="1">
            <a:spLocks/>
          </p:cNvSpPr>
          <p:nvPr/>
        </p:nvSpPr>
        <p:spPr>
          <a:xfrm>
            <a:off x="130175" y="6616700"/>
            <a:ext cx="72866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fld id="{2C61890E-24B3-4875-ABB3-0B297B16461B}" type="slidenum">
              <a:rPr lang="en-US" sz="1000">
                <a:solidFill>
                  <a:prstClr val="white"/>
                </a:solidFill>
                <a:latin typeface="Arial"/>
                <a:ea typeface="ＭＳ Ｐゴシック" pitchFamily="-106" charset="-128"/>
                <a:cs typeface="Arial" charset="0"/>
              </a:rPr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Arial" charset="0"/>
                <a:buNone/>
                <a:defRPr/>
              </a:pPr>
              <a:t>‹#›</a:t>
            </a:fld>
            <a:r>
              <a:rPr lang="en-US" sz="1000" dirty="0">
                <a:solidFill>
                  <a:prstClr val="white"/>
                </a:solidFill>
                <a:latin typeface="Arial"/>
                <a:ea typeface="ＭＳ Ｐゴシック" pitchFamily="-106" charset="-128"/>
                <a:cs typeface="Arial" charset="0"/>
              </a:rPr>
              <a:t> | Program Name or Ancillary Text</a:t>
            </a:r>
          </a:p>
        </p:txBody>
      </p:sp>
      <p:grpSp>
        <p:nvGrpSpPr>
          <p:cNvPr id="9" name="Group 20"/>
          <p:cNvGrpSpPr>
            <a:grpSpLocks/>
          </p:cNvGrpSpPr>
          <p:nvPr/>
        </p:nvGrpSpPr>
        <p:grpSpPr bwMode="auto">
          <a:xfrm flipH="1" flipV="1">
            <a:off x="0" y="920750"/>
            <a:ext cx="9144000" cy="55563"/>
            <a:chOff x="0" y="832104"/>
            <a:chExt cx="9144000" cy="54864"/>
          </a:xfrm>
        </p:grpSpPr>
        <p:sp>
          <p:nvSpPr>
            <p:cNvPr id="10" name="Rectangle 9"/>
            <p:cNvSpPr/>
            <p:nvPr/>
          </p:nvSpPr>
          <p:spPr>
            <a:xfrm>
              <a:off x="4572000" y="832104"/>
              <a:ext cx="4572000" cy="548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309937" y="832104"/>
              <a:ext cx="1262063" cy="548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832104"/>
              <a:ext cx="3309937" cy="5486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</p:grpSp>
      <p:sp>
        <p:nvSpPr>
          <p:cNvPr id="13" name="Text Placeholder 9"/>
          <p:cNvSpPr txBox="1">
            <a:spLocks/>
          </p:cNvSpPr>
          <p:nvPr/>
        </p:nvSpPr>
        <p:spPr>
          <a:xfrm>
            <a:off x="5476875" y="6616700"/>
            <a:ext cx="36671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r">
              <a:lnSpc>
                <a:spcPct val="90000"/>
              </a:lnSpc>
              <a:spcBef>
                <a:spcPct val="20000"/>
              </a:spcBef>
              <a:buFont typeface="Arial" pitchFamily="-106" charset="0"/>
              <a:buNone/>
              <a:defRPr/>
            </a:pPr>
            <a:r>
              <a:rPr lang="en-US" sz="1000" dirty="0">
                <a:solidFill>
                  <a:prstClr val="white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eere.energy.gov</a:t>
            </a:r>
          </a:p>
        </p:txBody>
      </p:sp>
      <p:pic>
        <p:nvPicPr>
          <p:cNvPr id="14" name="Picture 18" descr="doe_logo_pp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1400" y="276225"/>
            <a:ext cx="27432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0" y="6456363"/>
            <a:ext cx="9144000" cy="40163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6" name="Rectangle 15"/>
          <p:cNvSpPr/>
          <p:nvPr/>
        </p:nvSpPr>
        <p:spPr>
          <a:xfrm flipH="1">
            <a:off x="0" y="5092700"/>
            <a:ext cx="4572000" cy="136366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7" name="Rectangle 16"/>
          <p:cNvSpPr/>
          <p:nvPr/>
        </p:nvSpPr>
        <p:spPr>
          <a:xfrm flipH="1">
            <a:off x="4572000" y="5092700"/>
            <a:ext cx="1262063" cy="1363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8" name="Rectangle 17"/>
          <p:cNvSpPr/>
          <p:nvPr/>
        </p:nvSpPr>
        <p:spPr>
          <a:xfrm flipH="1">
            <a:off x="5834063" y="5092700"/>
            <a:ext cx="3309937" cy="136366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3081845"/>
            <a:ext cx="7772400" cy="10207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85800" y="4102608"/>
            <a:ext cx="6400800" cy="9906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" y="0"/>
            <a:ext cx="5664200" cy="901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0675"/>
            <a:ext cx="8229600" cy="48021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4D5D-A77D-EA44-8E14-596F3F93674A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3EED-D2F2-7341-9D14-EEA92606C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82770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&amp; Content -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2 column -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397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63762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24000"/>
            <a:ext cx="4041775" cy="6397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63762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text, object -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24000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1524000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add object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3116070" y="6609416"/>
            <a:ext cx="3045041" cy="297402"/>
          </a:xfrm>
          <a:prstGeom prst="rect">
            <a:avLst/>
          </a:prstGeom>
        </p:spPr>
        <p:txBody>
          <a:bodyPr vert="horz" wrap="none" lIns="91440" tIns="45720" rIns="91440" bIns="45720" rtlCol="0">
            <a:normAutofit lnSpcReduction="10000"/>
          </a:bodyPr>
          <a:lstStyle/>
          <a:p>
            <a:pPr>
              <a:spcBef>
                <a:spcPct val="20000"/>
              </a:spcBef>
              <a:buFont typeface="Arial"/>
              <a:buNone/>
            </a:pPr>
            <a:r>
              <a:rPr lang="en-US" sz="14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Draft: Do Not Cite or Distribute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0675"/>
            <a:ext cx="8229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7800" y="0"/>
            <a:ext cx="5664200" cy="9017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0675"/>
            <a:ext cx="4038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0675"/>
            <a:ext cx="4038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77800" y="0"/>
            <a:ext cx="5664200" cy="9017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76200" y="6569075"/>
            <a:ext cx="2743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ED572576-1AA6-4E61-B587-5539BC72E39B}" type="slidenum">
              <a:rPr lang="en-US" smtClean="0">
                <a:latin typeface="Arial"/>
              </a:rPr>
              <a:pPr/>
              <a:t>‹#›</a:t>
            </a:fld>
            <a:r>
              <a:rPr lang="en-US" dirty="0" smtClean="0">
                <a:latin typeface="Arial"/>
              </a:rPr>
              <a:t> Wind Power Program</a:t>
            </a:r>
            <a:endParaRPr lang="en-US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17097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85975"/>
            <a:ext cx="4040188" cy="43815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17097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85975"/>
            <a:ext cx="4041775" cy="43815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77800" y="0"/>
            <a:ext cx="5664200" cy="9017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76200" y="6569075"/>
            <a:ext cx="2743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ED572576-1AA6-4E61-B587-5539BC72E39B}" type="slidenum">
              <a:rPr lang="en-US" smtClean="0">
                <a:latin typeface="Arial"/>
              </a:rPr>
              <a:pPr/>
              <a:t>‹#›</a:t>
            </a:fld>
            <a:r>
              <a:rPr lang="en-US" dirty="0" smtClean="0">
                <a:latin typeface="Arial"/>
              </a:rPr>
              <a:t> Wind Power Program</a:t>
            </a:r>
            <a:endParaRPr lang="en-US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38250"/>
            <a:ext cx="5111750" cy="52863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08000"/>
            <a:ext cx="3008313" cy="45620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7800" y="0"/>
            <a:ext cx="5664200" cy="9017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76200" y="6569075"/>
            <a:ext cx="2743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ED572576-1AA6-4E61-B587-5539BC72E39B}" type="slidenum">
              <a:rPr lang="en-US" smtClean="0">
                <a:latin typeface="Arial"/>
              </a:rPr>
              <a:pPr/>
              <a:t>‹#›</a:t>
            </a:fld>
            <a:r>
              <a:rPr lang="en-US" dirty="0" smtClean="0">
                <a:latin typeface="Arial"/>
              </a:rPr>
              <a:t> Wind Power Program</a:t>
            </a:r>
            <a:endParaRPr lang="en-US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" y="0"/>
            <a:ext cx="5664200" cy="9017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76200" y="6569075"/>
            <a:ext cx="2743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ED572576-1AA6-4E61-B587-5539BC72E39B}" type="slidenum">
              <a:rPr lang="en-US" smtClean="0">
                <a:latin typeface="Arial"/>
              </a:rPr>
              <a:pPr/>
              <a:t>‹#›</a:t>
            </a:fld>
            <a:r>
              <a:rPr lang="en-US" dirty="0" smtClean="0">
                <a:latin typeface="Arial"/>
              </a:rPr>
              <a:t> Wind Power Program</a:t>
            </a:r>
            <a:endParaRPr lang="en-US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3081845"/>
            <a:ext cx="7772400" cy="10207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85800" y="4102608"/>
            <a:ext cx="6400800" cy="990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6455664"/>
            <a:ext cx="9144000" cy="40233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7" name="Rectangle 6"/>
          <p:cNvSpPr/>
          <p:nvPr userDrawn="1"/>
        </p:nvSpPr>
        <p:spPr>
          <a:xfrm flipH="1">
            <a:off x="0" y="5093208"/>
            <a:ext cx="4572000" cy="136245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Rectangle 7"/>
          <p:cNvSpPr/>
          <p:nvPr userDrawn="1"/>
        </p:nvSpPr>
        <p:spPr>
          <a:xfrm flipH="1">
            <a:off x="4572000" y="5093208"/>
            <a:ext cx="1261872" cy="136245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9" name="Rectangle 8"/>
          <p:cNvSpPr/>
          <p:nvPr userDrawn="1"/>
        </p:nvSpPr>
        <p:spPr>
          <a:xfrm flipH="1">
            <a:off x="5833872" y="5093208"/>
            <a:ext cx="3310128" cy="136245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76200" y="6569075"/>
            <a:ext cx="2743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/>
                </a:solidFill>
              </a:defRPr>
            </a:lvl1pPr>
          </a:lstStyle>
          <a:p>
            <a:fld id="{ED572576-1AA6-4E61-B587-5539BC72E39B}" type="slidenum">
              <a:rPr lang="en-US" smtClean="0">
                <a:solidFill>
                  <a:prstClr val="white"/>
                </a:solidFill>
                <a:latin typeface="Arial"/>
              </a:rPr>
              <a:pPr/>
              <a:t>‹#›</a:t>
            </a:fld>
            <a:r>
              <a:rPr lang="en-US" dirty="0" smtClean="0">
                <a:solidFill>
                  <a:prstClr val="white"/>
                </a:solidFill>
                <a:latin typeface="Arial"/>
              </a:rPr>
              <a:t> Wind Power Program</a:t>
            </a:r>
            <a:endParaRPr lang="en-US" dirty="0">
              <a:solidFill>
                <a:prstClr val="white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71993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4D5D-A77D-EA44-8E14-596F3F93674A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3EED-D2F2-7341-9D14-EEA92606C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93289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376129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482306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612480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7728177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931882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360871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290774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154650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375843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94815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9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1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52.xml"/><Relationship Id="rId21" Type="http://schemas.openxmlformats.org/officeDocument/2006/relationships/slideLayout" Target="../slideLayouts/slideLayout70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17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1.xml"/><Relationship Id="rId16" Type="http://schemas.openxmlformats.org/officeDocument/2006/relationships/slideLayout" Target="../slideLayouts/slideLayout65.xml"/><Relationship Id="rId20" Type="http://schemas.openxmlformats.org/officeDocument/2006/relationships/slideLayout" Target="../slideLayouts/slideLayout69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slideLayout" Target="../slideLayouts/slideLayout64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59.xml"/><Relationship Id="rId19" Type="http://schemas.openxmlformats.org/officeDocument/2006/relationships/slideLayout" Target="../slideLayouts/slideLayout68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63.xml"/><Relationship Id="rId22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1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slideLayout" Target="../slideLayouts/slideLayout87.xml"/><Relationship Id="rId2" Type="http://schemas.openxmlformats.org/officeDocument/2006/relationships/slideLayout" Target="../slideLayouts/slideLayout72.xml"/><Relationship Id="rId16" Type="http://schemas.openxmlformats.org/officeDocument/2006/relationships/slideLayout" Target="../slideLayouts/slideLayout8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80.xml"/><Relationship Id="rId19" Type="http://schemas.openxmlformats.org/officeDocument/2006/relationships/theme" Target="../theme/theme5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E4D5D-A77D-EA44-8E14-596F3F93674A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E3EED-D2F2-7341-9D14-EEA92606C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465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9144000" cy="9271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10350"/>
            <a:ext cx="9144000" cy="24765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028" name="Title Placeholder 13"/>
          <p:cNvSpPr>
            <a:spLocks noGrp="1"/>
          </p:cNvSpPr>
          <p:nvPr>
            <p:ph type="title"/>
          </p:nvPr>
        </p:nvSpPr>
        <p:spPr bwMode="auto">
          <a:xfrm>
            <a:off x="177800" y="0"/>
            <a:ext cx="5664200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4"/>
          <p:cNvSpPr>
            <a:spLocks noGrp="1"/>
          </p:cNvSpPr>
          <p:nvPr>
            <p:ph type="body" idx="1"/>
          </p:nvPr>
        </p:nvSpPr>
        <p:spPr bwMode="auto">
          <a:xfrm>
            <a:off x="457200" y="1590675"/>
            <a:ext cx="8229600" cy="480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7" name="Text Placeholder 9"/>
          <p:cNvSpPr txBox="1">
            <a:spLocks/>
          </p:cNvSpPr>
          <p:nvPr/>
        </p:nvSpPr>
        <p:spPr>
          <a:xfrm>
            <a:off x="130175" y="6616700"/>
            <a:ext cx="72866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fld id="{C2A33291-75D1-4FF4-B460-2557534E6892}" type="slidenum">
              <a:rPr lang="en-US" sz="1000">
                <a:solidFill>
                  <a:prstClr val="white"/>
                </a:solidFill>
                <a:latin typeface="Arial"/>
                <a:cs typeface="Arial" charset="0"/>
              </a:rPr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Arial" charset="0"/>
                <a:buNone/>
                <a:defRPr/>
              </a:pPr>
              <a:t>‹#›</a:t>
            </a:fld>
            <a:r>
              <a:rPr lang="en-US" sz="1000" dirty="0">
                <a:solidFill>
                  <a:prstClr val="white"/>
                </a:solidFill>
                <a:latin typeface="Arial"/>
                <a:cs typeface="Arial" charset="0"/>
              </a:rPr>
              <a:t> | </a:t>
            </a:r>
            <a:r>
              <a:rPr lang="en-US" sz="1000" dirty="0" smtClean="0">
                <a:solidFill>
                  <a:prstClr val="white"/>
                </a:solidFill>
                <a:latin typeface="Arial"/>
                <a:cs typeface="Arial" charset="0"/>
              </a:rPr>
              <a:t>Wind and Water Power Program</a:t>
            </a:r>
            <a:endParaRPr lang="en-US" sz="1000" dirty="0">
              <a:solidFill>
                <a:prstClr val="white"/>
              </a:solidFill>
              <a:latin typeface="Arial"/>
              <a:cs typeface="Arial" charset="0"/>
            </a:endParaRPr>
          </a:p>
        </p:txBody>
      </p:sp>
      <p:grpSp>
        <p:nvGrpSpPr>
          <p:cNvPr id="1031" name="Group 20"/>
          <p:cNvGrpSpPr>
            <a:grpSpLocks/>
          </p:cNvGrpSpPr>
          <p:nvPr/>
        </p:nvGrpSpPr>
        <p:grpSpPr bwMode="auto">
          <a:xfrm flipH="1" flipV="1">
            <a:off x="0" y="920750"/>
            <a:ext cx="9144000" cy="55563"/>
            <a:chOff x="0" y="832104"/>
            <a:chExt cx="9144000" cy="54864"/>
          </a:xfrm>
        </p:grpSpPr>
        <p:sp>
          <p:nvSpPr>
            <p:cNvPr id="23" name="Rectangle 22"/>
            <p:cNvSpPr/>
            <p:nvPr/>
          </p:nvSpPr>
          <p:spPr>
            <a:xfrm>
              <a:off x="4572000" y="832104"/>
              <a:ext cx="4572000" cy="548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309937" y="832104"/>
              <a:ext cx="1262063" cy="548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0" y="832104"/>
              <a:ext cx="3309937" cy="5486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</p:grpSp>
      <p:sp>
        <p:nvSpPr>
          <p:cNvPr id="13" name="Text Placeholder 9"/>
          <p:cNvSpPr txBox="1">
            <a:spLocks/>
          </p:cNvSpPr>
          <p:nvPr/>
        </p:nvSpPr>
        <p:spPr>
          <a:xfrm>
            <a:off x="5476875" y="6616700"/>
            <a:ext cx="36671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r">
              <a:lnSpc>
                <a:spcPct val="90000"/>
              </a:lnSpc>
              <a:spcBef>
                <a:spcPct val="20000"/>
              </a:spcBef>
              <a:buFont typeface="Arial" pitchFamily="-106" charset="0"/>
              <a:buNone/>
              <a:defRPr/>
            </a:pPr>
            <a:r>
              <a:rPr lang="en-US" sz="1000" dirty="0">
                <a:solidFill>
                  <a:prstClr val="white"/>
                </a:solidFill>
                <a:latin typeface="Arial"/>
                <a:ea typeface="Arial" pitchFamily="-106" charset="0"/>
                <a:cs typeface="Arial" pitchFamily="-106" charset="0"/>
              </a:rPr>
              <a:t>eere.energy.gov</a:t>
            </a:r>
          </a:p>
        </p:txBody>
      </p:sp>
      <p:pic>
        <p:nvPicPr>
          <p:cNvPr id="1033" name="Picture 18" descr="doe_logo_ppt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6121400" y="276225"/>
            <a:ext cx="27432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8334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 kern="12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2pPr>
      <a:lvl3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3pPr>
      <a:lvl4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4pPr>
      <a:lvl5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6pPr>
      <a:lvl7pPr marL="914400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7pPr>
      <a:lvl8pPr marL="1371600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8pPr>
      <a:lvl9pPr marL="1828800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itchFamily="34" charset="0"/>
          <a:ea typeface="Calibri" pitchFamily="34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Calibri" pitchFamily="34" charset="0"/>
          <a:ea typeface="Calibri" pitchFamily="34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Calibri" pitchFamily="34" charset="0"/>
          <a:ea typeface="Calibri" pitchFamily="34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Calibri" pitchFamily="34" charset="0"/>
          <a:ea typeface="Calibri" pitchFamily="34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9144000" cy="9271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10350"/>
            <a:ext cx="9144000" cy="24765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028" name="Title Placeholder 13"/>
          <p:cNvSpPr>
            <a:spLocks noGrp="1"/>
          </p:cNvSpPr>
          <p:nvPr>
            <p:ph type="title"/>
          </p:nvPr>
        </p:nvSpPr>
        <p:spPr bwMode="auto">
          <a:xfrm>
            <a:off x="177800" y="0"/>
            <a:ext cx="5664200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4"/>
          <p:cNvSpPr>
            <a:spLocks noGrp="1"/>
          </p:cNvSpPr>
          <p:nvPr>
            <p:ph type="body" idx="1"/>
          </p:nvPr>
        </p:nvSpPr>
        <p:spPr bwMode="auto">
          <a:xfrm>
            <a:off x="457200" y="1590675"/>
            <a:ext cx="8229600" cy="480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" name="Text Placeholder 9"/>
          <p:cNvSpPr txBox="1">
            <a:spLocks/>
          </p:cNvSpPr>
          <p:nvPr/>
        </p:nvSpPr>
        <p:spPr>
          <a:xfrm>
            <a:off x="130175" y="6616700"/>
            <a:ext cx="72866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fld id="{C2A33291-75D1-4FF4-B460-2557534E6892}" type="slidenum">
              <a:rPr lang="en-US" sz="1000">
                <a:solidFill>
                  <a:prstClr val="white"/>
                </a:solidFill>
                <a:latin typeface="Arial"/>
                <a:cs typeface="Arial" charset="0"/>
              </a:rPr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Arial" charset="0"/>
                <a:buNone/>
                <a:defRPr/>
              </a:pPr>
              <a:t>‹#›</a:t>
            </a:fld>
            <a:r>
              <a:rPr lang="en-US" sz="1000" dirty="0">
                <a:solidFill>
                  <a:prstClr val="white"/>
                </a:solidFill>
                <a:latin typeface="Arial"/>
                <a:cs typeface="Arial" charset="0"/>
              </a:rPr>
              <a:t> | Wind and Water Power Program</a:t>
            </a:r>
          </a:p>
        </p:txBody>
      </p:sp>
      <p:grpSp>
        <p:nvGrpSpPr>
          <p:cNvPr id="1031" name="Group 20"/>
          <p:cNvGrpSpPr>
            <a:grpSpLocks/>
          </p:cNvGrpSpPr>
          <p:nvPr/>
        </p:nvGrpSpPr>
        <p:grpSpPr bwMode="auto">
          <a:xfrm flipH="1" flipV="1">
            <a:off x="0" y="920750"/>
            <a:ext cx="9144000" cy="55563"/>
            <a:chOff x="0" y="832104"/>
            <a:chExt cx="9144000" cy="54864"/>
          </a:xfrm>
        </p:grpSpPr>
        <p:sp>
          <p:nvSpPr>
            <p:cNvPr id="23" name="Rectangle 22"/>
            <p:cNvSpPr/>
            <p:nvPr/>
          </p:nvSpPr>
          <p:spPr>
            <a:xfrm>
              <a:off x="4572000" y="832104"/>
              <a:ext cx="4572000" cy="548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309937" y="832104"/>
              <a:ext cx="1262063" cy="548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0" y="832104"/>
              <a:ext cx="3309937" cy="5486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</p:grpSp>
      <p:sp>
        <p:nvSpPr>
          <p:cNvPr id="13" name="Text Placeholder 9"/>
          <p:cNvSpPr txBox="1">
            <a:spLocks/>
          </p:cNvSpPr>
          <p:nvPr/>
        </p:nvSpPr>
        <p:spPr>
          <a:xfrm>
            <a:off x="5476875" y="6616700"/>
            <a:ext cx="36671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r">
              <a:lnSpc>
                <a:spcPct val="90000"/>
              </a:lnSpc>
              <a:spcBef>
                <a:spcPct val="20000"/>
              </a:spcBef>
              <a:buFont typeface="Arial" pitchFamily="-106" charset="0"/>
              <a:buNone/>
              <a:defRPr/>
            </a:pPr>
            <a:r>
              <a:rPr lang="en-US" sz="1000" dirty="0">
                <a:solidFill>
                  <a:prstClr val="white"/>
                </a:solidFill>
                <a:latin typeface="Arial"/>
                <a:ea typeface="Arial" pitchFamily="-106" charset="0"/>
                <a:cs typeface="Arial" pitchFamily="-106" charset="0"/>
              </a:rPr>
              <a:t>eere.energy.gov</a:t>
            </a:r>
          </a:p>
        </p:txBody>
      </p:sp>
      <p:pic>
        <p:nvPicPr>
          <p:cNvPr id="1033" name="Picture 18" descr="doe_logo_ppt.png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6121400" y="276225"/>
            <a:ext cx="27432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75485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  <p:sldLayoutId id="2147483712" r:id="rId19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 kern="12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2pPr>
      <a:lvl3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3pPr>
      <a:lvl4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4pPr>
      <a:lvl5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6pPr>
      <a:lvl7pPr marL="914400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7pPr>
      <a:lvl8pPr marL="1371600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8pPr>
      <a:lvl9pPr marL="1828800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itchFamily="34" charset="0"/>
          <a:ea typeface="Calibri" pitchFamily="34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Calibri" pitchFamily="34" charset="0"/>
          <a:ea typeface="Calibri" pitchFamily="34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Calibri" pitchFamily="34" charset="0"/>
          <a:ea typeface="Calibri" pitchFamily="34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Calibri" pitchFamily="34" charset="0"/>
          <a:ea typeface="Calibri" pitchFamily="34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9144000" cy="9271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10350"/>
            <a:ext cx="9144000" cy="24765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028" name="Title Placeholder 13"/>
          <p:cNvSpPr>
            <a:spLocks noGrp="1"/>
          </p:cNvSpPr>
          <p:nvPr>
            <p:ph type="title"/>
          </p:nvPr>
        </p:nvSpPr>
        <p:spPr bwMode="auto">
          <a:xfrm>
            <a:off x="177800" y="1"/>
            <a:ext cx="5664200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4"/>
          <p:cNvSpPr>
            <a:spLocks noGrp="1"/>
          </p:cNvSpPr>
          <p:nvPr>
            <p:ph type="body" idx="1"/>
          </p:nvPr>
        </p:nvSpPr>
        <p:spPr bwMode="auto">
          <a:xfrm>
            <a:off x="457200" y="1158949"/>
            <a:ext cx="8229600" cy="5233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7" name="Text Placeholder 9"/>
          <p:cNvSpPr txBox="1">
            <a:spLocks/>
          </p:cNvSpPr>
          <p:nvPr/>
        </p:nvSpPr>
        <p:spPr>
          <a:xfrm>
            <a:off x="130177" y="6616701"/>
            <a:ext cx="72866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fld id="{C2A33291-75D1-4FF4-B460-2557534E6892}" type="slidenum">
              <a:rPr lang="en-US" sz="1000">
                <a:solidFill>
                  <a:prstClr val="white"/>
                </a:solidFill>
                <a:latin typeface="Arial"/>
                <a:cs typeface="Arial" charset="0"/>
              </a:rPr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Arial" charset="0"/>
                <a:buNone/>
                <a:defRPr/>
              </a:pPr>
              <a:t>‹#›</a:t>
            </a:fld>
            <a:r>
              <a:rPr lang="en-US" sz="1000" dirty="0">
                <a:solidFill>
                  <a:prstClr val="white"/>
                </a:solidFill>
                <a:latin typeface="Arial"/>
                <a:cs typeface="Arial" charset="0"/>
              </a:rPr>
              <a:t> | Wind and Water Power </a:t>
            </a:r>
            <a:r>
              <a:rPr lang="en-US" sz="1000" dirty="0" smtClean="0">
                <a:solidFill>
                  <a:prstClr val="white"/>
                </a:solidFill>
                <a:latin typeface="Arial"/>
                <a:cs typeface="Arial" charset="0"/>
              </a:rPr>
              <a:t>Technologies Office</a:t>
            </a:r>
            <a:endParaRPr lang="en-US" sz="1000" dirty="0">
              <a:solidFill>
                <a:prstClr val="white"/>
              </a:solidFill>
              <a:latin typeface="Arial"/>
              <a:cs typeface="Arial" charset="0"/>
            </a:endParaRPr>
          </a:p>
        </p:txBody>
      </p:sp>
      <p:grpSp>
        <p:nvGrpSpPr>
          <p:cNvPr id="1031" name="Group 20"/>
          <p:cNvGrpSpPr>
            <a:grpSpLocks/>
          </p:cNvGrpSpPr>
          <p:nvPr/>
        </p:nvGrpSpPr>
        <p:grpSpPr bwMode="auto">
          <a:xfrm flipH="1" flipV="1">
            <a:off x="0" y="920750"/>
            <a:ext cx="9144000" cy="55563"/>
            <a:chOff x="0" y="832104"/>
            <a:chExt cx="9144000" cy="54864"/>
          </a:xfrm>
        </p:grpSpPr>
        <p:sp>
          <p:nvSpPr>
            <p:cNvPr id="23" name="Rectangle 22"/>
            <p:cNvSpPr/>
            <p:nvPr/>
          </p:nvSpPr>
          <p:spPr>
            <a:xfrm>
              <a:off x="4572000" y="832104"/>
              <a:ext cx="4572000" cy="548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309937" y="832104"/>
              <a:ext cx="1262063" cy="548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0" y="832104"/>
              <a:ext cx="3309937" cy="5486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</p:grpSp>
      <p:sp>
        <p:nvSpPr>
          <p:cNvPr id="13" name="Text Placeholder 9"/>
          <p:cNvSpPr txBox="1">
            <a:spLocks/>
          </p:cNvSpPr>
          <p:nvPr/>
        </p:nvSpPr>
        <p:spPr>
          <a:xfrm>
            <a:off x="5476876" y="6616701"/>
            <a:ext cx="36671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r">
              <a:lnSpc>
                <a:spcPct val="90000"/>
              </a:lnSpc>
              <a:spcBef>
                <a:spcPct val="20000"/>
              </a:spcBef>
              <a:buFont typeface="Arial" pitchFamily="-106" charset="0"/>
              <a:buNone/>
              <a:defRPr/>
            </a:pPr>
            <a:r>
              <a:rPr lang="en-US" sz="1000" dirty="0">
                <a:solidFill>
                  <a:prstClr val="white"/>
                </a:solidFill>
                <a:latin typeface="Arial"/>
                <a:ea typeface="Arial" pitchFamily="-106" charset="0"/>
                <a:cs typeface="Arial" pitchFamily="-106" charset="0"/>
              </a:rPr>
              <a:t>eere.energy.gov</a:t>
            </a:r>
          </a:p>
        </p:txBody>
      </p:sp>
      <p:pic>
        <p:nvPicPr>
          <p:cNvPr id="1033" name="Picture 18" descr="doe_logo_ppt.png"/>
          <p:cNvPicPr>
            <a:picLocks noChangeAspect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6121400" y="276225"/>
            <a:ext cx="27432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75485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  <p:sldLayoutId id="2147483731" r:id="rId18"/>
    <p:sldLayoutId id="2147483732" r:id="rId19"/>
    <p:sldLayoutId id="2147483733" r:id="rId20"/>
    <p:sldLayoutId id="2147483734" r:id="rId2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 kern="12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2pPr>
      <a:lvl3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3pPr>
      <a:lvl4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4pPr>
      <a:lvl5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6pPr>
      <a:lvl7pPr marL="914400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7pPr>
      <a:lvl8pPr marL="1371600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8pPr>
      <a:lvl9pPr marL="1828800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itchFamily="34" charset="0"/>
          <a:ea typeface="Calibri" pitchFamily="34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Calibri" pitchFamily="34" charset="0"/>
          <a:ea typeface="Calibri" pitchFamily="34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Calibri" pitchFamily="34" charset="0"/>
          <a:ea typeface="Calibri" pitchFamily="34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Calibri" pitchFamily="34" charset="0"/>
          <a:ea typeface="Calibri" pitchFamily="34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9144000" cy="9271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10350"/>
            <a:ext cx="9144000" cy="24765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028" name="Title Placeholder 13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5842000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9" name="Text Placeholder 14"/>
          <p:cNvSpPr>
            <a:spLocks noGrp="1"/>
          </p:cNvSpPr>
          <p:nvPr>
            <p:ph type="body" idx="1"/>
          </p:nvPr>
        </p:nvSpPr>
        <p:spPr bwMode="auto">
          <a:xfrm>
            <a:off x="457200" y="1590675"/>
            <a:ext cx="8229600" cy="480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" name="Text Placeholder 9"/>
          <p:cNvSpPr txBox="1">
            <a:spLocks/>
          </p:cNvSpPr>
          <p:nvPr/>
        </p:nvSpPr>
        <p:spPr>
          <a:xfrm>
            <a:off x="130175" y="6616700"/>
            <a:ext cx="72866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fld id="{C2A33291-75D1-4FF4-B460-2557534E6892}" type="slidenum">
              <a:rPr lang="en-US" sz="1000">
                <a:solidFill>
                  <a:prstClr val="white"/>
                </a:solidFill>
                <a:latin typeface="Arial"/>
                <a:cs typeface="Arial" charset="0"/>
              </a:rPr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Arial" charset="0"/>
                <a:buNone/>
                <a:defRPr/>
              </a:pPr>
              <a:t>‹#›</a:t>
            </a:fld>
            <a:r>
              <a:rPr lang="en-US" sz="1000" dirty="0">
                <a:solidFill>
                  <a:prstClr val="white"/>
                </a:solidFill>
                <a:latin typeface="Arial"/>
                <a:cs typeface="Arial" charset="0"/>
              </a:rPr>
              <a:t> </a:t>
            </a:r>
          </a:p>
        </p:txBody>
      </p:sp>
      <p:grpSp>
        <p:nvGrpSpPr>
          <p:cNvPr id="1031" name="Group 20"/>
          <p:cNvGrpSpPr>
            <a:grpSpLocks/>
          </p:cNvGrpSpPr>
          <p:nvPr/>
        </p:nvGrpSpPr>
        <p:grpSpPr bwMode="auto">
          <a:xfrm flipH="1" flipV="1">
            <a:off x="0" y="920750"/>
            <a:ext cx="9144000" cy="55563"/>
            <a:chOff x="0" y="832104"/>
            <a:chExt cx="9144000" cy="54864"/>
          </a:xfrm>
        </p:grpSpPr>
        <p:sp>
          <p:nvSpPr>
            <p:cNvPr id="23" name="Rectangle 22"/>
            <p:cNvSpPr/>
            <p:nvPr/>
          </p:nvSpPr>
          <p:spPr>
            <a:xfrm>
              <a:off x="4572000" y="832104"/>
              <a:ext cx="4572000" cy="548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309937" y="832104"/>
              <a:ext cx="1262063" cy="548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0" y="832104"/>
              <a:ext cx="3309937" cy="5486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Arial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</p:grpSp>
      <p:sp>
        <p:nvSpPr>
          <p:cNvPr id="13" name="Text Placeholder 9"/>
          <p:cNvSpPr txBox="1">
            <a:spLocks/>
          </p:cNvSpPr>
          <p:nvPr/>
        </p:nvSpPr>
        <p:spPr>
          <a:xfrm>
            <a:off x="5476875" y="6616700"/>
            <a:ext cx="3667125" cy="2413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r">
              <a:lnSpc>
                <a:spcPct val="90000"/>
              </a:lnSpc>
              <a:spcBef>
                <a:spcPct val="20000"/>
              </a:spcBef>
              <a:buFont typeface="Arial" pitchFamily="-106" charset="0"/>
              <a:buNone/>
              <a:defRPr/>
            </a:pPr>
            <a:r>
              <a:rPr lang="en-US" sz="1000" dirty="0">
                <a:solidFill>
                  <a:prstClr val="white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eere.energy.gov</a:t>
            </a:r>
          </a:p>
        </p:txBody>
      </p:sp>
      <p:pic>
        <p:nvPicPr>
          <p:cNvPr id="1033" name="Picture 18" descr="doe_logo_ppt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6121400" y="276225"/>
            <a:ext cx="27432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  <p:sldLayoutId id="2147483752" r:id="rId17"/>
    <p:sldLayoutId id="2147483753" r:id="rId18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 kern="12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2pPr>
      <a:lvl3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3pPr>
      <a:lvl4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4pPr>
      <a:lvl5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6pPr>
      <a:lvl7pPr marL="914400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7pPr>
      <a:lvl8pPr marL="1371600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8pPr>
      <a:lvl9pPr marL="1828800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itchFamily="34" charset="0"/>
          <a:ea typeface="Calibri" pitchFamily="34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Calibri" pitchFamily="34" charset="0"/>
          <a:ea typeface="Calibri" pitchFamily="34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Calibri" pitchFamily="34" charset="0"/>
          <a:ea typeface="Calibri" pitchFamily="34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Calibri" pitchFamily="34" charset="0"/>
          <a:ea typeface="Calibri" pitchFamily="34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15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550AD-611A-5449-9C4F-2D64FCD273A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0974F-62BD-7144-8881-F58CC5F797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15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microsoft.com/office/2007/relationships/hdphoto" Target="../media/hdphoto4.wdp"/><Relationship Id="rId4" Type="http://schemas.openxmlformats.org/officeDocument/2006/relationships/image" Target="../media/image20.jpeg"/><Relationship Id="rId9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microsoft.com/office/2007/relationships/hdphoto" Target="../media/hdphoto2.wdp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0.jpeg"/><Relationship Id="rId7" Type="http://schemas.openxmlformats.org/officeDocument/2006/relationships/image" Target="../media/image36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7.wdp"/><Relationship Id="rId5" Type="http://schemas.openxmlformats.org/officeDocument/2006/relationships/image" Target="../media/image35.jpeg"/><Relationship Id="rId4" Type="http://schemas.microsoft.com/office/2007/relationships/hdphoto" Target="../media/hdphoto6.wdp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0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microsoft.com/office/2007/relationships/hdphoto" Target="../media/hdphoto8.wdp"/><Relationship Id="rId7" Type="http://schemas.openxmlformats.org/officeDocument/2006/relationships/image" Target="../media/image36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9.wdp"/><Relationship Id="rId5" Type="http://schemas.openxmlformats.org/officeDocument/2006/relationships/image" Target="../media/image40.jpeg"/><Relationship Id="rId4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9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energy.gov/eere/wind/downloads/enabling-wind-power-nationwide" TargetMode="External"/><Relationship Id="rId2" Type="http://schemas.openxmlformats.org/officeDocument/2006/relationships/hyperlink" Target="http://energy.gov/eere/wind/wind-vision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673" y="5575300"/>
            <a:ext cx="4005327" cy="10287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NAWEA 2015 Symposium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000" dirty="0" smtClean="0"/>
              <a:t>June 9, 2015   Blacksburg, Virginia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9900" y="850900"/>
            <a:ext cx="4559300" cy="4318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 smtClean="0"/>
              <a:t>The DOE Wind Vision: Costs, Benefits and Other Impacts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i="1" dirty="0" smtClean="0"/>
              <a:t>Ed DeMeo</a:t>
            </a:r>
          </a:p>
          <a:p>
            <a:pPr marL="0" indent="0">
              <a:buNone/>
            </a:pPr>
            <a:r>
              <a:rPr lang="en-US" sz="2800" i="1" dirty="0" smtClean="0"/>
              <a:t>Renewable Energy Consulting Services, Inc.</a:t>
            </a:r>
          </a:p>
          <a:p>
            <a:pPr marL="0" indent="0">
              <a:buNone/>
            </a:pPr>
            <a:r>
              <a:rPr lang="en-US" sz="2400" i="1" dirty="0" smtClean="0"/>
              <a:t>(DOE Wind Vision Core Management Team)</a:t>
            </a:r>
            <a:endParaRPr lang="en-US" sz="2400" i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30" y="1025776"/>
            <a:ext cx="3229543" cy="4028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4918" y="5774500"/>
            <a:ext cx="3229788" cy="81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9579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92555"/>
            <a:ext cx="8940800" cy="901700"/>
          </a:xfrm>
        </p:spPr>
        <p:txBody>
          <a:bodyPr>
            <a:noAutofit/>
          </a:bodyPr>
          <a:lstStyle/>
          <a:p>
            <a:r>
              <a:rPr lang="en-US" sz="3600" dirty="0" smtClean="0"/>
              <a:t>Wind Vision Scenario Yields Broad Geographic Distribution of Wind Capacity</a:t>
            </a:r>
            <a:endParaRPr lang="en-US" sz="3600" dirty="0"/>
          </a:p>
        </p:txBody>
      </p:sp>
      <p:sp>
        <p:nvSpPr>
          <p:cNvPr id="26" name="Content Placeholder 3"/>
          <p:cNvSpPr txBox="1">
            <a:spLocks/>
          </p:cNvSpPr>
          <p:nvPr/>
        </p:nvSpPr>
        <p:spPr bwMode="auto">
          <a:xfrm>
            <a:off x="5232927" y="1597138"/>
            <a:ext cx="3782781" cy="441501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800"/>
              </a:spcBef>
              <a:spcAft>
                <a:spcPts val="800"/>
              </a:spcAft>
              <a:buNone/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 Narrow"/>
              </a:rPr>
              <a:t>Wind deployment is found to be geographically widespread; in the Central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 Narrow"/>
              </a:rPr>
              <a:t>Study 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 Narrow"/>
              </a:rPr>
              <a:t>Scenario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 Narrow"/>
              </a:rPr>
              <a:t>: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 Narrow"/>
              </a:rPr>
              <a:t> </a:t>
            </a:r>
          </a:p>
          <a:p>
            <a:pPr marL="290513" lvl="1" indent="-174625" fontAlgn="auto">
              <a:spcBef>
                <a:spcPts val="800"/>
              </a:spcBef>
              <a:spcAft>
                <a:spcPts val="800"/>
              </a:spcAft>
            </a:pPr>
            <a:r>
              <a:rPr lang="en-US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 Narrow"/>
              </a:rPr>
              <a:t>all 48 (continental) states participate in the Vision by 2050 </a:t>
            </a:r>
            <a:r>
              <a:rPr lang="en-US" sz="1800" i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 Narrow"/>
              </a:rPr>
              <a:t>[compared with 39 today]; and</a:t>
            </a:r>
          </a:p>
          <a:p>
            <a:pPr marL="290513" lvl="1" indent="-174625" fontAlgn="auto">
              <a:spcBef>
                <a:spcPts val="800"/>
              </a:spcBef>
              <a:spcAft>
                <a:spcPts val="800"/>
              </a:spcAft>
            </a:pPr>
            <a:r>
              <a:rPr lang="en-US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 Narrow"/>
              </a:rPr>
              <a:t>37 states have over 1,000 MW of wind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 Narrow"/>
              </a:rPr>
              <a:t> </a:t>
            </a:r>
            <a:r>
              <a:rPr lang="en-US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 Narrow"/>
              </a:rPr>
              <a:t>by 2030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 Narrow"/>
              </a:rPr>
              <a:t>; </a:t>
            </a:r>
            <a:r>
              <a:rPr lang="en-US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 Narrow"/>
              </a:rPr>
              <a:t>40 states by 2050 </a:t>
            </a:r>
            <a:r>
              <a:rPr lang="en-US" sz="1800" i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 Narrow"/>
              </a:rPr>
              <a:t>[compared with 16 today]</a:t>
            </a:r>
          </a:p>
          <a:p>
            <a:pPr marL="0" indent="0" fontAlgn="auto">
              <a:spcBef>
                <a:spcPts val="800"/>
              </a:spcBef>
              <a:spcAft>
                <a:spcPts val="800"/>
              </a:spcAft>
              <a:buNone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 Narrow"/>
              </a:rPr>
              <a:t>R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 Narrow"/>
              </a:rPr>
              <a:t>ange of deployment possibilities exist for any state due to possible future conditions (e.g. fuel prices, legislation, incentives, access to transmission, permitting)</a:t>
            </a:r>
            <a:endParaRPr lang="en-US" sz="1600" b="1" i="1" dirty="0" smtClean="0">
              <a:solidFill>
                <a:srgbClr val="FF0000"/>
              </a:solidFill>
              <a:latin typeface="Calibri" panose="020F0502020204030204" pitchFamily="34" charset="0"/>
              <a:cs typeface="Arial Narrow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08" y="1329966"/>
            <a:ext cx="4918006" cy="535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34140" y="1329966"/>
            <a:ext cx="3695575" cy="502883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lang="en-US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Combined l</a:t>
            </a:r>
            <a:r>
              <a:rPr kumimoji="0" 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and-based and offshore wind capacity</a:t>
            </a:r>
          </a:p>
        </p:txBody>
      </p:sp>
    </p:spTree>
    <p:extLst>
      <p:ext uri="{BB962C8B-B14F-4D97-AF65-F5344CB8AC3E}">
        <p14:creationId xmlns:p14="http://schemas.microsoft.com/office/powerpoint/2010/main" val="336078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870" y="1184845"/>
            <a:ext cx="4316338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15" y="1100902"/>
            <a:ext cx="4316338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6" descr="C:\Users\tmai\Documents\Wind Strategic Vision\runs\Phase 3D\maps\2014_03_11\transmission\Transmission_legend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921018"/>
            <a:ext cx="3657600" cy="59726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6175" y="0"/>
            <a:ext cx="8399997" cy="901700"/>
          </a:xfrm>
        </p:spPr>
        <p:txBody>
          <a:bodyPr>
            <a:noAutofit/>
          </a:bodyPr>
          <a:lstStyle/>
          <a:p>
            <a:r>
              <a:rPr lang="en-US" sz="2800" dirty="0" smtClean="0"/>
              <a:t>Example Results to Inform Priorities: </a:t>
            </a:r>
            <a:br>
              <a:rPr lang="en-US" sz="2800" dirty="0" smtClean="0"/>
            </a:br>
            <a:r>
              <a:rPr lang="en-US" sz="2800" dirty="0" smtClean="0"/>
              <a:t>Transmission Expansion</a:t>
            </a:r>
            <a:endParaRPr lang="en-US" sz="2800" dirty="0"/>
          </a:p>
        </p:txBody>
      </p:sp>
      <p:sp>
        <p:nvSpPr>
          <p:cNvPr id="11" name="Content Placeholder 3"/>
          <p:cNvSpPr txBox="1">
            <a:spLocks/>
          </p:cNvSpPr>
          <p:nvPr/>
        </p:nvSpPr>
        <p:spPr bwMode="auto">
          <a:xfrm>
            <a:off x="56707" y="4572000"/>
            <a:ext cx="9011093" cy="1981200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indent="-173038" fontAlgn="auto">
              <a:spcAft>
                <a:spcPts val="0"/>
              </a:spcAft>
            </a:pPr>
            <a:r>
              <a:rPr lang="en-US" sz="1500" dirty="0" smtClean="0">
                <a:solidFill>
                  <a:srgbClr val="50565C"/>
                </a:solidFill>
                <a:latin typeface="Calibri" panose="020F0502020204030204" pitchFamily="34" charset="0"/>
                <a:cs typeface="Arial Narrow"/>
              </a:rPr>
              <a:t>Study </a:t>
            </a:r>
            <a:r>
              <a:rPr lang="en-US" sz="1500" dirty="0">
                <a:solidFill>
                  <a:srgbClr val="50565C"/>
                </a:solidFill>
                <a:latin typeface="Calibri" panose="020F0502020204030204" pitchFamily="34" charset="0"/>
                <a:cs typeface="Arial Narrow"/>
              </a:rPr>
              <a:t>Scenario </a:t>
            </a:r>
            <a:r>
              <a:rPr lang="en-US" sz="1500" b="1" dirty="0" smtClean="0">
                <a:solidFill>
                  <a:srgbClr val="50565C"/>
                </a:solidFill>
                <a:latin typeface="Calibri" panose="020F0502020204030204" pitchFamily="34" charset="0"/>
                <a:cs typeface="Arial Narrow"/>
              </a:rPr>
              <a:t>2030</a:t>
            </a:r>
            <a:r>
              <a:rPr lang="en-US" sz="1500" dirty="0" smtClean="0">
                <a:solidFill>
                  <a:srgbClr val="50565C"/>
                </a:solidFill>
                <a:latin typeface="Calibri" panose="020F0502020204030204" pitchFamily="34" charset="0"/>
                <a:cs typeface="Arial Narrow"/>
              </a:rPr>
              <a:t> </a:t>
            </a:r>
            <a:r>
              <a:rPr lang="en-US" sz="1500" dirty="0">
                <a:solidFill>
                  <a:srgbClr val="50565C"/>
                </a:solidFill>
                <a:latin typeface="Calibri" panose="020F0502020204030204" pitchFamily="34" charset="0"/>
                <a:cs typeface="Arial Narrow"/>
              </a:rPr>
              <a:t>transmission </a:t>
            </a:r>
            <a:r>
              <a:rPr lang="en-US" sz="1500" dirty="0" smtClean="0">
                <a:solidFill>
                  <a:srgbClr val="50565C"/>
                </a:solidFill>
                <a:latin typeface="Calibri" panose="020F0502020204030204" pitchFamily="34" charset="0"/>
                <a:cs typeface="Arial Narrow"/>
              </a:rPr>
              <a:t>needs, less than </a:t>
            </a:r>
            <a:r>
              <a:rPr lang="en-US" sz="1500" b="1" dirty="0" smtClean="0">
                <a:solidFill>
                  <a:srgbClr val="50565C"/>
                </a:solidFill>
                <a:latin typeface="Calibri" panose="020F0502020204030204" pitchFamily="34" charset="0"/>
                <a:cs typeface="Arial Narrow"/>
              </a:rPr>
              <a:t>10% </a:t>
            </a:r>
            <a:r>
              <a:rPr lang="en-US" sz="1500" b="1" dirty="0">
                <a:solidFill>
                  <a:srgbClr val="50565C"/>
                </a:solidFill>
                <a:latin typeface="Calibri" panose="020F0502020204030204" pitchFamily="34" charset="0"/>
                <a:cs typeface="Arial Narrow"/>
              </a:rPr>
              <a:t>greater than the </a:t>
            </a:r>
            <a:r>
              <a:rPr lang="en-US" sz="1500" b="1" dirty="0" smtClean="0">
                <a:solidFill>
                  <a:srgbClr val="50565C"/>
                </a:solidFill>
                <a:latin typeface="Calibri" panose="020F0502020204030204" pitchFamily="34" charset="0"/>
                <a:cs typeface="Arial Narrow"/>
              </a:rPr>
              <a:t>estimated 200 </a:t>
            </a:r>
            <a:r>
              <a:rPr lang="en-US" sz="1500" b="1" dirty="0">
                <a:solidFill>
                  <a:srgbClr val="50565C"/>
                </a:solidFill>
                <a:latin typeface="Calibri" panose="020F0502020204030204" pitchFamily="34" charset="0"/>
                <a:cs typeface="Arial Narrow"/>
              </a:rPr>
              <a:t>million MW-miles in place today </a:t>
            </a:r>
            <a:r>
              <a:rPr lang="en-US" sz="1500" dirty="0">
                <a:solidFill>
                  <a:srgbClr val="50565C"/>
                </a:solidFill>
                <a:latin typeface="Calibri" panose="020F0502020204030204" pitchFamily="34" charset="0"/>
                <a:cs typeface="Arial Narrow"/>
              </a:rPr>
              <a:t>(approximately </a:t>
            </a:r>
            <a:r>
              <a:rPr lang="en-US" sz="1500" dirty="0" smtClean="0">
                <a:solidFill>
                  <a:srgbClr val="50565C"/>
                </a:solidFill>
                <a:latin typeface="Calibri" panose="020F0502020204030204" pitchFamily="34" charset="0"/>
                <a:cs typeface="Arial Narrow"/>
              </a:rPr>
              <a:t>11,000 </a:t>
            </a:r>
            <a:r>
              <a:rPr lang="en-US" sz="1500" dirty="0">
                <a:solidFill>
                  <a:srgbClr val="50565C"/>
                </a:solidFill>
                <a:latin typeface="Calibri" panose="020F0502020204030204" pitchFamily="34" charset="0"/>
                <a:cs typeface="Arial Narrow"/>
              </a:rPr>
              <a:t>miles of new transmission, assuming typical 345 kV carrying capacity)</a:t>
            </a:r>
          </a:p>
          <a:p>
            <a:pPr marL="173038" indent="-173038" fontAlgn="auto">
              <a:spcAft>
                <a:spcPts val="0"/>
              </a:spcAft>
            </a:pPr>
            <a:endParaRPr lang="en-US" sz="300" dirty="0" smtClean="0">
              <a:solidFill>
                <a:srgbClr val="50565C"/>
              </a:solidFill>
              <a:latin typeface="Calibri" panose="020F0502020204030204" pitchFamily="34" charset="0"/>
              <a:cs typeface="Arial Narrow"/>
            </a:endParaRPr>
          </a:p>
          <a:p>
            <a:pPr marL="173038" indent="-173038" fontAlgn="auto">
              <a:spcAft>
                <a:spcPts val="0"/>
              </a:spcAft>
            </a:pPr>
            <a:r>
              <a:rPr lang="en-US" sz="1500" dirty="0" smtClean="0">
                <a:solidFill>
                  <a:srgbClr val="50565C"/>
                </a:solidFill>
                <a:latin typeface="Calibri" panose="020F0502020204030204" pitchFamily="34" charset="0"/>
                <a:cs typeface="Arial Narrow"/>
              </a:rPr>
              <a:t>Study Scenario </a:t>
            </a:r>
            <a:r>
              <a:rPr lang="en-US" sz="1500" b="1" dirty="0" smtClean="0">
                <a:solidFill>
                  <a:srgbClr val="50565C"/>
                </a:solidFill>
                <a:latin typeface="Calibri" panose="020F0502020204030204" pitchFamily="34" charset="0"/>
                <a:cs typeface="Arial Narrow"/>
              </a:rPr>
              <a:t>2050</a:t>
            </a:r>
            <a:r>
              <a:rPr lang="en-US" sz="1500" dirty="0" smtClean="0">
                <a:solidFill>
                  <a:srgbClr val="50565C"/>
                </a:solidFill>
                <a:latin typeface="Calibri" panose="020F0502020204030204" pitchFamily="34" charset="0"/>
                <a:cs typeface="Arial Narrow"/>
              </a:rPr>
              <a:t> transmission needs, less than </a:t>
            </a:r>
            <a:r>
              <a:rPr lang="en-US" sz="1500" b="1" dirty="0" smtClean="0">
                <a:solidFill>
                  <a:srgbClr val="50565C"/>
                </a:solidFill>
                <a:latin typeface="Calibri" panose="020F0502020204030204" pitchFamily="34" charset="0"/>
                <a:cs typeface="Arial Narrow"/>
              </a:rPr>
              <a:t>20% greater than the estimated 200 million MW-miles in place today </a:t>
            </a:r>
            <a:r>
              <a:rPr lang="en-US" sz="1500" dirty="0" smtClean="0">
                <a:solidFill>
                  <a:srgbClr val="50565C"/>
                </a:solidFill>
                <a:latin typeface="Calibri" panose="020F0502020204030204" pitchFamily="34" charset="0"/>
                <a:cs typeface="Arial Narrow"/>
              </a:rPr>
              <a:t>(approximately 33,000 miles of new transmission, assuming typical 345 kV carrying capacity)</a:t>
            </a:r>
          </a:p>
          <a:p>
            <a:pPr marL="173038" indent="-173038" fontAlgn="auto">
              <a:spcAft>
                <a:spcPts val="0"/>
              </a:spcAft>
            </a:pPr>
            <a:endParaRPr lang="en-US" sz="300" dirty="0">
              <a:solidFill>
                <a:srgbClr val="50565C"/>
              </a:solidFill>
              <a:latin typeface="Calibri" panose="020F0502020204030204" pitchFamily="34" charset="0"/>
              <a:cs typeface="Arial Narrow"/>
            </a:endParaRPr>
          </a:p>
          <a:p>
            <a:pPr marL="173038" indent="-173038" fontAlgn="auto">
              <a:spcAft>
                <a:spcPts val="0"/>
              </a:spcAft>
            </a:pPr>
            <a:r>
              <a:rPr lang="en-US" sz="1500" dirty="0" smtClean="0">
                <a:solidFill>
                  <a:srgbClr val="50565C"/>
                </a:solidFill>
                <a:latin typeface="Calibri" panose="020F0502020204030204" pitchFamily="34" charset="0"/>
                <a:cs typeface="Arial Narrow"/>
              </a:rPr>
              <a:t>Long-distance transmission </a:t>
            </a:r>
            <a:r>
              <a:rPr lang="en-US" sz="1500" b="1" dirty="0" smtClean="0">
                <a:solidFill>
                  <a:srgbClr val="50565C"/>
                </a:solidFill>
                <a:latin typeface="Calibri" panose="020F0502020204030204" pitchFamily="34" charset="0"/>
                <a:cs typeface="Arial Narrow"/>
              </a:rPr>
              <a:t>builds are spread across the U.S., but more concentrated in the Mid-West, Texas, and the West</a:t>
            </a:r>
          </a:p>
          <a:p>
            <a:pPr marL="173038" indent="-173038" fontAlgn="auto">
              <a:spcAft>
                <a:spcPts val="0"/>
              </a:spcAft>
            </a:pPr>
            <a:endParaRPr lang="en-US" sz="300" dirty="0" smtClean="0">
              <a:solidFill>
                <a:srgbClr val="50565C"/>
              </a:solidFill>
              <a:latin typeface="Calibri" panose="020F0502020204030204" pitchFamily="34" charset="0"/>
              <a:cs typeface="Arial Narrow"/>
            </a:endParaRPr>
          </a:p>
          <a:p>
            <a:pPr marL="173038" indent="-173038" fontAlgn="auto">
              <a:spcAft>
                <a:spcPts val="0"/>
              </a:spcAft>
            </a:pPr>
            <a:r>
              <a:rPr lang="en-US" sz="1500" dirty="0" smtClean="0">
                <a:solidFill>
                  <a:srgbClr val="50565C"/>
                </a:solidFill>
                <a:latin typeface="Calibri" panose="020F0502020204030204" pitchFamily="34" charset="0"/>
                <a:cs typeface="Arial Narrow"/>
              </a:rPr>
              <a:t>Additional transmission investment is estimated at approximately </a:t>
            </a:r>
            <a:r>
              <a:rPr lang="en-US" sz="1500" b="1" dirty="0" smtClean="0">
                <a:solidFill>
                  <a:srgbClr val="50565C"/>
                </a:solidFill>
                <a:latin typeface="Calibri" panose="020F0502020204030204" pitchFamily="34" charset="0"/>
                <a:cs typeface="Arial Narrow"/>
              </a:rPr>
              <a:t>$70 billion or 0.5 cents/kWh-wind</a:t>
            </a:r>
          </a:p>
        </p:txBody>
      </p:sp>
      <p:sp>
        <p:nvSpPr>
          <p:cNvPr id="12" name="TextBox 7"/>
          <p:cNvSpPr txBox="1"/>
          <p:nvPr/>
        </p:nvSpPr>
        <p:spPr>
          <a:xfrm>
            <a:off x="1840523" y="992023"/>
            <a:ext cx="1195754" cy="371789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>
              <a:spcBef>
                <a:spcPct val="20000"/>
              </a:spcBef>
              <a:buFont typeface="Arial"/>
              <a:buNone/>
            </a:pPr>
            <a:r>
              <a:rPr lang="en-US" sz="1600" b="1" dirty="0" smtClean="0">
                <a:solidFill>
                  <a:srgbClr val="50565C"/>
                </a:solidFill>
                <a:latin typeface="Arial" pitchFamily="34" charset="0"/>
                <a:cs typeface="Arial" pitchFamily="34" charset="0"/>
              </a:rPr>
              <a:t>Baseline</a:t>
            </a:r>
          </a:p>
        </p:txBody>
      </p:sp>
      <p:sp>
        <p:nvSpPr>
          <p:cNvPr id="14" name="TextBox 8"/>
          <p:cNvSpPr txBox="1"/>
          <p:nvPr/>
        </p:nvSpPr>
        <p:spPr>
          <a:xfrm>
            <a:off x="6107723" y="992024"/>
            <a:ext cx="1195754" cy="371789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>
              <a:spcBef>
                <a:spcPct val="20000"/>
              </a:spcBef>
              <a:buFont typeface="Arial"/>
              <a:buNone/>
            </a:pPr>
            <a:r>
              <a:rPr lang="en-US" sz="1600" b="1" dirty="0" smtClean="0">
                <a:solidFill>
                  <a:srgbClr val="50565C"/>
                </a:solidFill>
                <a:latin typeface="Arial" pitchFamily="34" charset="0"/>
                <a:cs typeface="Arial" pitchFamily="34" charset="0"/>
              </a:rPr>
              <a:t>Study Scenario</a:t>
            </a:r>
          </a:p>
        </p:txBody>
      </p:sp>
      <p:sp>
        <p:nvSpPr>
          <p:cNvPr id="15" name="TextBox 12"/>
          <p:cNvSpPr txBox="1"/>
          <p:nvPr/>
        </p:nvSpPr>
        <p:spPr>
          <a:xfrm>
            <a:off x="4030345" y="3542234"/>
            <a:ext cx="1973796" cy="301868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>
              <a:spcBef>
                <a:spcPct val="20000"/>
              </a:spcBef>
              <a:buFont typeface="Arial"/>
              <a:buNone/>
            </a:pPr>
            <a:r>
              <a:rPr lang="en-US" sz="11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Cumulative 2013-2050 Expansion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344093" y="3984883"/>
            <a:ext cx="2743200" cy="5334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62500" lnSpcReduction="20000"/>
          </a:bodyPr>
          <a:lstStyle/>
          <a:p>
            <a:pPr>
              <a:spcBef>
                <a:spcPct val="20000"/>
              </a:spcBef>
              <a:buFont typeface="Arial"/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Note: Intra-BA shading also reflects transmission installed to  move power from offshore plants to land-based substations</a:t>
            </a:r>
          </a:p>
        </p:txBody>
      </p:sp>
    </p:spTree>
    <p:extLst>
      <p:ext uri="{BB962C8B-B14F-4D97-AF65-F5344CB8AC3E}">
        <p14:creationId xmlns:p14="http://schemas.microsoft.com/office/powerpoint/2010/main" val="59884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12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1062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Discussion Topics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1510034"/>
            <a:ext cx="5308600" cy="4356099"/>
          </a:xfrm>
        </p:spPr>
        <p:txBody>
          <a:bodyPr>
            <a:normAutofit lnSpcReduction="10000"/>
          </a:bodyPr>
          <a:lstStyle/>
          <a:p>
            <a:pPr>
              <a:spcAft>
                <a:spcPts val="1800"/>
              </a:spcAft>
            </a:pPr>
            <a:r>
              <a:rPr lang="en-US" sz="3000" dirty="0" smtClean="0">
                <a:solidFill>
                  <a:schemeClr val="bg1"/>
                </a:solidFill>
              </a:rPr>
              <a:t>Highlights of New DOE Wind Vision findings</a:t>
            </a:r>
          </a:p>
          <a:p>
            <a:pPr>
              <a:spcAft>
                <a:spcPts val="1800"/>
              </a:spcAft>
            </a:pPr>
            <a:r>
              <a:rPr lang="en-US" sz="3000" b="1" dirty="0" smtClean="0">
                <a:solidFill>
                  <a:srgbClr val="FFFFFF"/>
                </a:solidFill>
              </a:rPr>
              <a:t>Focus on costs, benefits, and other impacts</a:t>
            </a:r>
          </a:p>
          <a:p>
            <a:pPr>
              <a:spcAft>
                <a:spcPts val="1800"/>
              </a:spcAft>
            </a:pPr>
            <a:r>
              <a:rPr lang="en-US" sz="3000" dirty="0" smtClean="0">
                <a:solidFill>
                  <a:schemeClr val="bg1">
                    <a:lumMod val="65000"/>
                  </a:schemeClr>
                </a:solidFill>
              </a:rPr>
              <a:t>Implications for wind deployment going forward</a:t>
            </a:r>
          </a:p>
          <a:p>
            <a:pPr>
              <a:spcAft>
                <a:spcPts val="1800"/>
              </a:spcAft>
            </a:pPr>
            <a:r>
              <a:rPr lang="en-US" sz="3000" dirty="0" smtClean="0">
                <a:solidFill>
                  <a:schemeClr val="bg1">
                    <a:lumMod val="65000"/>
                  </a:schemeClr>
                </a:solidFill>
              </a:rPr>
              <a:t>Prospects for regional expansion</a:t>
            </a:r>
            <a:endParaRPr lang="en-US" sz="30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5" name="Picture 4" descr="Figure_2_3-01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14" y="3688084"/>
            <a:ext cx="1664208" cy="103693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60" r="7456" b="20327"/>
          <a:stretch/>
        </p:blipFill>
        <p:spPr bwMode="auto">
          <a:xfrm>
            <a:off x="622070" y="4895596"/>
            <a:ext cx="1673352" cy="101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power-plant-4035_1280.jpg"/>
          <p:cNvPicPr>
            <a:picLocks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14" y="2589908"/>
            <a:ext cx="1625600" cy="975360"/>
          </a:xfrm>
          <a:prstGeom prst="rect">
            <a:avLst/>
          </a:prstGeom>
        </p:spPr>
      </p:pic>
      <p:pic>
        <p:nvPicPr>
          <p:cNvPr id="8" name="Picture 2" descr="\\doe\dfsfr\HOME_FORS2\Noah.Golding\My Documents\My Pictures\Wind Vision Hero.png"/>
          <p:cNvPicPr>
            <a:picLocks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r="32097"/>
          <a:stretch/>
        </p:blipFill>
        <p:spPr bwMode="auto">
          <a:xfrm>
            <a:off x="631214" y="1346074"/>
            <a:ext cx="1600579" cy="10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56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6247"/>
          <a:stretch/>
        </p:blipFill>
        <p:spPr bwMode="auto">
          <a:xfrm>
            <a:off x="5391603" y="1002887"/>
            <a:ext cx="3650797" cy="2898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" y="82343"/>
            <a:ext cx="9144002" cy="901700"/>
          </a:xfrm>
        </p:spPr>
        <p:txBody>
          <a:bodyPr>
            <a:noAutofit/>
          </a:bodyPr>
          <a:lstStyle/>
          <a:p>
            <a:r>
              <a:rPr lang="en-US" sz="3600" dirty="0"/>
              <a:t>Wind Vision Scenario Reduces Damages from </a:t>
            </a:r>
            <a:r>
              <a:rPr lang="en-US" sz="3600" dirty="0" smtClean="0"/>
              <a:t>Global Climate </a:t>
            </a:r>
            <a:r>
              <a:rPr lang="en-US" sz="3600" dirty="0"/>
              <a:t>Change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762" y="4449851"/>
            <a:ext cx="7030131" cy="2202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rtlCol="0">
            <a:noAutofit/>
          </a:bodyPr>
          <a:lstStyle/>
          <a:p>
            <a:pPr marL="285750" marR="0" indent="-285750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Arial Narrow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5877" y="1255311"/>
            <a:ext cx="4765223" cy="241435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rtlCol="0">
            <a:noAutofit/>
          </a:bodyPr>
          <a:lstStyle/>
          <a:p>
            <a:pPr marR="0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</a:pPr>
            <a:r>
              <a:rPr lang="en-US" sz="2400" dirty="0" smtClean="0">
                <a:solidFill>
                  <a:srgbClr val="070809"/>
                </a:solidFill>
                <a:latin typeface="Calibri" pitchFamily="34" charset="0"/>
                <a:cs typeface="Arial Narrow"/>
              </a:rPr>
              <a:t>Wind Vision results in life-cycle GHG savings in U.S. power sector of </a:t>
            </a:r>
            <a:r>
              <a:rPr lang="en-US" sz="2400" b="1" dirty="0" smtClean="0">
                <a:solidFill>
                  <a:srgbClr val="070809"/>
                </a:solidFill>
                <a:latin typeface="Calibri" pitchFamily="34" charset="0"/>
                <a:cs typeface="Arial Narrow"/>
              </a:rPr>
              <a:t>6% in 2020</a:t>
            </a:r>
            <a:r>
              <a:rPr lang="en-US" sz="2400" dirty="0" smtClean="0">
                <a:solidFill>
                  <a:srgbClr val="070809"/>
                </a:solidFill>
                <a:latin typeface="Calibri" pitchFamily="34" charset="0"/>
                <a:cs typeface="Arial Narrow"/>
              </a:rPr>
              <a:t>, </a:t>
            </a:r>
            <a:r>
              <a:rPr lang="en-US" sz="2400" b="1" dirty="0" smtClean="0">
                <a:solidFill>
                  <a:srgbClr val="070809"/>
                </a:solidFill>
                <a:latin typeface="Calibri" pitchFamily="34" charset="0"/>
                <a:cs typeface="Arial Narrow"/>
              </a:rPr>
              <a:t>16% in 2030 </a:t>
            </a:r>
            <a:r>
              <a:rPr lang="en-US" sz="2400" dirty="0" smtClean="0">
                <a:solidFill>
                  <a:srgbClr val="070809"/>
                </a:solidFill>
                <a:latin typeface="Calibri" pitchFamily="34" charset="0"/>
                <a:cs typeface="Arial Narrow"/>
              </a:rPr>
              <a:t>and </a:t>
            </a:r>
            <a:r>
              <a:rPr lang="en-US" sz="2400" b="1" dirty="0" smtClean="0">
                <a:solidFill>
                  <a:srgbClr val="070809"/>
                </a:solidFill>
                <a:latin typeface="Calibri" pitchFamily="34" charset="0"/>
                <a:cs typeface="Arial Narrow"/>
              </a:rPr>
              <a:t>23% in 2050 </a:t>
            </a:r>
            <a:r>
              <a:rPr lang="en-US" sz="2400" dirty="0" smtClean="0">
                <a:solidFill>
                  <a:srgbClr val="070809"/>
                </a:solidFill>
                <a:latin typeface="Calibri" pitchFamily="34" charset="0"/>
                <a:cs typeface="Arial Narrow"/>
              </a:rPr>
              <a:t>relative to No New Wind; economic value of those reductions estimated with IWG Social Cost of Carbon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77" y="3771268"/>
            <a:ext cx="5955388" cy="2751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06665" y="3993471"/>
            <a:ext cx="2721435" cy="23692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rtlCol="0">
            <a:noAutofit/>
          </a:bodyPr>
          <a:lstStyle/>
          <a:p>
            <a:pPr marR="0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tabLst/>
            </a:pPr>
            <a:r>
              <a:rPr lang="en-US" sz="2300" b="1" dirty="0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Arial Narrow"/>
              </a:rPr>
              <a:t>Social benefits are equivalent to:</a:t>
            </a:r>
          </a:p>
          <a:p>
            <a:pPr marL="166688" marR="0" indent="-166688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200" dirty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Arial Narrow"/>
              </a:rPr>
              <a:t>3</a:t>
            </a:r>
            <a:r>
              <a:rPr lang="en-US" sz="2200" dirty="0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Arial Narrow"/>
              </a:rPr>
              <a:t>.2¢/kWh-wind (central value)</a:t>
            </a:r>
          </a:p>
          <a:p>
            <a:pPr marL="166688" indent="-166688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Arial Narrow"/>
              </a:rPr>
              <a:t>0.7-10¢/</a:t>
            </a:r>
            <a:r>
              <a:rPr lang="en-US" sz="2200" dirty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Arial Narrow"/>
              </a:rPr>
              <a:t>kWh-wind </a:t>
            </a:r>
            <a:r>
              <a:rPr lang="en-US" sz="2200" dirty="0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Arial Narrow"/>
              </a:rPr>
              <a:t>(total range)</a:t>
            </a:r>
          </a:p>
          <a:p>
            <a:pPr marL="173038" marR="0" indent="-173038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</a:pPr>
            <a:endParaRPr lang="en-US" sz="1400" dirty="0" smtClean="0">
              <a:solidFill>
                <a:schemeClr val="tx1">
                  <a:lumMod val="50000"/>
                </a:schemeClr>
              </a:solidFill>
              <a:latin typeface="Calibri" pitchFamily="34" charset="0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04428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806" y="3388928"/>
            <a:ext cx="5818194" cy="3200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1" y="127141"/>
            <a:ext cx="9144001" cy="901700"/>
          </a:xfrm>
        </p:spPr>
        <p:txBody>
          <a:bodyPr>
            <a:noAutofit/>
          </a:bodyPr>
          <a:lstStyle/>
          <a:p>
            <a:r>
              <a:rPr lang="en-US" sz="3600" dirty="0" smtClean="0"/>
              <a:t>Wind Vision Scenario Provides Additional Health and Environmental Benefits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99039" y="1206641"/>
            <a:ext cx="2932140" cy="55323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rtlCol="0">
            <a:no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GB" sz="2400" b="1" dirty="0">
                <a:solidFill>
                  <a:srgbClr val="070809"/>
                </a:solidFill>
                <a:latin typeface="Calibri" pitchFamily="34" charset="0"/>
                <a:cs typeface="Arial Narrow"/>
              </a:rPr>
              <a:t>Wind Vision yields potential reductions in SO</a:t>
            </a:r>
            <a:r>
              <a:rPr lang="en-GB" sz="2400" b="1" baseline="-25000" dirty="0">
                <a:solidFill>
                  <a:srgbClr val="070809"/>
                </a:solidFill>
                <a:latin typeface="Calibri" pitchFamily="34" charset="0"/>
                <a:cs typeface="Arial Narrow"/>
              </a:rPr>
              <a:t>2</a:t>
            </a:r>
            <a:r>
              <a:rPr lang="en-GB" sz="2400" b="1" dirty="0">
                <a:solidFill>
                  <a:srgbClr val="070809"/>
                </a:solidFill>
                <a:latin typeface="Calibri" pitchFamily="34" charset="0"/>
                <a:cs typeface="Arial Narrow"/>
              </a:rPr>
              <a:t>, NO</a:t>
            </a:r>
            <a:r>
              <a:rPr lang="en-GB" sz="2400" b="1" baseline="-25000" dirty="0">
                <a:solidFill>
                  <a:srgbClr val="070809"/>
                </a:solidFill>
                <a:latin typeface="Calibri" pitchFamily="34" charset="0"/>
                <a:cs typeface="Arial Narrow"/>
              </a:rPr>
              <a:t>x</a:t>
            </a:r>
            <a:r>
              <a:rPr lang="en-GB" sz="2400" b="1" dirty="0">
                <a:solidFill>
                  <a:srgbClr val="070809"/>
                </a:solidFill>
                <a:latin typeface="Calibri" pitchFamily="34" charset="0"/>
                <a:cs typeface="Arial Narrow"/>
              </a:rPr>
              <a:t>, PM</a:t>
            </a:r>
            <a:r>
              <a:rPr lang="en-GB" sz="2400" b="1" baseline="-25000" dirty="0">
                <a:solidFill>
                  <a:srgbClr val="070809"/>
                </a:solidFill>
                <a:latin typeface="Calibri" pitchFamily="34" charset="0"/>
                <a:cs typeface="Arial Narrow"/>
              </a:rPr>
              <a:t>2.5</a:t>
            </a:r>
            <a:r>
              <a:rPr lang="en-GB" sz="2400" b="1" dirty="0">
                <a:solidFill>
                  <a:srgbClr val="070809"/>
                </a:solidFill>
                <a:latin typeface="Calibri" pitchFamily="34" charset="0"/>
                <a:cs typeface="Arial Narrow"/>
              </a:rPr>
              <a:t>, </a:t>
            </a:r>
            <a:r>
              <a:rPr lang="en-GB" sz="2400" b="1" dirty="0" smtClean="0">
                <a:solidFill>
                  <a:srgbClr val="070809"/>
                </a:solidFill>
                <a:latin typeface="Calibri" pitchFamily="34" charset="0"/>
                <a:cs typeface="Arial Narrow"/>
              </a:rPr>
              <a:t>creating benefits estimated using multiple methods</a:t>
            </a:r>
            <a:endParaRPr lang="en-GB" sz="2400" b="1" dirty="0">
              <a:solidFill>
                <a:srgbClr val="070809"/>
              </a:solidFill>
              <a:latin typeface="Calibri" pitchFamily="34" charset="0"/>
              <a:cs typeface="Arial Narrow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GB" sz="2000" i="1" dirty="0" smtClean="0">
                <a:solidFill>
                  <a:srgbClr val="070809"/>
                </a:solidFill>
                <a:latin typeface="Calibri" pitchFamily="34" charset="0"/>
                <a:cs typeface="Arial Narrow"/>
              </a:rPr>
              <a:t>Majority of benefits </a:t>
            </a:r>
            <a:r>
              <a:rPr lang="en-GB" sz="2000" i="1" dirty="0">
                <a:solidFill>
                  <a:srgbClr val="070809"/>
                </a:solidFill>
                <a:latin typeface="Calibri" pitchFamily="34" charset="0"/>
                <a:cs typeface="Arial Narrow"/>
              </a:rPr>
              <a:t>derive from reductions in SO</a:t>
            </a:r>
            <a:r>
              <a:rPr lang="en-GB" sz="2000" i="1" baseline="-25000" dirty="0">
                <a:solidFill>
                  <a:srgbClr val="070809"/>
                </a:solidFill>
                <a:latin typeface="Calibri" pitchFamily="34" charset="0"/>
                <a:cs typeface="Arial Narrow"/>
              </a:rPr>
              <a:t>2</a:t>
            </a:r>
            <a:r>
              <a:rPr lang="en-GB" sz="2000" i="1" dirty="0">
                <a:solidFill>
                  <a:srgbClr val="070809"/>
                </a:solidFill>
                <a:latin typeface="Calibri" pitchFamily="34" charset="0"/>
                <a:cs typeface="Arial Narrow"/>
              </a:rPr>
              <a:t>, resulting in </a:t>
            </a:r>
            <a:r>
              <a:rPr lang="en-GB" sz="2000" i="1" dirty="0">
                <a:solidFill>
                  <a:srgbClr val="FF0000"/>
                </a:solidFill>
                <a:latin typeface="Calibri" pitchFamily="34" charset="0"/>
                <a:cs typeface="Arial Narrow"/>
              </a:rPr>
              <a:t>lower concentrations of </a:t>
            </a:r>
            <a:r>
              <a:rPr lang="en-GB" sz="2000" i="1" dirty="0" err="1">
                <a:solidFill>
                  <a:srgbClr val="FF0000"/>
                </a:solidFill>
                <a:latin typeface="Calibri" pitchFamily="34" charset="0"/>
                <a:cs typeface="Arial Narrow"/>
              </a:rPr>
              <a:t>sulfate</a:t>
            </a:r>
            <a:r>
              <a:rPr lang="en-GB" sz="2000" i="1" dirty="0">
                <a:solidFill>
                  <a:srgbClr val="FF0000"/>
                </a:solidFill>
                <a:latin typeface="Calibri" pitchFamily="34" charset="0"/>
                <a:cs typeface="Arial Narrow"/>
              </a:rPr>
              <a:t> </a:t>
            </a:r>
            <a:r>
              <a:rPr lang="en-GB" sz="2000" i="1" dirty="0" smtClean="0">
                <a:solidFill>
                  <a:srgbClr val="FF0000"/>
                </a:solidFill>
                <a:latin typeface="Calibri" pitchFamily="34" charset="0"/>
                <a:cs typeface="Arial Narrow"/>
              </a:rPr>
              <a:t>particulates</a:t>
            </a:r>
            <a:r>
              <a:rPr lang="en-GB" sz="2000" i="1" dirty="0" smtClean="0">
                <a:solidFill>
                  <a:srgbClr val="070809"/>
                </a:solidFill>
                <a:latin typeface="Calibri" pitchFamily="34" charset="0"/>
                <a:cs typeface="Arial Narrow"/>
              </a:rPr>
              <a:t>; vast </a:t>
            </a:r>
            <a:r>
              <a:rPr lang="en-GB" sz="2000" i="1" dirty="0">
                <a:solidFill>
                  <a:srgbClr val="070809"/>
                </a:solidFill>
                <a:latin typeface="Calibri" pitchFamily="34" charset="0"/>
                <a:cs typeface="Arial Narrow"/>
              </a:rPr>
              <a:t>majority of benefits </a:t>
            </a:r>
            <a:r>
              <a:rPr lang="en-GB" sz="2000" i="1" dirty="0" smtClean="0">
                <a:solidFill>
                  <a:srgbClr val="070809"/>
                </a:solidFill>
                <a:latin typeface="Calibri" pitchFamily="34" charset="0"/>
                <a:cs typeface="Arial Narrow"/>
              </a:rPr>
              <a:t>are located in Eastern U.S., and come </a:t>
            </a:r>
            <a:r>
              <a:rPr lang="en-GB" sz="2000" i="1" dirty="0">
                <a:solidFill>
                  <a:srgbClr val="070809"/>
                </a:solidFill>
                <a:latin typeface="Calibri" pitchFamily="34" charset="0"/>
                <a:cs typeface="Arial Narrow"/>
              </a:rPr>
              <a:t>from human health, especially </a:t>
            </a:r>
            <a:r>
              <a:rPr lang="en-GB" sz="2000" i="1" dirty="0">
                <a:solidFill>
                  <a:srgbClr val="FF0000"/>
                </a:solidFill>
                <a:latin typeface="Calibri" pitchFamily="34" charset="0"/>
                <a:cs typeface="Arial Narrow"/>
              </a:rPr>
              <a:t>reduced premature mortality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82787" y="3462273"/>
            <a:ext cx="2876381" cy="122677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rtlCol="0">
            <a:noAutofit/>
          </a:bodyPr>
          <a:lstStyle/>
          <a:p>
            <a:pPr marR="0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tabLst/>
            </a:pPr>
            <a:r>
              <a:rPr lang="en-US" sz="2300" b="1" dirty="0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Arial Narrow"/>
              </a:rPr>
              <a:t>Air pollution benefits are equivalent to:</a:t>
            </a:r>
          </a:p>
          <a:p>
            <a:pPr marL="166688" marR="0" indent="-166688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200" dirty="0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Arial Narrow"/>
              </a:rPr>
              <a:t>0.4-2.2¢/kWh-wind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079" y="1206641"/>
            <a:ext cx="5818195" cy="2249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10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7418" y="1511925"/>
            <a:ext cx="3908026" cy="87957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National Water </a:t>
            </a:r>
            <a:r>
              <a:rPr lang="en-US" sz="2000" b="1" i="1" dirty="0">
                <a:solidFill>
                  <a:schemeClr val="bg1"/>
                </a:solidFill>
              </a:rPr>
              <a:t>W</a:t>
            </a:r>
            <a:r>
              <a:rPr lang="en-US" sz="2000" b="1" i="1" dirty="0" smtClean="0">
                <a:solidFill>
                  <a:schemeClr val="bg1"/>
                </a:solidFill>
              </a:rPr>
              <a:t>ithdrawal</a:t>
            </a:r>
            <a:r>
              <a:rPr lang="en-US" sz="2000" b="1" dirty="0" smtClean="0">
                <a:solidFill>
                  <a:schemeClr val="bg1"/>
                </a:solidFill>
              </a:rPr>
              <a:t> Impacts in Wind Vision Scenario vs. No New Wind Scenario</a:t>
            </a:r>
          </a:p>
          <a:p>
            <a:pPr marL="0" indent="0">
              <a:buNone/>
            </a:pPr>
            <a:r>
              <a:rPr lang="en-US" sz="1100" i="1" dirty="0" smtClean="0">
                <a:solidFill>
                  <a:schemeClr val="bg1"/>
                </a:solidFill>
              </a:rPr>
              <a:t>(Source: Macknick et al., forthcoming; Cohen et al., forthcoming</a:t>
            </a:r>
            <a:r>
              <a:rPr lang="en-US" sz="1200" i="1" dirty="0" smtClean="0">
                <a:solidFill>
                  <a:schemeClr val="bg1"/>
                </a:solidFill>
              </a:rPr>
              <a:t>)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25400" y="3776132"/>
            <a:ext cx="3445934" cy="143125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Regional Water </a:t>
            </a:r>
            <a:r>
              <a:rPr lang="en-US" sz="2000" b="1" i="1" dirty="0">
                <a:solidFill>
                  <a:schemeClr val="bg1"/>
                </a:solidFill>
              </a:rPr>
              <a:t>C</a:t>
            </a:r>
            <a:r>
              <a:rPr lang="en-US" sz="2000" b="1" i="1" dirty="0" smtClean="0">
                <a:solidFill>
                  <a:schemeClr val="bg1"/>
                </a:solidFill>
              </a:rPr>
              <a:t>onsumption </a:t>
            </a:r>
            <a:r>
              <a:rPr lang="en-US" sz="2000" b="1" dirty="0">
                <a:solidFill>
                  <a:schemeClr val="bg1"/>
                </a:solidFill>
              </a:rPr>
              <a:t>I</a:t>
            </a:r>
            <a:r>
              <a:rPr lang="en-US" sz="2000" b="1" dirty="0" smtClean="0">
                <a:solidFill>
                  <a:schemeClr val="bg1"/>
                </a:solidFill>
              </a:rPr>
              <a:t>mpacts in Wind Vision Scenario vs. No New Wind Scenario</a:t>
            </a:r>
          </a:p>
          <a:p>
            <a:pPr marL="0" indent="0">
              <a:buNone/>
            </a:pPr>
            <a:r>
              <a:rPr lang="en-US" sz="1100" i="1" dirty="0" smtClean="0">
                <a:solidFill>
                  <a:schemeClr val="bg1"/>
                </a:solidFill>
              </a:rPr>
              <a:t>(Source: Macknick et al., 2012a)</a:t>
            </a:r>
            <a:endParaRPr lang="en-US" sz="1100" i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55600"/>
            <a:ext cx="8405831" cy="9017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Wind Vision Reduces Water Use in Key Watersheds Relative to No New Wind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2300" y="4994064"/>
            <a:ext cx="7950200" cy="1277346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rtlCol="0">
            <a:noAutofit/>
          </a:bodyPr>
          <a:lstStyle/>
          <a:p>
            <a:pPr marR="0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  <a:cs typeface="Arial Narrow"/>
              </a:rPr>
              <a:t>Power-sector water consumption in the Wind Vision scenario declines by 2050 in 16 of 18 watershed regions (more so than under the No New Wind scenario)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970" y="1621474"/>
            <a:ext cx="7110135" cy="3382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658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6754" y="165100"/>
            <a:ext cx="8310606" cy="901700"/>
          </a:xfrm>
        </p:spPr>
        <p:txBody>
          <a:bodyPr>
            <a:noAutofit/>
          </a:bodyPr>
          <a:lstStyle/>
          <a:p>
            <a:r>
              <a:rPr lang="en-GB" sz="3600" dirty="0" smtClean="0"/>
              <a:t>Wind Vision Has Impacts on Electric Sector Fuel Price Risks and Natural Gas Prices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44687" y="1395594"/>
            <a:ext cx="3220813" cy="4731453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rtlCol="0">
            <a:noAutofit/>
          </a:bodyPr>
          <a:lstStyle/>
          <a:p>
            <a:pPr marL="231775" indent="-231775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70809"/>
                </a:solidFill>
                <a:latin typeface="Calibri" panose="020F0502020204030204" pitchFamily="34" charset="0"/>
              </a:rPr>
              <a:t>Fuel price scenarios show that electric system costs under Wind Vision are </a:t>
            </a:r>
            <a:r>
              <a:rPr lang="en-GB" sz="2000" b="1" u="sng" dirty="0" smtClean="0">
                <a:solidFill>
                  <a:srgbClr val="070809"/>
                </a:solidFill>
                <a:latin typeface="Calibri" panose="020F0502020204030204" pitchFamily="34" charset="0"/>
              </a:rPr>
              <a:t>20% less sensitive</a:t>
            </a:r>
            <a:r>
              <a:rPr lang="en-GB" sz="2000" b="1" dirty="0" smtClean="0">
                <a:solidFill>
                  <a:srgbClr val="070809"/>
                </a:solidFill>
                <a:latin typeface="Calibri" panose="020F0502020204030204" pitchFamily="34" charset="0"/>
              </a:rPr>
              <a:t> </a:t>
            </a:r>
            <a:r>
              <a:rPr lang="en-GB" sz="2000" dirty="0" smtClean="0">
                <a:solidFill>
                  <a:srgbClr val="070809"/>
                </a:solidFill>
                <a:latin typeface="Calibri" panose="020F0502020204030204" pitchFamily="34" charset="0"/>
              </a:rPr>
              <a:t>to long-term fluctuations in fossil fuel prices</a:t>
            </a:r>
          </a:p>
          <a:p>
            <a:pPr marL="231775" indent="-231775">
              <a:lnSpc>
                <a:spcPct val="95000"/>
              </a:lnSpc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  <a:tabLst>
                <a:tab pos="115888" algn="l"/>
              </a:tabLst>
            </a:pPr>
            <a:r>
              <a:rPr lang="en-GB" sz="2000" dirty="0">
                <a:solidFill>
                  <a:srgbClr val="070809"/>
                </a:solidFill>
                <a:latin typeface="Calibri" panose="020F0502020204030204" pitchFamily="34" charset="0"/>
              </a:rPr>
              <a:t>Lower natural gas demand in Wind Vision </a:t>
            </a:r>
            <a:r>
              <a:rPr lang="en-GB" sz="2000" dirty="0" smtClean="0">
                <a:solidFill>
                  <a:srgbClr val="070809"/>
                </a:solidFill>
                <a:latin typeface="Calibri" panose="020F0502020204030204" pitchFamily="34" charset="0"/>
              </a:rPr>
              <a:t>leads </a:t>
            </a:r>
            <a:r>
              <a:rPr lang="en-GB" sz="2000" dirty="0">
                <a:solidFill>
                  <a:srgbClr val="070809"/>
                </a:solidFill>
                <a:latin typeface="Calibri" panose="020F0502020204030204" pitchFamily="34" charset="0"/>
              </a:rPr>
              <a:t>to lower gas </a:t>
            </a:r>
            <a:r>
              <a:rPr lang="en-GB" sz="2000" dirty="0" smtClean="0">
                <a:solidFill>
                  <a:srgbClr val="070809"/>
                </a:solidFill>
                <a:latin typeface="Calibri" panose="020F0502020204030204" pitchFamily="34" charset="0"/>
              </a:rPr>
              <a:t>prices; consumer </a:t>
            </a:r>
            <a:r>
              <a:rPr lang="en-GB" sz="2000" dirty="0">
                <a:solidFill>
                  <a:srgbClr val="070809"/>
                </a:solidFill>
                <a:latin typeface="Calibri" panose="020F0502020204030204" pitchFamily="34" charset="0"/>
              </a:rPr>
              <a:t>benefits </a:t>
            </a:r>
            <a:r>
              <a:rPr lang="en-GB" sz="2000" dirty="0" smtClean="0">
                <a:solidFill>
                  <a:srgbClr val="070809"/>
                </a:solidFill>
                <a:latin typeface="Calibri" panose="020F0502020204030204" pitchFamily="34" charset="0"/>
              </a:rPr>
              <a:t>outside </a:t>
            </a:r>
            <a:r>
              <a:rPr lang="en-GB" sz="2000" dirty="0">
                <a:solidFill>
                  <a:srgbClr val="070809"/>
                </a:solidFill>
                <a:latin typeface="Calibri" panose="020F0502020204030204" pitchFamily="34" charset="0"/>
              </a:rPr>
              <a:t>electric sector estimated at </a:t>
            </a:r>
            <a:r>
              <a:rPr lang="en-GB" sz="2000" u="sng" dirty="0">
                <a:solidFill>
                  <a:srgbClr val="070809"/>
                </a:solidFill>
                <a:latin typeface="Calibri" panose="020F0502020204030204" pitchFamily="34" charset="0"/>
              </a:rPr>
              <a:t>~</a:t>
            </a:r>
            <a:r>
              <a:rPr lang="en-GB" sz="2000" b="1" u="sng" dirty="0">
                <a:solidFill>
                  <a:srgbClr val="070809"/>
                </a:solidFill>
                <a:latin typeface="Calibri" panose="020F0502020204030204" pitchFamily="34" charset="0"/>
              </a:rPr>
              <a:t>$280 billion</a:t>
            </a:r>
            <a:r>
              <a:rPr lang="en-GB" sz="2000" dirty="0">
                <a:solidFill>
                  <a:srgbClr val="070809"/>
                </a:solidFill>
                <a:latin typeface="Calibri" panose="020F0502020204030204" pitchFamily="34" charset="0"/>
              </a:rPr>
              <a:t>, on present value </a:t>
            </a:r>
            <a:r>
              <a:rPr lang="en-GB" sz="2000" dirty="0" smtClean="0">
                <a:solidFill>
                  <a:srgbClr val="070809"/>
                </a:solidFill>
                <a:latin typeface="Calibri" panose="020F0502020204030204" pitchFamily="34" charset="0"/>
              </a:rPr>
              <a:t>basis (associated loss by natural gas producers) </a:t>
            </a:r>
            <a:endParaRPr lang="en-GB" sz="2200" dirty="0" smtClean="0">
              <a:solidFill>
                <a:srgbClr val="070809"/>
              </a:solidFill>
              <a:latin typeface="Calibri" panose="020F0502020204030204" pitchFamily="34" charset="0"/>
            </a:endParaRPr>
          </a:p>
          <a:p>
            <a:pPr marL="231775" indent="-231775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2200" dirty="0" smtClean="0">
              <a:solidFill>
                <a:srgbClr val="070809"/>
              </a:solidFill>
              <a:latin typeface="Calibri" panose="020F0502020204030204" pitchFamily="34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730" y="1224847"/>
            <a:ext cx="5550260" cy="30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730" y="4356494"/>
            <a:ext cx="5577378" cy="2179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326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8740142" cy="901700"/>
          </a:xfrm>
        </p:spPr>
        <p:txBody>
          <a:bodyPr>
            <a:noAutofit/>
          </a:bodyPr>
          <a:lstStyle/>
          <a:p>
            <a:r>
              <a:rPr lang="en-US" sz="3600" dirty="0"/>
              <a:t>Wind Vision </a:t>
            </a:r>
            <a:r>
              <a:rPr lang="en-US" sz="3600" dirty="0" smtClean="0"/>
              <a:t>Leads </a:t>
            </a:r>
            <a:r>
              <a:rPr lang="en-US" sz="3600" dirty="0"/>
              <a:t>to </a:t>
            </a:r>
            <a:r>
              <a:rPr lang="en-US" sz="3600" dirty="0" smtClean="0"/>
              <a:t>Wind-Related Jobs and Other Economic Development Impacts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30" y="4842454"/>
            <a:ext cx="8950817" cy="1674257"/>
          </a:xfrm>
          <a:solidFill>
            <a:schemeClr val="accent3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500" b="1" dirty="0" smtClean="0">
                <a:solidFill>
                  <a:schemeClr val="bg1"/>
                </a:solidFill>
              </a:rPr>
              <a:t>Wind project </a:t>
            </a:r>
            <a:r>
              <a:rPr lang="en-US" sz="2500" b="1" dirty="0">
                <a:solidFill>
                  <a:schemeClr val="bg1"/>
                </a:solidFill>
              </a:rPr>
              <a:t>development </a:t>
            </a:r>
            <a:r>
              <a:rPr lang="en-US" sz="2500" b="1" dirty="0" smtClean="0">
                <a:solidFill>
                  <a:schemeClr val="bg1"/>
                </a:solidFill>
              </a:rPr>
              <a:t>also estimated </a:t>
            </a:r>
            <a:r>
              <a:rPr lang="en-US" sz="2500" b="1" dirty="0">
                <a:solidFill>
                  <a:schemeClr val="bg1"/>
                </a:solidFill>
              </a:rPr>
              <a:t>to lead </a:t>
            </a:r>
            <a:r>
              <a:rPr lang="en-US" sz="2500" b="1" dirty="0" smtClean="0">
                <a:solidFill>
                  <a:schemeClr val="bg1"/>
                </a:solidFill>
              </a:rPr>
              <a:t>to:</a:t>
            </a:r>
          </a:p>
          <a:p>
            <a:pPr marL="231775" indent="-231775"/>
            <a:r>
              <a:rPr lang="en-US" sz="2200" dirty="0">
                <a:solidFill>
                  <a:schemeClr val="bg1"/>
                </a:solidFill>
              </a:rPr>
              <a:t>L</a:t>
            </a:r>
            <a:r>
              <a:rPr lang="en-US" sz="2200" dirty="0" smtClean="0">
                <a:solidFill>
                  <a:schemeClr val="bg1"/>
                </a:solidFill>
              </a:rPr>
              <a:t>and-based </a:t>
            </a:r>
            <a:r>
              <a:rPr lang="en-US" sz="2200" dirty="0">
                <a:solidFill>
                  <a:schemeClr val="bg1"/>
                </a:solidFill>
              </a:rPr>
              <a:t>lease </a:t>
            </a:r>
            <a:r>
              <a:rPr lang="en-US" sz="2200" dirty="0" smtClean="0">
                <a:solidFill>
                  <a:schemeClr val="bg1"/>
                </a:solidFill>
              </a:rPr>
              <a:t>payments: $350 </a:t>
            </a:r>
            <a:r>
              <a:rPr lang="en-US" sz="2200" dirty="0">
                <a:solidFill>
                  <a:schemeClr val="bg1"/>
                </a:solidFill>
              </a:rPr>
              <a:t>million in </a:t>
            </a:r>
            <a:r>
              <a:rPr lang="en-US" sz="2200" dirty="0" smtClean="0">
                <a:solidFill>
                  <a:schemeClr val="bg1"/>
                </a:solidFill>
              </a:rPr>
              <a:t>2020, $1,020 </a:t>
            </a:r>
            <a:r>
              <a:rPr lang="en-US" sz="2200" dirty="0">
                <a:solidFill>
                  <a:schemeClr val="bg1"/>
                </a:solidFill>
              </a:rPr>
              <a:t>million in </a:t>
            </a:r>
            <a:r>
              <a:rPr lang="en-US" sz="2200" dirty="0" smtClean="0">
                <a:solidFill>
                  <a:schemeClr val="bg1"/>
                </a:solidFill>
              </a:rPr>
              <a:t>2050</a:t>
            </a:r>
          </a:p>
          <a:p>
            <a:pPr marL="231775" indent="-231775"/>
            <a:r>
              <a:rPr lang="en-US" sz="2200" dirty="0" smtClean="0">
                <a:solidFill>
                  <a:schemeClr val="bg1"/>
                </a:solidFill>
              </a:rPr>
              <a:t>Offshore lease payments: </a:t>
            </a:r>
            <a:r>
              <a:rPr lang="en-US" sz="2200" dirty="0">
                <a:solidFill>
                  <a:schemeClr val="bg1"/>
                </a:solidFill>
              </a:rPr>
              <a:t>$</a:t>
            </a:r>
            <a:r>
              <a:rPr lang="en-US" sz="2200" dirty="0" smtClean="0">
                <a:solidFill>
                  <a:schemeClr val="bg1"/>
                </a:solidFill>
              </a:rPr>
              <a:t>15 </a:t>
            </a:r>
            <a:r>
              <a:rPr lang="en-US" sz="2200" dirty="0">
                <a:solidFill>
                  <a:schemeClr val="bg1"/>
                </a:solidFill>
              </a:rPr>
              <a:t>million in </a:t>
            </a:r>
            <a:r>
              <a:rPr lang="en-US" sz="2200" dirty="0" smtClean="0">
                <a:solidFill>
                  <a:schemeClr val="bg1"/>
                </a:solidFill>
              </a:rPr>
              <a:t>2020, $440 </a:t>
            </a:r>
            <a:r>
              <a:rPr lang="en-US" sz="2200" dirty="0">
                <a:solidFill>
                  <a:schemeClr val="bg1"/>
                </a:solidFill>
              </a:rPr>
              <a:t>million in </a:t>
            </a:r>
            <a:r>
              <a:rPr lang="en-US" sz="2200" dirty="0" smtClean="0">
                <a:solidFill>
                  <a:schemeClr val="bg1"/>
                </a:solidFill>
              </a:rPr>
              <a:t>2050</a:t>
            </a:r>
          </a:p>
          <a:p>
            <a:pPr marL="231775" indent="-231775"/>
            <a:r>
              <a:rPr lang="en-US" sz="2200" dirty="0" smtClean="0">
                <a:solidFill>
                  <a:schemeClr val="bg1"/>
                </a:solidFill>
              </a:rPr>
              <a:t>Property </a:t>
            </a:r>
            <a:r>
              <a:rPr lang="en-US" sz="2200" dirty="0">
                <a:solidFill>
                  <a:schemeClr val="bg1"/>
                </a:solidFill>
              </a:rPr>
              <a:t>tax </a:t>
            </a:r>
            <a:r>
              <a:rPr lang="en-US" sz="2200" dirty="0" smtClean="0">
                <a:solidFill>
                  <a:schemeClr val="bg1"/>
                </a:solidFill>
              </a:rPr>
              <a:t>payments: $900 </a:t>
            </a:r>
            <a:r>
              <a:rPr lang="en-US" sz="2200" dirty="0">
                <a:solidFill>
                  <a:schemeClr val="bg1"/>
                </a:solidFill>
              </a:rPr>
              <a:t>million in 2020, </a:t>
            </a:r>
            <a:r>
              <a:rPr lang="en-US" sz="2200" dirty="0" smtClean="0">
                <a:solidFill>
                  <a:schemeClr val="bg1"/>
                </a:solidFill>
              </a:rPr>
              <a:t>$3,200 </a:t>
            </a:r>
            <a:r>
              <a:rPr lang="en-US" sz="2200" dirty="0">
                <a:solidFill>
                  <a:schemeClr val="bg1"/>
                </a:solidFill>
              </a:rPr>
              <a:t>million in 2050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998529"/>
            <a:ext cx="7047534" cy="384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781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464" y="0"/>
            <a:ext cx="6058728" cy="901700"/>
          </a:xfrm>
        </p:spPr>
        <p:txBody>
          <a:bodyPr/>
          <a:lstStyle/>
          <a:p>
            <a:r>
              <a:rPr lang="en-US" dirty="0"/>
              <a:t>Wind Vision </a:t>
            </a:r>
            <a:r>
              <a:rPr lang="en-US" dirty="0" smtClean="0"/>
              <a:t>May Impose Incremental Cost and Price Impacts in Near to Medium Term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0320" y="3898232"/>
            <a:ext cx="3663598" cy="2511401"/>
          </a:xfrm>
        </p:spPr>
        <p:txBody>
          <a:bodyPr/>
          <a:lstStyle/>
          <a:p>
            <a:pPr marL="0" indent="0">
              <a:buNone/>
            </a:pPr>
            <a:r>
              <a:rPr lang="en-US" sz="2600" b="1" dirty="0" smtClean="0"/>
              <a:t>But also yields long term savings, in Central Study Scenario, compared to No-New-Wind Baseline</a:t>
            </a:r>
            <a:endParaRPr lang="en-US" sz="2600" b="1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30864"/>
            <a:ext cx="7820526" cy="2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918" y="3218689"/>
            <a:ext cx="5164680" cy="3390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1346200"/>
            <a:ext cx="7820526" cy="901700"/>
          </a:xfrm>
          <a:prstGeom prst="rect">
            <a:avLst/>
          </a:prstGeom>
          <a:solidFill>
            <a:srgbClr val="E98914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94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igure_3_6_v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00"/>
            <a:ext cx="9144000" cy="51347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83817" y="2645795"/>
            <a:ext cx="257175" cy="2286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77500" lnSpcReduction="20000"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$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2716" y="5943600"/>
            <a:ext cx="8705851" cy="590550"/>
          </a:xfrm>
          <a:prstGeom prst="rect">
            <a:avLst/>
          </a:prstGeom>
          <a:solidFill>
            <a:srgbClr val="0070C0"/>
          </a:solidFill>
        </p:spPr>
        <p:txBody>
          <a:bodyPr vert="horz" wrap="square" lIns="91440" tIns="45720" rIns="91440" bIns="45720" rtlCol="0">
            <a:noAutofit/>
          </a:bodyPr>
          <a:lstStyle>
            <a:defPPr>
              <a:defRPr lang="en-US"/>
            </a:defPPr>
            <a:lvl1pPr lvl="0" algn="ctr" defTabSz="457200">
              <a:spcBef>
                <a:spcPct val="20000"/>
              </a:spcBef>
              <a:defRPr b="1" kern="0">
                <a:solidFill>
                  <a:prstClr val="white"/>
                </a:solidFill>
                <a:latin typeface="Calibri"/>
                <a:cs typeface="Arial" pitchFamily="34" charset="0"/>
              </a:defRPr>
            </a:lvl1pPr>
          </a:lstStyle>
          <a:p>
            <a:r>
              <a:rPr lang="en-US" sz="1600" dirty="0"/>
              <a:t>The Wind Vision Study Scenario results in modest increases in electricity cost in the near- and mid-term (&lt;1% price increase), but in the long term electricity costs savings of 2% are achieved by 2050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016969"/>
            <a:ext cx="9067800" cy="525963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Arial" pitchFamily="34" charset="0"/>
              </a:rPr>
              <a:t>The Potential of 35% of the Country’s Electricity Coming from Wind Energy by 2050 </a:t>
            </a:r>
            <a:endParaRPr kumimoji="0" lang="en-US" sz="2000" i="0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534897" y="254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Costs, Benefits and Impacts Summary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3211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12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1062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Discussion Topics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1510034"/>
            <a:ext cx="5308600" cy="4356099"/>
          </a:xfrm>
        </p:spPr>
        <p:txBody>
          <a:bodyPr>
            <a:normAutofit lnSpcReduction="10000"/>
          </a:bodyPr>
          <a:lstStyle/>
          <a:p>
            <a:pPr>
              <a:spcAft>
                <a:spcPts val="1800"/>
              </a:spcAft>
            </a:pPr>
            <a:r>
              <a:rPr lang="en-US" sz="3000" dirty="0" smtClean="0">
                <a:solidFill>
                  <a:srgbClr val="FFFFFF"/>
                </a:solidFill>
              </a:rPr>
              <a:t>Highlights of New DOE Wind Vision findings</a:t>
            </a:r>
          </a:p>
          <a:p>
            <a:pPr>
              <a:spcAft>
                <a:spcPts val="1800"/>
              </a:spcAft>
            </a:pPr>
            <a:r>
              <a:rPr lang="en-US" sz="3000" dirty="0" smtClean="0">
                <a:solidFill>
                  <a:srgbClr val="FFFFFF"/>
                </a:solidFill>
              </a:rPr>
              <a:t>Focus on costs, benefits, and other impacts</a:t>
            </a:r>
          </a:p>
          <a:p>
            <a:pPr>
              <a:spcAft>
                <a:spcPts val="1800"/>
              </a:spcAft>
            </a:pPr>
            <a:r>
              <a:rPr lang="en-US" sz="3000" dirty="0" smtClean="0">
                <a:solidFill>
                  <a:srgbClr val="FFFFFF"/>
                </a:solidFill>
              </a:rPr>
              <a:t>Implications for wind deployment going forward</a:t>
            </a:r>
          </a:p>
          <a:p>
            <a:pPr>
              <a:spcAft>
                <a:spcPts val="1800"/>
              </a:spcAft>
            </a:pPr>
            <a:r>
              <a:rPr lang="en-US" sz="3000" dirty="0" smtClean="0">
                <a:solidFill>
                  <a:srgbClr val="FFFFFF"/>
                </a:solidFill>
              </a:rPr>
              <a:t>Prospects for regional expansion</a:t>
            </a:r>
            <a:endParaRPr lang="en-US" sz="3000" dirty="0">
              <a:solidFill>
                <a:srgbClr val="FFFFFF"/>
              </a:solidFill>
            </a:endParaRPr>
          </a:p>
        </p:txBody>
      </p:sp>
      <p:pic>
        <p:nvPicPr>
          <p:cNvPr id="5" name="Picture 4" descr="Figure_2_3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14" y="3688084"/>
            <a:ext cx="1664208" cy="103693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0" r="7456" b="20327"/>
          <a:stretch/>
        </p:blipFill>
        <p:spPr bwMode="auto">
          <a:xfrm>
            <a:off x="622070" y="4895596"/>
            <a:ext cx="1673352" cy="101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power-plant-4035_1280.jpg"/>
          <p:cNvPicPr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14" y="2589908"/>
            <a:ext cx="1625600" cy="975360"/>
          </a:xfrm>
          <a:prstGeom prst="rect">
            <a:avLst/>
          </a:prstGeom>
        </p:spPr>
      </p:pic>
      <p:pic>
        <p:nvPicPr>
          <p:cNvPr id="8" name="Picture 2" descr="\\doe\dfsfr\HOME_FORS2\Noah.Golding\My Documents\My Pictures\Wind Vision Hero.png"/>
          <p:cNvPicPr>
            <a:picLocks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r="32097"/>
          <a:stretch/>
        </p:blipFill>
        <p:spPr bwMode="auto">
          <a:xfrm>
            <a:off x="631214" y="1346074"/>
            <a:ext cx="1600579" cy="10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38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and Costs of the Wind Vision Over Time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1450" y="5943600"/>
            <a:ext cx="8705850" cy="59055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noAutofit/>
          </a:bodyPr>
          <a:lstStyle/>
          <a:p>
            <a:pPr defTabSz="914400">
              <a:spcBef>
                <a:spcPct val="20000"/>
              </a:spcBef>
            </a:pPr>
            <a:r>
              <a:rPr lang="en-US" sz="11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The Wind Vision </a:t>
            </a:r>
            <a:r>
              <a:rPr lang="en-US" sz="11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Study Scenario results in modest increases in electricity cost in the near- and mid-term (&lt;1% price increase), but in the long term electricity costs savings of 2% are achieved by 2050 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66800"/>
            <a:ext cx="7657718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398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12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97000" y="85165"/>
            <a:ext cx="6114197" cy="9017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Conclusions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762" y="4449851"/>
            <a:ext cx="9118237" cy="2202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rtlCol="0">
            <a:noAutofit/>
          </a:bodyPr>
          <a:lstStyle/>
          <a:p>
            <a:pPr marL="285750" marR="0" indent="-285750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Arial Narrow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7500" y="1191594"/>
            <a:ext cx="8420100" cy="53235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rtlCol="0">
            <a:noAutofit/>
          </a:bodyPr>
          <a:lstStyle/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FFFF"/>
                </a:solidFill>
              </a:rPr>
              <a:t>Modeling confirms industry forecasts </a:t>
            </a:r>
            <a:r>
              <a:rPr lang="en-US" sz="2400" dirty="0">
                <a:solidFill>
                  <a:srgbClr val="FFFFFF"/>
                </a:solidFill>
              </a:rPr>
              <a:t>of reduced annual wind capacity additions </a:t>
            </a:r>
            <a:r>
              <a:rPr lang="en-US" sz="2400" dirty="0" smtClean="0">
                <a:solidFill>
                  <a:srgbClr val="FFFFFF"/>
                </a:solidFill>
              </a:rPr>
              <a:t>in </a:t>
            </a:r>
            <a:r>
              <a:rPr lang="en-US" sz="2400" dirty="0">
                <a:solidFill>
                  <a:srgbClr val="FFFFFF"/>
                </a:solidFill>
              </a:rPr>
              <a:t>near </a:t>
            </a:r>
            <a:r>
              <a:rPr lang="en-US" sz="2400" dirty="0" smtClean="0">
                <a:solidFill>
                  <a:srgbClr val="FFFFFF"/>
                </a:solidFill>
              </a:rPr>
              <a:t>(2020) to </a:t>
            </a:r>
            <a:r>
              <a:rPr lang="en-US" sz="2400" dirty="0">
                <a:solidFill>
                  <a:srgbClr val="FFFFFF"/>
                </a:solidFill>
              </a:rPr>
              <a:t>mid term (to 2030</a:t>
            </a:r>
            <a:r>
              <a:rPr lang="en-US" sz="2400" dirty="0" smtClean="0">
                <a:solidFill>
                  <a:srgbClr val="FFFFFF"/>
                </a:solidFill>
              </a:rPr>
              <a:t>) in BAU future</a:t>
            </a: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</a:rPr>
              <a:t>A</a:t>
            </a:r>
            <a:r>
              <a:rPr lang="en-US" sz="2400" dirty="0" smtClean="0">
                <a:solidFill>
                  <a:srgbClr val="FFFFFF"/>
                </a:solidFill>
              </a:rPr>
              <a:t>ggressive </a:t>
            </a:r>
            <a:r>
              <a:rPr lang="en-US" sz="2400" dirty="0">
                <a:solidFill>
                  <a:srgbClr val="FFFFFF"/>
                </a:solidFill>
              </a:rPr>
              <a:t>reductions in wind technology costs, increases in fossil fuel prices, </a:t>
            </a:r>
            <a:r>
              <a:rPr lang="en-US" sz="2400" dirty="0" smtClean="0">
                <a:solidFill>
                  <a:srgbClr val="FFFFFF"/>
                </a:solidFill>
              </a:rPr>
              <a:t>and/or </a:t>
            </a:r>
            <a:r>
              <a:rPr lang="en-US" sz="2400" dirty="0">
                <a:solidFill>
                  <a:srgbClr val="FFFFFF"/>
                </a:solidFill>
              </a:rPr>
              <a:t>policy action </a:t>
            </a:r>
            <a:r>
              <a:rPr lang="en-US" sz="2400" dirty="0" smtClean="0">
                <a:solidFill>
                  <a:srgbClr val="FFFFFF"/>
                </a:solidFill>
              </a:rPr>
              <a:t>are needed to yield deployment consistent with Wind Vision Study scenario in 2020 and 2030 timeframe</a:t>
            </a: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FFFF"/>
                </a:solidFill>
              </a:rPr>
              <a:t>Electric systems impacts, including grid integration and transmission challenges are surmountable</a:t>
            </a: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Increased electric system costs in 2020 and 2030 timeframe to achieve Wind Vision are offset by GHG, air pollution and other benefits; after 2030, </a:t>
            </a:r>
            <a:r>
              <a:rPr lang="en-US" sz="2400" dirty="0" smtClean="0">
                <a:solidFill>
                  <a:srgbClr val="FFFF00"/>
                </a:solidFill>
              </a:rPr>
              <a:t>wind likely to be economically attractive </a:t>
            </a:r>
            <a:r>
              <a:rPr lang="en-US" sz="2400" dirty="0">
                <a:solidFill>
                  <a:srgbClr val="FFFF00"/>
                </a:solidFill>
              </a:rPr>
              <a:t>even without considering those benefits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000" dirty="0" smtClean="0">
              <a:solidFill>
                <a:srgbClr val="FFFFFF"/>
              </a:solidFill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86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12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1062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Discussion Topics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1510034"/>
            <a:ext cx="5308600" cy="4356099"/>
          </a:xfrm>
        </p:spPr>
        <p:txBody>
          <a:bodyPr>
            <a:normAutofit lnSpcReduction="10000"/>
          </a:bodyPr>
          <a:lstStyle/>
          <a:p>
            <a:pPr>
              <a:spcAft>
                <a:spcPts val="1800"/>
              </a:spcAft>
            </a:pPr>
            <a:r>
              <a:rPr lang="en-US" sz="3000" dirty="0" smtClean="0">
                <a:solidFill>
                  <a:schemeClr val="bg1">
                    <a:lumMod val="65000"/>
                  </a:schemeClr>
                </a:solidFill>
              </a:rPr>
              <a:t>Highlights of New DOE Wind Vision findings</a:t>
            </a:r>
          </a:p>
          <a:p>
            <a:pPr>
              <a:spcAft>
                <a:spcPts val="1800"/>
              </a:spcAft>
            </a:pPr>
            <a:r>
              <a:rPr lang="en-US" sz="3000" dirty="0" smtClean="0">
                <a:solidFill>
                  <a:schemeClr val="bg1">
                    <a:lumMod val="65000"/>
                  </a:schemeClr>
                </a:solidFill>
              </a:rPr>
              <a:t>Focus on costs, benefits, and other impacts</a:t>
            </a:r>
          </a:p>
          <a:p>
            <a:pPr>
              <a:spcAft>
                <a:spcPts val="1800"/>
              </a:spcAft>
            </a:pPr>
            <a:r>
              <a:rPr lang="en-US" sz="3000" b="1" dirty="0" smtClean="0">
                <a:solidFill>
                  <a:srgbClr val="FFFFFF"/>
                </a:solidFill>
              </a:rPr>
              <a:t>Implications for wind deployment going forward</a:t>
            </a:r>
          </a:p>
          <a:p>
            <a:pPr>
              <a:spcAft>
                <a:spcPts val="1800"/>
              </a:spcAft>
            </a:pPr>
            <a:r>
              <a:rPr lang="en-US" sz="3000" dirty="0" smtClean="0">
                <a:solidFill>
                  <a:srgbClr val="A6A6A6"/>
                </a:solidFill>
              </a:rPr>
              <a:t>Prospects for regional expansion</a:t>
            </a:r>
            <a:endParaRPr lang="en-US" sz="3000" dirty="0">
              <a:solidFill>
                <a:srgbClr val="A6A6A6"/>
              </a:solidFill>
            </a:endParaRPr>
          </a:p>
        </p:txBody>
      </p:sp>
      <p:pic>
        <p:nvPicPr>
          <p:cNvPr id="5" name="Picture 4" descr="Figure_2_3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14" y="3688084"/>
            <a:ext cx="1664208" cy="103693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60" r="7456" b="20327"/>
          <a:stretch/>
        </p:blipFill>
        <p:spPr bwMode="auto">
          <a:xfrm>
            <a:off x="622070" y="4895596"/>
            <a:ext cx="1673352" cy="101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power-plant-4035_1280.jpg"/>
          <p:cNvPicPr>
            <a:picLocks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14" y="2589908"/>
            <a:ext cx="1625600" cy="975360"/>
          </a:xfrm>
          <a:prstGeom prst="rect">
            <a:avLst/>
          </a:prstGeom>
        </p:spPr>
      </p:pic>
      <p:pic>
        <p:nvPicPr>
          <p:cNvPr id="8" name="Picture 2" descr="\\doe\dfsfr\HOME_FORS2\Noah.Golding\My Documents\My Pictures\Wind Vision Hero.png"/>
          <p:cNvPicPr>
            <a:picLocks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r="32097"/>
          <a:stretch/>
        </p:blipFill>
        <p:spPr bwMode="auto">
          <a:xfrm>
            <a:off x="631214" y="1346074"/>
            <a:ext cx="1600579" cy="10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06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All Societies Subsidize Energy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Fact</a:t>
            </a:r>
            <a:r>
              <a:rPr lang="en-US" dirty="0" smtClean="0">
                <a:solidFill>
                  <a:srgbClr val="FFFFFF"/>
                </a:solidFill>
              </a:rPr>
              <a:t>: All energy sources get public subsidies – generally through the tax code</a:t>
            </a:r>
          </a:p>
          <a:p>
            <a:r>
              <a:rPr lang="en-US" b="1" dirty="0" smtClean="0">
                <a:solidFill>
                  <a:srgbClr val="FFFFFF"/>
                </a:solidFill>
              </a:rPr>
              <a:t>Fact</a:t>
            </a:r>
            <a:r>
              <a:rPr lang="en-US" dirty="0" smtClean="0">
                <a:solidFill>
                  <a:srgbClr val="FFFFFF"/>
                </a:solidFill>
              </a:rPr>
              <a:t>: Wind’s growth over the past 15 years has benefited from a production tax incentive</a:t>
            </a:r>
          </a:p>
          <a:p>
            <a:r>
              <a:rPr lang="en-US" b="1" dirty="0" smtClean="0">
                <a:solidFill>
                  <a:srgbClr val="FFFFFF"/>
                </a:solidFill>
              </a:rPr>
              <a:t>Fact</a:t>
            </a:r>
            <a:r>
              <a:rPr lang="en-US" dirty="0" smtClean="0">
                <a:solidFill>
                  <a:srgbClr val="FFFFFF"/>
                </a:solidFill>
              </a:rPr>
              <a:t>: Fossil fuels (oil, gas, coal) have benefited from subsidies for nearly 100 years – many are in the permanent tax code</a:t>
            </a:r>
          </a:p>
          <a:p>
            <a:r>
              <a:rPr lang="en-US" b="1" dirty="0" smtClean="0">
                <a:solidFill>
                  <a:srgbClr val="FFFFFF"/>
                </a:solidFill>
              </a:rPr>
              <a:t>Fact</a:t>
            </a:r>
            <a:r>
              <a:rPr lang="en-US" dirty="0" smtClean="0">
                <a:solidFill>
                  <a:srgbClr val="FFFFFF"/>
                </a:solidFill>
              </a:rPr>
              <a:t>: The fossil fuel industry is fighting tooth and nail to eliminate the wind incentive while maintaining their own incentives  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58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International Monetary Fund (IMF) </a:t>
            </a:r>
            <a:r>
              <a:rPr lang="en-US" sz="3200" dirty="0" smtClean="0">
                <a:solidFill>
                  <a:srgbClr val="FFFF00"/>
                </a:solidFill>
              </a:rPr>
              <a:t>Findings </a:t>
            </a:r>
            <a:r>
              <a:rPr lang="en-US" sz="3200" dirty="0">
                <a:solidFill>
                  <a:srgbClr val="FFFF00"/>
                </a:solidFill>
              </a:rPr>
              <a:t>I</a:t>
            </a:r>
            <a:r>
              <a:rPr lang="en-US" sz="3200" dirty="0" smtClean="0">
                <a:solidFill>
                  <a:srgbClr val="FFFF00"/>
                </a:solidFill>
              </a:rPr>
              <a:t>ssued </a:t>
            </a:r>
            <a:r>
              <a:rPr lang="en-US" sz="3200" dirty="0">
                <a:solidFill>
                  <a:srgbClr val="FFFF00"/>
                </a:solidFill>
              </a:rPr>
              <a:t>May </a:t>
            </a:r>
            <a:r>
              <a:rPr lang="en-US" sz="3200" dirty="0" smtClean="0">
                <a:solidFill>
                  <a:srgbClr val="FFFF00"/>
                </a:solidFill>
              </a:rPr>
              <a:t>2015 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1430339"/>
            <a:ext cx="4724400" cy="5160961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FFFF"/>
                </a:solidFill>
              </a:rPr>
              <a:t>2015 energy subsidies worldwide: $5.3 trillion</a:t>
            </a:r>
          </a:p>
          <a:p>
            <a:pPr lvl="1"/>
            <a:r>
              <a:rPr lang="en-US" sz="2000" dirty="0" smtClean="0">
                <a:solidFill>
                  <a:srgbClr val="FFFFFF"/>
                </a:solidFill>
              </a:rPr>
              <a:t>China: $2.3 trillion</a:t>
            </a:r>
          </a:p>
          <a:p>
            <a:pPr lvl="1"/>
            <a:r>
              <a:rPr lang="en-US" sz="2000" dirty="0" smtClean="0">
                <a:solidFill>
                  <a:srgbClr val="FFFFFF"/>
                </a:solidFill>
              </a:rPr>
              <a:t>U.S.: $670 billion</a:t>
            </a:r>
          </a:p>
          <a:p>
            <a:r>
              <a:rPr lang="en-US" sz="2400" dirty="0" smtClean="0">
                <a:solidFill>
                  <a:srgbClr val="FFFFFF"/>
                </a:solidFill>
              </a:rPr>
              <a:t>Huge majority stems from public-health and environmental damages paid for by society rather than the polluters</a:t>
            </a:r>
          </a:p>
          <a:p>
            <a:r>
              <a:rPr lang="en-US" sz="2400" dirty="0" smtClean="0">
                <a:solidFill>
                  <a:srgbClr val="FFFFFF"/>
                </a:solidFill>
              </a:rPr>
              <a:t>Eliminating these subsidies would reduce premature deaths from air pollution, estimated at 3.7 million in 2012 by the World Health Organization -- by 55%.</a:t>
            </a: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" r="56750"/>
          <a:stretch/>
        </p:blipFill>
        <p:spPr bwMode="auto">
          <a:xfrm>
            <a:off x="5200396" y="2296160"/>
            <a:ext cx="3685032" cy="337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282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12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7235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Historical Policy Impacts on Wind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6" name="Picture 5" descr="Figure_2_3-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07" y="1089646"/>
            <a:ext cx="8754533" cy="5454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562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604" y="1270000"/>
            <a:ext cx="8782744" cy="41574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17501"/>
            <a:ext cx="9144000" cy="812799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en-US" sz="360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Arial" pitchFamily="34" charset="0"/>
              </a:rPr>
              <a:t>Wind Vision Sensitivity Scenarios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16000" y="5753100"/>
            <a:ext cx="7099300" cy="83099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With Business as Usual (BAU – no incentives), wind deployment is minimal for the next 10 to 15 years.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4930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Impact of Wind Incentive Uncertainty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7500" y="1701800"/>
            <a:ext cx="85598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  <a:latin typeface="Calibri"/>
              </a:rPr>
              <a:t>Extensive analysis shows that, without policy support, wind growth in the United States stagnates until the late 2020s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  <a:latin typeface="Calibri"/>
              </a:rPr>
              <a:t>The U.S. wind manufacturing and supply sector likely shrinks substantially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  <a:latin typeface="Calibri"/>
              </a:rPr>
              <a:t>Wind expansion continues unabated in countries with stable policy support for clean energy (China, Europe)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  <a:latin typeface="Calibri"/>
              </a:rPr>
              <a:t>Robust U.S. expansion resumes in the late 2020s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  <a:latin typeface="Calibri"/>
              </a:rPr>
              <a:t>Where will we get our wind equipment?</a:t>
            </a:r>
          </a:p>
        </p:txBody>
      </p:sp>
    </p:spTree>
    <p:extLst>
      <p:ext uri="{BB962C8B-B14F-4D97-AF65-F5344CB8AC3E}">
        <p14:creationId xmlns:p14="http://schemas.microsoft.com/office/powerpoint/2010/main" val="250729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Wind and Nuclear Generation in China</a:t>
            </a:r>
            <a:endParaRPr lang="en-US" dirty="0"/>
          </a:p>
        </p:txBody>
      </p:sp>
      <p:pic>
        <p:nvPicPr>
          <p:cNvPr id="4" name="Picture 3" descr="20150512_Wind_China_F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246" y="1540568"/>
            <a:ext cx="6827520" cy="486460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54200" y="2726855"/>
            <a:ext cx="3289300" cy="169274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ED9A38"/>
                </a:solidFill>
                <a:latin typeface="Calibri"/>
              </a:rPr>
              <a:t>Nuclear role leveling off</a:t>
            </a:r>
          </a:p>
          <a:p>
            <a:pPr algn="ctr"/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algn="ctr"/>
            <a:r>
              <a:rPr lang="en-US" dirty="0" smtClean="0">
                <a:solidFill>
                  <a:srgbClr val="388AEB"/>
                </a:solidFill>
                <a:latin typeface="Calibri"/>
              </a:rPr>
              <a:t>Wind role expanding</a:t>
            </a:r>
            <a:endParaRPr lang="en-US" dirty="0">
              <a:solidFill>
                <a:srgbClr val="388AE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689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China 2050 High Renewable Energy Penetration Scenario and Roadmap Study*</a:t>
            </a:r>
            <a:endParaRPr lang="en-US" sz="3600" dirty="0"/>
          </a:p>
        </p:txBody>
      </p:sp>
      <p:pic>
        <p:nvPicPr>
          <p:cNvPr id="5" name="Picture 4" descr="China Energy000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1" t="38615" r="8913" b="22661"/>
          <a:stretch/>
        </p:blipFill>
        <p:spPr>
          <a:xfrm>
            <a:off x="2240277" y="1663574"/>
            <a:ext cx="5824728" cy="40507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1879600"/>
            <a:ext cx="1663700" cy="369331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2050 power generation:15,200 </a:t>
            </a:r>
            <a:r>
              <a:rPr lang="en-US" dirty="0" err="1" smtClean="0"/>
              <a:t>TWh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91% non-</a:t>
            </a:r>
            <a:r>
              <a:rPr lang="en-US" dirty="0" smtClean="0"/>
              <a:t>fossil</a:t>
            </a:r>
          </a:p>
          <a:p>
            <a:endParaRPr lang="en-US" dirty="0"/>
          </a:p>
          <a:p>
            <a:r>
              <a:rPr lang="en-US" dirty="0" smtClean="0"/>
              <a:t>86% renewable</a:t>
            </a:r>
          </a:p>
          <a:p>
            <a:endParaRPr lang="en-US" dirty="0"/>
          </a:p>
          <a:p>
            <a:r>
              <a:rPr lang="en-US" dirty="0" smtClean="0"/>
              <a:t>35% wind</a:t>
            </a:r>
          </a:p>
          <a:p>
            <a:endParaRPr lang="en-US" dirty="0"/>
          </a:p>
          <a:p>
            <a:r>
              <a:rPr lang="en-US" dirty="0" smtClean="0"/>
              <a:t>28% solar</a:t>
            </a:r>
          </a:p>
          <a:p>
            <a:endParaRPr lang="en-US" dirty="0"/>
          </a:p>
          <a:p>
            <a:r>
              <a:rPr lang="en-US" dirty="0" smtClean="0"/>
              <a:t>7% coal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007100"/>
            <a:ext cx="8115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*Energy Research Institute (China), National Development and Reform Commission, April 2015</a:t>
            </a:r>
            <a:endParaRPr lang="en-US" sz="1600" dirty="0"/>
          </a:p>
        </p:txBody>
      </p:sp>
      <p:sp>
        <p:nvSpPr>
          <p:cNvPr id="8" name="Right Brace 7"/>
          <p:cNvSpPr/>
          <p:nvPr/>
        </p:nvSpPr>
        <p:spPr>
          <a:xfrm>
            <a:off x="8065005" y="2727755"/>
            <a:ext cx="113795" cy="469900"/>
          </a:xfrm>
          <a:prstGeom prst="rightBrace">
            <a:avLst/>
          </a:prstGeom>
          <a:ln>
            <a:solidFill>
              <a:srgbClr val="63A33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5400000">
            <a:off x="8045564" y="2800465"/>
            <a:ext cx="574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63A33F"/>
                </a:solidFill>
              </a:rPr>
              <a:t>wind</a:t>
            </a:r>
            <a:endParaRPr lang="en-US" sz="1400" dirty="0">
              <a:solidFill>
                <a:srgbClr val="63A33F"/>
              </a:solidFill>
            </a:endParaRPr>
          </a:p>
        </p:txBody>
      </p:sp>
      <p:sp>
        <p:nvSpPr>
          <p:cNvPr id="10" name="Left Arrow 9"/>
          <p:cNvSpPr/>
          <p:nvPr/>
        </p:nvSpPr>
        <p:spPr>
          <a:xfrm>
            <a:off x="7658101" y="4690533"/>
            <a:ext cx="347132" cy="160867"/>
          </a:xfrm>
          <a:prstGeom prst="leftArrow">
            <a:avLst>
              <a:gd name="adj1" fmla="val 50000"/>
              <a:gd name="adj2" fmla="val 46344"/>
            </a:avLst>
          </a:prstGeom>
          <a:solidFill>
            <a:srgbClr val="63A33F"/>
          </a:solidFill>
          <a:ln>
            <a:solidFill>
              <a:srgbClr val="63A33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rot="5400000">
            <a:off x="7871997" y="4612333"/>
            <a:ext cx="574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63A33F"/>
                </a:solidFill>
              </a:rPr>
              <a:t>wind</a:t>
            </a:r>
            <a:endParaRPr lang="en-US" sz="1400" dirty="0">
              <a:solidFill>
                <a:srgbClr val="63A3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8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doe\dfsfr\HOME_FORS2\Noah.Golding\My Documents\My Pictures\Wind Vision Her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29" y="510755"/>
            <a:ext cx="8173771" cy="424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4300" y="5003800"/>
            <a:ext cx="88391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An assessment of wind power’s status, prospects and contributions over the next three decades: costs, benefits, other impacts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Conducted by over 250 experts in wind, electric power, and the environment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Released March 2015 by the U.S. Department of Energy</a:t>
            </a:r>
            <a:endParaRPr lang="en-US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888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12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Implications for Policy Makers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2946400"/>
          </a:xfrm>
        </p:spPr>
        <p:txBody>
          <a:bodyPr>
            <a:normAutofit/>
          </a:bodyPr>
          <a:lstStyle/>
          <a:p>
            <a:pPr>
              <a:spcBef>
                <a:spcPts val="672"/>
              </a:spcBef>
              <a:spcAft>
                <a:spcPts val="1200"/>
              </a:spcAft>
            </a:pPr>
            <a:r>
              <a:rPr lang="en-US" sz="2800" dirty="0" smtClean="0">
                <a:solidFill>
                  <a:schemeClr val="bg1"/>
                </a:solidFill>
              </a:rPr>
              <a:t>Without near-term policy support, wind deployment will be minimal and the domestic wind manufacturing sector will likely wither</a:t>
            </a:r>
          </a:p>
          <a:p>
            <a:pPr>
              <a:spcAft>
                <a:spcPts val="1200"/>
              </a:spcAft>
            </a:pPr>
            <a:r>
              <a:rPr lang="en-US" sz="2800" dirty="0" smtClean="0">
                <a:solidFill>
                  <a:schemeClr val="bg1"/>
                </a:solidFill>
              </a:rPr>
              <a:t>Wind’s environmental benefits would more than offset any near term incremental costs, providing justification for policy support</a:t>
            </a:r>
          </a:p>
        </p:txBody>
      </p:sp>
      <p:pic>
        <p:nvPicPr>
          <p:cNvPr id="4" name="Picture 2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40" b="18748"/>
          <a:stretch/>
        </p:blipFill>
        <p:spPr bwMode="auto">
          <a:xfrm>
            <a:off x="4902237" y="4482713"/>
            <a:ext cx="3517514" cy="1909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4364038"/>
            <a:ext cx="3441700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Aft>
                <a:spcPts val="600"/>
              </a:spcAft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Prospective sources of </a:t>
            </a:r>
            <a:r>
              <a:rPr lang="en-US" sz="2800" dirty="0" smtClean="0">
                <a:solidFill>
                  <a:schemeClr val="bg1"/>
                </a:solidFill>
              </a:rPr>
              <a:t>support:</a:t>
            </a:r>
          </a:p>
          <a:p>
            <a:pPr marL="800100" lvl="1" indent="-342900">
              <a:buFont typeface="Lucida Grande"/>
              <a:buChar char="­"/>
            </a:pPr>
            <a:r>
              <a:rPr lang="en-US" sz="2000" dirty="0" smtClean="0">
                <a:solidFill>
                  <a:schemeClr val="bg1"/>
                </a:solidFill>
              </a:rPr>
              <a:t>PTC</a:t>
            </a:r>
          </a:p>
          <a:p>
            <a:pPr marL="800100" lvl="1" indent="-342900">
              <a:buFont typeface="Lucida Grande"/>
              <a:buChar char="­"/>
            </a:pPr>
            <a:r>
              <a:rPr lang="en-US" sz="2000" dirty="0" smtClean="0">
                <a:solidFill>
                  <a:schemeClr val="bg1"/>
                </a:solidFill>
              </a:rPr>
              <a:t>EPA </a:t>
            </a:r>
            <a:r>
              <a:rPr lang="en-US" sz="2000" dirty="0">
                <a:solidFill>
                  <a:schemeClr val="bg1"/>
                </a:solidFill>
              </a:rPr>
              <a:t>Clean Power </a:t>
            </a:r>
            <a:r>
              <a:rPr lang="en-US" sz="2000" dirty="0" smtClean="0">
                <a:solidFill>
                  <a:schemeClr val="bg1"/>
                </a:solidFill>
              </a:rPr>
              <a:t>Plan</a:t>
            </a:r>
          </a:p>
          <a:p>
            <a:pPr marL="800100" lvl="1" indent="-342900">
              <a:buFont typeface="Lucida Grande"/>
              <a:buChar char="­"/>
            </a:pPr>
            <a:r>
              <a:rPr lang="en-US" sz="2000" dirty="0" smtClean="0">
                <a:solidFill>
                  <a:schemeClr val="bg1"/>
                </a:solidFill>
              </a:rPr>
              <a:t>Other</a:t>
            </a:r>
            <a:r>
              <a:rPr lang="en-US" sz="2000" dirty="0">
                <a:solidFill>
                  <a:schemeClr val="bg1"/>
                </a:solidFill>
              </a:rPr>
              <a:t>?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56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12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1062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Discussion Topics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1510034"/>
            <a:ext cx="5308600" cy="4356099"/>
          </a:xfrm>
        </p:spPr>
        <p:txBody>
          <a:bodyPr>
            <a:normAutofit lnSpcReduction="10000"/>
          </a:bodyPr>
          <a:lstStyle/>
          <a:p>
            <a:pPr>
              <a:spcAft>
                <a:spcPts val="1800"/>
              </a:spcAft>
            </a:pPr>
            <a:r>
              <a:rPr lang="en-US" sz="3000" dirty="0" smtClean="0">
                <a:solidFill>
                  <a:schemeClr val="bg1">
                    <a:lumMod val="65000"/>
                  </a:schemeClr>
                </a:solidFill>
              </a:rPr>
              <a:t>Highlights of New DOE Wind Vision findings</a:t>
            </a:r>
          </a:p>
          <a:p>
            <a:pPr>
              <a:spcAft>
                <a:spcPts val="1800"/>
              </a:spcAft>
            </a:pPr>
            <a:r>
              <a:rPr lang="en-US" sz="3000" dirty="0" smtClean="0">
                <a:solidFill>
                  <a:schemeClr val="bg1">
                    <a:lumMod val="65000"/>
                  </a:schemeClr>
                </a:solidFill>
              </a:rPr>
              <a:t>Focus on costs, benefits, and other impacts</a:t>
            </a:r>
          </a:p>
          <a:p>
            <a:pPr>
              <a:spcAft>
                <a:spcPts val="1800"/>
              </a:spcAft>
            </a:pPr>
            <a:r>
              <a:rPr lang="en-US" sz="3000" dirty="0" smtClean="0">
                <a:solidFill>
                  <a:schemeClr val="bg1">
                    <a:lumMod val="65000"/>
                  </a:schemeClr>
                </a:solidFill>
              </a:rPr>
              <a:t>Implications for wind deployment going forward</a:t>
            </a:r>
          </a:p>
          <a:p>
            <a:pPr>
              <a:spcAft>
                <a:spcPts val="1800"/>
              </a:spcAft>
            </a:pPr>
            <a:r>
              <a:rPr lang="en-US" sz="3000" b="1" dirty="0" smtClean="0">
                <a:solidFill>
                  <a:srgbClr val="FFFFFF"/>
                </a:solidFill>
              </a:rPr>
              <a:t>Prospects for regional expansion</a:t>
            </a:r>
            <a:endParaRPr lang="en-US" sz="3000" b="1" dirty="0">
              <a:solidFill>
                <a:srgbClr val="FFFFFF"/>
              </a:solidFill>
            </a:endParaRPr>
          </a:p>
        </p:txBody>
      </p:sp>
      <p:pic>
        <p:nvPicPr>
          <p:cNvPr id="5" name="Picture 4" descr="Figure_2_3-01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14" y="3688084"/>
            <a:ext cx="1664208" cy="103693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0" r="7456" b="20327"/>
          <a:stretch/>
        </p:blipFill>
        <p:spPr bwMode="auto">
          <a:xfrm>
            <a:off x="622070" y="4895596"/>
            <a:ext cx="1673352" cy="101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power-plant-4035_1280.jpg"/>
          <p:cNvPicPr>
            <a:picLocks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14" y="2589908"/>
            <a:ext cx="1625600" cy="975360"/>
          </a:xfrm>
          <a:prstGeom prst="rect">
            <a:avLst/>
          </a:prstGeom>
        </p:spPr>
      </p:pic>
      <p:pic>
        <p:nvPicPr>
          <p:cNvPr id="8" name="Picture 2" descr="\\doe\dfsfr\HOME_FORS2\Noah.Golding\My Documents\My Pictures\Wind Vision Hero.png"/>
          <p:cNvPicPr>
            <a:picLocks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r="32097"/>
          <a:stretch/>
        </p:blipFill>
        <p:spPr bwMode="auto">
          <a:xfrm>
            <a:off x="631214" y="1346074"/>
            <a:ext cx="1600579" cy="10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65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32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What’s the Size of the U.S. Wind Resource?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54100" y="5862828"/>
            <a:ext cx="6997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FF"/>
                </a:solidFill>
                <a:latin typeface="Calibri"/>
              </a:rPr>
              <a:t>Authoritative Estimate: Developable wind resource is 13 times </a:t>
            </a:r>
            <a:r>
              <a:rPr lang="en-US" sz="2400" b="1" i="1" dirty="0" smtClean="0">
                <a:solidFill>
                  <a:srgbClr val="FFFFFF"/>
                </a:solidFill>
                <a:latin typeface="Calibri"/>
              </a:rPr>
              <a:t>total</a:t>
            </a:r>
            <a:r>
              <a:rPr lang="en-US" sz="2400" dirty="0" smtClean="0">
                <a:solidFill>
                  <a:srgbClr val="FFFFFF"/>
                </a:solidFill>
                <a:latin typeface="Calibri"/>
              </a:rPr>
              <a:t> U.S. electricity consumption</a:t>
            </a:r>
            <a:endParaRPr lang="en-US" sz="2400" dirty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8" name="Content Placeholder 7" descr="wind-map-USA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5" b="714"/>
          <a:stretch/>
        </p:blipFill>
        <p:spPr>
          <a:xfrm>
            <a:off x="1054100" y="1234440"/>
            <a:ext cx="7022592" cy="4517970"/>
          </a:xfrm>
        </p:spPr>
      </p:pic>
    </p:spTree>
    <p:extLst>
      <p:ext uri="{BB962C8B-B14F-4D97-AF65-F5344CB8AC3E}">
        <p14:creationId xmlns:p14="http://schemas.microsoft.com/office/powerpoint/2010/main" val="36839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3064" y="0"/>
            <a:ext cx="8178866" cy="9017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z="3600" dirty="0">
                <a:ea typeface="ＭＳ Ｐゴシック"/>
                <a:cs typeface="ＭＳ Ｐゴシック"/>
              </a:rPr>
              <a:t>Evolution of </a:t>
            </a:r>
            <a:r>
              <a:rPr lang="en-US" sz="3600" dirty="0" smtClean="0">
                <a:ea typeface="ＭＳ Ｐゴシック"/>
                <a:cs typeface="ＭＳ Ｐゴシック"/>
              </a:rPr>
              <a:t>Wind Turbine </a:t>
            </a:r>
            <a:r>
              <a:rPr lang="en-US" sz="3600" dirty="0">
                <a:ea typeface="ＭＳ Ｐゴシック"/>
                <a:cs typeface="ＭＳ Ｐゴシック"/>
              </a:rPr>
              <a:t>Size </a:t>
            </a:r>
            <a:r>
              <a:rPr lang="en-US" sz="3600" dirty="0" smtClean="0">
                <a:ea typeface="ＭＳ Ｐゴシック"/>
                <a:cs typeface="ＭＳ Ｐゴシック"/>
              </a:rPr>
              <a:t/>
            </a:r>
            <a:br>
              <a:rPr lang="en-US" sz="3600" dirty="0" smtClean="0">
                <a:ea typeface="ＭＳ Ｐゴシック"/>
                <a:cs typeface="ＭＳ Ｐゴシック"/>
              </a:rPr>
            </a:br>
            <a:r>
              <a:rPr lang="en-US" sz="3600" dirty="0" smtClean="0">
                <a:ea typeface="ＭＳ Ｐゴシック"/>
                <a:cs typeface="ＭＳ Ｐゴシック"/>
              </a:rPr>
              <a:t>(</a:t>
            </a:r>
            <a:r>
              <a:rPr lang="en-US" sz="3600" dirty="0">
                <a:ea typeface="ＭＳ Ｐゴシック"/>
                <a:cs typeface="ＭＳ Ｐゴシック"/>
              </a:rPr>
              <a:t>Land Based)</a:t>
            </a:r>
          </a:p>
        </p:txBody>
      </p:sp>
      <p:pic>
        <p:nvPicPr>
          <p:cNvPr id="9218" name="Picture 2" descr="C:\Documents and Settings\john.meissner\Desktop\Turbine Growth Graphi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06" y="1254264"/>
            <a:ext cx="8396278" cy="5222439"/>
          </a:xfrm>
          <a:prstGeom prst="rect">
            <a:avLst/>
          </a:prstGeom>
          <a:solidFill>
            <a:schemeClr val="bg1"/>
          </a:solidFill>
          <a:extLst/>
        </p:spPr>
      </p:pic>
    </p:spTree>
    <p:extLst>
      <p:ext uri="{BB962C8B-B14F-4D97-AF65-F5344CB8AC3E}">
        <p14:creationId xmlns:p14="http://schemas.microsoft.com/office/powerpoint/2010/main" val="354982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" y="0"/>
            <a:ext cx="6070600" cy="90170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Yesterday’s Technology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/>
              <a:t>Estimates of Economically Viable Development</a:t>
            </a:r>
            <a:endParaRPr lang="en-US" sz="2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0" dirty="0" smtClean="0">
                <a:solidFill>
                  <a:srgbClr val="50565C"/>
                </a:solidFill>
              </a:rPr>
              <a:t>Land area with a gross CF &gt; 35% for a 2008 </a:t>
            </a:r>
            <a:r>
              <a:rPr lang="en-US" sz="2400" b="0" dirty="0">
                <a:solidFill>
                  <a:srgbClr val="50565C"/>
                </a:solidFill>
              </a:rPr>
              <a:t>IEC Class </a:t>
            </a:r>
            <a:r>
              <a:rPr lang="en-US" sz="2400" b="0" dirty="0" smtClean="0">
                <a:solidFill>
                  <a:srgbClr val="50565C"/>
                </a:solidFill>
              </a:rPr>
              <a:t>2 turbine at an 80 m hub height: </a:t>
            </a:r>
            <a:r>
              <a:rPr lang="en-US" dirty="0" smtClean="0">
                <a:solidFill>
                  <a:srgbClr val="50565C"/>
                </a:solidFill>
              </a:rPr>
              <a:t>634,475</a:t>
            </a:r>
            <a:r>
              <a:rPr lang="en-US" sz="2400" b="0" dirty="0" smtClean="0">
                <a:solidFill>
                  <a:srgbClr val="50565C"/>
                </a:solidFill>
              </a:rPr>
              <a:t> mi</a:t>
            </a:r>
            <a:r>
              <a:rPr lang="en-US" sz="2400" b="0" baseline="30000" dirty="0" smtClean="0">
                <a:solidFill>
                  <a:srgbClr val="50565C"/>
                </a:solidFill>
              </a:rPr>
              <a:t>2</a:t>
            </a:r>
            <a:r>
              <a:rPr lang="en-US" sz="2400" baseline="30000" dirty="0" smtClean="0">
                <a:solidFill>
                  <a:srgbClr val="50565C"/>
                </a:solidFill>
              </a:rPr>
              <a:t> </a:t>
            </a:r>
            <a:r>
              <a:rPr lang="en-US" sz="2400" b="0" dirty="0" smtClean="0">
                <a:solidFill>
                  <a:srgbClr val="50565C"/>
                </a:solidFill>
              </a:rPr>
              <a:t>above 35% GCF</a:t>
            </a:r>
            <a:endParaRPr lang="en-US" sz="2400" b="0" dirty="0">
              <a:solidFill>
                <a:srgbClr val="50565C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61888" y="1752600"/>
            <a:ext cx="6296269" cy="4865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46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525" y="118872"/>
            <a:ext cx="6126700" cy="566928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Today’s Technology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/>
              <a:t>Estimates of </a:t>
            </a:r>
            <a:r>
              <a:rPr lang="en-US" sz="2400" dirty="0"/>
              <a:t>Economically Viable </a:t>
            </a:r>
            <a:r>
              <a:rPr lang="en-US" sz="2400" dirty="0" smtClean="0"/>
              <a:t>Development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948271"/>
            <a:ext cx="9220200" cy="4800600"/>
          </a:xfrm>
        </p:spPr>
        <p:txBody>
          <a:bodyPr/>
          <a:lstStyle/>
          <a:p>
            <a:pPr marL="457200" lvl="1" indent="0">
              <a:buNone/>
            </a:pPr>
            <a:r>
              <a:rPr lang="en-US" sz="2400" dirty="0">
                <a:solidFill>
                  <a:srgbClr val="50565C"/>
                </a:solidFill>
              </a:rPr>
              <a:t>Land area with a gross </a:t>
            </a:r>
            <a:r>
              <a:rPr lang="en-US" sz="2400" dirty="0" smtClean="0">
                <a:solidFill>
                  <a:srgbClr val="50565C"/>
                </a:solidFill>
              </a:rPr>
              <a:t>CF &gt; 35% </a:t>
            </a:r>
            <a:r>
              <a:rPr lang="en-US" sz="2400" dirty="0">
                <a:solidFill>
                  <a:srgbClr val="50565C"/>
                </a:solidFill>
              </a:rPr>
              <a:t>for </a:t>
            </a:r>
            <a:r>
              <a:rPr lang="en-US" sz="2400" dirty="0" smtClean="0">
                <a:solidFill>
                  <a:srgbClr val="50565C"/>
                </a:solidFill>
              </a:rPr>
              <a:t>IEC class appropriate GE turbine at an 110 m </a:t>
            </a:r>
            <a:r>
              <a:rPr lang="en-US" sz="2400" dirty="0">
                <a:solidFill>
                  <a:srgbClr val="50565C"/>
                </a:solidFill>
              </a:rPr>
              <a:t>h</a:t>
            </a:r>
            <a:r>
              <a:rPr lang="en-US" sz="2400" dirty="0" smtClean="0">
                <a:solidFill>
                  <a:srgbClr val="50565C"/>
                </a:solidFill>
              </a:rPr>
              <a:t>ub height: 1.3 million mi</a:t>
            </a:r>
            <a:r>
              <a:rPr lang="en-US" sz="2400" baseline="30000" dirty="0" smtClean="0">
                <a:solidFill>
                  <a:srgbClr val="50565C"/>
                </a:solidFill>
              </a:rPr>
              <a:t>2  </a:t>
            </a:r>
            <a:r>
              <a:rPr lang="en-US" sz="2400" dirty="0" smtClean="0">
                <a:solidFill>
                  <a:srgbClr val="50565C"/>
                </a:solidFill>
              </a:rPr>
              <a:t>above 35% GCF</a:t>
            </a:r>
            <a:endParaRPr lang="en-US" sz="2400" dirty="0">
              <a:solidFill>
                <a:srgbClr val="50565C"/>
              </a:solidFill>
            </a:endParaRPr>
          </a:p>
          <a:p>
            <a:pPr marL="457200" lvl="1" indent="0">
              <a:buNone/>
            </a:pP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61247" y="1752600"/>
            <a:ext cx="6296269" cy="4865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27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14786"/>
            <a:ext cx="8229600" cy="969387"/>
          </a:xfrm>
        </p:spPr>
        <p:txBody>
          <a:bodyPr/>
          <a:lstStyle/>
          <a:p>
            <a:r>
              <a:rPr lang="en-US" dirty="0" smtClean="0"/>
              <a:t>New Opportunities for Wind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26979" y="1836647"/>
            <a:ext cx="7017021" cy="4826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 txBox="1">
            <a:spLocks/>
          </p:cNvSpPr>
          <p:nvPr/>
        </p:nvSpPr>
        <p:spPr bwMode="auto">
          <a:xfrm>
            <a:off x="274637" y="1008063"/>
            <a:ext cx="8631237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ern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 smtClean="0"/>
              <a:t>Larger rotor designs and a 140 m hub height provide the opportunity for wind power to expand to all U.S. states.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74636" y="2057400"/>
            <a:ext cx="246856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500"/>
              </a:spcBef>
            </a:pPr>
            <a:r>
              <a:rPr lang="en-US" b="1" dirty="0"/>
              <a:t>Next generation wind turbines will unlock additional wind power resource potential across over 1.1 million square miles</a:t>
            </a:r>
            <a:r>
              <a:rPr lang="en-US" dirty="0"/>
              <a:t>, nearly tripling the amount of developable land area for wind when compared with 2008 turbine technology;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4479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7800" y="0"/>
            <a:ext cx="7339096" cy="901700"/>
          </a:xfrm>
        </p:spPr>
        <p:txBody>
          <a:bodyPr>
            <a:normAutofit/>
          </a:bodyPr>
          <a:lstStyle/>
          <a:p>
            <a:r>
              <a:rPr lang="en-US" dirty="0" smtClean="0"/>
              <a:t>Expanded Regional Potential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1"/>
          </p:nvPr>
        </p:nvSpPr>
        <p:spPr>
          <a:xfrm>
            <a:off x="274637" y="1008063"/>
            <a:ext cx="8631237" cy="69691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New technology allows greatly expanded development potential in areas where limited potential was thought to exist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32071846"/>
              </p:ext>
            </p:extLst>
          </p:nvPr>
        </p:nvGraphicFramePr>
        <p:xfrm>
          <a:off x="866775" y="1857375"/>
          <a:ext cx="7618413" cy="458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318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12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6600" y="1854200"/>
            <a:ext cx="5168900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Wind Vision</a:t>
            </a:r>
          </a:p>
          <a:p>
            <a:endParaRPr lang="en-US" dirty="0"/>
          </a:p>
          <a:p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://energy.gov/eere/wind/wind-</a:t>
            </a:r>
            <a:r>
              <a:rPr lang="en-US" sz="2000" dirty="0" smtClean="0">
                <a:hlinkClick r:id="rId2"/>
              </a:rPr>
              <a:t>vision</a:t>
            </a:r>
            <a:endParaRPr lang="en-US" sz="2000" dirty="0" smtClean="0"/>
          </a:p>
          <a:p>
            <a:endParaRPr lang="en-US" dirty="0"/>
          </a:p>
          <a:p>
            <a:endParaRPr lang="en-US" sz="2800" i="1" dirty="0" smtClean="0"/>
          </a:p>
          <a:p>
            <a:r>
              <a:rPr lang="en-US" sz="2800" i="1" dirty="0" smtClean="0"/>
              <a:t>Enabling Wind Power Nationwide</a:t>
            </a:r>
          </a:p>
          <a:p>
            <a:r>
              <a:rPr lang="en-US" sz="2000" dirty="0"/>
              <a:t>	</a:t>
            </a:r>
            <a:r>
              <a:rPr lang="en-US" sz="2000" dirty="0">
                <a:hlinkClick r:id="rId3"/>
              </a:rPr>
              <a:t>http://energy.gov/eere/wind/downloads/enabling-wind-power-</a:t>
            </a:r>
            <a:r>
              <a:rPr lang="en-US" sz="2000" dirty="0" smtClean="0">
                <a:hlinkClick r:id="rId3"/>
              </a:rPr>
              <a:t>nationwide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1049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787400" y="441325"/>
            <a:ext cx="7581900" cy="6130925"/>
            <a:chOff x="5933999" y="955792"/>
            <a:chExt cx="2831724" cy="5230765"/>
          </a:xfrm>
        </p:grpSpPr>
        <p:sp>
          <p:nvSpPr>
            <p:cNvPr id="11" name="Rectangle 3"/>
            <p:cNvSpPr txBox="1">
              <a:spLocks/>
            </p:cNvSpPr>
            <p:nvPr/>
          </p:nvSpPr>
          <p:spPr bwMode="auto">
            <a:xfrm>
              <a:off x="5933999" y="1690518"/>
              <a:ext cx="2831724" cy="4496039"/>
            </a:xfrm>
            <a:prstGeom prst="rect">
              <a:avLst/>
            </a:prstGeom>
            <a:solidFill>
              <a:srgbClr val="B3D3F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spcCol="182880" anchor="t" anchorCtr="0" compatLnSpc="1">
              <a:prstTxWarp prst="textNoShape">
                <a:avLst/>
              </a:prstTxWarp>
            </a:bodyPr>
            <a:lstStyle>
              <a:lvl1pPr marL="342900" indent="-3429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rgbClr val="292929"/>
                  </a:solidFill>
                  <a:latin typeface="Arial Narrow" pitchFamily="34" charset="0"/>
                  <a:ea typeface="ＭＳ Ｐゴシック" pitchFamily="-108" charset="-128"/>
                  <a:cs typeface="ＭＳ Ｐゴシック" pitchFamily="-110" charset="-128"/>
                </a:defRPr>
              </a:lvl1pPr>
              <a:lvl2pPr marL="742950" indent="-2857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rgbClr val="292929"/>
                  </a:solidFill>
                  <a:latin typeface="Arial Narrow" pitchFamily="34" charset="0"/>
                  <a:ea typeface="ＭＳ Ｐゴシック" pitchFamily="-108" charset="-128"/>
                  <a:cs typeface="ＭＳ Ｐゴシック"/>
                </a:defRPr>
              </a:lvl2pPr>
              <a:lvl3pPr marL="11430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kern="1200">
                  <a:solidFill>
                    <a:srgbClr val="292929"/>
                  </a:solidFill>
                  <a:latin typeface="Arial Narrow" pitchFamily="34" charset="0"/>
                  <a:ea typeface="ＭＳ Ｐゴシック" pitchFamily="-108" charset="-128"/>
                  <a:cs typeface="ＭＳ Ｐゴシック"/>
                </a:defRPr>
              </a:lvl3pPr>
              <a:lvl4pPr marL="16002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kern="1200">
                  <a:solidFill>
                    <a:srgbClr val="292929"/>
                  </a:solidFill>
                  <a:latin typeface="Arial Narrow" pitchFamily="34" charset="0"/>
                  <a:ea typeface="ＭＳ Ｐゴシック" pitchFamily="-108" charset="-128"/>
                  <a:cs typeface="ＭＳ Ｐゴシック"/>
                </a:defRPr>
              </a:lvl4pPr>
              <a:lvl5pPr marL="20574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ern="1200">
                  <a:solidFill>
                    <a:srgbClr val="292929"/>
                  </a:solidFill>
                  <a:latin typeface="Arial Narrow" pitchFamily="34" charset="0"/>
                  <a:ea typeface="ＭＳ Ｐゴシック" pitchFamily="-108" charset="-128"/>
                  <a:cs typeface="ＭＳ Ｐゴシック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3838" indent="-223838">
                <a:spcBef>
                  <a:spcPts val="0"/>
                </a:spcBef>
                <a:spcAft>
                  <a:spcPts val="600"/>
                </a:spcAft>
              </a:pPr>
              <a:r>
                <a:rPr lang="en-US" b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4.6% of U.S. 2014 </a:t>
              </a:r>
              <a:r>
                <a:rPr lang="en-US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power generation</a:t>
              </a:r>
              <a:endParaRPr lang="en-US" baseline="30000" dirty="0" smtClean="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pPr marL="223838" indent="-223838">
                <a:spcBef>
                  <a:spcPts val="0"/>
                </a:spcBef>
                <a:spcAft>
                  <a:spcPts val="600"/>
                </a:spcAft>
              </a:pPr>
              <a:r>
                <a:rPr lang="en-US" b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42%</a:t>
              </a:r>
              <a:r>
                <a:rPr lang="en-US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 of all 2012 U.S. power capacity additions, the highest of any resource (investment of </a:t>
              </a:r>
              <a:r>
                <a:rPr lang="en-US" b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$25 billion</a:t>
              </a:r>
              <a:r>
                <a:rPr lang="en-US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) </a:t>
              </a:r>
            </a:p>
            <a:p>
              <a:pPr marL="223838" indent="-223838">
                <a:spcBef>
                  <a:spcPts val="0"/>
                </a:spcBef>
                <a:spcAft>
                  <a:spcPts val="600"/>
                </a:spcAft>
              </a:pPr>
              <a:r>
                <a:rPr lang="en-US" b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59 GW wind capacity added from 2005 to 2014</a:t>
              </a:r>
              <a:r>
                <a:rPr lang="en-US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 </a:t>
              </a:r>
            </a:p>
            <a:p>
              <a:pPr marL="223838" indent="-223838">
                <a:spcBef>
                  <a:spcPts val="0"/>
                </a:spcBef>
                <a:spcAft>
                  <a:spcPts val="600"/>
                </a:spcAft>
              </a:pPr>
              <a:r>
                <a:rPr lang="en-US" b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11 states with &gt; 10% wind</a:t>
              </a:r>
              <a:r>
                <a:rPr lang="en-US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 generation in 2014: </a:t>
              </a:r>
              <a:r>
                <a:rPr lang="en-US" i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Colorado, Idaho, Iowa, Kansas, Maine, Minnesota, North Dakota, Oklahoma, Oregon, </a:t>
              </a:r>
              <a:r>
                <a:rPr lang="en-US" i="1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South Dakota, and Texas </a:t>
              </a:r>
              <a:endParaRPr lang="en-US" i="1" baseline="300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pPr marL="228600" indent="-228600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</a:pPr>
              <a:r>
                <a:rPr lang="en-US" b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Two </a:t>
              </a:r>
              <a:r>
                <a:rPr lang="en-US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states with &gt;25% </a:t>
              </a:r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</a:rPr>
                <a:t>wind </a:t>
              </a:r>
              <a:r>
                <a:rPr lang="en-US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generation in 2014: </a:t>
              </a:r>
              <a:r>
                <a:rPr lang="en-US" i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Iowa </a:t>
              </a:r>
              <a:r>
                <a:rPr lang="en-US" i="1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(30%) </a:t>
              </a:r>
              <a:r>
                <a:rPr lang="en-US" i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and South Dakota (</a:t>
              </a:r>
              <a:r>
                <a:rPr lang="en-US" i="1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25%)</a:t>
              </a:r>
              <a:endParaRPr lang="en-US" i="1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pPr marL="223838" indent="-223838">
                <a:spcBef>
                  <a:spcPts val="0"/>
                </a:spcBef>
                <a:spcAft>
                  <a:spcPts val="600"/>
                </a:spcAft>
              </a:pPr>
              <a:r>
                <a:rPr lang="en-US" b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Average of 73,000 U.S. jobs </a:t>
              </a:r>
              <a:r>
                <a:rPr lang="en-US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in installation, manufacturing and operations over 2010-2014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33999" y="955792"/>
              <a:ext cx="2831724" cy="631159"/>
            </a:xfrm>
            <a:prstGeom prst="rect">
              <a:avLst/>
            </a:prstGeom>
            <a:solidFill>
              <a:schemeClr val="accent4"/>
            </a:solidFill>
          </p:spPr>
          <p:txBody>
            <a:bodyPr vert="horz" wrap="none" lIns="91440" tIns="45720" rIns="91440" bIns="45720" rtlCol="0">
              <a:noAutofit/>
            </a:bodyPr>
            <a:lstStyle/>
            <a:p>
              <a:pPr algn="ctr">
                <a:spcBef>
                  <a:spcPct val="20000"/>
                </a:spcBef>
                <a:buFont typeface="Arial"/>
                <a:buNone/>
              </a:pPr>
              <a:r>
                <a:rPr lang="en-US" sz="3600" b="1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Key Wind Facts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15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52600" y="1068079"/>
            <a:ext cx="57912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1066800"/>
            <a:ext cx="9144000" cy="7620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buFont typeface="Arial"/>
              <a:buNone/>
            </a:pPr>
            <a:endParaRPr lang="en-US" sz="1400" b="1" dirty="0" smtClean="0">
              <a:solidFill>
                <a:srgbClr val="000000"/>
              </a:solidFill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9400" y="342900"/>
            <a:ext cx="8623300" cy="118110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buFont typeface="Arial"/>
              <a:buNone/>
            </a:pPr>
            <a:r>
              <a:rPr lang="en-US" sz="3200" dirty="0" smtClean="0">
                <a:solidFill>
                  <a:srgbClr val="000000"/>
                </a:solidFill>
                <a:latin typeface="Calibri" panose="020F0502020204030204" pitchFamily="34" charset="0"/>
                <a:cs typeface="Arial" pitchFamily="34" charset="0"/>
              </a:rPr>
              <a:t>Cumulative utility-scale wind deployment reached 61 GW across 39 states in 2013</a:t>
            </a:r>
          </a:p>
        </p:txBody>
      </p:sp>
    </p:spTree>
    <p:extLst>
      <p:ext uri="{BB962C8B-B14F-4D97-AF65-F5344CB8AC3E}">
        <p14:creationId xmlns:p14="http://schemas.microsoft.com/office/powerpoint/2010/main" val="142624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2" y="5848252"/>
            <a:ext cx="9143999" cy="757445"/>
            <a:chOff x="5933999" y="1404642"/>
            <a:chExt cx="2831724" cy="3474152"/>
          </a:xfrm>
        </p:grpSpPr>
        <p:sp>
          <p:nvSpPr>
            <p:cNvPr id="15" name="Rectangle 3"/>
            <p:cNvSpPr txBox="1">
              <a:spLocks/>
            </p:cNvSpPr>
            <p:nvPr/>
          </p:nvSpPr>
          <p:spPr bwMode="auto">
            <a:xfrm>
              <a:off x="5933999" y="1404642"/>
              <a:ext cx="2831724" cy="3474152"/>
            </a:xfrm>
            <a:prstGeom prst="rect">
              <a:avLst/>
            </a:prstGeom>
            <a:solidFill>
              <a:srgbClr val="B3D3F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spcCol="182880" anchor="t" anchorCtr="0" compatLnSpc="1">
              <a:prstTxWarp prst="textNoShape">
                <a:avLst/>
              </a:prstTxWarp>
            </a:bodyPr>
            <a:lstStyle>
              <a:lvl1pPr marL="342900" indent="-3429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rgbClr val="292929"/>
                  </a:solidFill>
                  <a:latin typeface="Arial Narrow" pitchFamily="34" charset="0"/>
                  <a:ea typeface="ＭＳ Ｐゴシック" pitchFamily="-108" charset="-128"/>
                  <a:cs typeface="ＭＳ Ｐゴシック" pitchFamily="-110" charset="-128"/>
                </a:defRPr>
              </a:lvl1pPr>
              <a:lvl2pPr marL="742950" indent="-2857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rgbClr val="292929"/>
                  </a:solidFill>
                  <a:latin typeface="Arial Narrow" pitchFamily="34" charset="0"/>
                  <a:ea typeface="ＭＳ Ｐゴシック" pitchFamily="-108" charset="-128"/>
                  <a:cs typeface="ＭＳ Ｐゴシック"/>
                </a:defRPr>
              </a:lvl2pPr>
              <a:lvl3pPr marL="11430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kern="1200">
                  <a:solidFill>
                    <a:srgbClr val="292929"/>
                  </a:solidFill>
                  <a:latin typeface="Arial Narrow" pitchFamily="34" charset="0"/>
                  <a:ea typeface="ＭＳ Ｐゴシック" pitchFamily="-108" charset="-128"/>
                  <a:cs typeface="ＭＳ Ｐゴシック"/>
                </a:defRPr>
              </a:lvl3pPr>
              <a:lvl4pPr marL="16002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kern="1200">
                  <a:solidFill>
                    <a:srgbClr val="292929"/>
                  </a:solidFill>
                  <a:latin typeface="Arial Narrow" pitchFamily="34" charset="0"/>
                  <a:ea typeface="ＭＳ Ｐゴシック" pitchFamily="-108" charset="-128"/>
                  <a:cs typeface="ＭＳ Ｐゴシック"/>
                </a:defRPr>
              </a:lvl4pPr>
              <a:lvl5pPr marL="20574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ern="1200">
                  <a:solidFill>
                    <a:srgbClr val="292929"/>
                  </a:solidFill>
                  <a:latin typeface="Arial Narrow" pitchFamily="34" charset="0"/>
                  <a:ea typeface="ＭＳ Ｐゴシック" pitchFamily="-108" charset="-128"/>
                  <a:cs typeface="ＭＳ Ｐゴシック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3838" indent="-223838">
                <a:spcBef>
                  <a:spcPts val="0"/>
                </a:spcBef>
                <a:spcAft>
                  <a:spcPts val="600"/>
                </a:spcAft>
              </a:pPr>
              <a:endParaRPr lang="en-US" sz="1400" dirty="0" smtClean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933999" y="1404642"/>
              <a:ext cx="420334" cy="3474152"/>
            </a:xfrm>
            <a:prstGeom prst="rect">
              <a:avLst/>
            </a:prstGeom>
            <a:solidFill>
              <a:schemeClr val="accent4"/>
            </a:solidFill>
          </p:spPr>
          <p:txBody>
            <a:bodyPr vert="horz" wrap="none" lIns="91440" tIns="45720" rIns="91440" bIns="45720" rtlCol="0">
              <a:normAutofit/>
            </a:bodyPr>
            <a:lstStyle/>
            <a:p>
              <a:pPr marL="0" marR="0" indent="0" algn="ctr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</a:pPr>
              <a:endPara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357314" y="5891161"/>
            <a:ext cx="7786687" cy="607828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indent="0" algn="l" defTabSz="4572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lang="en-US" sz="1700" dirty="0" smtClean="0">
                <a:solidFill>
                  <a:srgbClr val="000000"/>
                </a:solidFill>
                <a:latin typeface="Calibri" panose="020F0502020204030204" pitchFamily="34" charset="0"/>
                <a:cs typeface="Arial" pitchFamily="34" charset="0"/>
              </a:rPr>
              <a:t>The avoided CO</a:t>
            </a:r>
            <a:r>
              <a:rPr lang="en-US" sz="1100" dirty="0" smtClean="0">
                <a:solidFill>
                  <a:srgbClr val="000000"/>
                </a:solidFill>
                <a:latin typeface="Calibri" panose="020F0502020204030204" pitchFamily="34" charset="0"/>
                <a:cs typeface="Arial" pitchFamily="34" charset="0"/>
              </a:rPr>
              <a:t>2</a:t>
            </a:r>
            <a:r>
              <a:rPr lang="en-US" sz="1700" dirty="0" smtClean="0">
                <a:solidFill>
                  <a:srgbClr val="000000"/>
                </a:solidFill>
                <a:latin typeface="Calibri" panose="020F0502020204030204" pitchFamily="34" charset="0"/>
                <a:cs typeface="Arial" pitchFamily="34" charset="0"/>
              </a:rPr>
              <a:t> emissions from wind energy today help offset the equivalent of more than 24 million passenger vehicles</a:t>
            </a:r>
            <a:endParaRPr kumimoji="0" lang="en-US" sz="170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374" y="990600"/>
            <a:ext cx="6687879" cy="480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5423" y="6042307"/>
            <a:ext cx="1146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>
              <a:spcBef>
                <a:spcPct val="20000"/>
              </a:spcBef>
            </a:pPr>
            <a:r>
              <a:rPr lang="en-US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Key </a:t>
            </a: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Fact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457200" y="147638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dirty="0" smtClean="0"/>
              <a:t>Wind Energy Is Delivering a Variety of Environmental Benefits Now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5994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5246469"/>
            <a:ext cx="8229600" cy="1200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Calibri"/>
              </a:rPr>
              <a:t>Wind is variable and controlled largely by nature, but the myth that the power system can’t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accommodate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it has been  disproven by actual operating experience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76300" y="1543883"/>
            <a:ext cx="74549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sz="2600" dirty="0" smtClean="0">
                <a:solidFill>
                  <a:srgbClr val="FFFFFF"/>
                </a:solidFill>
                <a:latin typeface="Calibri"/>
              </a:rPr>
              <a:t>Very high shares of wind -- 30% to 60% instantaneously -- have not brought the power system down</a:t>
            </a: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sz="2600" dirty="0" smtClean="0">
                <a:solidFill>
                  <a:srgbClr val="FFFFFF"/>
                </a:solidFill>
                <a:latin typeface="Calibri"/>
              </a:rPr>
              <a:t>Several major electric utility operators now get over 10% of their annual generation from wind power</a:t>
            </a: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sz="2600" dirty="0" smtClean="0">
                <a:solidFill>
                  <a:srgbClr val="FFFFFF"/>
                </a:solidFill>
                <a:latin typeface="Calibri"/>
              </a:rPr>
              <a:t>Wind has helped the Texas power grid operator avoid blackouts when extreme drought forced curtailment of fossil-fueled plants </a:t>
            </a:r>
            <a:endParaRPr lang="en-US" sz="2600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Wind Is A Reliable Source of Electricity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sz="4000" i="1" dirty="0" smtClean="0">
                <a:solidFill>
                  <a:srgbClr val="FFFF00"/>
                </a:solidFill>
              </a:rPr>
              <a:t>Yes, the lights will stay on!</a:t>
            </a:r>
            <a:endParaRPr lang="en-US" sz="4000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98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Wind Growth Scenario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i="1" dirty="0" smtClean="0"/>
              <a:t>Aggressive but Reasonable</a:t>
            </a:r>
            <a:endParaRPr lang="en-US" sz="3600" i="1" dirty="0"/>
          </a:p>
        </p:txBody>
      </p:sp>
      <p:pic>
        <p:nvPicPr>
          <p:cNvPr id="4" name="Content Placeholder 3" descr="Figure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870" r="-14870"/>
          <a:stretch>
            <a:fillRect/>
          </a:stretch>
        </p:blipFill>
        <p:spPr>
          <a:xfrm>
            <a:off x="114300" y="1752601"/>
            <a:ext cx="8229600" cy="3975100"/>
          </a:xfrm>
        </p:spPr>
      </p:pic>
      <p:sp>
        <p:nvSpPr>
          <p:cNvPr id="3" name="TextBox 2"/>
          <p:cNvSpPr txBox="1"/>
          <p:nvPr/>
        </p:nvSpPr>
        <p:spPr>
          <a:xfrm>
            <a:off x="203200" y="5791201"/>
            <a:ext cx="873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Compare this to a baseline scenario with no new wind after 2013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Requires 8 to 10 GW/year of new wind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126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604" y="1270000"/>
            <a:ext cx="8782744" cy="41574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17501"/>
            <a:ext cx="9144000" cy="812799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en-US" sz="360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Arial" pitchFamily="34" charset="0"/>
              </a:rPr>
              <a:t>Wind Vision Sensitivity Scenarios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16000" y="5753100"/>
            <a:ext cx="7099300" cy="83099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With Business as Usual (BAU – no incentives), wind deployment is minimal for the next 10 to 15 years.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8371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eere_template_blue">
  <a:themeElements>
    <a:clrScheme name="~~~ EERE Colors ~~~">
      <a:dk1>
        <a:srgbClr val="50565C"/>
      </a:dk1>
      <a:lt1>
        <a:sysClr val="window" lastClr="FFFFFF"/>
      </a:lt1>
      <a:dk2>
        <a:srgbClr val="6A737B"/>
      </a:dk2>
      <a:lt2>
        <a:srgbClr val="EEECE1"/>
      </a:lt2>
      <a:accent1>
        <a:srgbClr val="7AC143"/>
      </a:accent1>
      <a:accent2>
        <a:srgbClr val="FFD200"/>
      </a:accent2>
      <a:accent3>
        <a:srgbClr val="00A4E4"/>
      </a:accent3>
      <a:accent4>
        <a:srgbClr val="006892"/>
      </a:accent4>
      <a:accent5>
        <a:srgbClr val="00853F"/>
      </a:accent5>
      <a:accent6>
        <a:srgbClr val="F58025"/>
      </a:accent6>
      <a:hlink>
        <a:srgbClr val="006892"/>
      </a:hlink>
      <a:folHlink>
        <a:srgbClr val="6A737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>
          <a:solidFill>
            <a:srgbClr val="000000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none" lIns="91440" tIns="45720" rIns="91440" bIns="45720" rtlCol="0">
        <a:normAutofit/>
      </a:bodyPr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1400" b="1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eere_template_blue">
  <a:themeElements>
    <a:clrScheme name="~~~ EERE Colors ~~~">
      <a:dk1>
        <a:srgbClr val="50565C"/>
      </a:dk1>
      <a:lt1>
        <a:sysClr val="window" lastClr="FFFFFF"/>
      </a:lt1>
      <a:dk2>
        <a:srgbClr val="6A737B"/>
      </a:dk2>
      <a:lt2>
        <a:srgbClr val="EEECE1"/>
      </a:lt2>
      <a:accent1>
        <a:srgbClr val="7AC143"/>
      </a:accent1>
      <a:accent2>
        <a:srgbClr val="FFD200"/>
      </a:accent2>
      <a:accent3>
        <a:srgbClr val="00A4E4"/>
      </a:accent3>
      <a:accent4>
        <a:srgbClr val="006892"/>
      </a:accent4>
      <a:accent5>
        <a:srgbClr val="00853F"/>
      </a:accent5>
      <a:accent6>
        <a:srgbClr val="F58025"/>
      </a:accent6>
      <a:hlink>
        <a:srgbClr val="006892"/>
      </a:hlink>
      <a:folHlink>
        <a:srgbClr val="6A737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>
          <a:solidFill>
            <a:srgbClr val="000000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none" lIns="91440" tIns="45720" rIns="91440" bIns="45720" rtlCol="0">
        <a:normAutofit/>
      </a:bodyPr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1400" b="1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1_eere_template_blue">
  <a:themeElements>
    <a:clrScheme name="~~~ EERE Colors ~~~">
      <a:dk1>
        <a:srgbClr val="50565C"/>
      </a:dk1>
      <a:lt1>
        <a:sysClr val="window" lastClr="FFFFFF"/>
      </a:lt1>
      <a:dk2>
        <a:srgbClr val="6A737B"/>
      </a:dk2>
      <a:lt2>
        <a:srgbClr val="EEECE1"/>
      </a:lt2>
      <a:accent1>
        <a:srgbClr val="7AC143"/>
      </a:accent1>
      <a:accent2>
        <a:srgbClr val="FFD200"/>
      </a:accent2>
      <a:accent3>
        <a:srgbClr val="00A4E4"/>
      </a:accent3>
      <a:accent4>
        <a:srgbClr val="006892"/>
      </a:accent4>
      <a:accent5>
        <a:srgbClr val="00853F"/>
      </a:accent5>
      <a:accent6>
        <a:srgbClr val="F58025"/>
      </a:accent6>
      <a:hlink>
        <a:srgbClr val="006892"/>
      </a:hlink>
      <a:folHlink>
        <a:srgbClr val="6A737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>
          <a:solidFill>
            <a:srgbClr val="000000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none" lIns="91440" tIns="45720" rIns="91440" bIns="45720" rtlCol="0">
        <a:normAutofit/>
      </a:bodyPr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1400" b="1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3_eere_template_blue">
  <a:themeElements>
    <a:clrScheme name="~~~ EERE Colors ~~~">
      <a:dk1>
        <a:srgbClr val="50565C"/>
      </a:dk1>
      <a:lt1>
        <a:sysClr val="window" lastClr="FFFFFF"/>
      </a:lt1>
      <a:dk2>
        <a:srgbClr val="6A737B"/>
      </a:dk2>
      <a:lt2>
        <a:srgbClr val="EEECE1"/>
      </a:lt2>
      <a:accent1>
        <a:srgbClr val="7AC143"/>
      </a:accent1>
      <a:accent2>
        <a:srgbClr val="FFD200"/>
      </a:accent2>
      <a:accent3>
        <a:srgbClr val="00A4E4"/>
      </a:accent3>
      <a:accent4>
        <a:srgbClr val="006892"/>
      </a:accent4>
      <a:accent5>
        <a:srgbClr val="00853F"/>
      </a:accent5>
      <a:accent6>
        <a:srgbClr val="F58025"/>
      </a:accent6>
      <a:hlink>
        <a:srgbClr val="006892"/>
      </a:hlink>
      <a:folHlink>
        <a:srgbClr val="6A737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>
          <a:solidFill>
            <a:srgbClr val="000000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none" lIns="91440" tIns="45720" rIns="91440" bIns="45720" rtlCol="0">
        <a:normAutofit/>
      </a:bodyPr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1400" b="1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2170</TotalTime>
  <Words>1908</Words>
  <Application>Microsoft Office PowerPoint</Application>
  <PresentationFormat>On-screen Show (4:3)</PresentationFormat>
  <Paragraphs>185</Paragraphs>
  <Slides>38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Office Theme</vt:lpstr>
      <vt:lpstr>2_eere_template_blue</vt:lpstr>
      <vt:lpstr>eere_template_blue</vt:lpstr>
      <vt:lpstr>1_eere_template_blue</vt:lpstr>
      <vt:lpstr>3_eere_template_blue</vt:lpstr>
      <vt:lpstr>1_Office Theme</vt:lpstr>
      <vt:lpstr>2_Office Theme</vt:lpstr>
      <vt:lpstr>NAWEA 2015 Symposium  June 9, 2015   Blacksburg, Virginia</vt:lpstr>
      <vt:lpstr>Discussion Topics</vt:lpstr>
      <vt:lpstr>PowerPoint Presentation</vt:lpstr>
      <vt:lpstr>PowerPoint Presentation</vt:lpstr>
      <vt:lpstr>PowerPoint Presentation</vt:lpstr>
      <vt:lpstr>Wind Energy Is Delivering a Variety of Environmental Benefits Now</vt:lpstr>
      <vt:lpstr>Wind Is A Reliable Source of Electricity Yes, the lights will stay on!</vt:lpstr>
      <vt:lpstr>Wind Growth Scenario Aggressive but Reasonable</vt:lpstr>
      <vt:lpstr>PowerPoint Presentation</vt:lpstr>
      <vt:lpstr>Wind Vision Scenario Yields Broad Geographic Distribution of Wind Capacity</vt:lpstr>
      <vt:lpstr>Example Results to Inform Priorities:  Transmission Expansion</vt:lpstr>
      <vt:lpstr>Discussion Topics</vt:lpstr>
      <vt:lpstr>Wind Vision Scenario Reduces Damages from Global Climate Change</vt:lpstr>
      <vt:lpstr>Wind Vision Scenario Provides Additional Health and Environmental Benefits</vt:lpstr>
      <vt:lpstr>Wind Vision Reduces Water Use in Key Watersheds Relative to No New Wind</vt:lpstr>
      <vt:lpstr>Wind Vision Has Impacts on Electric Sector Fuel Price Risks and Natural Gas Prices</vt:lpstr>
      <vt:lpstr>Wind Vision Leads to Wind-Related Jobs and Other Economic Development Impacts</vt:lpstr>
      <vt:lpstr>Wind Vision May Impose Incremental Cost and Price Impacts in Near to Medium Term </vt:lpstr>
      <vt:lpstr>PowerPoint Presentation</vt:lpstr>
      <vt:lpstr>Benefits and Costs of the Wind Vision Over Time</vt:lpstr>
      <vt:lpstr>Conclusions</vt:lpstr>
      <vt:lpstr>Discussion Topics</vt:lpstr>
      <vt:lpstr>All Societies Subsidize Energy</vt:lpstr>
      <vt:lpstr>International Monetary Fund (IMF) Findings Issued May 2015 </vt:lpstr>
      <vt:lpstr>Historical Policy Impacts on Wind</vt:lpstr>
      <vt:lpstr>PowerPoint Presentation</vt:lpstr>
      <vt:lpstr>Impact of Wind Incentive Uncertainty</vt:lpstr>
      <vt:lpstr>Wind and Nuclear Generation in China</vt:lpstr>
      <vt:lpstr>China 2050 High Renewable Energy Penetration Scenario and Roadmap Study*</vt:lpstr>
      <vt:lpstr>Implications for Policy Makers</vt:lpstr>
      <vt:lpstr>Discussion Topics</vt:lpstr>
      <vt:lpstr>What’s the Size of the U.S. Wind Resource?</vt:lpstr>
      <vt:lpstr>Evolution of Wind Turbine Size  (Land Based)</vt:lpstr>
      <vt:lpstr>Yesterday’s Technology Estimates of Economically Viable Development</vt:lpstr>
      <vt:lpstr>Today’s Technology Estimates of Economically Viable Development</vt:lpstr>
      <vt:lpstr>New Opportunities for Wind</vt:lpstr>
      <vt:lpstr>Expanded Regional Potential</vt:lpstr>
      <vt:lpstr>PowerPoint Presentation</vt:lpstr>
    </vt:vector>
  </TitlesOfParts>
  <Company>Renewable Energy Consulting Services,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Edgar DeMeo</dc:creator>
  <cp:lastModifiedBy>Suzanne Tegen</cp:lastModifiedBy>
  <cp:revision>92</cp:revision>
  <dcterms:created xsi:type="dcterms:W3CDTF">2015-05-18T19:06:05Z</dcterms:created>
  <dcterms:modified xsi:type="dcterms:W3CDTF">2015-06-09T21:20:27Z</dcterms:modified>
</cp:coreProperties>
</file>