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handoutMasterIdLst>
    <p:handoutMasterId r:id="rId23"/>
  </p:handoutMasterIdLst>
  <p:sldIdLst>
    <p:sldId id="256" r:id="rId2"/>
    <p:sldId id="258" r:id="rId3"/>
    <p:sldId id="263" r:id="rId4"/>
    <p:sldId id="271" r:id="rId5"/>
    <p:sldId id="259" r:id="rId6"/>
    <p:sldId id="260" r:id="rId7"/>
    <p:sldId id="261" r:id="rId8"/>
    <p:sldId id="262" r:id="rId9"/>
    <p:sldId id="270" r:id="rId10"/>
    <p:sldId id="273" r:id="rId11"/>
    <p:sldId id="278" r:id="rId12"/>
    <p:sldId id="269" r:id="rId13"/>
    <p:sldId id="265" r:id="rId14"/>
    <p:sldId id="274" r:id="rId15"/>
    <p:sldId id="268" r:id="rId16"/>
    <p:sldId id="276" r:id="rId17"/>
    <p:sldId id="267" r:id="rId18"/>
    <p:sldId id="266" r:id="rId19"/>
    <p:sldId id="272" r:id="rId20"/>
    <p:sldId id="275"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2" autoAdjust="0"/>
    <p:restoredTop sz="86869" autoAdjust="0"/>
  </p:normalViewPr>
  <p:slideViewPr>
    <p:cSldViewPr snapToGrid="0" snapToObjects="1">
      <p:cViewPr varScale="1">
        <p:scale>
          <a:sx n="154" d="100"/>
          <a:sy n="154" d="100"/>
        </p:scale>
        <p:origin x="-1952"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135" d="100"/>
          <a:sy n="135" d="100"/>
        </p:scale>
        <p:origin x="-4704"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990813D-03BA-AC47-B4ED-8E205E75EB81}" type="datetimeFigureOut">
              <a:rPr lang="en-US" smtClean="0"/>
              <a:t>5/15/12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0F23E55-173D-5E49-8CE0-E7C84C7E9006}" type="slidenum">
              <a:rPr lang="en-US" smtClean="0"/>
              <a:t>‹#›</a:t>
            </a:fld>
            <a:endParaRPr lang="en-US"/>
          </a:p>
        </p:txBody>
      </p:sp>
    </p:spTree>
    <p:extLst>
      <p:ext uri="{BB962C8B-B14F-4D97-AF65-F5344CB8AC3E}">
        <p14:creationId xmlns:p14="http://schemas.microsoft.com/office/powerpoint/2010/main" val="4275149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F6EC0B-D3DE-1748-9234-B6B9CE7E7FC5}" type="datetimeFigureOut">
              <a:rPr lang="en-US" smtClean="0"/>
              <a:t>5/15/12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F700C5-D8EB-9A48-8C4D-38FA4110B16A}" type="slidenum">
              <a:rPr lang="en-US" smtClean="0"/>
              <a:t>‹#›</a:t>
            </a:fld>
            <a:endParaRPr lang="en-US"/>
          </a:p>
        </p:txBody>
      </p:sp>
    </p:spTree>
    <p:extLst>
      <p:ext uri="{BB962C8B-B14F-4D97-AF65-F5344CB8AC3E}">
        <p14:creationId xmlns:p14="http://schemas.microsoft.com/office/powerpoint/2010/main" val="166086810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Hi.  I am Nathan Hall, </a:t>
            </a:r>
            <a:r>
              <a:rPr lang="en-US" dirty="0" err="1" smtClean="0"/>
              <a:t>VTechWorks</a:t>
            </a:r>
            <a:r>
              <a:rPr lang="en-US" dirty="0" smtClean="0"/>
              <a:t> Librarian.  </a:t>
            </a:r>
            <a:r>
              <a:rPr lang="en-US" dirty="0" err="1" smtClean="0"/>
              <a:t>VTechWorks</a:t>
            </a:r>
            <a:r>
              <a:rPr lang="en-US" dirty="0" smtClean="0"/>
              <a:t> is Virginia Tech’s Institutional Repository.  It was created</a:t>
            </a:r>
            <a:r>
              <a:rPr lang="en-US" baseline="0" dirty="0" smtClean="0"/>
              <a:t> in 2011 to</a:t>
            </a:r>
            <a:r>
              <a:rPr lang="en-US" dirty="0" smtClean="0"/>
              <a:t> preserve and provide</a:t>
            </a:r>
            <a:r>
              <a:rPr lang="en-US" baseline="0" dirty="0" smtClean="0"/>
              <a:t> access to </a:t>
            </a:r>
            <a:r>
              <a:rPr lang="en-US" dirty="0" smtClean="0"/>
              <a:t>the intellectual output and the historical record of the university</a:t>
            </a:r>
            <a:r>
              <a:rPr lang="en-US" smtClean="0"/>
              <a:t>. </a:t>
            </a:r>
            <a:endParaRPr lang="en-US" dirty="0" smtClean="0"/>
          </a:p>
        </p:txBody>
      </p:sp>
      <p:sp>
        <p:nvSpPr>
          <p:cNvPr id="4" name="Slide Number Placeholder 3"/>
          <p:cNvSpPr>
            <a:spLocks noGrp="1"/>
          </p:cNvSpPr>
          <p:nvPr>
            <p:ph type="sldNum" sz="quarter" idx="10"/>
          </p:nvPr>
        </p:nvSpPr>
        <p:spPr/>
        <p:txBody>
          <a:bodyPr/>
          <a:lstStyle/>
          <a:p>
            <a:fld id="{01F700C5-D8EB-9A48-8C4D-38FA4110B16A}" type="slidenum">
              <a:rPr lang="en-US" smtClean="0"/>
              <a:t>1</a:t>
            </a:fld>
            <a:endParaRPr lang="en-US"/>
          </a:p>
        </p:txBody>
      </p:sp>
    </p:spTree>
    <p:extLst>
      <p:ext uri="{BB962C8B-B14F-4D97-AF65-F5344CB8AC3E}">
        <p14:creationId xmlns:p14="http://schemas.microsoft.com/office/powerpoint/2010/main" val="3386073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distribution</a:t>
            </a:r>
            <a:r>
              <a:rPr lang="en-US" baseline="0" dirty="0" smtClean="0"/>
              <a:t> license must be completed before submitting an item.  We </a:t>
            </a:r>
            <a:r>
              <a:rPr lang="en-US" baseline="0" dirty="0" smtClean="0"/>
              <a:t>are developing another </a:t>
            </a:r>
            <a:r>
              <a:rPr lang="en-US" baseline="0" dirty="0" smtClean="0"/>
              <a:t>license for student presentations and coursework.</a:t>
            </a:r>
            <a:endParaRPr lang="en-US" dirty="0"/>
          </a:p>
        </p:txBody>
      </p:sp>
      <p:sp>
        <p:nvSpPr>
          <p:cNvPr id="4" name="Slide Number Placeholder 3"/>
          <p:cNvSpPr>
            <a:spLocks noGrp="1"/>
          </p:cNvSpPr>
          <p:nvPr>
            <p:ph type="sldNum" sz="quarter" idx="10"/>
          </p:nvPr>
        </p:nvSpPr>
        <p:spPr/>
        <p:txBody>
          <a:bodyPr/>
          <a:lstStyle/>
          <a:p>
            <a:fld id="{01F700C5-D8EB-9A48-8C4D-38FA4110B16A}" type="slidenum">
              <a:rPr lang="en-US" smtClean="0"/>
              <a:t>10</a:t>
            </a:fld>
            <a:endParaRPr lang="en-US"/>
          </a:p>
        </p:txBody>
      </p:sp>
    </p:spTree>
    <p:extLst>
      <p:ext uri="{BB962C8B-B14F-4D97-AF65-F5344CB8AC3E}">
        <p14:creationId xmlns:p14="http://schemas.microsoft.com/office/powerpoint/2010/main" val="30751341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VTechWorks</a:t>
            </a:r>
            <a:r>
              <a:rPr lang="en-US" baseline="0" dirty="0" smtClean="0"/>
              <a:t> provides access statistics for each item in the repository via the “View Statistics” item the left navigation bar.  “Think Like a Startup” by Brian Mathews has been access </a:t>
            </a:r>
            <a:r>
              <a:rPr lang="en-US" baseline="0" dirty="0" smtClean="0"/>
              <a:t>14,693 </a:t>
            </a:r>
            <a:r>
              <a:rPr lang="en-US" baseline="0" dirty="0" smtClean="0"/>
              <a:t>times in the past two months.</a:t>
            </a:r>
            <a:endParaRPr lang="en-US" dirty="0"/>
          </a:p>
        </p:txBody>
      </p:sp>
      <p:sp>
        <p:nvSpPr>
          <p:cNvPr id="4" name="Slide Number Placeholder 3"/>
          <p:cNvSpPr>
            <a:spLocks noGrp="1"/>
          </p:cNvSpPr>
          <p:nvPr>
            <p:ph type="sldNum" sz="quarter" idx="10"/>
          </p:nvPr>
        </p:nvSpPr>
        <p:spPr/>
        <p:txBody>
          <a:bodyPr/>
          <a:lstStyle/>
          <a:p>
            <a:fld id="{01F700C5-D8EB-9A48-8C4D-38FA4110B16A}" type="slidenum">
              <a:rPr lang="en-US" smtClean="0"/>
              <a:t>11</a:t>
            </a:fld>
            <a:endParaRPr lang="en-US"/>
          </a:p>
        </p:txBody>
      </p:sp>
    </p:spTree>
    <p:extLst>
      <p:ext uri="{BB962C8B-B14F-4D97-AF65-F5344CB8AC3E}">
        <p14:creationId xmlns:p14="http://schemas.microsoft.com/office/powerpoint/2010/main" val="26034467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Funding </a:t>
            </a:r>
            <a:r>
              <a:rPr lang="en-US" sz="1200" kern="1200" dirty="0" smtClean="0">
                <a:solidFill>
                  <a:schemeClr val="tx1"/>
                </a:solidFill>
                <a:latin typeface="+mn-lt"/>
                <a:ea typeface="+mn-ea"/>
                <a:cs typeface="+mn-cs"/>
              </a:rPr>
              <a:t>agencies such as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NSF </a:t>
            </a:r>
            <a:r>
              <a:rPr lang="en-US" sz="1200" kern="1200" dirty="0" smtClean="0">
                <a:solidFill>
                  <a:schemeClr val="tx1"/>
                </a:solidFill>
                <a:latin typeface="+mn-lt"/>
                <a:ea typeface="+mn-ea"/>
                <a:cs typeface="+mn-cs"/>
              </a:rPr>
              <a:t>and NIH, </a:t>
            </a:r>
            <a:r>
              <a:rPr lang="en-US" sz="1200" kern="1200" dirty="0" smtClean="0">
                <a:solidFill>
                  <a:schemeClr val="tx1"/>
                </a:solidFill>
                <a:latin typeface="+mn-lt"/>
                <a:ea typeface="+mn-ea"/>
                <a:cs typeface="+mn-cs"/>
              </a:rPr>
              <a:t>now require </a:t>
            </a:r>
            <a:r>
              <a:rPr lang="en-US" sz="1200" kern="1200" dirty="0" smtClean="0">
                <a:solidFill>
                  <a:schemeClr val="tx1"/>
                </a:solidFill>
                <a:latin typeface="+mn-lt"/>
                <a:ea typeface="+mn-ea"/>
                <a:cs typeface="+mn-cs"/>
              </a:rPr>
              <a:t>data management plans for grant applications. We are developing </a:t>
            </a:r>
            <a:r>
              <a:rPr lang="en-US" sz="1200" kern="1200" dirty="0" err="1" smtClean="0">
                <a:solidFill>
                  <a:schemeClr val="tx1"/>
                </a:solidFill>
                <a:latin typeface="+mn-lt"/>
                <a:ea typeface="+mn-ea"/>
                <a:cs typeface="+mn-cs"/>
              </a:rPr>
              <a:t>VTechWorks</a:t>
            </a:r>
            <a:r>
              <a:rPr lang="en-US" sz="1200" kern="1200" dirty="0" smtClean="0">
                <a:solidFill>
                  <a:schemeClr val="tx1"/>
                </a:solidFill>
                <a:latin typeface="+mn-lt"/>
                <a:ea typeface="+mn-ea"/>
                <a:cs typeface="+mn-cs"/>
              </a:rPr>
              <a:t> to fulfill these requirements. Currently </a:t>
            </a:r>
            <a:r>
              <a:rPr lang="en-US" sz="1200" kern="1200" dirty="0" err="1" smtClean="0">
                <a:solidFill>
                  <a:schemeClr val="tx1"/>
                </a:solidFill>
                <a:latin typeface="+mn-lt"/>
                <a:ea typeface="+mn-ea"/>
                <a:cs typeface="+mn-cs"/>
              </a:rPr>
              <a:t>VTechWorks</a:t>
            </a:r>
            <a:r>
              <a:rPr lang="en-US" sz="1200" kern="1200" dirty="0" smtClean="0">
                <a:solidFill>
                  <a:schemeClr val="tx1"/>
                </a:solidFill>
                <a:latin typeface="+mn-lt"/>
                <a:ea typeface="+mn-ea"/>
                <a:cs typeface="+mn-cs"/>
              </a:rPr>
              <a:t> treats datasets as regular </a:t>
            </a:r>
            <a:r>
              <a:rPr lang="en-US" sz="1200" kern="1200" dirty="0" smtClean="0">
                <a:solidFill>
                  <a:schemeClr val="tx1"/>
                </a:solidFill>
                <a:latin typeface="+mn-lt"/>
                <a:ea typeface="+mn-ea"/>
                <a:cs typeface="+mn-cs"/>
              </a:rPr>
              <a:t>files. </a:t>
            </a:r>
            <a:r>
              <a:rPr lang="en-US" sz="1200" kern="1200" dirty="0" smtClean="0">
                <a:solidFill>
                  <a:schemeClr val="tx1"/>
                </a:solidFill>
                <a:latin typeface="+mn-lt"/>
                <a:ea typeface="+mn-ea"/>
                <a:cs typeface="+mn-cs"/>
              </a:rPr>
              <a:t>We are expanding </a:t>
            </a:r>
            <a:r>
              <a:rPr lang="en-US" sz="1200" kern="1200" dirty="0" err="1" smtClean="0">
                <a:solidFill>
                  <a:schemeClr val="tx1"/>
                </a:solidFill>
                <a:latin typeface="+mn-lt"/>
                <a:ea typeface="+mn-ea"/>
                <a:cs typeface="+mn-cs"/>
              </a:rPr>
              <a:t>VTechWorks</a:t>
            </a:r>
            <a:r>
              <a:rPr lang="en-US" sz="1200" kern="1200" dirty="0" smtClean="0">
                <a:solidFill>
                  <a:schemeClr val="tx1"/>
                </a:solidFill>
                <a:latin typeface="+mn-lt"/>
                <a:ea typeface="+mn-ea"/>
                <a:cs typeface="+mn-cs"/>
              </a:rPr>
              <a:t> to better visualize, manipulate, and exchange datasets with other repositories.</a:t>
            </a:r>
          </a:p>
        </p:txBody>
      </p:sp>
      <p:sp>
        <p:nvSpPr>
          <p:cNvPr id="4" name="Slide Number Placeholder 3"/>
          <p:cNvSpPr>
            <a:spLocks noGrp="1"/>
          </p:cNvSpPr>
          <p:nvPr>
            <p:ph type="sldNum" sz="quarter" idx="10"/>
          </p:nvPr>
        </p:nvSpPr>
        <p:spPr/>
        <p:txBody>
          <a:bodyPr/>
          <a:lstStyle/>
          <a:p>
            <a:fld id="{01F700C5-D8EB-9A48-8C4D-38FA4110B16A}" type="slidenum">
              <a:rPr lang="en-US" smtClean="0"/>
              <a:t>12</a:t>
            </a:fld>
            <a:endParaRPr lang="en-US"/>
          </a:p>
        </p:txBody>
      </p:sp>
    </p:spTree>
    <p:extLst>
      <p:ext uri="{BB962C8B-B14F-4D97-AF65-F5344CB8AC3E}">
        <p14:creationId xmlns:p14="http://schemas.microsoft.com/office/powerpoint/2010/main" val="13132304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Vtech</a:t>
            </a:r>
            <a:r>
              <a:rPr lang="en-US" baseline="0" dirty="0" err="1" smtClean="0"/>
              <a:t>Works</a:t>
            </a:r>
            <a:r>
              <a:rPr lang="en-US" baseline="0" dirty="0" smtClean="0"/>
              <a:t>, is </a:t>
            </a:r>
            <a:r>
              <a:rPr lang="en-US" baseline="0" dirty="0" smtClean="0"/>
              <a:t>organized at the top level </a:t>
            </a:r>
            <a:r>
              <a:rPr lang="en-US" baseline="0" dirty="0" smtClean="0"/>
              <a:t>into communities and sub </a:t>
            </a:r>
            <a:r>
              <a:rPr lang="en-US" baseline="0" dirty="0" smtClean="0"/>
              <a:t>communities.  Within communities are collections.  </a:t>
            </a:r>
            <a:r>
              <a:rPr lang="en-US" baseline="0" dirty="0" smtClean="0"/>
              <a:t>Items </a:t>
            </a:r>
            <a:r>
              <a:rPr lang="en-US" baseline="0" dirty="0" smtClean="0"/>
              <a:t>within </a:t>
            </a:r>
            <a:r>
              <a:rPr lang="en-US" baseline="0" dirty="0" smtClean="0"/>
              <a:t>a collection </a:t>
            </a:r>
            <a:r>
              <a:rPr lang="en-US" baseline="0" dirty="0" smtClean="0"/>
              <a:t>may </a:t>
            </a:r>
            <a:r>
              <a:rPr lang="en-US" baseline="0" dirty="0" smtClean="0"/>
              <a:t>be composed of multiple files.</a:t>
            </a:r>
            <a:endParaRPr lang="en-US" dirty="0"/>
          </a:p>
        </p:txBody>
      </p:sp>
      <p:sp>
        <p:nvSpPr>
          <p:cNvPr id="4" name="Slide Number Placeholder 3"/>
          <p:cNvSpPr>
            <a:spLocks noGrp="1"/>
          </p:cNvSpPr>
          <p:nvPr>
            <p:ph type="sldNum" sz="quarter" idx="10"/>
          </p:nvPr>
        </p:nvSpPr>
        <p:spPr/>
        <p:txBody>
          <a:bodyPr/>
          <a:lstStyle/>
          <a:p>
            <a:fld id="{01F700C5-D8EB-9A48-8C4D-38FA4110B16A}" type="slidenum">
              <a:rPr lang="en-US" smtClean="0"/>
              <a:t>13</a:t>
            </a:fld>
            <a:endParaRPr lang="en-US"/>
          </a:p>
        </p:txBody>
      </p:sp>
    </p:spTree>
    <p:extLst>
      <p:ext uri="{BB962C8B-B14F-4D97-AF65-F5344CB8AC3E}">
        <p14:creationId xmlns:p14="http://schemas.microsoft.com/office/powerpoint/2010/main" val="15995016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err="1" smtClean="0"/>
              <a:t>VTechWorks</a:t>
            </a:r>
            <a:r>
              <a:rPr lang="en-US" baseline="0" dirty="0" smtClean="0"/>
              <a:t> contains items from Special Collections, such as this </a:t>
            </a:r>
            <a:r>
              <a:rPr lang="en-US" baseline="0" dirty="0" smtClean="0"/>
              <a:t>Bugle from 1936. Imaging and Archiving unit in Learning Technologies  and Ryan </a:t>
            </a:r>
            <a:r>
              <a:rPr lang="en-US" baseline="0" dirty="0" err="1" smtClean="0"/>
              <a:t>Speer</a:t>
            </a:r>
            <a:r>
              <a:rPr lang="en-US" baseline="0" dirty="0" smtClean="0"/>
              <a:t> in Special Collections </a:t>
            </a:r>
            <a:r>
              <a:rPr lang="en-US" baseline="0" dirty="0" smtClean="0"/>
              <a:t>will </a:t>
            </a:r>
            <a:r>
              <a:rPr lang="en-US" baseline="0" dirty="0" smtClean="0"/>
              <a:t>be digitizing other material. Some will reside in </a:t>
            </a:r>
            <a:r>
              <a:rPr lang="en-US" baseline="0" dirty="0" err="1" smtClean="0"/>
              <a:t>VTechWorks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01F700C5-D8EB-9A48-8C4D-38FA4110B16A}" type="slidenum">
              <a:rPr lang="en-US" smtClean="0"/>
              <a:t>14</a:t>
            </a:fld>
            <a:endParaRPr lang="en-US"/>
          </a:p>
        </p:txBody>
      </p:sp>
    </p:spTree>
    <p:extLst>
      <p:ext uri="{BB962C8B-B14F-4D97-AF65-F5344CB8AC3E}">
        <p14:creationId xmlns:p14="http://schemas.microsoft.com/office/powerpoint/2010/main" val="35036359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err="1" smtClean="0"/>
              <a:t>Philologia</a:t>
            </a:r>
            <a:r>
              <a:rPr lang="en-US" i="1" dirty="0" smtClean="0"/>
              <a:t> </a:t>
            </a:r>
            <a:r>
              <a:rPr lang="en-US" dirty="0" smtClean="0"/>
              <a:t>and </a:t>
            </a:r>
            <a:r>
              <a:rPr lang="en-US" i="1" dirty="0" smtClean="0"/>
              <a:t>The Virginia</a:t>
            </a:r>
            <a:r>
              <a:rPr lang="en-US" i="1" baseline="0" dirty="0" smtClean="0"/>
              <a:t> Tech Undergraduate Historical Review </a:t>
            </a:r>
            <a:r>
              <a:rPr lang="en-US" baseline="0" dirty="0" smtClean="0"/>
              <a:t>are </a:t>
            </a:r>
            <a:r>
              <a:rPr lang="en-US" baseline="0" dirty="0" smtClean="0"/>
              <a:t>two undergraduate </a:t>
            </a:r>
            <a:r>
              <a:rPr lang="en-US" baseline="0" dirty="0" smtClean="0"/>
              <a:t>journals in </a:t>
            </a:r>
            <a:r>
              <a:rPr lang="en-US" baseline="0" dirty="0" err="1" smtClean="0"/>
              <a:t>VTechWorks</a:t>
            </a:r>
            <a:r>
              <a:rPr lang="en-US" baseline="0" dirty="0" smtClean="0"/>
              <a:t>.  The Undergraduate Works community includes student projects, papers, and publications.  The ETD collection </a:t>
            </a:r>
            <a:r>
              <a:rPr lang="en-US" baseline="0" dirty="0" smtClean="0"/>
              <a:t>currently includes </a:t>
            </a:r>
            <a:r>
              <a:rPr lang="en-US" baseline="0" dirty="0" smtClean="0"/>
              <a:t>a subset of unrestricted theses and dissertations.</a:t>
            </a:r>
            <a:endParaRPr lang="en-US" dirty="0"/>
          </a:p>
        </p:txBody>
      </p:sp>
      <p:sp>
        <p:nvSpPr>
          <p:cNvPr id="4" name="Slide Number Placeholder 3"/>
          <p:cNvSpPr>
            <a:spLocks noGrp="1"/>
          </p:cNvSpPr>
          <p:nvPr>
            <p:ph type="sldNum" sz="quarter" idx="10"/>
          </p:nvPr>
        </p:nvSpPr>
        <p:spPr/>
        <p:txBody>
          <a:bodyPr/>
          <a:lstStyle/>
          <a:p>
            <a:fld id="{01F700C5-D8EB-9A48-8C4D-38FA4110B16A}" type="slidenum">
              <a:rPr lang="en-US" smtClean="0"/>
              <a:t>15</a:t>
            </a:fld>
            <a:endParaRPr lang="en-US"/>
          </a:p>
        </p:txBody>
      </p:sp>
    </p:spTree>
    <p:extLst>
      <p:ext uri="{BB962C8B-B14F-4D97-AF65-F5344CB8AC3E}">
        <p14:creationId xmlns:p14="http://schemas.microsoft.com/office/powerpoint/2010/main" val="923075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a:t>
            </a:r>
            <a:r>
              <a:rPr lang="en-US" baseline="0" dirty="0" smtClean="0"/>
              <a:t>nts works also include projects </a:t>
            </a:r>
            <a:r>
              <a:rPr lang="en-US" baseline="0" dirty="0" smtClean="0"/>
              <a:t>from the Computer Science class, “Multimedia, Hypertext, and Information Access.”  One project was to develop a prototype secure streaming media player for </a:t>
            </a:r>
            <a:r>
              <a:rPr lang="en-US" baseline="0" dirty="0" err="1" smtClean="0"/>
              <a:t>VTechWorks</a:t>
            </a:r>
            <a:r>
              <a:rPr lang="en-US" baseline="0" dirty="0" smtClean="0"/>
              <a:t>.  Michael </a:t>
            </a:r>
            <a:r>
              <a:rPr lang="en-US" baseline="0" dirty="0" err="1" smtClean="0"/>
              <a:t>Dunston</a:t>
            </a:r>
            <a:r>
              <a:rPr lang="en-US" baseline="0" dirty="0" smtClean="0"/>
              <a:t>, a Music professor had requested this to play recital recordings that he </a:t>
            </a:r>
            <a:r>
              <a:rPr lang="en-US" baseline="0" dirty="0" smtClean="0"/>
              <a:t>would like </a:t>
            </a:r>
            <a:r>
              <a:rPr lang="en-US" baseline="0" dirty="0" smtClean="0"/>
              <a:t>to submit to the repository.</a:t>
            </a:r>
            <a:endParaRPr lang="en-US" dirty="0"/>
          </a:p>
        </p:txBody>
      </p:sp>
      <p:sp>
        <p:nvSpPr>
          <p:cNvPr id="4" name="Slide Number Placeholder 3"/>
          <p:cNvSpPr>
            <a:spLocks noGrp="1"/>
          </p:cNvSpPr>
          <p:nvPr>
            <p:ph type="sldNum" sz="quarter" idx="10"/>
          </p:nvPr>
        </p:nvSpPr>
        <p:spPr/>
        <p:txBody>
          <a:bodyPr/>
          <a:lstStyle/>
          <a:p>
            <a:fld id="{01F700C5-D8EB-9A48-8C4D-38FA4110B16A}" type="slidenum">
              <a:rPr lang="en-US" smtClean="0"/>
              <a:t>16</a:t>
            </a:fld>
            <a:endParaRPr lang="en-US"/>
          </a:p>
        </p:txBody>
      </p:sp>
    </p:spTree>
    <p:extLst>
      <p:ext uri="{BB962C8B-B14F-4D97-AF65-F5344CB8AC3E}">
        <p14:creationId xmlns:p14="http://schemas.microsoft.com/office/powerpoint/2010/main" val="34107148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Nutrition, Obesity, and Health collection was </a:t>
            </a:r>
            <a:r>
              <a:rPr lang="en-US" baseline="0" dirty="0" smtClean="0"/>
              <a:t>developed across library departments </a:t>
            </a:r>
            <a:r>
              <a:rPr lang="en-US" baseline="0" dirty="0" smtClean="0"/>
              <a:t>by </a:t>
            </a:r>
            <a:r>
              <a:rPr lang="en-US" baseline="0" dirty="0" smtClean="0"/>
              <a:t>Rebecca Miller and Phillip Young.  It contains a set of government websites on nutrition and health.</a:t>
            </a:r>
            <a:endParaRPr lang="en-US" dirty="0"/>
          </a:p>
        </p:txBody>
      </p:sp>
      <p:sp>
        <p:nvSpPr>
          <p:cNvPr id="4" name="Slide Number Placeholder 3"/>
          <p:cNvSpPr>
            <a:spLocks noGrp="1"/>
          </p:cNvSpPr>
          <p:nvPr>
            <p:ph type="sldNum" sz="quarter" idx="10"/>
          </p:nvPr>
        </p:nvSpPr>
        <p:spPr/>
        <p:txBody>
          <a:bodyPr/>
          <a:lstStyle/>
          <a:p>
            <a:fld id="{01F700C5-D8EB-9A48-8C4D-38FA4110B16A}" type="slidenum">
              <a:rPr lang="en-US" smtClean="0"/>
              <a:t>17</a:t>
            </a:fld>
            <a:endParaRPr lang="en-US"/>
          </a:p>
        </p:txBody>
      </p:sp>
    </p:spTree>
    <p:extLst>
      <p:ext uri="{BB962C8B-B14F-4D97-AF65-F5344CB8AC3E}">
        <p14:creationId xmlns:p14="http://schemas.microsoft.com/office/powerpoint/2010/main" val="2575391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would like to migrate more DLA materials into </a:t>
            </a:r>
            <a:r>
              <a:rPr lang="en-US" baseline="0" dirty="0" err="1" smtClean="0"/>
              <a:t>VTechWorks</a:t>
            </a:r>
            <a:r>
              <a:rPr lang="en-US" baseline="0" dirty="0" smtClean="0"/>
              <a:t>.  High on the list </a:t>
            </a:r>
            <a:r>
              <a:rPr lang="en-US" baseline="0" dirty="0" smtClean="0"/>
              <a:t>the </a:t>
            </a:r>
            <a:r>
              <a:rPr lang="en-US" baseline="0" dirty="0" smtClean="0"/>
              <a:t>image collection </a:t>
            </a:r>
            <a:r>
              <a:rPr lang="en-US" baseline="0" dirty="0" smtClean="0"/>
              <a:t>in </a:t>
            </a:r>
            <a:r>
              <a:rPr lang="en-US" baseline="0" dirty="0" err="1" smtClean="0"/>
              <a:t>ImageBase</a:t>
            </a:r>
            <a:r>
              <a:rPr lang="en-US" baseline="0" dirty="0" smtClean="0"/>
              <a:t>, which includes over </a:t>
            </a:r>
            <a:r>
              <a:rPr lang="en-US" baseline="0" dirty="0" smtClean="0"/>
              <a:t>60,000 images.  A challenge of this collection is </a:t>
            </a:r>
            <a:r>
              <a:rPr lang="en-US" baseline="0" dirty="0" smtClean="0"/>
              <a:t>preserving </a:t>
            </a:r>
            <a:r>
              <a:rPr lang="en-US" baseline="0" dirty="0" smtClean="0"/>
              <a:t>the metadata that currently exists in a hierarchical folio structure </a:t>
            </a:r>
            <a:r>
              <a:rPr lang="en-US" baseline="0" dirty="0" smtClean="0"/>
              <a:t>in </a:t>
            </a:r>
            <a:r>
              <a:rPr lang="en-US" baseline="0" dirty="0" smtClean="0"/>
              <a:t>the rather flat metadata structure of </a:t>
            </a:r>
            <a:r>
              <a:rPr lang="en-US" baseline="0" dirty="0" err="1" smtClean="0"/>
              <a:t>VTechWorks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01F700C5-D8EB-9A48-8C4D-38FA4110B16A}" type="slidenum">
              <a:rPr lang="en-US" smtClean="0"/>
              <a:t>18</a:t>
            </a:fld>
            <a:endParaRPr lang="en-US"/>
          </a:p>
        </p:txBody>
      </p:sp>
    </p:spTree>
    <p:extLst>
      <p:ext uri="{BB962C8B-B14F-4D97-AF65-F5344CB8AC3E}">
        <p14:creationId xmlns:p14="http://schemas.microsoft.com/office/powerpoint/2010/main" val="33289116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would also</a:t>
            </a:r>
            <a:r>
              <a:rPr lang="en-US" baseline="0" dirty="0" smtClean="0"/>
              <a:t> like make many improvements to the User Interface of </a:t>
            </a:r>
            <a:r>
              <a:rPr lang="en-US" baseline="0" dirty="0" err="1" smtClean="0"/>
              <a:t>VTechWorks</a:t>
            </a:r>
            <a:r>
              <a:rPr lang="en-US" baseline="0" dirty="0" smtClean="0"/>
              <a:t>.  We want to make the repository easier to navigate and make resources more easily discoverable.  We, especially, would like to enhance image display and add streaming media.</a:t>
            </a:r>
            <a:endParaRPr lang="en-US" dirty="0"/>
          </a:p>
        </p:txBody>
      </p:sp>
      <p:sp>
        <p:nvSpPr>
          <p:cNvPr id="4" name="Slide Number Placeholder 3"/>
          <p:cNvSpPr>
            <a:spLocks noGrp="1"/>
          </p:cNvSpPr>
          <p:nvPr>
            <p:ph type="sldNum" sz="quarter" idx="10"/>
          </p:nvPr>
        </p:nvSpPr>
        <p:spPr/>
        <p:txBody>
          <a:bodyPr/>
          <a:lstStyle/>
          <a:p>
            <a:fld id="{01F700C5-D8EB-9A48-8C4D-38FA4110B16A}" type="slidenum">
              <a:rPr lang="en-US" smtClean="0"/>
              <a:t>19</a:t>
            </a:fld>
            <a:endParaRPr lang="en-US"/>
          </a:p>
        </p:txBody>
      </p:sp>
    </p:spTree>
    <p:extLst>
      <p:ext uri="{BB962C8B-B14F-4D97-AF65-F5344CB8AC3E}">
        <p14:creationId xmlns:p14="http://schemas.microsoft.com/office/powerpoint/2010/main" val="21603302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We have</a:t>
            </a:r>
            <a:r>
              <a:rPr lang="en-US" baseline="0" dirty="0" smtClean="0"/>
              <a:t> chosen the Open Source software, </a:t>
            </a:r>
            <a:r>
              <a:rPr lang="en-US" baseline="0" dirty="0" err="1" smtClean="0"/>
              <a:t>DSpace</a:t>
            </a:r>
            <a:r>
              <a:rPr lang="en-US" baseline="0" dirty="0" smtClean="0"/>
              <a:t>, for the repository.  It can be used “out of the box” but allows for substantial customization.  With Open Source software, we benefit from free software and community support.  We can also </a:t>
            </a:r>
            <a:r>
              <a:rPr lang="en-US" baseline="0" dirty="0" smtClean="0"/>
              <a:t>contribute by our use and development</a:t>
            </a:r>
            <a:endParaRPr lang="en-US" dirty="0" smtClean="0"/>
          </a:p>
          <a:p>
            <a:r>
              <a:rPr lang="en-US" baseline="0" dirty="0" smtClean="0"/>
              <a:t> </a:t>
            </a:r>
            <a:r>
              <a:rPr lang="en-US" baseline="0" dirty="0" smtClean="0"/>
              <a:t>to that </a:t>
            </a:r>
            <a:r>
              <a:rPr lang="en-US" baseline="0" dirty="0" smtClean="0"/>
              <a:t>community.</a:t>
            </a:r>
            <a:endParaRPr lang="en-US" dirty="0"/>
          </a:p>
        </p:txBody>
      </p:sp>
      <p:sp>
        <p:nvSpPr>
          <p:cNvPr id="4" name="Slide Number Placeholder 3"/>
          <p:cNvSpPr>
            <a:spLocks noGrp="1"/>
          </p:cNvSpPr>
          <p:nvPr>
            <p:ph type="sldNum" sz="quarter" idx="10"/>
          </p:nvPr>
        </p:nvSpPr>
        <p:spPr/>
        <p:txBody>
          <a:bodyPr/>
          <a:lstStyle/>
          <a:p>
            <a:fld id="{01F700C5-D8EB-9A48-8C4D-38FA4110B16A}" type="slidenum">
              <a:rPr lang="en-US" smtClean="0"/>
              <a:t>2</a:t>
            </a:fld>
            <a:endParaRPr lang="en-US"/>
          </a:p>
        </p:txBody>
      </p:sp>
    </p:spTree>
    <p:extLst>
      <p:ext uri="{BB962C8B-B14F-4D97-AF65-F5344CB8AC3E}">
        <p14:creationId xmlns:p14="http://schemas.microsoft.com/office/powerpoint/2010/main" val="16998235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Alumni and faculty expect to return to campus years from now and visit </a:t>
            </a:r>
            <a:r>
              <a:rPr lang="en-US" dirty="0" smtClean="0"/>
              <a:t>the Virginia Tech </a:t>
            </a:r>
            <a:r>
              <a:rPr lang="en-US" dirty="0" smtClean="0"/>
              <a:t>library.  Now they can</a:t>
            </a:r>
            <a:r>
              <a:rPr lang="en-US" baseline="0" dirty="0" smtClean="0"/>
              <a:t> expect the same </a:t>
            </a:r>
            <a:r>
              <a:rPr lang="en-US" baseline="0" dirty="0" smtClean="0"/>
              <a:t>longevity for the </a:t>
            </a:r>
            <a:r>
              <a:rPr lang="en-US" baseline="0" dirty="0" smtClean="0"/>
              <a:t>content they submit to </a:t>
            </a:r>
            <a:r>
              <a:rPr lang="en-US" baseline="0" dirty="0" err="1" smtClean="0"/>
              <a:t>VTechWorks</a:t>
            </a:r>
            <a:r>
              <a:rPr lang="en-US" baseline="0" dirty="0" smtClean="0"/>
              <a:t>.  And much of it will be available worldwide.</a:t>
            </a:r>
            <a:endParaRPr lang="en-US" dirty="0"/>
          </a:p>
        </p:txBody>
      </p:sp>
      <p:sp>
        <p:nvSpPr>
          <p:cNvPr id="4" name="Slide Number Placeholder 3"/>
          <p:cNvSpPr>
            <a:spLocks noGrp="1"/>
          </p:cNvSpPr>
          <p:nvPr>
            <p:ph type="sldNum" sz="quarter" idx="10"/>
          </p:nvPr>
        </p:nvSpPr>
        <p:spPr/>
        <p:txBody>
          <a:bodyPr/>
          <a:lstStyle/>
          <a:p>
            <a:fld id="{01F700C5-D8EB-9A48-8C4D-38FA4110B16A}" type="slidenum">
              <a:rPr lang="en-US" smtClean="0"/>
              <a:t>20</a:t>
            </a:fld>
            <a:endParaRPr lang="en-US"/>
          </a:p>
        </p:txBody>
      </p:sp>
    </p:spTree>
    <p:extLst>
      <p:ext uri="{BB962C8B-B14F-4D97-AF65-F5344CB8AC3E}">
        <p14:creationId xmlns:p14="http://schemas.microsoft.com/office/powerpoint/2010/main" val="3214652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Virginia Tech Libraries is a member of the MetaArchive Cooperative.  This cooperative uses the LOCKSS software to preserve members’ digital collections. </a:t>
            </a:r>
            <a:r>
              <a:rPr lang="en-US" baseline="0" dirty="0" err="1" smtClean="0"/>
              <a:t>VTechWorks</a:t>
            </a:r>
            <a:r>
              <a:rPr lang="en-US" baseline="0" dirty="0" smtClean="0"/>
              <a:t> content is replicated at 6 other institutions.  LOCKSS software monitors the multiple copies for errors and can restore a copy, when necessary. </a:t>
            </a:r>
            <a:endParaRPr lang="en-US" dirty="0"/>
          </a:p>
        </p:txBody>
      </p:sp>
      <p:sp>
        <p:nvSpPr>
          <p:cNvPr id="4" name="Slide Number Placeholder 3"/>
          <p:cNvSpPr>
            <a:spLocks noGrp="1"/>
          </p:cNvSpPr>
          <p:nvPr>
            <p:ph type="sldNum" sz="quarter" idx="10"/>
          </p:nvPr>
        </p:nvSpPr>
        <p:spPr/>
        <p:txBody>
          <a:bodyPr/>
          <a:lstStyle/>
          <a:p>
            <a:fld id="{01F700C5-D8EB-9A48-8C4D-38FA4110B16A}" type="slidenum">
              <a:rPr lang="en-US" smtClean="0"/>
              <a:t>3</a:t>
            </a:fld>
            <a:endParaRPr lang="en-US"/>
          </a:p>
        </p:txBody>
      </p:sp>
    </p:spTree>
    <p:extLst>
      <p:ext uri="{BB962C8B-B14F-4D97-AF65-F5344CB8AC3E}">
        <p14:creationId xmlns:p14="http://schemas.microsoft.com/office/powerpoint/2010/main" val="2828907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customized</a:t>
            </a:r>
            <a:r>
              <a:rPr lang="en-US" baseline="0" dirty="0" smtClean="0"/>
              <a:t> the </a:t>
            </a:r>
            <a:r>
              <a:rPr lang="en-US" baseline="0" dirty="0" err="1" smtClean="0"/>
              <a:t>VTechWorks</a:t>
            </a:r>
            <a:r>
              <a:rPr lang="en-US" baseline="0" dirty="0" smtClean="0"/>
              <a:t> website </a:t>
            </a:r>
            <a:r>
              <a:rPr lang="en-US" baseline="0" dirty="0" smtClean="0"/>
              <a:t>to follow the </a:t>
            </a:r>
            <a:r>
              <a:rPr lang="en-US" baseline="0" dirty="0" smtClean="0"/>
              <a:t>Virginia Tech templates.  </a:t>
            </a:r>
            <a:r>
              <a:rPr lang="en-US" baseline="0" dirty="0" smtClean="0"/>
              <a:t>Besides </a:t>
            </a:r>
            <a:r>
              <a:rPr lang="en-US" baseline="0" dirty="0" smtClean="0"/>
              <a:t>the familiar color choices, we added navigation </a:t>
            </a:r>
            <a:r>
              <a:rPr lang="en-US" baseline="0" dirty="0" smtClean="0"/>
              <a:t>to other </a:t>
            </a:r>
            <a:r>
              <a:rPr lang="en-US" baseline="0" dirty="0" smtClean="0"/>
              <a:t>areas of the library and university.  We continue to receive feedback about the interface </a:t>
            </a:r>
            <a:r>
              <a:rPr lang="en-US" baseline="0" dirty="0" smtClean="0"/>
              <a:t>and to refine </a:t>
            </a:r>
            <a:r>
              <a:rPr lang="en-US" baseline="0" dirty="0" smtClean="0"/>
              <a:t>it.</a:t>
            </a:r>
            <a:endParaRPr lang="en-US" dirty="0"/>
          </a:p>
        </p:txBody>
      </p:sp>
      <p:sp>
        <p:nvSpPr>
          <p:cNvPr id="4" name="Slide Number Placeholder 3"/>
          <p:cNvSpPr>
            <a:spLocks noGrp="1"/>
          </p:cNvSpPr>
          <p:nvPr>
            <p:ph type="sldNum" sz="quarter" idx="10"/>
          </p:nvPr>
        </p:nvSpPr>
        <p:spPr/>
        <p:txBody>
          <a:bodyPr/>
          <a:lstStyle/>
          <a:p>
            <a:fld id="{01F700C5-D8EB-9A48-8C4D-38FA4110B16A}" type="slidenum">
              <a:rPr lang="en-US" smtClean="0"/>
              <a:t>4</a:t>
            </a:fld>
            <a:endParaRPr lang="en-US"/>
          </a:p>
        </p:txBody>
      </p:sp>
    </p:spTree>
    <p:extLst>
      <p:ext uri="{BB962C8B-B14F-4D97-AF65-F5344CB8AC3E}">
        <p14:creationId xmlns:p14="http://schemas.microsoft.com/office/powerpoint/2010/main" val="7611773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We are </a:t>
            </a:r>
            <a:r>
              <a:rPr lang="en-US" sz="1200" kern="1200" dirty="0" smtClean="0">
                <a:solidFill>
                  <a:schemeClr val="tx1"/>
                </a:solidFill>
                <a:latin typeface="+mn-lt"/>
                <a:ea typeface="+mn-ea"/>
                <a:cs typeface="+mn-cs"/>
              </a:rPr>
              <a:t>enhancing </a:t>
            </a:r>
            <a:r>
              <a:rPr lang="en-US" sz="1200" kern="1200" dirty="0" err="1" smtClean="0">
                <a:solidFill>
                  <a:schemeClr val="tx1"/>
                </a:solidFill>
                <a:latin typeface="+mn-lt"/>
                <a:ea typeface="+mn-ea"/>
                <a:cs typeface="+mn-cs"/>
              </a:rPr>
              <a:t>VTechWorks</a:t>
            </a:r>
            <a:r>
              <a:rPr lang="en-US" sz="1200" kern="1200" dirty="0" smtClean="0">
                <a:solidFill>
                  <a:schemeClr val="tx1"/>
                </a:solidFill>
                <a:latin typeface="+mn-lt"/>
                <a:ea typeface="+mn-ea"/>
                <a:cs typeface="+mn-cs"/>
              </a:rPr>
              <a:t> functionality with a few specialized external services. One example is </a:t>
            </a:r>
            <a:r>
              <a:rPr lang="en-US" sz="1200" kern="1200" dirty="0" smtClean="0">
                <a:solidFill>
                  <a:schemeClr val="tx1"/>
                </a:solidFill>
                <a:latin typeface="+mn-lt"/>
                <a:ea typeface="+mn-ea"/>
                <a:cs typeface="+mn-cs"/>
              </a:rPr>
              <a:t>this </a:t>
            </a:r>
            <a:r>
              <a:rPr lang="en-US" sz="1200" kern="1200" dirty="0" smtClean="0">
                <a:solidFill>
                  <a:schemeClr val="tx1"/>
                </a:solidFill>
                <a:latin typeface="+mn-lt"/>
                <a:ea typeface="+mn-ea"/>
                <a:cs typeface="+mn-cs"/>
              </a:rPr>
              <a:t>map </a:t>
            </a:r>
            <a:r>
              <a:rPr lang="en-US" sz="1200" kern="1200" dirty="0" smtClean="0">
                <a:solidFill>
                  <a:schemeClr val="tx1"/>
                </a:solidFill>
                <a:latin typeface="+mn-lt"/>
                <a:ea typeface="+mn-ea"/>
                <a:cs typeface="+mn-cs"/>
              </a:rPr>
              <a:t>visualization in</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a:t>
            </a:r>
            <a:r>
              <a:rPr lang="en-US" sz="1200" kern="1200" dirty="0" smtClean="0">
                <a:solidFill>
                  <a:schemeClr val="tx1"/>
                </a:solidFill>
                <a:latin typeface="+mn-lt"/>
                <a:ea typeface="+mn-ea"/>
                <a:cs typeface="+mn-cs"/>
              </a:rPr>
              <a:t>416 collection. </a:t>
            </a:r>
            <a:r>
              <a:rPr lang="en-US" sz="1200" kern="1200" dirty="0" err="1" smtClean="0">
                <a:solidFill>
                  <a:schemeClr val="tx1"/>
                </a:solidFill>
                <a:latin typeface="+mn-lt"/>
                <a:ea typeface="+mn-ea"/>
                <a:cs typeface="+mn-cs"/>
              </a:rPr>
              <a:t>Viewshare</a:t>
            </a:r>
            <a:r>
              <a:rPr lang="en-US" sz="1200" kern="1200" dirty="0" smtClean="0">
                <a:solidFill>
                  <a:schemeClr val="tx1"/>
                </a:solidFill>
                <a:latin typeface="+mn-lt"/>
                <a:ea typeface="+mn-ea"/>
                <a:cs typeface="+mn-cs"/>
              </a:rPr>
              <a:t>, Library of </a:t>
            </a:r>
            <a:r>
              <a:rPr lang="en-US" sz="1200" kern="1200" dirty="0" smtClean="0">
                <a:solidFill>
                  <a:schemeClr val="tx1"/>
                </a:solidFill>
                <a:latin typeface="+mn-lt"/>
                <a:ea typeface="+mn-ea"/>
                <a:cs typeface="+mn-cs"/>
              </a:rPr>
              <a:t>Congress’s visualization </a:t>
            </a:r>
            <a:r>
              <a:rPr lang="en-US" sz="1200" kern="1200" dirty="0" smtClean="0">
                <a:solidFill>
                  <a:schemeClr val="tx1"/>
                </a:solidFill>
                <a:latin typeface="+mn-lt"/>
                <a:ea typeface="+mn-ea"/>
                <a:cs typeface="+mn-cs"/>
              </a:rPr>
              <a:t>software, gets metadata from </a:t>
            </a:r>
            <a:r>
              <a:rPr lang="en-US" sz="1200" kern="1200" dirty="0" err="1" smtClean="0">
                <a:solidFill>
                  <a:schemeClr val="tx1"/>
                </a:solidFill>
                <a:latin typeface="+mn-lt"/>
                <a:ea typeface="+mn-ea"/>
                <a:cs typeface="+mn-cs"/>
              </a:rPr>
              <a:t>VTechWorks</a:t>
            </a:r>
            <a:r>
              <a:rPr lang="en-US" sz="12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displays </a:t>
            </a:r>
            <a:r>
              <a:rPr lang="en-US" sz="1200" kern="1200" dirty="0" smtClean="0">
                <a:solidFill>
                  <a:schemeClr val="tx1"/>
                </a:solidFill>
                <a:latin typeface="+mn-lt"/>
                <a:ea typeface="+mn-ea"/>
                <a:cs typeface="+mn-cs"/>
              </a:rPr>
              <a:t>it in a map </a:t>
            </a:r>
            <a:r>
              <a:rPr lang="en-US" sz="1200" kern="1200" dirty="0" smtClean="0">
                <a:solidFill>
                  <a:schemeClr val="tx1"/>
                </a:solidFill>
                <a:latin typeface="+mn-lt"/>
                <a:ea typeface="+mn-ea"/>
                <a:cs typeface="+mn-cs"/>
              </a:rPr>
              <a:t>or </a:t>
            </a:r>
            <a:r>
              <a:rPr lang="en-US" sz="1200" kern="1200" dirty="0" smtClean="0">
                <a:solidFill>
                  <a:schemeClr val="tx1"/>
                </a:solidFill>
                <a:latin typeface="+mn-lt"/>
                <a:ea typeface="+mn-ea"/>
                <a:cs typeface="+mn-cs"/>
              </a:rPr>
              <a:t>timeline </a:t>
            </a:r>
            <a:r>
              <a:rPr lang="en-US" sz="1200" kern="1200" dirty="0" smtClean="0">
                <a:solidFill>
                  <a:schemeClr val="tx1"/>
                </a:solidFill>
                <a:latin typeface="+mn-lt"/>
                <a:ea typeface="+mn-ea"/>
                <a:cs typeface="+mn-cs"/>
              </a:rPr>
              <a:t>view </a:t>
            </a:r>
            <a:r>
              <a:rPr lang="en-US" sz="1200" kern="1200" dirty="0" smtClean="0">
                <a:solidFill>
                  <a:schemeClr val="tx1"/>
                </a:solidFill>
                <a:latin typeface="+mn-lt"/>
                <a:ea typeface="+mn-ea"/>
                <a:cs typeface="+mn-cs"/>
              </a:rPr>
              <a:t>and </a:t>
            </a:r>
            <a:r>
              <a:rPr lang="en-US" sz="1200" kern="1200" dirty="0" smtClean="0">
                <a:solidFill>
                  <a:schemeClr val="tx1"/>
                </a:solidFill>
                <a:latin typeface="+mn-lt"/>
                <a:ea typeface="+mn-ea"/>
                <a:cs typeface="+mn-cs"/>
              </a:rPr>
              <a:t>links </a:t>
            </a:r>
            <a:r>
              <a:rPr lang="en-US" sz="1200" kern="1200" dirty="0" smtClean="0">
                <a:solidFill>
                  <a:schemeClr val="tx1"/>
                </a:solidFill>
                <a:latin typeface="+mn-lt"/>
                <a:ea typeface="+mn-ea"/>
                <a:cs typeface="+mn-cs"/>
              </a:rPr>
              <a:t>back to </a:t>
            </a:r>
            <a:r>
              <a:rPr lang="en-US" sz="1200" kern="1200" dirty="0" smtClean="0">
                <a:solidFill>
                  <a:schemeClr val="tx1"/>
                </a:solidFill>
                <a:latin typeface="+mn-lt"/>
                <a:ea typeface="+mn-ea"/>
                <a:cs typeface="+mn-cs"/>
              </a:rPr>
              <a:t>the </a:t>
            </a:r>
            <a:r>
              <a:rPr lang="en-US" sz="1200" kern="1200" dirty="0" smtClean="0">
                <a:solidFill>
                  <a:schemeClr val="tx1"/>
                </a:solidFill>
                <a:latin typeface="+mn-lt"/>
                <a:ea typeface="+mn-ea"/>
                <a:cs typeface="+mn-cs"/>
              </a:rPr>
              <a:t>records in </a:t>
            </a:r>
            <a:r>
              <a:rPr lang="en-US" sz="1200" kern="1200" dirty="0" err="1" smtClean="0">
                <a:solidFill>
                  <a:schemeClr val="tx1"/>
                </a:solidFill>
                <a:latin typeface="+mn-lt"/>
                <a:ea typeface="+mn-ea"/>
                <a:cs typeface="+mn-cs"/>
              </a:rPr>
              <a:t>VTechWorks</a:t>
            </a:r>
            <a:r>
              <a:rPr lang="en-US" sz="1200" kern="1200" dirty="0" smtClean="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01F700C5-D8EB-9A48-8C4D-38FA4110B16A}" type="slidenum">
              <a:rPr lang="en-US" smtClean="0"/>
              <a:t>5</a:t>
            </a:fld>
            <a:endParaRPr lang="en-US"/>
          </a:p>
        </p:txBody>
      </p:sp>
    </p:spTree>
    <p:extLst>
      <p:ext uri="{BB962C8B-B14F-4D97-AF65-F5344CB8AC3E}">
        <p14:creationId xmlns:p14="http://schemas.microsoft.com/office/powerpoint/2010/main" val="599110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1" dirty="0" smtClean="0"/>
              <a:t>Recipes from Old Virginia </a:t>
            </a:r>
            <a:r>
              <a:rPr lang="en-US" dirty="0" smtClean="0"/>
              <a:t>is</a:t>
            </a:r>
            <a:r>
              <a:rPr lang="en-US" baseline="0" dirty="0" smtClean="0"/>
              <a:t> a </a:t>
            </a:r>
            <a:r>
              <a:rPr lang="en-US" baseline="0" dirty="0" smtClean="0"/>
              <a:t>rare book in the Culinary History Collection.  </a:t>
            </a:r>
            <a:r>
              <a:rPr lang="en-US" baseline="0" dirty="0" err="1" smtClean="0"/>
              <a:t>VTechWorks</a:t>
            </a:r>
            <a:r>
              <a:rPr lang="en-US" baseline="0" dirty="0" smtClean="0"/>
              <a:t> stores the metadata in Dublin Core fields with a maximum of one level of qualification </a:t>
            </a:r>
            <a:r>
              <a:rPr lang="en-US" baseline="0" dirty="0" smtClean="0"/>
              <a:t>beyond </a:t>
            </a:r>
            <a:r>
              <a:rPr lang="en-US" baseline="0" dirty="0" smtClean="0"/>
              <a:t>basic Dublin Core.  The metadata schema can be customized for each collection.  </a:t>
            </a:r>
            <a:endParaRPr lang="en-US" dirty="0"/>
          </a:p>
        </p:txBody>
      </p:sp>
      <p:sp>
        <p:nvSpPr>
          <p:cNvPr id="4" name="Slide Number Placeholder 3"/>
          <p:cNvSpPr>
            <a:spLocks noGrp="1"/>
          </p:cNvSpPr>
          <p:nvPr>
            <p:ph type="sldNum" sz="quarter" idx="10"/>
          </p:nvPr>
        </p:nvSpPr>
        <p:spPr/>
        <p:txBody>
          <a:bodyPr/>
          <a:lstStyle/>
          <a:p>
            <a:fld id="{01F700C5-D8EB-9A48-8C4D-38FA4110B16A}" type="slidenum">
              <a:rPr lang="en-US" smtClean="0"/>
              <a:t>6</a:t>
            </a:fld>
            <a:endParaRPr lang="en-US"/>
          </a:p>
        </p:txBody>
      </p:sp>
    </p:spTree>
    <p:extLst>
      <p:ext uri="{BB962C8B-B14F-4D97-AF65-F5344CB8AC3E}">
        <p14:creationId xmlns:p14="http://schemas.microsoft.com/office/powerpoint/2010/main" val="34801337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same book in Addison.  </a:t>
            </a:r>
            <a:r>
              <a:rPr lang="en-US" dirty="0" err="1" smtClean="0"/>
              <a:t>DSpace</a:t>
            </a:r>
            <a:r>
              <a:rPr lang="en-US" dirty="0" smtClean="0"/>
              <a:t> </a:t>
            </a:r>
            <a:r>
              <a:rPr lang="en-US" dirty="0" smtClean="0"/>
              <a:t>is </a:t>
            </a:r>
            <a:r>
              <a:rPr lang="en-US" dirty="0" smtClean="0"/>
              <a:t>capable</a:t>
            </a:r>
            <a:r>
              <a:rPr lang="en-US" baseline="0" dirty="0" smtClean="0"/>
              <a:t> </a:t>
            </a:r>
            <a:r>
              <a:rPr lang="en-US" baseline="0" dirty="0" smtClean="0"/>
              <a:t>of exporting and </a:t>
            </a:r>
            <a:r>
              <a:rPr lang="en-US" baseline="0" dirty="0" smtClean="0"/>
              <a:t>importing </a:t>
            </a:r>
            <a:r>
              <a:rPr lang="en-US" baseline="0" dirty="0" smtClean="0"/>
              <a:t>metadata harvested by an OAI-PMH harvester.  This would allow metadata to be imported to Addison.</a:t>
            </a:r>
            <a:endParaRPr lang="en-US" dirty="0"/>
          </a:p>
        </p:txBody>
      </p:sp>
      <p:sp>
        <p:nvSpPr>
          <p:cNvPr id="4" name="Slide Number Placeholder 3"/>
          <p:cNvSpPr>
            <a:spLocks noGrp="1"/>
          </p:cNvSpPr>
          <p:nvPr>
            <p:ph type="sldNum" sz="quarter" idx="10"/>
          </p:nvPr>
        </p:nvSpPr>
        <p:spPr/>
        <p:txBody>
          <a:bodyPr/>
          <a:lstStyle/>
          <a:p>
            <a:fld id="{01F700C5-D8EB-9A48-8C4D-38FA4110B16A}" type="slidenum">
              <a:rPr lang="en-US" smtClean="0"/>
              <a:t>7</a:t>
            </a:fld>
            <a:endParaRPr lang="en-US"/>
          </a:p>
        </p:txBody>
      </p:sp>
    </p:spTree>
    <p:extLst>
      <p:ext uri="{BB962C8B-B14F-4D97-AF65-F5344CB8AC3E}">
        <p14:creationId xmlns:p14="http://schemas.microsoft.com/office/powerpoint/2010/main" val="42796121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a:t>
            </a:r>
            <a:r>
              <a:rPr lang="en-US" baseline="0" dirty="0" smtClean="0"/>
              <a:t> the same book in Summon. Summon can also ingest </a:t>
            </a:r>
            <a:r>
              <a:rPr lang="en-US" baseline="0" dirty="0" smtClean="0"/>
              <a:t>metadata </a:t>
            </a:r>
            <a:r>
              <a:rPr lang="en-US" baseline="0" dirty="0" smtClean="0"/>
              <a:t>via OAI-PMH harvesting.  </a:t>
            </a:r>
            <a:endParaRPr lang="en-US" dirty="0"/>
          </a:p>
        </p:txBody>
      </p:sp>
      <p:sp>
        <p:nvSpPr>
          <p:cNvPr id="4" name="Slide Number Placeholder 3"/>
          <p:cNvSpPr>
            <a:spLocks noGrp="1"/>
          </p:cNvSpPr>
          <p:nvPr>
            <p:ph type="sldNum" sz="quarter" idx="10"/>
          </p:nvPr>
        </p:nvSpPr>
        <p:spPr/>
        <p:txBody>
          <a:bodyPr/>
          <a:lstStyle/>
          <a:p>
            <a:fld id="{01F700C5-D8EB-9A48-8C4D-38FA4110B16A}" type="slidenum">
              <a:rPr lang="en-US" smtClean="0"/>
              <a:t>8</a:t>
            </a:fld>
            <a:endParaRPr lang="en-US"/>
          </a:p>
        </p:txBody>
      </p:sp>
    </p:spTree>
    <p:extLst>
      <p:ext uri="{BB962C8B-B14F-4D97-AF65-F5344CB8AC3E}">
        <p14:creationId xmlns:p14="http://schemas.microsoft.com/office/powerpoint/2010/main" val="2731371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Vtech</a:t>
            </a:r>
            <a:r>
              <a:rPr lang="en-US" baseline="0" dirty="0" err="1" smtClean="0"/>
              <a:t>Works</a:t>
            </a:r>
            <a:r>
              <a:rPr lang="en-US" baseline="0" dirty="0" smtClean="0"/>
              <a:t> allows for batch submission </a:t>
            </a:r>
            <a:r>
              <a:rPr lang="en-US" baseline="0" dirty="0" smtClean="0"/>
              <a:t>and </a:t>
            </a:r>
            <a:r>
              <a:rPr lang="en-US" baseline="0" dirty="0" smtClean="0"/>
              <a:t>on-line submission.  Once a user has registered and has been given permission, they may upload metadata and files to the repository.  A batch upload would be via a comma separated variable file typically from a spreadsheet.</a:t>
            </a:r>
            <a:endParaRPr lang="en-US" dirty="0"/>
          </a:p>
        </p:txBody>
      </p:sp>
      <p:sp>
        <p:nvSpPr>
          <p:cNvPr id="4" name="Slide Number Placeholder 3"/>
          <p:cNvSpPr>
            <a:spLocks noGrp="1"/>
          </p:cNvSpPr>
          <p:nvPr>
            <p:ph type="sldNum" sz="quarter" idx="10"/>
          </p:nvPr>
        </p:nvSpPr>
        <p:spPr/>
        <p:txBody>
          <a:bodyPr/>
          <a:lstStyle/>
          <a:p>
            <a:fld id="{01F700C5-D8EB-9A48-8C4D-38FA4110B16A}" type="slidenum">
              <a:rPr lang="en-US" smtClean="0"/>
              <a:t>9</a:t>
            </a:fld>
            <a:endParaRPr lang="en-US"/>
          </a:p>
        </p:txBody>
      </p:sp>
    </p:spTree>
    <p:extLst>
      <p:ext uri="{BB962C8B-B14F-4D97-AF65-F5344CB8AC3E}">
        <p14:creationId xmlns:p14="http://schemas.microsoft.com/office/powerpoint/2010/main" val="19606375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CE6B20-D3FD-3F40-B3A7-D374FF0C9CD2}" type="datetimeFigureOut">
              <a:rPr lang="en-US" smtClean="0"/>
              <a:t>5/15/12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30FF81-9CFF-7A41-B2A9-EAE450C3A5D1}" type="slidenum">
              <a:rPr lang="en-US" smtClean="0"/>
              <a:t>‹#›</a:t>
            </a:fld>
            <a:endParaRPr lang="en-US"/>
          </a:p>
        </p:txBody>
      </p:sp>
    </p:spTree>
    <p:extLst>
      <p:ext uri="{BB962C8B-B14F-4D97-AF65-F5344CB8AC3E}">
        <p14:creationId xmlns:p14="http://schemas.microsoft.com/office/powerpoint/2010/main" val="3108597177"/>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CE6B20-D3FD-3F40-B3A7-D374FF0C9CD2}" type="datetimeFigureOut">
              <a:rPr lang="en-US" smtClean="0"/>
              <a:t>5/15/12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30FF81-9CFF-7A41-B2A9-EAE450C3A5D1}" type="slidenum">
              <a:rPr lang="en-US" smtClean="0"/>
              <a:t>‹#›</a:t>
            </a:fld>
            <a:endParaRPr lang="en-US"/>
          </a:p>
        </p:txBody>
      </p:sp>
    </p:spTree>
    <p:extLst>
      <p:ext uri="{BB962C8B-B14F-4D97-AF65-F5344CB8AC3E}">
        <p14:creationId xmlns:p14="http://schemas.microsoft.com/office/powerpoint/2010/main" val="4124025682"/>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CE6B20-D3FD-3F40-B3A7-D374FF0C9CD2}" type="datetimeFigureOut">
              <a:rPr lang="en-US" smtClean="0"/>
              <a:t>5/15/12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30FF81-9CFF-7A41-B2A9-EAE450C3A5D1}" type="slidenum">
              <a:rPr lang="en-US" smtClean="0"/>
              <a:t>‹#›</a:t>
            </a:fld>
            <a:endParaRPr lang="en-US"/>
          </a:p>
        </p:txBody>
      </p:sp>
    </p:spTree>
    <p:extLst>
      <p:ext uri="{BB962C8B-B14F-4D97-AF65-F5344CB8AC3E}">
        <p14:creationId xmlns:p14="http://schemas.microsoft.com/office/powerpoint/2010/main" val="1397769104"/>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CE6B20-D3FD-3F40-B3A7-D374FF0C9CD2}" type="datetimeFigureOut">
              <a:rPr lang="en-US" smtClean="0"/>
              <a:t>5/15/12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30FF81-9CFF-7A41-B2A9-EAE450C3A5D1}" type="slidenum">
              <a:rPr lang="en-US" smtClean="0"/>
              <a:t>‹#›</a:t>
            </a:fld>
            <a:endParaRPr lang="en-US"/>
          </a:p>
        </p:txBody>
      </p:sp>
    </p:spTree>
    <p:extLst>
      <p:ext uri="{BB962C8B-B14F-4D97-AF65-F5344CB8AC3E}">
        <p14:creationId xmlns:p14="http://schemas.microsoft.com/office/powerpoint/2010/main" val="37918441"/>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CE6B20-D3FD-3F40-B3A7-D374FF0C9CD2}" type="datetimeFigureOut">
              <a:rPr lang="en-US" smtClean="0"/>
              <a:t>5/15/12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30FF81-9CFF-7A41-B2A9-EAE450C3A5D1}" type="slidenum">
              <a:rPr lang="en-US" smtClean="0"/>
              <a:t>‹#›</a:t>
            </a:fld>
            <a:endParaRPr lang="en-US"/>
          </a:p>
        </p:txBody>
      </p:sp>
    </p:spTree>
    <p:extLst>
      <p:ext uri="{BB962C8B-B14F-4D97-AF65-F5344CB8AC3E}">
        <p14:creationId xmlns:p14="http://schemas.microsoft.com/office/powerpoint/2010/main" val="121427196"/>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CE6B20-D3FD-3F40-B3A7-D374FF0C9CD2}" type="datetimeFigureOut">
              <a:rPr lang="en-US" smtClean="0"/>
              <a:t>5/15/12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30FF81-9CFF-7A41-B2A9-EAE450C3A5D1}" type="slidenum">
              <a:rPr lang="en-US" smtClean="0"/>
              <a:t>‹#›</a:t>
            </a:fld>
            <a:endParaRPr lang="en-US"/>
          </a:p>
        </p:txBody>
      </p:sp>
    </p:spTree>
    <p:extLst>
      <p:ext uri="{BB962C8B-B14F-4D97-AF65-F5344CB8AC3E}">
        <p14:creationId xmlns:p14="http://schemas.microsoft.com/office/powerpoint/2010/main" val="177493055"/>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CE6B20-D3FD-3F40-B3A7-D374FF0C9CD2}" type="datetimeFigureOut">
              <a:rPr lang="en-US" smtClean="0"/>
              <a:t>5/15/12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30FF81-9CFF-7A41-B2A9-EAE450C3A5D1}" type="slidenum">
              <a:rPr lang="en-US" smtClean="0"/>
              <a:t>‹#›</a:t>
            </a:fld>
            <a:endParaRPr lang="en-US"/>
          </a:p>
        </p:txBody>
      </p:sp>
    </p:spTree>
    <p:extLst>
      <p:ext uri="{BB962C8B-B14F-4D97-AF65-F5344CB8AC3E}">
        <p14:creationId xmlns:p14="http://schemas.microsoft.com/office/powerpoint/2010/main" val="1246431783"/>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CE6B20-D3FD-3F40-B3A7-D374FF0C9CD2}" type="datetimeFigureOut">
              <a:rPr lang="en-US" smtClean="0"/>
              <a:t>5/15/12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30FF81-9CFF-7A41-B2A9-EAE450C3A5D1}" type="slidenum">
              <a:rPr lang="en-US" smtClean="0"/>
              <a:t>‹#›</a:t>
            </a:fld>
            <a:endParaRPr lang="en-US"/>
          </a:p>
        </p:txBody>
      </p:sp>
    </p:spTree>
    <p:extLst>
      <p:ext uri="{BB962C8B-B14F-4D97-AF65-F5344CB8AC3E}">
        <p14:creationId xmlns:p14="http://schemas.microsoft.com/office/powerpoint/2010/main" val="1135111984"/>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CE6B20-D3FD-3F40-B3A7-D374FF0C9CD2}" type="datetimeFigureOut">
              <a:rPr lang="en-US" smtClean="0"/>
              <a:t>5/15/12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30FF81-9CFF-7A41-B2A9-EAE450C3A5D1}" type="slidenum">
              <a:rPr lang="en-US" smtClean="0"/>
              <a:t>‹#›</a:t>
            </a:fld>
            <a:endParaRPr lang="en-US"/>
          </a:p>
        </p:txBody>
      </p:sp>
    </p:spTree>
    <p:extLst>
      <p:ext uri="{BB962C8B-B14F-4D97-AF65-F5344CB8AC3E}">
        <p14:creationId xmlns:p14="http://schemas.microsoft.com/office/powerpoint/2010/main" val="1690910470"/>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CE6B20-D3FD-3F40-B3A7-D374FF0C9CD2}" type="datetimeFigureOut">
              <a:rPr lang="en-US" smtClean="0"/>
              <a:t>5/15/12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30FF81-9CFF-7A41-B2A9-EAE450C3A5D1}" type="slidenum">
              <a:rPr lang="en-US" smtClean="0"/>
              <a:t>‹#›</a:t>
            </a:fld>
            <a:endParaRPr lang="en-US"/>
          </a:p>
        </p:txBody>
      </p:sp>
    </p:spTree>
    <p:extLst>
      <p:ext uri="{BB962C8B-B14F-4D97-AF65-F5344CB8AC3E}">
        <p14:creationId xmlns:p14="http://schemas.microsoft.com/office/powerpoint/2010/main" val="1652515181"/>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CE6B20-D3FD-3F40-B3A7-D374FF0C9CD2}" type="datetimeFigureOut">
              <a:rPr lang="en-US" smtClean="0"/>
              <a:t>5/15/12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30FF81-9CFF-7A41-B2A9-EAE450C3A5D1}" type="slidenum">
              <a:rPr lang="en-US" smtClean="0"/>
              <a:t>‹#›</a:t>
            </a:fld>
            <a:endParaRPr lang="en-US"/>
          </a:p>
        </p:txBody>
      </p:sp>
    </p:spTree>
    <p:extLst>
      <p:ext uri="{BB962C8B-B14F-4D97-AF65-F5344CB8AC3E}">
        <p14:creationId xmlns:p14="http://schemas.microsoft.com/office/powerpoint/2010/main" val="138980897"/>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CE6B20-D3FD-3F40-B3A7-D374FF0C9CD2}" type="datetimeFigureOut">
              <a:rPr lang="en-US" smtClean="0"/>
              <a:t>5/15/12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30FF81-9CFF-7A41-B2A9-EAE450C3A5D1}" type="slidenum">
              <a:rPr lang="en-US" smtClean="0"/>
              <a:t>‹#›</a:t>
            </a:fld>
            <a:endParaRPr lang="en-US"/>
          </a:p>
        </p:txBody>
      </p:sp>
    </p:spTree>
    <p:extLst>
      <p:ext uri="{BB962C8B-B14F-4D97-AF65-F5344CB8AC3E}">
        <p14:creationId xmlns:p14="http://schemas.microsoft.com/office/powerpoint/2010/main" val="1725682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14.jpg"/></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4" Type="http://schemas.openxmlformats.org/officeDocument/2006/relationships/image" Target="../media/image16.jpg"/><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g"/><Relationship Id="rId4" Type="http://schemas.openxmlformats.org/officeDocument/2006/relationships/image" Target="../media/image18.jpg"/><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1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20.jpg"/></Relationships>
</file>

<file path=ppt/slides/_rels/slide15.xml.rels><?xml version="1.0" encoding="UTF-8" standalone="yes"?>
<Relationships xmlns="http://schemas.openxmlformats.org/package/2006/relationships"><Relationship Id="rId3" Type="http://schemas.openxmlformats.org/officeDocument/2006/relationships/image" Target="../media/image21.jpg"/><Relationship Id="rId4" Type="http://schemas.openxmlformats.org/officeDocument/2006/relationships/image" Target="../media/image22.jpg"/><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4.jpg"/><Relationship Id="rId5" Type="http://schemas.openxmlformats.org/officeDocument/2006/relationships/image" Target="../media/image25.jpg"/><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g"/><Relationship Id="rId4" Type="http://schemas.openxmlformats.org/officeDocument/2006/relationships/image" Target="../media/image27.jpg"/><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g"/><Relationship Id="rId4" Type="http://schemas.openxmlformats.org/officeDocument/2006/relationships/image" Target="../media/image29.jpg"/><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30.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4" Type="http://schemas.openxmlformats.org/officeDocument/2006/relationships/image" Target="../media/image8.jp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10.jpg"/></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4" Type="http://schemas.openxmlformats.org/officeDocument/2006/relationships/image" Target="../media/image12.jpg"/><Relationship Id="rId5" Type="http://schemas.openxmlformats.org/officeDocument/2006/relationships/image" Target="../media/image13.jpg"/><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VTechWorksHom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673697857"/>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ubmissionLicens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7366992" cy="6858000"/>
          </a:xfrm>
          <a:prstGeom prst="rect">
            <a:avLst/>
          </a:prstGeom>
        </p:spPr>
      </p:pic>
    </p:spTree>
    <p:extLst>
      <p:ext uri="{BB962C8B-B14F-4D97-AF65-F5344CB8AC3E}">
        <p14:creationId xmlns:p14="http://schemas.microsoft.com/office/powerpoint/2010/main" val="3397296626"/>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tatistics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781" y="0"/>
            <a:ext cx="8072438" cy="6858000"/>
          </a:xfrm>
          <a:prstGeom prst="rect">
            <a:avLst/>
          </a:prstGeom>
        </p:spPr>
      </p:pic>
      <p:pic>
        <p:nvPicPr>
          <p:cNvPr id="2" name="Picture 1" descr="ThinklikeaSTARTUP.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29748" y="2448429"/>
            <a:ext cx="3278471" cy="4409571"/>
          </a:xfrm>
          <a:prstGeom prst="rect">
            <a:avLst/>
          </a:prstGeom>
        </p:spPr>
      </p:pic>
      <p:sp>
        <p:nvSpPr>
          <p:cNvPr id="6" name="Frame 5"/>
          <p:cNvSpPr/>
          <p:nvPr/>
        </p:nvSpPr>
        <p:spPr>
          <a:xfrm>
            <a:off x="535781" y="4692262"/>
            <a:ext cx="1616719" cy="288627"/>
          </a:xfrm>
          <a:prstGeom prst="frame">
            <a:avLst/>
          </a:prstGeom>
          <a:solidFill>
            <a:schemeClr val="accent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957581678"/>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SF_logo-300x30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5552" y="2760976"/>
            <a:ext cx="3810000" cy="3810000"/>
          </a:xfrm>
          <a:prstGeom prst="rect">
            <a:avLst/>
          </a:prstGeom>
        </p:spPr>
      </p:pic>
      <p:pic>
        <p:nvPicPr>
          <p:cNvPr id="4" name="Picture 3" descr="DatasetSubmission.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5036344" cy="6858000"/>
          </a:xfrm>
          <a:prstGeom prst="rect">
            <a:avLst/>
          </a:prstGeom>
        </p:spPr>
      </p:pic>
      <p:sp>
        <p:nvSpPr>
          <p:cNvPr id="5" name="TextBox 4"/>
          <p:cNvSpPr txBox="1"/>
          <p:nvPr/>
        </p:nvSpPr>
        <p:spPr>
          <a:xfrm>
            <a:off x="5480111" y="643201"/>
            <a:ext cx="3121918" cy="1015663"/>
          </a:xfrm>
          <a:prstGeom prst="rect">
            <a:avLst/>
          </a:prstGeom>
          <a:noFill/>
        </p:spPr>
        <p:txBody>
          <a:bodyPr wrap="none" rtlCol="0">
            <a:spAutoFit/>
          </a:bodyPr>
          <a:lstStyle/>
          <a:p>
            <a:r>
              <a:rPr lang="en-US" sz="6000" dirty="0" smtClean="0">
                <a:latin typeface="+mj-lt"/>
                <a:cs typeface="Helvetica"/>
              </a:rPr>
              <a:t>Data</a:t>
            </a:r>
            <a:r>
              <a:rPr lang="en-US" sz="6000" dirty="0" smtClean="0">
                <a:latin typeface="+mj-lt"/>
              </a:rPr>
              <a:t> Sets</a:t>
            </a:r>
            <a:endParaRPr lang="en-US" sz="6000" dirty="0">
              <a:latin typeface="+mj-lt"/>
            </a:endParaRPr>
          </a:p>
        </p:txBody>
      </p:sp>
    </p:spTree>
    <p:extLst>
      <p:ext uri="{BB962C8B-B14F-4D97-AF65-F5344CB8AC3E}">
        <p14:creationId xmlns:p14="http://schemas.microsoft.com/office/powerpoint/2010/main" val="1371314173"/>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ommuniti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93268928"/>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ug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6090" y="0"/>
            <a:ext cx="5991820" cy="6858000"/>
          </a:xfrm>
          <a:prstGeom prst="rect">
            <a:avLst/>
          </a:prstGeom>
        </p:spPr>
      </p:pic>
    </p:spTree>
    <p:extLst>
      <p:ext uri="{BB962C8B-B14F-4D97-AF65-F5344CB8AC3E}">
        <p14:creationId xmlns:p14="http://schemas.microsoft.com/office/powerpoint/2010/main" val="4250680437"/>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istoricalReview.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9414" y="0"/>
            <a:ext cx="4572000" cy="6858000"/>
          </a:xfrm>
          <a:prstGeom prst="rect">
            <a:avLst/>
          </a:prstGeom>
        </p:spPr>
      </p:pic>
      <p:pic>
        <p:nvPicPr>
          <p:cNvPr id="8" name="Picture 7" descr="Philologia.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3386" y="0"/>
            <a:ext cx="5357813" cy="6858000"/>
          </a:xfrm>
          <a:prstGeom prst="rect">
            <a:avLst/>
          </a:prstGeom>
        </p:spPr>
      </p:pic>
    </p:spTree>
    <p:extLst>
      <p:ext uri="{BB962C8B-B14F-4D97-AF65-F5344CB8AC3E}">
        <p14:creationId xmlns:p14="http://schemas.microsoft.com/office/powerpoint/2010/main" val="81521920"/>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developer.apple.com/library/mac/documentation/NetworkingInternet/Conceptual/StreamingMediaGuide/art/trasnsport_strea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1825" y="0"/>
            <a:ext cx="5972175" cy="36766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2" name="Picture 1" descr="HeyJud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806600"/>
            <a:ext cx="5401867" cy="4051400"/>
          </a:xfrm>
          <a:prstGeom prst="rect">
            <a:avLst/>
          </a:prstGeom>
        </p:spPr>
      </p:pic>
      <p:sp>
        <p:nvSpPr>
          <p:cNvPr id="4" name="TextBox 3"/>
          <p:cNvSpPr txBox="1"/>
          <p:nvPr/>
        </p:nvSpPr>
        <p:spPr>
          <a:xfrm>
            <a:off x="239167" y="214410"/>
            <a:ext cx="2544612" cy="2308324"/>
          </a:xfrm>
          <a:prstGeom prst="rect">
            <a:avLst/>
          </a:prstGeom>
          <a:noFill/>
        </p:spPr>
        <p:txBody>
          <a:bodyPr wrap="none" rtlCol="0">
            <a:spAutoFit/>
          </a:bodyPr>
          <a:lstStyle/>
          <a:p>
            <a:r>
              <a:rPr lang="en-US" sz="3600" dirty="0" smtClean="0"/>
              <a:t>Student </a:t>
            </a:r>
          </a:p>
          <a:p>
            <a:r>
              <a:rPr lang="en-US" sz="3600" dirty="0" smtClean="0"/>
              <a:t>Projects </a:t>
            </a:r>
          </a:p>
          <a:p>
            <a:r>
              <a:rPr lang="en-US" sz="3600" dirty="0" smtClean="0"/>
              <a:t>For </a:t>
            </a:r>
          </a:p>
          <a:p>
            <a:r>
              <a:rPr lang="en-US" sz="3600" dirty="0" err="1" smtClean="0"/>
              <a:t>VTechWorks</a:t>
            </a:r>
            <a:endParaRPr lang="en-US" sz="3600" dirty="0"/>
          </a:p>
        </p:txBody>
      </p:sp>
      <p:pic>
        <p:nvPicPr>
          <p:cNvPr id="5" name="Picture 4" descr="StreamingMediaProject.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2746086"/>
            <a:ext cx="5482551" cy="4111914"/>
          </a:xfrm>
          <a:prstGeom prst="rect">
            <a:avLst/>
          </a:prstGeom>
        </p:spPr>
      </p:pic>
    </p:spTree>
    <p:extLst>
      <p:ext uri="{BB962C8B-B14F-4D97-AF65-F5344CB8AC3E}">
        <p14:creationId xmlns:p14="http://schemas.microsoft.com/office/powerpoint/2010/main" val="3889694314"/>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utrition-collection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4768453" cy="6858000"/>
          </a:xfrm>
          <a:prstGeom prst="rect">
            <a:avLst/>
          </a:prstGeom>
        </p:spPr>
      </p:pic>
      <p:pic>
        <p:nvPicPr>
          <p:cNvPr id="5" name="Picture 4" descr="Nutrition-collection3.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25578" y="0"/>
            <a:ext cx="4518422" cy="6858000"/>
          </a:xfrm>
          <a:prstGeom prst="rect">
            <a:avLst/>
          </a:prstGeom>
        </p:spPr>
      </p:pic>
    </p:spTree>
    <p:extLst>
      <p:ext uri="{BB962C8B-B14F-4D97-AF65-F5344CB8AC3E}">
        <p14:creationId xmlns:p14="http://schemas.microsoft.com/office/powerpoint/2010/main" val="2944174465"/>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mageBaseSPEC024.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7043" y="1075719"/>
            <a:ext cx="3407993" cy="5036442"/>
          </a:xfrm>
          <a:prstGeom prst="rect">
            <a:avLst/>
          </a:prstGeom>
        </p:spPr>
      </p:pic>
      <p:pic>
        <p:nvPicPr>
          <p:cNvPr id="9" name="Picture 8" descr="ImageBase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5581055" cy="6858000"/>
          </a:xfrm>
          <a:prstGeom prst="rect">
            <a:avLst/>
          </a:prstGeom>
        </p:spPr>
      </p:pic>
    </p:spTree>
    <p:extLst>
      <p:ext uri="{BB962C8B-B14F-4D97-AF65-F5344CB8AC3E}">
        <p14:creationId xmlns:p14="http://schemas.microsoft.com/office/powerpoint/2010/main" val="3230536665"/>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3762" y="1253469"/>
            <a:ext cx="7356476" cy="1015663"/>
          </a:xfrm>
          <a:prstGeom prst="rect">
            <a:avLst/>
          </a:prstGeom>
          <a:noFill/>
        </p:spPr>
        <p:txBody>
          <a:bodyPr wrap="none" rtlCol="0">
            <a:spAutoFit/>
          </a:bodyPr>
          <a:lstStyle/>
          <a:p>
            <a:r>
              <a:rPr lang="en-US" sz="6000" dirty="0" smtClean="0"/>
              <a:t>A Better User Interface</a:t>
            </a:r>
            <a:endParaRPr lang="en-US" sz="6000" dirty="0"/>
          </a:p>
        </p:txBody>
      </p:sp>
      <p:sp>
        <p:nvSpPr>
          <p:cNvPr id="4" name="TextBox 3"/>
          <p:cNvSpPr txBox="1"/>
          <p:nvPr/>
        </p:nvSpPr>
        <p:spPr>
          <a:xfrm>
            <a:off x="3498291" y="2894524"/>
            <a:ext cx="2147418" cy="1754327"/>
          </a:xfrm>
          <a:prstGeom prst="rect">
            <a:avLst/>
          </a:prstGeom>
          <a:noFill/>
        </p:spPr>
        <p:txBody>
          <a:bodyPr wrap="none" rtlCol="0">
            <a:spAutoFit/>
          </a:bodyPr>
          <a:lstStyle/>
          <a:p>
            <a:r>
              <a:rPr lang="en-US" sz="3600" dirty="0" smtClean="0"/>
              <a:t>Functional</a:t>
            </a:r>
          </a:p>
          <a:p>
            <a:r>
              <a:rPr lang="en-US" sz="3600" dirty="0" smtClean="0"/>
              <a:t>Easy</a:t>
            </a:r>
          </a:p>
          <a:p>
            <a:r>
              <a:rPr lang="en-US" sz="3600" dirty="0" smtClean="0"/>
              <a:t>Nice</a:t>
            </a:r>
            <a:endParaRPr lang="en-US" sz="3600" dirty="0"/>
          </a:p>
        </p:txBody>
      </p:sp>
    </p:spTree>
    <p:extLst>
      <p:ext uri="{BB962C8B-B14F-4D97-AF65-F5344CB8AC3E}">
        <p14:creationId xmlns:p14="http://schemas.microsoft.com/office/powerpoint/2010/main" val="3429721496"/>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Spac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664883208"/>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08202009-029as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730724504"/>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etaArchiv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57133811"/>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VTPalatt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3747" y="0"/>
            <a:ext cx="5393531" cy="6858000"/>
          </a:xfrm>
          <a:prstGeom prst="rect">
            <a:avLst/>
          </a:prstGeom>
        </p:spPr>
      </p:pic>
      <p:pic>
        <p:nvPicPr>
          <p:cNvPr id="5" name="Picture 4" descr="HomeFul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5795367" cy="6858000"/>
          </a:xfrm>
          <a:prstGeom prst="rect">
            <a:avLst/>
          </a:prstGeom>
        </p:spPr>
      </p:pic>
    </p:spTree>
    <p:extLst>
      <p:ext uri="{BB962C8B-B14F-4D97-AF65-F5344CB8AC3E}">
        <p14:creationId xmlns:p14="http://schemas.microsoft.com/office/powerpoint/2010/main" val="905884143"/>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ViewShar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219992509"/>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CMetadat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38558" y="1656633"/>
            <a:ext cx="6133799" cy="4600351"/>
          </a:xfrm>
          <a:prstGeom prst="rect">
            <a:avLst/>
          </a:prstGeom>
        </p:spPr>
      </p:pic>
      <p:pic>
        <p:nvPicPr>
          <p:cNvPr id="4" name="Picture 3" descr="Recipi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4732734" cy="6858000"/>
          </a:xfrm>
          <a:prstGeom prst="rect">
            <a:avLst/>
          </a:prstGeom>
        </p:spPr>
      </p:pic>
      <p:sp>
        <p:nvSpPr>
          <p:cNvPr id="5" name="TextBox 4"/>
          <p:cNvSpPr txBox="1"/>
          <p:nvPr/>
        </p:nvSpPr>
        <p:spPr>
          <a:xfrm>
            <a:off x="4824571" y="368801"/>
            <a:ext cx="4247527" cy="1015663"/>
          </a:xfrm>
          <a:prstGeom prst="rect">
            <a:avLst/>
          </a:prstGeom>
          <a:noFill/>
        </p:spPr>
        <p:txBody>
          <a:bodyPr wrap="none" rtlCol="0">
            <a:spAutoFit/>
          </a:bodyPr>
          <a:lstStyle/>
          <a:p>
            <a:r>
              <a:rPr lang="en-US" sz="6000" dirty="0" smtClean="0">
                <a:latin typeface="Helvetica"/>
                <a:cs typeface="Helvetica"/>
              </a:rPr>
              <a:t>Dublin Core</a:t>
            </a:r>
            <a:endParaRPr lang="en-US" sz="6000" dirty="0">
              <a:latin typeface="Helvetica"/>
              <a:cs typeface="Helvetica"/>
            </a:endParaRPr>
          </a:p>
        </p:txBody>
      </p:sp>
    </p:spTree>
    <p:extLst>
      <p:ext uri="{BB962C8B-B14F-4D97-AF65-F5344CB8AC3E}">
        <p14:creationId xmlns:p14="http://schemas.microsoft.com/office/powerpoint/2010/main" val="615929932"/>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ddisonMetadat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900931411"/>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ummonMetadat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Frame 5"/>
          <p:cNvSpPr/>
          <p:nvPr/>
        </p:nvSpPr>
        <p:spPr>
          <a:xfrm>
            <a:off x="1979311" y="2803812"/>
            <a:ext cx="7164690" cy="1245222"/>
          </a:xfrm>
          <a:prstGeom prst="frame">
            <a:avLst>
              <a:gd name="adj1" fmla="val 989"/>
            </a:avLst>
          </a:prstGeom>
          <a:solidFill>
            <a:schemeClr val="accent2">
              <a:lumMod val="40000"/>
              <a:lumOff val="6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415047888"/>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ubmission4.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8678" y="0"/>
            <a:ext cx="4095322" cy="4887085"/>
          </a:xfrm>
          <a:prstGeom prst="rect">
            <a:avLst/>
          </a:prstGeom>
        </p:spPr>
      </p:pic>
      <p:pic>
        <p:nvPicPr>
          <p:cNvPr id="8" name="Picture 7" descr="submission5.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07431" y="3472908"/>
            <a:ext cx="4136569" cy="3385092"/>
          </a:xfrm>
          <a:prstGeom prst="rect">
            <a:avLst/>
          </a:prstGeom>
        </p:spPr>
      </p:pic>
      <p:sp>
        <p:nvSpPr>
          <p:cNvPr id="5" name="TextBox 4"/>
          <p:cNvSpPr txBox="1"/>
          <p:nvPr/>
        </p:nvSpPr>
        <p:spPr>
          <a:xfrm>
            <a:off x="179072" y="238222"/>
            <a:ext cx="2295883" cy="461665"/>
          </a:xfrm>
          <a:prstGeom prst="rect">
            <a:avLst/>
          </a:prstGeom>
          <a:noFill/>
        </p:spPr>
        <p:txBody>
          <a:bodyPr wrap="none" rtlCol="0">
            <a:spAutoFit/>
          </a:bodyPr>
          <a:lstStyle/>
          <a:p>
            <a:pPr algn="ctr"/>
            <a:r>
              <a:rPr lang="en-US" sz="2400" b="1" dirty="0" smtClean="0"/>
              <a:t>Item Submission</a:t>
            </a:r>
          </a:p>
        </p:txBody>
      </p:sp>
      <p:sp>
        <p:nvSpPr>
          <p:cNvPr id="15" name="TextBox 14"/>
          <p:cNvSpPr txBox="1"/>
          <p:nvPr/>
        </p:nvSpPr>
        <p:spPr>
          <a:xfrm>
            <a:off x="3274715" y="526995"/>
            <a:ext cx="1732716" cy="461665"/>
          </a:xfrm>
          <a:prstGeom prst="rect">
            <a:avLst/>
          </a:prstGeom>
          <a:noFill/>
        </p:spPr>
        <p:txBody>
          <a:bodyPr wrap="none" rtlCol="0">
            <a:spAutoFit/>
          </a:bodyPr>
          <a:lstStyle/>
          <a:p>
            <a:r>
              <a:rPr lang="en-US" sz="2400" dirty="0" smtClean="0"/>
              <a:t>Online Form</a:t>
            </a:r>
            <a:endParaRPr lang="en-US" sz="2400" dirty="0"/>
          </a:p>
        </p:txBody>
      </p:sp>
      <p:sp>
        <p:nvSpPr>
          <p:cNvPr id="16" name="TextBox 15"/>
          <p:cNvSpPr txBox="1"/>
          <p:nvPr/>
        </p:nvSpPr>
        <p:spPr>
          <a:xfrm>
            <a:off x="394381" y="902708"/>
            <a:ext cx="1865264" cy="461665"/>
          </a:xfrm>
          <a:prstGeom prst="rect">
            <a:avLst/>
          </a:prstGeom>
          <a:noFill/>
        </p:spPr>
        <p:txBody>
          <a:bodyPr wrap="none" rtlCol="0">
            <a:spAutoFit/>
          </a:bodyPr>
          <a:lstStyle/>
          <a:p>
            <a:r>
              <a:rPr lang="en-US" sz="2400" dirty="0" smtClean="0"/>
              <a:t>Batch Upload</a:t>
            </a:r>
            <a:endParaRPr lang="en-US" sz="2400" dirty="0"/>
          </a:p>
        </p:txBody>
      </p:sp>
      <p:pic>
        <p:nvPicPr>
          <p:cNvPr id="2" name="Picture 1" descr="BatchUpload.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1393659"/>
            <a:ext cx="4662904" cy="5464340"/>
          </a:xfrm>
          <a:prstGeom prst="rect">
            <a:avLst/>
          </a:prstGeom>
        </p:spPr>
      </p:pic>
    </p:spTree>
    <p:extLst>
      <p:ext uri="{BB962C8B-B14F-4D97-AF65-F5344CB8AC3E}">
        <p14:creationId xmlns:p14="http://schemas.microsoft.com/office/powerpoint/2010/main" val="3326727378"/>
      </p:ext>
    </p:extLst>
  </p:cSld>
  <p:clrMapOvr>
    <a:masterClrMapping/>
  </p:clrMapOvr>
  <mc:AlternateContent xmlns:mc="http://schemas.openxmlformats.org/markup-compatibility/2006">
    <mc:Choice xmlns:p14="http://schemas.microsoft.com/office/powerpoint/2010/main" Requires="p14">
      <p:transition spd="slow" p14:dur="2000" advClick="0" advTm="20000"/>
    </mc:Choice>
    <mc:Fallback>
      <p:transition xmlns:p14="http://schemas.microsoft.com/office/powerpoint/2010/main" spd="slow" advClick="0" advTm="20000"/>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1654</TotalTime>
  <Words>886</Words>
  <Application>Microsoft Macintosh PowerPoint</Application>
  <PresentationFormat>On-screen Show (4:3)</PresentationFormat>
  <Paragraphs>54</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VT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 Lawrence</dc:creator>
  <cp:lastModifiedBy>Anne Lawrence</cp:lastModifiedBy>
  <cp:revision>30</cp:revision>
  <cp:lastPrinted>2012-05-15T16:44:33Z</cp:lastPrinted>
  <dcterms:created xsi:type="dcterms:W3CDTF">2012-05-08T19:39:24Z</dcterms:created>
  <dcterms:modified xsi:type="dcterms:W3CDTF">2012-05-15T17:45:24Z</dcterms:modified>
</cp:coreProperties>
</file>