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2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4B87301-04ED-4426-8CC1-8069E0567B3E}">
  <a:tblStyle styleId="{84B87301-04ED-4426-8CC1-8069E0567B3E}"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CB17E2F7-68C1-4691-948A-723916AEB987}" styleName="Table_1">
    <a:wholeTbl>
      <a:tcTxStyle>
        <a:font>
          <a:latin typeface="Arial"/>
          <a:ea typeface="Arial"/>
          <a:cs typeface="Arial"/>
        </a:font>
        <a:srgbClr val="000000"/>
      </a:tcTxStyle>
      <a:tcStyle>
        <a:tcBdr>
          <a:left>
            <a:ln w="12700" cap="flat" cmpd="sng">
              <a:solidFill>
                <a:srgbClr val="000000"/>
              </a:solidFill>
              <a:prstDash val="solid"/>
              <a:round/>
              <a:headEnd type="none" w="sm" len="sm"/>
              <a:tailEnd type="none" w="sm" len="sm"/>
            </a:ln>
          </a:left>
          <a:right>
            <a:ln w="12700" cap="flat" cmpd="sng">
              <a:solidFill>
                <a:srgbClr val="000000"/>
              </a:solidFill>
              <a:prstDash val="solid"/>
              <a:round/>
              <a:headEnd type="none" w="sm" len="sm"/>
              <a:tailEnd type="none" w="sm" len="sm"/>
            </a:ln>
          </a:right>
          <a:top>
            <a:ln w="12700" cap="flat" cmpd="sng">
              <a:solidFill>
                <a:srgbClr val="000000"/>
              </a:solidFill>
              <a:prstDash val="solid"/>
              <a:round/>
              <a:headEnd type="none" w="sm" len="sm"/>
              <a:tailEnd type="none" w="sm" len="sm"/>
            </a:ln>
          </a:top>
          <a:bottom>
            <a:ln w="12700" cap="flat" cmpd="sng">
              <a:solidFill>
                <a:srgbClr val="000000"/>
              </a:solidFill>
              <a:prstDash val="solid"/>
              <a:round/>
              <a:headEnd type="none" w="sm" len="sm"/>
              <a:tailEnd type="none" w="sm" len="sm"/>
            </a:ln>
          </a:bottom>
          <a:insideH>
            <a:ln w="12700" cap="flat" cmpd="sng">
              <a:solidFill>
                <a:srgbClr val="000000"/>
              </a:solidFill>
              <a:prstDash val="solid"/>
              <a:round/>
              <a:headEnd type="none" w="sm" len="sm"/>
              <a:tailEnd type="none" w="sm" len="sm"/>
            </a:ln>
          </a:insideH>
          <a:insideV>
            <a:ln w="12700"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38" d="100"/>
          <a:sy n="138" d="100"/>
        </p:scale>
        <p:origin x="756" y="108"/>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g462af915d3_2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1" name="Google Shape;151;g462af915d3_2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g461ffe8529_1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7" name="Google Shape;157;g461ffe8529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Google Shape;187;g461ffe8529_1_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8" name="Google Shape;188;g461ffe8529_1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g462adf6552_0_2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5" name="Google Shape;195;g462adf6552_0_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Google Shape;200;g462adf6552_0_3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1" name="Google Shape;201;g462adf6552_0_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Google Shape;206;g462af915d3_2_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7" name="Google Shape;207;g462af915d3_2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Google Shape;237;g462af915d3_2_3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8" name="Google Shape;238;g462af915d3_2_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2"/>
        <p:cNvGrpSpPr/>
        <p:nvPr/>
      </p:nvGrpSpPr>
      <p:grpSpPr>
        <a:xfrm>
          <a:off x="0" y="0"/>
          <a:ext cx="0" cy="0"/>
          <a:chOff x="0" y="0"/>
          <a:chExt cx="0" cy="0"/>
        </a:xfrm>
      </p:grpSpPr>
      <p:sp>
        <p:nvSpPr>
          <p:cNvPr id="243" name="Google Shape;243;g462af915d3_2_4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4" name="Google Shape;244;g462af915d3_2_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8"/>
        <p:cNvGrpSpPr/>
        <p:nvPr/>
      </p:nvGrpSpPr>
      <p:grpSpPr>
        <a:xfrm>
          <a:off x="0" y="0"/>
          <a:ext cx="0" cy="0"/>
          <a:chOff x="0" y="0"/>
          <a:chExt cx="0" cy="0"/>
        </a:xfrm>
      </p:grpSpPr>
      <p:sp>
        <p:nvSpPr>
          <p:cNvPr id="249" name="Google Shape;249;g462af915d3_2_5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0" name="Google Shape;250;g462af915d3_2_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
        <p:cNvGrpSpPr/>
        <p:nvPr/>
      </p:nvGrpSpPr>
      <p:grpSpPr>
        <a:xfrm>
          <a:off x="0" y="0"/>
          <a:ext cx="0" cy="0"/>
          <a:chOff x="0" y="0"/>
          <a:chExt cx="0" cy="0"/>
        </a:xfrm>
      </p:grpSpPr>
      <p:sp>
        <p:nvSpPr>
          <p:cNvPr id="255" name="Google Shape;255;g462adf6552_0_6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6" name="Google Shape;256;g462adf6552_0_6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46278582c4_0_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46278582c4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
        <p:cNvGrpSpPr/>
        <p:nvPr/>
      </p:nvGrpSpPr>
      <p:grpSpPr>
        <a:xfrm>
          <a:off x="0" y="0"/>
          <a:ext cx="0" cy="0"/>
          <a:chOff x="0" y="0"/>
          <a:chExt cx="0" cy="0"/>
        </a:xfrm>
      </p:grpSpPr>
      <p:sp>
        <p:nvSpPr>
          <p:cNvPr id="261" name="Google Shape;261;g462adf6552_0_6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2" name="Google Shape;262;g462adf6552_0_6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6"/>
        <p:cNvGrpSpPr/>
        <p:nvPr/>
      </p:nvGrpSpPr>
      <p:grpSpPr>
        <a:xfrm>
          <a:off x="0" y="0"/>
          <a:ext cx="0" cy="0"/>
          <a:chOff x="0" y="0"/>
          <a:chExt cx="0" cy="0"/>
        </a:xfrm>
      </p:grpSpPr>
      <p:sp>
        <p:nvSpPr>
          <p:cNvPr id="267" name="Google Shape;267;g462c570f54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8" name="Google Shape;268;g462c570f54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2"/>
        <p:cNvGrpSpPr/>
        <p:nvPr/>
      </p:nvGrpSpPr>
      <p:grpSpPr>
        <a:xfrm>
          <a:off x="0" y="0"/>
          <a:ext cx="0" cy="0"/>
          <a:chOff x="0" y="0"/>
          <a:chExt cx="0" cy="0"/>
        </a:xfrm>
      </p:grpSpPr>
      <p:sp>
        <p:nvSpPr>
          <p:cNvPr id="273" name="Google Shape;273;g462c44c7ae_0_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4" name="Google Shape;274;g462c44c7ae_0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8"/>
        <p:cNvGrpSpPr/>
        <p:nvPr/>
      </p:nvGrpSpPr>
      <p:grpSpPr>
        <a:xfrm>
          <a:off x="0" y="0"/>
          <a:ext cx="0" cy="0"/>
          <a:chOff x="0" y="0"/>
          <a:chExt cx="0" cy="0"/>
        </a:xfrm>
      </p:grpSpPr>
      <p:sp>
        <p:nvSpPr>
          <p:cNvPr id="279" name="Google Shape;279;g462af915d3_2_7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0" name="Google Shape;280;g462af915d3_2_7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4"/>
        <p:cNvGrpSpPr/>
        <p:nvPr/>
      </p:nvGrpSpPr>
      <p:grpSpPr>
        <a:xfrm>
          <a:off x="0" y="0"/>
          <a:ext cx="0" cy="0"/>
          <a:chOff x="0" y="0"/>
          <a:chExt cx="0" cy="0"/>
        </a:xfrm>
      </p:grpSpPr>
      <p:sp>
        <p:nvSpPr>
          <p:cNvPr id="285" name="Google Shape;285;g462c44c7ae_0_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6" name="Google Shape;286;g462c44c7ae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Google Shape;64;g462c570f54_0_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5" name="Google Shape;65;g462c570f54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Google Shape;70;g462816df6d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 name="Google Shape;71;g462816df6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g462c570f54_2_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 name="Google Shape;86;g462c570f54_2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g462c570f54_2_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8" name="Google Shape;118;g462c570f54_2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462af915d3_4_1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7" name="Google Shape;127;g462af915d3_4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Google Shape;134;g462c570f54_1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5" name="Google Shape;135;g462c570f54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Google Shape;143;g462adf6552_0_5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4" name="Google Shape;144;g462adf6552_0_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hyperlink" Target="https://github.com/miso-belica/jusText" TargetMode="External"/><Relationship Id="rId7" Type="http://schemas.openxmlformats.org/officeDocument/2006/relationships/hyperlink" Target="https://radimrehurek.com/gensim/summarization/summariser.html" TargetMode="External"/><Relationship Id="rId2" Type="http://schemas.openxmlformats.org/officeDocument/2006/relationships/notesSlide" Target="../notesSlides/notesSlide23.xml"/><Relationship Id="rId1" Type="http://schemas.openxmlformats.org/officeDocument/2006/relationships/slideLayout" Target="../slideLayouts/slideLayout3.xml"/><Relationship Id="rId6" Type="http://schemas.openxmlformats.org/officeDocument/2006/relationships/hyperlink" Target="https://github.com/akshaynagpal/w2n" TargetMode="External"/><Relationship Id="rId5" Type="http://schemas.openxmlformats.org/officeDocument/2006/relationships/hyperlink" Target="https://github.com/savoirfairelinux/num2words" TargetMode="External"/><Relationship Id="rId4" Type="http://schemas.openxmlformats.org/officeDocument/2006/relationships/hyperlink" Target="https://spacy.io/"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https://docs.python.org/2/library/difflib.html" TargetMode="External"/><Relationship Id="rId2" Type="http://schemas.openxmlformats.org/officeDocument/2006/relationships/notesSlide" Target="../notesSlides/notesSlide24.xml"/><Relationship Id="rId1" Type="http://schemas.openxmlformats.org/officeDocument/2006/relationships/slideLayout" Target="../slideLayouts/slideLayout3.xml"/><Relationship Id="rId5" Type="http://schemas.openxmlformats.org/officeDocument/2006/relationships/hyperlink" Target="https://github.com/ChenRocks/fast_abs_rl" TargetMode="External"/><Relationship Id="rId4" Type="http://schemas.openxmlformats.org/officeDocument/2006/relationships/hyperlink" Target="https://github.com/abisee/pointer-generator"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txBox="1"/>
          <p:nvPr/>
        </p:nvSpPr>
        <p:spPr>
          <a:xfrm>
            <a:off x="311708" y="744575"/>
            <a:ext cx="8520600" cy="2052600"/>
          </a:xfrm>
          <a:prstGeom prst="rect">
            <a:avLst/>
          </a:prstGeom>
          <a:noFill/>
          <a:ln>
            <a:noFill/>
          </a:ln>
        </p:spPr>
        <p:txBody>
          <a:bodyPr spcFirstLastPara="1" wrap="square" lIns="91425" tIns="91425" rIns="91425" bIns="91425" anchor="b" anchorCtr="0">
            <a:noAutofit/>
          </a:bodyPr>
          <a:lstStyle/>
          <a:p>
            <a:pPr marL="0" lvl="0" indent="0" algn="ctr" rtl="0">
              <a:spcBef>
                <a:spcPts val="0"/>
              </a:spcBef>
              <a:spcAft>
                <a:spcPts val="0"/>
              </a:spcAft>
              <a:buNone/>
            </a:pPr>
            <a:r>
              <a:rPr lang="en" sz="5200">
                <a:solidFill>
                  <a:srgbClr val="000000"/>
                </a:solidFill>
              </a:rPr>
              <a:t>Team 14: Facebook Data Breach</a:t>
            </a:r>
            <a:endParaRPr sz="5200">
              <a:solidFill>
                <a:srgbClr val="000000"/>
              </a:solidFill>
            </a:endParaRPr>
          </a:p>
        </p:txBody>
      </p:sp>
      <p:sp>
        <p:nvSpPr>
          <p:cNvPr id="55" name="Google Shape;55;p13"/>
          <p:cNvSpPr txBox="1"/>
          <p:nvPr/>
        </p:nvSpPr>
        <p:spPr>
          <a:xfrm>
            <a:off x="311700" y="2834125"/>
            <a:ext cx="8520600" cy="12705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800">
                <a:solidFill>
                  <a:srgbClr val="595959"/>
                </a:solidFill>
              </a:rPr>
              <a:t>April Fitzpatrick, Akshay Goel, Leah Hamilton, Ramya Nandigam, Esther Robb</a:t>
            </a:r>
            <a:endParaRPr sz="2800">
              <a:solidFill>
                <a:srgbClr val="595959"/>
              </a:solidFill>
            </a:endParaRPr>
          </a:p>
          <a:p>
            <a:pPr marL="0" lvl="0" indent="0" algn="ctr" rtl="0">
              <a:spcBef>
                <a:spcPts val="0"/>
              </a:spcBef>
              <a:spcAft>
                <a:spcPts val="0"/>
              </a:spcAft>
              <a:buNone/>
            </a:pPr>
            <a:r>
              <a:rPr lang="en" sz="1800">
                <a:solidFill>
                  <a:srgbClr val="595959"/>
                </a:solidFill>
              </a:rPr>
              <a:t>Final Presentation: 12/4/18</a:t>
            </a:r>
            <a:endParaRPr sz="1800">
              <a:solidFill>
                <a:srgbClr val="595959"/>
              </a:solidFill>
            </a:endParaRPr>
          </a:p>
        </p:txBody>
      </p:sp>
      <p:sp>
        <p:nvSpPr>
          <p:cNvPr id="56" name="Google Shape;56;p13"/>
          <p:cNvSpPr txBox="1"/>
          <p:nvPr/>
        </p:nvSpPr>
        <p:spPr>
          <a:xfrm>
            <a:off x="36075" y="4537525"/>
            <a:ext cx="5655600" cy="605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000"/>
              <a:t>CS 4984/5984 Big Data Text Summarization - Taught by Dr. Edward Fox</a:t>
            </a:r>
            <a:endParaRPr sz="1000"/>
          </a:p>
          <a:p>
            <a:pPr marL="0" lvl="0" indent="0" algn="l" rtl="0">
              <a:spcBef>
                <a:spcPts val="0"/>
              </a:spcBef>
              <a:spcAft>
                <a:spcPts val="0"/>
              </a:spcAft>
              <a:buNone/>
            </a:pPr>
            <a:r>
              <a:rPr lang="en" sz="1000"/>
              <a:t>Virginia Polytechnic Institute and State University</a:t>
            </a:r>
            <a:endParaRPr sz="1000"/>
          </a:p>
          <a:p>
            <a:pPr marL="0" lvl="0" indent="0" algn="l" rtl="0">
              <a:spcBef>
                <a:spcPts val="0"/>
              </a:spcBef>
              <a:spcAft>
                <a:spcPts val="0"/>
              </a:spcAft>
              <a:buNone/>
            </a:pPr>
            <a:r>
              <a:rPr lang="en" sz="1000"/>
              <a:t>Blacksburg, VA 24061</a:t>
            </a:r>
            <a:endParaRPr sz="100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3" name="Google Shape;153;p2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Template Summary</a:t>
            </a:r>
            <a:endParaRPr/>
          </a:p>
        </p:txBody>
      </p:sp>
      <p:sp>
        <p:nvSpPr>
          <p:cNvPr id="154" name="Google Shape;154;p22"/>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SzPts val="1800"/>
              <a:buChar char="●"/>
            </a:pPr>
            <a:r>
              <a:rPr lang="en"/>
              <a:t>Used spaCy NER for dates and names.</a:t>
            </a:r>
            <a:endParaRPr/>
          </a:p>
          <a:p>
            <a:pPr marL="457200" lvl="0" indent="-342900" algn="l" rtl="0">
              <a:spcBef>
                <a:spcPts val="0"/>
              </a:spcBef>
              <a:spcAft>
                <a:spcPts val="0"/>
              </a:spcAft>
              <a:buSzPts val="1800"/>
              <a:buChar char="●"/>
            </a:pPr>
            <a:r>
              <a:rPr lang="en"/>
              <a:t>Used spaCy word relations and parse trees for phrases.</a:t>
            </a:r>
            <a:endParaRPr/>
          </a:p>
          <a:p>
            <a:pPr marL="457200" lvl="0" indent="-342900" algn="l" rtl="0">
              <a:spcBef>
                <a:spcPts val="0"/>
              </a:spcBef>
              <a:spcAft>
                <a:spcPts val="0"/>
              </a:spcAft>
              <a:buSzPts val="1800"/>
              <a:buChar char="●"/>
            </a:pPr>
            <a:r>
              <a:rPr lang="en"/>
              <a:t>Used num2words [3], word2number [4], and regular expressions for numbers:</a:t>
            </a:r>
            <a:endParaRPr/>
          </a:p>
          <a:p>
            <a:pPr marL="0" lvl="0" indent="0" algn="l" rtl="0">
              <a:spcBef>
                <a:spcPts val="0"/>
              </a:spcBef>
              <a:spcAft>
                <a:spcPts val="0"/>
              </a:spcAft>
              <a:buNone/>
            </a:pPr>
            <a:r>
              <a:rPr lang="en">
                <a:highlight>
                  <a:srgbClr val="EFEFEF"/>
                </a:highlight>
              </a:rPr>
              <a:t>\d+(?=[ ,-.]{1,2}([^ .,:;]+? )?(?:user|profile|customer)s?(?:(?: of )([^ .,:;]+?)[ .,:;])?)</a:t>
            </a:r>
            <a:endParaRPr>
              <a:highlight>
                <a:srgbClr val="EFEFEF"/>
              </a:highlight>
            </a:endParaRPr>
          </a:p>
          <a:p>
            <a:pPr marL="0" lvl="0" indent="0" algn="l" rtl="0">
              <a:spcBef>
                <a:spcPts val="1600"/>
              </a:spcBef>
              <a:spcAft>
                <a:spcPts val="1600"/>
              </a:spcAft>
              <a:buNone/>
            </a:pPr>
            <a:r>
              <a:rPr lang="en">
                <a:solidFill>
                  <a:srgbClr val="000000"/>
                </a:solidFill>
              </a:rPr>
              <a:t>In </a:t>
            </a:r>
            <a:r>
              <a:rPr lang="en">
                <a:solidFill>
                  <a:srgbClr val="000000"/>
                </a:solidFill>
                <a:highlight>
                  <a:srgbClr val="93C47D"/>
                </a:highlight>
              </a:rPr>
              <a:t>2014</a:t>
            </a:r>
            <a:r>
              <a:rPr lang="en">
                <a:solidFill>
                  <a:srgbClr val="000000"/>
                </a:solidFill>
              </a:rPr>
              <a:t>, the data of </a:t>
            </a:r>
            <a:r>
              <a:rPr lang="en">
                <a:solidFill>
                  <a:srgbClr val="000000"/>
                </a:solidFill>
                <a:highlight>
                  <a:srgbClr val="93C47D"/>
                </a:highlight>
              </a:rPr>
              <a:t>50000000</a:t>
            </a:r>
            <a:r>
              <a:rPr lang="en">
                <a:solidFill>
                  <a:srgbClr val="000000"/>
                </a:solidFill>
              </a:rPr>
              <a:t> users of </a:t>
            </a:r>
            <a:r>
              <a:rPr lang="en">
                <a:solidFill>
                  <a:srgbClr val="000000"/>
                </a:solidFill>
                <a:highlight>
                  <a:srgbClr val="93C47D"/>
                </a:highlight>
              </a:rPr>
              <a:t>Facebook</a:t>
            </a:r>
            <a:r>
              <a:rPr lang="en">
                <a:solidFill>
                  <a:srgbClr val="000000"/>
                </a:solidFill>
              </a:rPr>
              <a:t> was compromised. </a:t>
            </a:r>
            <a:r>
              <a:rPr lang="en">
                <a:solidFill>
                  <a:srgbClr val="000000"/>
                </a:solidFill>
                <a:highlight>
                  <a:srgbClr val="93C47D"/>
                </a:highlight>
              </a:rPr>
              <a:t>Information from the accounts friends profiles as well as updates, likes, and in some cases private messages</a:t>
            </a:r>
            <a:r>
              <a:rPr lang="en">
                <a:solidFill>
                  <a:srgbClr val="000000"/>
                </a:solidFill>
              </a:rPr>
              <a:t> was illegally obtained by &lt;ATTACKER&gt;. The incident was made public by &lt;WHISTLEBLOWER&gt; on &lt;DATE OF ANNOUNCEMENT&gt;. </a:t>
            </a:r>
            <a:r>
              <a:rPr lang="en">
                <a:solidFill>
                  <a:srgbClr val="000000"/>
                </a:solidFill>
                <a:highlight>
                  <a:srgbClr val="93C47D"/>
                </a:highlight>
              </a:rPr>
              <a:t>Facebook</a:t>
            </a:r>
            <a:r>
              <a:rPr lang="en">
                <a:solidFill>
                  <a:srgbClr val="000000"/>
                </a:solidFill>
              </a:rPr>
              <a:t> has said &lt;COMPANY STATEMENT&gt; and will &lt;CHANGES EFFECTED&gt;.</a:t>
            </a:r>
            <a:endParaRPr>
              <a:solidFill>
                <a:srgbClr val="000000"/>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sp>
        <p:nvSpPr>
          <p:cNvPr id="159" name="Google Shape;159;p23"/>
          <p:cNvSpPr txBox="1">
            <a:spLocks noGrp="1"/>
          </p:cNvSpPr>
          <p:nvPr>
            <p:ph type="title"/>
          </p:nvPr>
        </p:nvSpPr>
        <p:spPr>
          <a:xfrm>
            <a:off x="311700" y="347850"/>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Extractive Summaries</a:t>
            </a:r>
            <a:endParaRPr/>
          </a:p>
        </p:txBody>
      </p:sp>
      <p:grpSp>
        <p:nvGrpSpPr>
          <p:cNvPr id="160" name="Google Shape;160;p23"/>
          <p:cNvGrpSpPr/>
          <p:nvPr/>
        </p:nvGrpSpPr>
        <p:grpSpPr>
          <a:xfrm>
            <a:off x="243200" y="2732900"/>
            <a:ext cx="8657593" cy="894510"/>
            <a:chOff x="243200" y="2328500"/>
            <a:chExt cx="8657593" cy="894510"/>
          </a:xfrm>
        </p:grpSpPr>
        <p:sp>
          <p:nvSpPr>
            <p:cNvPr id="161" name="Google Shape;161;p23"/>
            <p:cNvSpPr/>
            <p:nvPr/>
          </p:nvSpPr>
          <p:spPr>
            <a:xfrm>
              <a:off x="243200" y="2458625"/>
              <a:ext cx="884682" cy="634554"/>
            </a:xfrm>
            <a:prstGeom prst="flowChartDocumen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a:t>cleaned.json </a:t>
              </a:r>
              <a:endParaRPr/>
            </a:p>
          </p:txBody>
        </p:sp>
        <p:sp>
          <p:nvSpPr>
            <p:cNvPr id="162" name="Google Shape;162;p23"/>
            <p:cNvSpPr/>
            <p:nvPr/>
          </p:nvSpPr>
          <p:spPr>
            <a:xfrm>
              <a:off x="1457225" y="2445200"/>
              <a:ext cx="1263025" cy="661400"/>
            </a:xfrm>
            <a:prstGeom prst="flowChartProcess">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a:t>Extractive Summarizer</a:t>
              </a:r>
              <a:endParaRPr/>
            </a:p>
          </p:txBody>
        </p:sp>
        <p:sp>
          <p:nvSpPr>
            <p:cNvPr id="163" name="Google Shape;163;p23"/>
            <p:cNvSpPr/>
            <p:nvPr/>
          </p:nvSpPr>
          <p:spPr>
            <a:xfrm>
              <a:off x="3035963" y="2328500"/>
              <a:ext cx="1385154" cy="894510"/>
            </a:xfrm>
            <a:prstGeom prst="flowChartDocumen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a:t>Summaries of each article (concatenated)</a:t>
              </a:r>
              <a:endParaRPr/>
            </a:p>
          </p:txBody>
        </p:sp>
        <p:sp>
          <p:nvSpPr>
            <p:cNvPr id="164" name="Google Shape;164;p23"/>
            <p:cNvSpPr/>
            <p:nvPr/>
          </p:nvSpPr>
          <p:spPr>
            <a:xfrm>
              <a:off x="4730025" y="2445200"/>
              <a:ext cx="1263025" cy="661400"/>
            </a:xfrm>
            <a:prstGeom prst="flowChartProcess">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a:t>Extractive Summarizer</a:t>
              </a:r>
              <a:endParaRPr/>
            </a:p>
          </p:txBody>
        </p:sp>
        <p:sp>
          <p:nvSpPr>
            <p:cNvPr id="165" name="Google Shape;165;p23"/>
            <p:cNvSpPr/>
            <p:nvPr/>
          </p:nvSpPr>
          <p:spPr>
            <a:xfrm>
              <a:off x="6298563" y="2445050"/>
              <a:ext cx="1263025" cy="661400"/>
            </a:xfrm>
            <a:prstGeom prst="flowChartProcess">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a:t>Remove sentences </a:t>
              </a:r>
              <a:endParaRPr/>
            </a:p>
            <a:p>
              <a:pPr marL="0" lvl="0" indent="0" algn="l" rtl="0">
                <a:spcBef>
                  <a:spcPts val="0"/>
                </a:spcBef>
                <a:spcAft>
                  <a:spcPts val="0"/>
                </a:spcAft>
                <a:buNone/>
              </a:pPr>
              <a:r>
                <a:rPr lang="en"/>
                <a:t>&gt;50% similar</a:t>
              </a:r>
              <a:endParaRPr/>
            </a:p>
          </p:txBody>
        </p:sp>
        <p:sp>
          <p:nvSpPr>
            <p:cNvPr id="166" name="Google Shape;166;p23"/>
            <p:cNvSpPr/>
            <p:nvPr/>
          </p:nvSpPr>
          <p:spPr>
            <a:xfrm>
              <a:off x="7867125" y="2458613"/>
              <a:ext cx="1033668" cy="634554"/>
            </a:xfrm>
            <a:prstGeom prst="flowChartDocumen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a:t>Final Summary</a:t>
              </a:r>
              <a:endParaRPr/>
            </a:p>
          </p:txBody>
        </p:sp>
        <p:cxnSp>
          <p:nvCxnSpPr>
            <p:cNvPr id="167" name="Google Shape;167;p23"/>
            <p:cNvCxnSpPr>
              <a:stCxn id="161" idx="3"/>
              <a:endCxn id="162" idx="1"/>
            </p:cNvCxnSpPr>
            <p:nvPr/>
          </p:nvCxnSpPr>
          <p:spPr>
            <a:xfrm>
              <a:off x="1127882" y="2775902"/>
              <a:ext cx="329400" cy="0"/>
            </a:xfrm>
            <a:prstGeom prst="straightConnector1">
              <a:avLst/>
            </a:prstGeom>
            <a:noFill/>
            <a:ln w="9525" cap="flat" cmpd="sng">
              <a:solidFill>
                <a:schemeClr val="dk2"/>
              </a:solidFill>
              <a:prstDash val="solid"/>
              <a:round/>
              <a:headEnd type="none" w="med" len="med"/>
              <a:tailEnd type="triangle" w="med" len="med"/>
            </a:ln>
          </p:spPr>
        </p:cxnSp>
        <p:cxnSp>
          <p:nvCxnSpPr>
            <p:cNvPr id="168" name="Google Shape;168;p23"/>
            <p:cNvCxnSpPr>
              <a:stCxn id="162" idx="3"/>
              <a:endCxn id="163" idx="1"/>
            </p:cNvCxnSpPr>
            <p:nvPr/>
          </p:nvCxnSpPr>
          <p:spPr>
            <a:xfrm>
              <a:off x="2720250" y="2775900"/>
              <a:ext cx="315600" cy="0"/>
            </a:xfrm>
            <a:prstGeom prst="straightConnector1">
              <a:avLst/>
            </a:prstGeom>
            <a:noFill/>
            <a:ln w="9525" cap="flat" cmpd="sng">
              <a:solidFill>
                <a:schemeClr val="dk2"/>
              </a:solidFill>
              <a:prstDash val="solid"/>
              <a:round/>
              <a:headEnd type="none" w="med" len="med"/>
              <a:tailEnd type="triangle" w="med" len="med"/>
            </a:ln>
          </p:spPr>
        </p:cxnSp>
        <p:cxnSp>
          <p:nvCxnSpPr>
            <p:cNvPr id="169" name="Google Shape;169;p23"/>
            <p:cNvCxnSpPr>
              <a:stCxn id="163" idx="3"/>
              <a:endCxn id="164" idx="1"/>
            </p:cNvCxnSpPr>
            <p:nvPr/>
          </p:nvCxnSpPr>
          <p:spPr>
            <a:xfrm>
              <a:off x="4421117" y="2775755"/>
              <a:ext cx="309000" cy="0"/>
            </a:xfrm>
            <a:prstGeom prst="straightConnector1">
              <a:avLst/>
            </a:prstGeom>
            <a:noFill/>
            <a:ln w="9525" cap="flat" cmpd="sng">
              <a:solidFill>
                <a:schemeClr val="dk2"/>
              </a:solidFill>
              <a:prstDash val="solid"/>
              <a:round/>
              <a:headEnd type="none" w="med" len="med"/>
              <a:tailEnd type="triangle" w="med" len="med"/>
            </a:ln>
          </p:spPr>
        </p:cxnSp>
        <p:cxnSp>
          <p:nvCxnSpPr>
            <p:cNvPr id="170" name="Google Shape;170;p23"/>
            <p:cNvCxnSpPr>
              <a:stCxn id="164" idx="3"/>
              <a:endCxn id="165" idx="1"/>
            </p:cNvCxnSpPr>
            <p:nvPr/>
          </p:nvCxnSpPr>
          <p:spPr>
            <a:xfrm>
              <a:off x="5993050" y="2775900"/>
              <a:ext cx="305400" cy="0"/>
            </a:xfrm>
            <a:prstGeom prst="straightConnector1">
              <a:avLst/>
            </a:prstGeom>
            <a:noFill/>
            <a:ln w="9525" cap="flat" cmpd="sng">
              <a:solidFill>
                <a:schemeClr val="dk2"/>
              </a:solidFill>
              <a:prstDash val="solid"/>
              <a:round/>
              <a:headEnd type="none" w="med" len="med"/>
              <a:tailEnd type="triangle" w="med" len="med"/>
            </a:ln>
          </p:spPr>
        </p:cxnSp>
        <p:cxnSp>
          <p:nvCxnSpPr>
            <p:cNvPr id="171" name="Google Shape;171;p23"/>
            <p:cNvCxnSpPr>
              <a:stCxn id="165" idx="3"/>
              <a:endCxn id="166" idx="1"/>
            </p:cNvCxnSpPr>
            <p:nvPr/>
          </p:nvCxnSpPr>
          <p:spPr>
            <a:xfrm>
              <a:off x="7561588" y="2775750"/>
              <a:ext cx="305400" cy="0"/>
            </a:xfrm>
            <a:prstGeom prst="straightConnector1">
              <a:avLst/>
            </a:prstGeom>
            <a:noFill/>
            <a:ln w="9525" cap="flat" cmpd="sng">
              <a:solidFill>
                <a:schemeClr val="dk2"/>
              </a:solidFill>
              <a:prstDash val="solid"/>
              <a:round/>
              <a:headEnd type="none" w="med" len="med"/>
              <a:tailEnd type="triangle" w="med" len="med"/>
            </a:ln>
          </p:spPr>
        </p:cxnSp>
      </p:grpSp>
      <p:sp>
        <p:nvSpPr>
          <p:cNvPr id="172" name="Google Shape;172;p23"/>
          <p:cNvSpPr txBox="1"/>
          <p:nvPr/>
        </p:nvSpPr>
        <p:spPr>
          <a:xfrm>
            <a:off x="311700" y="1000875"/>
            <a:ext cx="8589000" cy="2410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t>Two methods: </a:t>
            </a:r>
            <a:endParaRPr sz="1800"/>
          </a:p>
          <a:p>
            <a:pPr marL="457200" lvl="0" indent="-342900" algn="l" rtl="0">
              <a:spcBef>
                <a:spcPts val="0"/>
              </a:spcBef>
              <a:spcAft>
                <a:spcPts val="0"/>
              </a:spcAft>
              <a:buSzPts val="1800"/>
              <a:buChar char="●"/>
            </a:pPr>
            <a:r>
              <a:rPr lang="en" sz="1800"/>
              <a:t>Both use</a:t>
            </a:r>
            <a:endParaRPr sz="1800"/>
          </a:p>
          <a:p>
            <a:pPr marL="914400" lvl="1" indent="-342900" algn="l" rtl="0">
              <a:spcBef>
                <a:spcPts val="0"/>
              </a:spcBef>
              <a:spcAft>
                <a:spcPts val="0"/>
              </a:spcAft>
              <a:buSzPts val="1800"/>
              <a:buChar char="○"/>
            </a:pPr>
            <a:r>
              <a:rPr lang="en" sz="1800"/>
              <a:t>Gensim’s [5] TextRank for summarizing</a:t>
            </a:r>
            <a:endParaRPr sz="1800"/>
          </a:p>
          <a:p>
            <a:pPr marL="914400" lvl="1" indent="-342900" algn="l" rtl="0">
              <a:spcBef>
                <a:spcPts val="0"/>
              </a:spcBef>
              <a:spcAft>
                <a:spcPts val="0"/>
              </a:spcAft>
              <a:buSzPts val="1800"/>
              <a:buChar char="○"/>
            </a:pPr>
            <a:r>
              <a:rPr lang="en" sz="1800"/>
              <a:t>difflib SequenceMatcher [6] for finding similar sentences</a:t>
            </a:r>
            <a:endParaRPr/>
          </a:p>
          <a:p>
            <a:pPr marL="0" lvl="0" indent="0" algn="l" rtl="0">
              <a:spcBef>
                <a:spcPts val="0"/>
              </a:spcBef>
              <a:spcAft>
                <a:spcPts val="0"/>
              </a:spcAft>
              <a:buNone/>
            </a:pPr>
            <a:endParaRPr/>
          </a:p>
          <a:p>
            <a:pPr marL="0" lvl="0" indent="0" algn="l" rtl="0">
              <a:spcBef>
                <a:spcPts val="0"/>
              </a:spcBef>
              <a:spcAft>
                <a:spcPts val="0"/>
              </a:spcAft>
              <a:buNone/>
            </a:pPr>
            <a:r>
              <a:rPr lang="en" sz="1600"/>
              <a:t>Summary on all articles in data set:</a:t>
            </a:r>
            <a:endParaRPr sz="1600"/>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sz="800"/>
          </a:p>
          <a:p>
            <a:pPr marL="0" lvl="0" indent="0" algn="l" rtl="0">
              <a:spcBef>
                <a:spcPts val="0"/>
              </a:spcBef>
              <a:spcAft>
                <a:spcPts val="0"/>
              </a:spcAft>
              <a:buNone/>
            </a:pPr>
            <a:endParaRPr/>
          </a:p>
          <a:p>
            <a:pPr marL="0" lvl="0" indent="0" algn="l" rtl="0">
              <a:spcBef>
                <a:spcPts val="0"/>
              </a:spcBef>
              <a:spcAft>
                <a:spcPts val="0"/>
              </a:spcAft>
              <a:buNone/>
            </a:pPr>
            <a:r>
              <a:rPr lang="en" sz="1600"/>
              <a:t>Summary of only certain clusters: </a:t>
            </a:r>
            <a:endParaRPr sz="1600"/>
          </a:p>
        </p:txBody>
      </p:sp>
      <p:sp>
        <p:nvSpPr>
          <p:cNvPr id="173" name="Google Shape;173;p23"/>
          <p:cNvSpPr/>
          <p:nvPr/>
        </p:nvSpPr>
        <p:spPr>
          <a:xfrm>
            <a:off x="179850" y="4053674"/>
            <a:ext cx="895158" cy="634554"/>
          </a:xfrm>
          <a:prstGeom prst="flowChartDocumen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a:t>clusters. json</a:t>
            </a:r>
            <a:endParaRPr/>
          </a:p>
        </p:txBody>
      </p:sp>
      <p:sp>
        <p:nvSpPr>
          <p:cNvPr id="174" name="Google Shape;174;p23"/>
          <p:cNvSpPr/>
          <p:nvPr/>
        </p:nvSpPr>
        <p:spPr>
          <a:xfrm>
            <a:off x="2385038" y="4040275"/>
            <a:ext cx="1168400" cy="661400"/>
          </a:xfrm>
          <a:prstGeom prst="flowChartProcess">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a:t>Extractive Summarizer</a:t>
            </a:r>
            <a:endParaRPr/>
          </a:p>
        </p:txBody>
      </p:sp>
      <p:sp>
        <p:nvSpPr>
          <p:cNvPr id="175" name="Google Shape;175;p23"/>
          <p:cNvSpPr/>
          <p:nvPr/>
        </p:nvSpPr>
        <p:spPr>
          <a:xfrm>
            <a:off x="5126138" y="4040250"/>
            <a:ext cx="1168400" cy="661400"/>
          </a:xfrm>
          <a:prstGeom prst="flowChartProcess">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a:t>Extractive Summarizer</a:t>
            </a:r>
            <a:endParaRPr/>
          </a:p>
        </p:txBody>
      </p:sp>
      <p:sp>
        <p:nvSpPr>
          <p:cNvPr id="176" name="Google Shape;176;p23"/>
          <p:cNvSpPr/>
          <p:nvPr/>
        </p:nvSpPr>
        <p:spPr>
          <a:xfrm>
            <a:off x="6492925" y="4040250"/>
            <a:ext cx="1278000" cy="661400"/>
          </a:xfrm>
          <a:prstGeom prst="flowChartProcess">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a:t>Remove sentences </a:t>
            </a:r>
            <a:endParaRPr/>
          </a:p>
          <a:p>
            <a:pPr marL="0" lvl="0" indent="0" algn="l" rtl="0">
              <a:spcBef>
                <a:spcPts val="0"/>
              </a:spcBef>
              <a:spcAft>
                <a:spcPts val="0"/>
              </a:spcAft>
              <a:buNone/>
            </a:pPr>
            <a:r>
              <a:rPr lang="en"/>
              <a:t>&gt;50% similar</a:t>
            </a:r>
            <a:endParaRPr/>
          </a:p>
        </p:txBody>
      </p:sp>
      <p:cxnSp>
        <p:nvCxnSpPr>
          <p:cNvPr id="177" name="Google Shape;177;p23"/>
          <p:cNvCxnSpPr>
            <a:stCxn id="173" idx="3"/>
            <a:endCxn id="178" idx="1"/>
          </p:cNvCxnSpPr>
          <p:nvPr/>
        </p:nvCxnSpPr>
        <p:spPr>
          <a:xfrm>
            <a:off x="1075008" y="4370951"/>
            <a:ext cx="220500" cy="0"/>
          </a:xfrm>
          <a:prstGeom prst="straightConnector1">
            <a:avLst/>
          </a:prstGeom>
          <a:noFill/>
          <a:ln w="9525" cap="flat" cmpd="sng">
            <a:solidFill>
              <a:schemeClr val="dk2"/>
            </a:solidFill>
            <a:prstDash val="solid"/>
            <a:round/>
            <a:headEnd type="none" w="med" len="med"/>
            <a:tailEnd type="triangle" w="med" len="med"/>
          </a:ln>
        </p:spPr>
      </p:cxnSp>
      <p:cxnSp>
        <p:nvCxnSpPr>
          <p:cNvPr id="179" name="Google Shape;179;p23"/>
          <p:cNvCxnSpPr>
            <a:stCxn id="174" idx="3"/>
            <a:endCxn id="180" idx="1"/>
          </p:cNvCxnSpPr>
          <p:nvPr/>
        </p:nvCxnSpPr>
        <p:spPr>
          <a:xfrm>
            <a:off x="3553438" y="4370975"/>
            <a:ext cx="204300" cy="0"/>
          </a:xfrm>
          <a:prstGeom prst="straightConnector1">
            <a:avLst/>
          </a:prstGeom>
          <a:noFill/>
          <a:ln w="9525" cap="flat" cmpd="sng">
            <a:solidFill>
              <a:schemeClr val="dk2"/>
            </a:solidFill>
            <a:prstDash val="solid"/>
            <a:round/>
            <a:headEnd type="none" w="med" len="med"/>
            <a:tailEnd type="triangle" w="med" len="med"/>
          </a:ln>
        </p:spPr>
      </p:cxnSp>
      <p:cxnSp>
        <p:nvCxnSpPr>
          <p:cNvPr id="181" name="Google Shape;181;p23"/>
          <p:cNvCxnSpPr>
            <a:stCxn id="180" idx="3"/>
            <a:endCxn id="175" idx="1"/>
          </p:cNvCxnSpPr>
          <p:nvPr/>
        </p:nvCxnSpPr>
        <p:spPr>
          <a:xfrm>
            <a:off x="4926173" y="4370952"/>
            <a:ext cx="200100" cy="0"/>
          </a:xfrm>
          <a:prstGeom prst="straightConnector1">
            <a:avLst/>
          </a:prstGeom>
          <a:noFill/>
          <a:ln w="9525" cap="flat" cmpd="sng">
            <a:solidFill>
              <a:schemeClr val="dk2"/>
            </a:solidFill>
            <a:prstDash val="solid"/>
            <a:round/>
            <a:headEnd type="none" w="med" len="med"/>
            <a:tailEnd type="triangle" w="med" len="med"/>
          </a:ln>
        </p:spPr>
      </p:cxnSp>
      <p:cxnSp>
        <p:nvCxnSpPr>
          <p:cNvPr id="182" name="Google Shape;182;p23"/>
          <p:cNvCxnSpPr>
            <a:stCxn id="175" idx="3"/>
            <a:endCxn id="176" idx="1"/>
          </p:cNvCxnSpPr>
          <p:nvPr/>
        </p:nvCxnSpPr>
        <p:spPr>
          <a:xfrm>
            <a:off x="6294538" y="4370950"/>
            <a:ext cx="198300" cy="0"/>
          </a:xfrm>
          <a:prstGeom prst="straightConnector1">
            <a:avLst/>
          </a:prstGeom>
          <a:noFill/>
          <a:ln w="9525" cap="flat" cmpd="sng">
            <a:solidFill>
              <a:schemeClr val="dk2"/>
            </a:solidFill>
            <a:prstDash val="solid"/>
            <a:round/>
            <a:headEnd type="none" w="med" len="med"/>
            <a:tailEnd type="triangle" w="med" len="med"/>
          </a:ln>
        </p:spPr>
      </p:cxnSp>
      <p:cxnSp>
        <p:nvCxnSpPr>
          <p:cNvPr id="183" name="Google Shape;183;p23"/>
          <p:cNvCxnSpPr>
            <a:stCxn id="176" idx="3"/>
            <a:endCxn id="184" idx="1"/>
          </p:cNvCxnSpPr>
          <p:nvPr/>
        </p:nvCxnSpPr>
        <p:spPr>
          <a:xfrm>
            <a:off x="7770925" y="4370950"/>
            <a:ext cx="198300" cy="0"/>
          </a:xfrm>
          <a:prstGeom prst="straightConnector1">
            <a:avLst/>
          </a:prstGeom>
          <a:noFill/>
          <a:ln w="9525" cap="flat" cmpd="sng">
            <a:solidFill>
              <a:schemeClr val="dk2"/>
            </a:solidFill>
            <a:prstDash val="solid"/>
            <a:round/>
            <a:headEnd type="none" w="med" len="med"/>
            <a:tailEnd type="triangle" w="med" len="med"/>
          </a:ln>
        </p:spPr>
      </p:cxnSp>
      <p:sp>
        <p:nvSpPr>
          <p:cNvPr id="184" name="Google Shape;184;p23"/>
          <p:cNvSpPr/>
          <p:nvPr/>
        </p:nvSpPr>
        <p:spPr>
          <a:xfrm>
            <a:off x="7969284" y="4053674"/>
            <a:ext cx="1045926" cy="634554"/>
          </a:xfrm>
          <a:prstGeom prst="flowChartDocumen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a:t>Final Summary</a:t>
            </a:r>
            <a:endParaRPr/>
          </a:p>
        </p:txBody>
      </p:sp>
      <p:sp>
        <p:nvSpPr>
          <p:cNvPr id="180" name="Google Shape;180;p23"/>
          <p:cNvSpPr/>
          <p:nvPr/>
        </p:nvSpPr>
        <p:spPr>
          <a:xfrm>
            <a:off x="3757775" y="3707562"/>
            <a:ext cx="1168398" cy="1326780"/>
          </a:xfrm>
          <a:prstGeom prst="flowChartDocumen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a:t>Summaries of each cluster (concatenated)</a:t>
            </a:r>
            <a:endParaRPr/>
          </a:p>
        </p:txBody>
      </p:sp>
      <p:sp>
        <p:nvSpPr>
          <p:cNvPr id="178" name="Google Shape;178;p23"/>
          <p:cNvSpPr/>
          <p:nvPr/>
        </p:nvSpPr>
        <p:spPr>
          <a:xfrm>
            <a:off x="1295600" y="3981125"/>
            <a:ext cx="895150" cy="779675"/>
          </a:xfrm>
          <a:prstGeom prst="flowChartProcess">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a:t>Select Best Clusters</a:t>
            </a:r>
            <a:endParaRPr/>
          </a:p>
        </p:txBody>
      </p:sp>
      <p:cxnSp>
        <p:nvCxnSpPr>
          <p:cNvPr id="185" name="Google Shape;185;p23"/>
          <p:cNvCxnSpPr>
            <a:stCxn id="178" idx="3"/>
            <a:endCxn id="174" idx="1"/>
          </p:cNvCxnSpPr>
          <p:nvPr/>
        </p:nvCxnSpPr>
        <p:spPr>
          <a:xfrm>
            <a:off x="2190750" y="4370963"/>
            <a:ext cx="194400" cy="0"/>
          </a:xfrm>
          <a:prstGeom prst="straightConnector1">
            <a:avLst/>
          </a:prstGeom>
          <a:noFill/>
          <a:ln w="9525" cap="flat" cmpd="sng">
            <a:solidFill>
              <a:schemeClr val="dk2"/>
            </a:solidFill>
            <a:prstDash val="solid"/>
            <a:round/>
            <a:headEnd type="none" w="med" len="med"/>
            <a:tailEnd type="triangle" w="med" len="med"/>
          </a:ln>
        </p:spPr>
      </p:cxn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sp>
        <p:nvSpPr>
          <p:cNvPr id="190" name="Google Shape;190;p24"/>
          <p:cNvSpPr txBox="1">
            <a:spLocks noGrp="1"/>
          </p:cNvSpPr>
          <p:nvPr>
            <p:ph type="title"/>
          </p:nvPr>
        </p:nvSpPr>
        <p:spPr>
          <a:xfrm>
            <a:off x="311700" y="35257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Extractive Summaries</a:t>
            </a:r>
            <a:endParaRPr/>
          </a:p>
        </p:txBody>
      </p:sp>
      <p:sp>
        <p:nvSpPr>
          <p:cNvPr id="191" name="Google Shape;191;p24"/>
          <p:cNvSpPr txBox="1">
            <a:spLocks noGrp="1"/>
          </p:cNvSpPr>
          <p:nvPr>
            <p:ph type="body" idx="1"/>
          </p:nvPr>
        </p:nvSpPr>
        <p:spPr>
          <a:xfrm>
            <a:off x="311700" y="925275"/>
            <a:ext cx="8520600" cy="17823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SzPts val="1800"/>
              <a:buChar char="●"/>
            </a:pPr>
            <a:r>
              <a:rPr lang="en"/>
              <a:t>Clustered approach was better</a:t>
            </a:r>
            <a:endParaRPr/>
          </a:p>
          <a:p>
            <a:pPr marL="914400" lvl="1" indent="-317500" algn="l" rtl="0">
              <a:spcBef>
                <a:spcPts val="0"/>
              </a:spcBef>
              <a:spcAft>
                <a:spcPts val="0"/>
              </a:spcAft>
              <a:buSzPts val="1400"/>
              <a:buChar char="○"/>
            </a:pPr>
            <a:r>
              <a:rPr lang="en"/>
              <a:t>Easier to customize important information</a:t>
            </a:r>
            <a:endParaRPr/>
          </a:p>
          <a:p>
            <a:pPr marL="457200" lvl="0" indent="-342900" algn="l" rtl="0">
              <a:spcBef>
                <a:spcPts val="0"/>
              </a:spcBef>
              <a:spcAft>
                <a:spcPts val="0"/>
              </a:spcAft>
              <a:buSzPts val="1800"/>
              <a:buChar char="●"/>
            </a:pPr>
            <a:r>
              <a:rPr lang="en"/>
              <a:t>Also broke it up into two paragraphs</a:t>
            </a:r>
            <a:endParaRPr/>
          </a:p>
          <a:p>
            <a:pPr marL="914400" lvl="1" indent="-317500" algn="l" rtl="0">
              <a:spcBef>
                <a:spcPts val="0"/>
              </a:spcBef>
              <a:spcAft>
                <a:spcPts val="0"/>
              </a:spcAft>
              <a:buSzPts val="1400"/>
              <a:buChar char="○"/>
            </a:pPr>
            <a:r>
              <a:rPr lang="en"/>
              <a:t>Each paragraph was a different topic of clusters</a:t>
            </a:r>
            <a:endParaRPr/>
          </a:p>
          <a:p>
            <a:pPr marL="914400" lvl="1" indent="-317500" algn="l" rtl="0">
              <a:spcBef>
                <a:spcPts val="0"/>
              </a:spcBef>
              <a:spcAft>
                <a:spcPts val="0"/>
              </a:spcAft>
              <a:buSzPts val="1400"/>
              <a:buChar char="○"/>
            </a:pPr>
            <a:r>
              <a:rPr lang="en"/>
              <a:t>Got us an even broader range of topics covered</a:t>
            </a:r>
            <a:endParaRPr/>
          </a:p>
          <a:p>
            <a:pPr marL="457200" lvl="0" indent="-342900" algn="l" rtl="0">
              <a:spcBef>
                <a:spcPts val="0"/>
              </a:spcBef>
              <a:spcAft>
                <a:spcPts val="0"/>
              </a:spcAft>
              <a:buSzPts val="1800"/>
              <a:buChar char="●"/>
            </a:pPr>
            <a:r>
              <a:rPr lang="en"/>
              <a:t>Clusters chosen:</a:t>
            </a:r>
            <a:endParaRPr/>
          </a:p>
        </p:txBody>
      </p:sp>
      <p:graphicFrame>
        <p:nvGraphicFramePr>
          <p:cNvPr id="192" name="Google Shape;192;p24"/>
          <p:cNvGraphicFramePr/>
          <p:nvPr/>
        </p:nvGraphicFramePr>
        <p:xfrm>
          <a:off x="952500" y="2756475"/>
          <a:ext cx="3000000" cy="3000000"/>
        </p:xfrm>
        <a:graphic>
          <a:graphicData uri="http://schemas.openxmlformats.org/drawingml/2006/table">
            <a:tbl>
              <a:tblPr>
                <a:noFill/>
                <a:tableStyleId>{84B87301-04ED-4426-8CC1-8069E0567B3E}</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280000">
                <a:tc>
                  <a:txBody>
                    <a:bodyPr/>
                    <a:lstStyle/>
                    <a:p>
                      <a:pPr marL="0" lvl="0" indent="0" algn="l" rtl="0">
                        <a:spcBef>
                          <a:spcPts val="0"/>
                        </a:spcBef>
                        <a:spcAft>
                          <a:spcPts val="0"/>
                        </a:spcAft>
                        <a:buNone/>
                      </a:pPr>
                      <a:r>
                        <a:rPr lang="en" sz="1200"/>
                        <a:t>Paragraph 1: Hack/Security Details</a:t>
                      </a:r>
                      <a:endParaRPr sz="1200"/>
                    </a:p>
                  </a:txBody>
                  <a:tcPr marL="91425" marR="91425" marT="91425" marB="91425">
                    <a:lnL w="9525" cap="flat" cmpd="sng">
                      <a:solidFill>
                        <a:srgbClr val="999999"/>
                      </a:solidFill>
                      <a:prstDash val="solid"/>
                      <a:round/>
                      <a:headEnd type="none" w="sm" len="sm"/>
                      <a:tailEnd type="none" w="sm" len="sm"/>
                    </a:lnL>
                    <a:lnR w="9525" cap="flat" cmpd="sng">
                      <a:solidFill>
                        <a:srgbClr val="999999"/>
                      </a:solidFill>
                      <a:prstDash val="solid"/>
                      <a:round/>
                      <a:headEnd type="none" w="sm" len="sm"/>
                      <a:tailEnd type="none" w="sm" len="sm"/>
                    </a:lnR>
                    <a:lnT w="9525" cap="flat" cmpd="sng">
                      <a:solidFill>
                        <a:srgbClr val="999999"/>
                      </a:solidFill>
                      <a:prstDash val="solid"/>
                      <a:round/>
                      <a:headEnd type="none" w="sm" len="sm"/>
                      <a:tailEnd type="none" w="sm" len="sm"/>
                    </a:lnT>
                    <a:lnB w="9525" cap="flat" cmpd="sng">
                      <a:solidFill>
                        <a:srgbClr val="999999"/>
                      </a:solidFill>
                      <a:prstDash val="solid"/>
                      <a:round/>
                      <a:headEnd type="none" w="sm" len="sm"/>
                      <a:tailEnd type="none" w="sm" len="sm"/>
                    </a:lnB>
                    <a:solidFill>
                      <a:srgbClr val="CCCCCC"/>
                    </a:solidFill>
                  </a:tcPr>
                </a:tc>
                <a:tc>
                  <a:txBody>
                    <a:bodyPr/>
                    <a:lstStyle/>
                    <a:p>
                      <a:pPr marL="0" lvl="0" indent="0" algn="l" rtl="0">
                        <a:spcBef>
                          <a:spcPts val="0"/>
                        </a:spcBef>
                        <a:spcAft>
                          <a:spcPts val="0"/>
                        </a:spcAft>
                        <a:buNone/>
                      </a:pPr>
                      <a:r>
                        <a:rPr lang="en" sz="1200"/>
                        <a:t>Paragraph 2: Effects of Hack</a:t>
                      </a:r>
                      <a:endParaRPr sz="1200"/>
                    </a:p>
                  </a:txBody>
                  <a:tcPr marL="91425" marR="91425" marT="91425" marB="91425">
                    <a:lnL w="9525" cap="flat" cmpd="sng">
                      <a:solidFill>
                        <a:srgbClr val="999999"/>
                      </a:solidFill>
                      <a:prstDash val="solid"/>
                      <a:round/>
                      <a:headEnd type="none" w="sm" len="sm"/>
                      <a:tailEnd type="none" w="sm" len="sm"/>
                    </a:lnL>
                    <a:lnR w="9525" cap="flat" cmpd="sng">
                      <a:solidFill>
                        <a:srgbClr val="999999"/>
                      </a:solidFill>
                      <a:prstDash val="solid"/>
                      <a:round/>
                      <a:headEnd type="none" w="sm" len="sm"/>
                      <a:tailEnd type="none" w="sm" len="sm"/>
                    </a:lnR>
                    <a:lnT w="9525" cap="flat" cmpd="sng">
                      <a:solidFill>
                        <a:srgbClr val="999999"/>
                      </a:solidFill>
                      <a:prstDash val="solid"/>
                      <a:round/>
                      <a:headEnd type="none" w="sm" len="sm"/>
                      <a:tailEnd type="none" w="sm" len="sm"/>
                    </a:lnT>
                    <a:lnB w="9525" cap="flat" cmpd="sng">
                      <a:solidFill>
                        <a:srgbClr val="999999"/>
                      </a:solidFill>
                      <a:prstDash val="solid"/>
                      <a:round/>
                      <a:headEnd type="none" w="sm" len="sm"/>
                      <a:tailEnd type="none" w="sm" len="sm"/>
                    </a:lnB>
                    <a:solidFill>
                      <a:srgbClr val="CCCCCC"/>
                    </a:solidFill>
                  </a:tcPr>
                </a:tc>
                <a:extLst>
                  <a:ext uri="{0D108BD9-81ED-4DB2-BD59-A6C34878D82A}">
                    <a16:rowId xmlns:a16="http://schemas.microsoft.com/office/drawing/2014/main" val="10000"/>
                  </a:ext>
                </a:extLst>
              </a:tr>
              <a:tr h="492300">
                <a:tc>
                  <a:txBody>
                    <a:bodyPr/>
                    <a:lstStyle/>
                    <a:p>
                      <a:pPr marL="0" lvl="0" indent="0" algn="l" rtl="0">
                        <a:spcBef>
                          <a:spcPts val="0"/>
                        </a:spcBef>
                        <a:spcAft>
                          <a:spcPts val="0"/>
                        </a:spcAft>
                        <a:buNone/>
                      </a:pPr>
                      <a:r>
                        <a:rPr lang="en" sz="1200">
                          <a:solidFill>
                            <a:schemeClr val="dk1"/>
                          </a:solidFill>
                        </a:rPr>
                        <a:t>5 - actions that facebook has taken to improve privacy</a:t>
                      </a:r>
                      <a:endParaRPr sz="1200"/>
                    </a:p>
                  </a:txBody>
                  <a:tcPr marL="91425" marR="91425" marT="45700" marB="45700">
                    <a:lnL w="9525" cap="flat" cmpd="sng">
                      <a:solidFill>
                        <a:srgbClr val="999999"/>
                      </a:solidFill>
                      <a:prstDash val="solid"/>
                      <a:round/>
                      <a:headEnd type="none" w="sm" len="sm"/>
                      <a:tailEnd type="none" w="sm" len="sm"/>
                    </a:lnL>
                    <a:lnR w="9525" cap="flat" cmpd="sng">
                      <a:solidFill>
                        <a:srgbClr val="999999"/>
                      </a:solidFill>
                      <a:prstDash val="solid"/>
                      <a:round/>
                      <a:headEnd type="none" w="sm" len="sm"/>
                      <a:tailEnd type="none" w="sm" len="sm"/>
                    </a:lnR>
                    <a:lnT w="9525" cap="flat" cmpd="sng">
                      <a:solidFill>
                        <a:srgbClr val="999999"/>
                      </a:solidFill>
                      <a:prstDash val="solid"/>
                      <a:round/>
                      <a:headEnd type="none" w="sm" len="sm"/>
                      <a:tailEnd type="none" w="sm" len="sm"/>
                    </a:lnT>
                    <a:lnB w="9525" cap="flat" cmpd="sng">
                      <a:solidFill>
                        <a:srgbClr val="999999"/>
                      </a:solidFill>
                      <a:prstDash val="solid"/>
                      <a:round/>
                      <a:headEnd type="none" w="sm" len="sm"/>
                      <a:tailEnd type="none" w="sm" len="sm"/>
                    </a:lnB>
                  </a:tcPr>
                </a:tc>
                <a:tc>
                  <a:txBody>
                    <a:bodyPr/>
                    <a:lstStyle/>
                    <a:p>
                      <a:pPr marL="0" lvl="0" indent="0" algn="l" rtl="0">
                        <a:spcBef>
                          <a:spcPts val="0"/>
                        </a:spcBef>
                        <a:spcAft>
                          <a:spcPts val="0"/>
                        </a:spcAft>
                        <a:buNone/>
                      </a:pPr>
                      <a:r>
                        <a:rPr lang="en" sz="1200">
                          <a:solidFill>
                            <a:schemeClr val="dk1"/>
                          </a:solidFill>
                        </a:rPr>
                        <a:t>11 - zuck testifies before us congress (no uk information)</a:t>
                      </a:r>
                      <a:endParaRPr sz="1200"/>
                    </a:p>
                  </a:txBody>
                  <a:tcPr marL="91425" marR="91425" marT="45700" marB="45700">
                    <a:lnL w="9525" cap="flat" cmpd="sng">
                      <a:solidFill>
                        <a:srgbClr val="999999"/>
                      </a:solidFill>
                      <a:prstDash val="solid"/>
                      <a:round/>
                      <a:headEnd type="none" w="sm" len="sm"/>
                      <a:tailEnd type="none" w="sm" len="sm"/>
                    </a:lnL>
                    <a:lnR w="9525" cap="flat" cmpd="sng">
                      <a:solidFill>
                        <a:srgbClr val="999999"/>
                      </a:solidFill>
                      <a:prstDash val="solid"/>
                      <a:round/>
                      <a:headEnd type="none" w="sm" len="sm"/>
                      <a:tailEnd type="none" w="sm" len="sm"/>
                    </a:lnR>
                    <a:lnT w="9525" cap="flat" cmpd="sng">
                      <a:solidFill>
                        <a:srgbClr val="999999"/>
                      </a:solidFill>
                      <a:prstDash val="solid"/>
                      <a:round/>
                      <a:headEnd type="none" w="sm" len="sm"/>
                      <a:tailEnd type="none" w="sm" len="sm"/>
                    </a:lnT>
                    <a:lnB w="9525" cap="flat" cmpd="sng">
                      <a:solidFill>
                        <a:srgbClr val="999999"/>
                      </a:solidFill>
                      <a:prstDash val="solid"/>
                      <a:round/>
                      <a:headEnd type="none" w="sm" len="sm"/>
                      <a:tailEnd type="none" w="sm" len="sm"/>
                    </a:lnB>
                  </a:tcPr>
                </a:tc>
                <a:extLst>
                  <a:ext uri="{0D108BD9-81ED-4DB2-BD59-A6C34878D82A}">
                    <a16:rowId xmlns:a16="http://schemas.microsoft.com/office/drawing/2014/main" val="10001"/>
                  </a:ext>
                </a:extLst>
              </a:tr>
              <a:tr h="293975">
                <a:tc>
                  <a:txBody>
                    <a:bodyPr/>
                    <a:lstStyle/>
                    <a:p>
                      <a:pPr marL="0" lvl="0" indent="0" algn="l" rtl="0">
                        <a:spcBef>
                          <a:spcPts val="0"/>
                        </a:spcBef>
                        <a:spcAft>
                          <a:spcPts val="0"/>
                        </a:spcAft>
                        <a:buNone/>
                      </a:pPr>
                      <a:r>
                        <a:rPr lang="en" sz="1200">
                          <a:solidFill>
                            <a:schemeClr val="dk1"/>
                          </a:solidFill>
                        </a:rPr>
                        <a:t>8 - ftc investigates fb</a:t>
                      </a:r>
                      <a:endParaRPr sz="1200"/>
                    </a:p>
                  </a:txBody>
                  <a:tcPr marL="91425" marR="91425" marT="45700" marB="45700">
                    <a:lnL w="9525" cap="flat" cmpd="sng">
                      <a:solidFill>
                        <a:srgbClr val="999999"/>
                      </a:solidFill>
                      <a:prstDash val="solid"/>
                      <a:round/>
                      <a:headEnd type="none" w="sm" len="sm"/>
                      <a:tailEnd type="none" w="sm" len="sm"/>
                    </a:lnL>
                    <a:lnR w="9525" cap="flat" cmpd="sng">
                      <a:solidFill>
                        <a:srgbClr val="999999"/>
                      </a:solidFill>
                      <a:prstDash val="solid"/>
                      <a:round/>
                      <a:headEnd type="none" w="sm" len="sm"/>
                      <a:tailEnd type="none" w="sm" len="sm"/>
                    </a:lnR>
                    <a:lnT w="9525" cap="flat" cmpd="sng">
                      <a:solidFill>
                        <a:srgbClr val="999999"/>
                      </a:solidFill>
                      <a:prstDash val="solid"/>
                      <a:round/>
                      <a:headEnd type="none" w="sm" len="sm"/>
                      <a:tailEnd type="none" w="sm" len="sm"/>
                    </a:lnT>
                    <a:lnB w="9525" cap="flat" cmpd="sng">
                      <a:solidFill>
                        <a:srgbClr val="999999"/>
                      </a:solidFill>
                      <a:prstDash val="solid"/>
                      <a:round/>
                      <a:headEnd type="none" w="sm" len="sm"/>
                      <a:tailEnd type="none" w="sm" len="sm"/>
                    </a:lnB>
                  </a:tcPr>
                </a:tc>
                <a:tc>
                  <a:txBody>
                    <a:bodyPr/>
                    <a:lstStyle/>
                    <a:p>
                      <a:pPr marL="0" lvl="0" indent="0" algn="l" rtl="0">
                        <a:spcBef>
                          <a:spcPts val="0"/>
                        </a:spcBef>
                        <a:spcAft>
                          <a:spcPts val="0"/>
                        </a:spcAft>
                        <a:buNone/>
                      </a:pPr>
                      <a:r>
                        <a:rPr lang="en" sz="1200">
                          <a:solidFill>
                            <a:schemeClr val="dk1"/>
                          </a:solidFill>
                        </a:rPr>
                        <a:t>14 - facebook stock falls</a:t>
                      </a:r>
                      <a:endParaRPr sz="1200"/>
                    </a:p>
                  </a:txBody>
                  <a:tcPr marL="91425" marR="91425" marT="45700" marB="45700">
                    <a:lnL w="9525" cap="flat" cmpd="sng">
                      <a:solidFill>
                        <a:srgbClr val="999999"/>
                      </a:solidFill>
                      <a:prstDash val="solid"/>
                      <a:round/>
                      <a:headEnd type="none" w="sm" len="sm"/>
                      <a:tailEnd type="none" w="sm" len="sm"/>
                    </a:lnL>
                    <a:lnR w="9525" cap="flat" cmpd="sng">
                      <a:solidFill>
                        <a:srgbClr val="999999"/>
                      </a:solidFill>
                      <a:prstDash val="solid"/>
                      <a:round/>
                      <a:headEnd type="none" w="sm" len="sm"/>
                      <a:tailEnd type="none" w="sm" len="sm"/>
                    </a:lnR>
                    <a:lnT w="9525" cap="flat" cmpd="sng">
                      <a:solidFill>
                        <a:srgbClr val="999999"/>
                      </a:solidFill>
                      <a:prstDash val="solid"/>
                      <a:round/>
                      <a:headEnd type="none" w="sm" len="sm"/>
                      <a:tailEnd type="none" w="sm" len="sm"/>
                    </a:lnT>
                    <a:lnB w="9525" cap="flat" cmpd="sng">
                      <a:solidFill>
                        <a:srgbClr val="999999"/>
                      </a:solidFill>
                      <a:prstDash val="solid"/>
                      <a:round/>
                      <a:headEnd type="none" w="sm" len="sm"/>
                      <a:tailEnd type="none" w="sm" len="sm"/>
                    </a:lnB>
                  </a:tcPr>
                </a:tc>
                <a:extLst>
                  <a:ext uri="{0D108BD9-81ED-4DB2-BD59-A6C34878D82A}">
                    <a16:rowId xmlns:a16="http://schemas.microsoft.com/office/drawing/2014/main" val="10002"/>
                  </a:ext>
                </a:extLst>
              </a:tr>
              <a:tr h="354575">
                <a:tc>
                  <a:txBody>
                    <a:bodyPr/>
                    <a:lstStyle/>
                    <a:p>
                      <a:pPr marL="0" lvl="0" indent="0" algn="l" rtl="0">
                        <a:lnSpc>
                          <a:spcPct val="115000"/>
                        </a:lnSpc>
                        <a:spcBef>
                          <a:spcPts val="0"/>
                        </a:spcBef>
                        <a:spcAft>
                          <a:spcPts val="0"/>
                        </a:spcAft>
                        <a:buNone/>
                      </a:pPr>
                      <a:r>
                        <a:rPr lang="en" sz="1200">
                          <a:solidFill>
                            <a:schemeClr val="dk1"/>
                          </a:solidFill>
                        </a:rPr>
                        <a:t>27 - zuckerberg's response to the whole fb crisis</a:t>
                      </a:r>
                      <a:endParaRPr sz="1200"/>
                    </a:p>
                  </a:txBody>
                  <a:tcPr marL="91425" marR="91425" marT="45700" marB="45700">
                    <a:lnL w="9525" cap="flat" cmpd="sng">
                      <a:solidFill>
                        <a:srgbClr val="999999"/>
                      </a:solidFill>
                      <a:prstDash val="solid"/>
                      <a:round/>
                      <a:headEnd type="none" w="sm" len="sm"/>
                      <a:tailEnd type="none" w="sm" len="sm"/>
                    </a:lnL>
                    <a:lnR w="9525" cap="flat" cmpd="sng">
                      <a:solidFill>
                        <a:srgbClr val="999999"/>
                      </a:solidFill>
                      <a:prstDash val="solid"/>
                      <a:round/>
                      <a:headEnd type="none" w="sm" len="sm"/>
                      <a:tailEnd type="none" w="sm" len="sm"/>
                    </a:lnR>
                    <a:lnT w="9525" cap="flat" cmpd="sng">
                      <a:solidFill>
                        <a:srgbClr val="999999"/>
                      </a:solidFill>
                      <a:prstDash val="solid"/>
                      <a:round/>
                      <a:headEnd type="none" w="sm" len="sm"/>
                      <a:tailEnd type="none" w="sm" len="sm"/>
                    </a:lnT>
                    <a:lnB w="9525" cap="flat" cmpd="sng">
                      <a:solidFill>
                        <a:srgbClr val="999999"/>
                      </a:solidFill>
                      <a:prstDash val="solid"/>
                      <a:round/>
                      <a:headEnd type="none" w="sm" len="sm"/>
                      <a:tailEnd type="none" w="sm" len="sm"/>
                    </a:lnB>
                  </a:tcPr>
                </a:tc>
                <a:tc>
                  <a:txBody>
                    <a:bodyPr/>
                    <a:lstStyle/>
                    <a:p>
                      <a:pPr marL="0" lvl="0" indent="0" algn="l" rtl="0">
                        <a:spcBef>
                          <a:spcPts val="0"/>
                        </a:spcBef>
                        <a:spcAft>
                          <a:spcPts val="0"/>
                        </a:spcAft>
                        <a:buNone/>
                      </a:pPr>
                      <a:r>
                        <a:rPr lang="en" sz="1200">
                          <a:solidFill>
                            <a:schemeClr val="dk1"/>
                          </a:solidFill>
                        </a:rPr>
                        <a:t>30 - zuck testifies before us congress</a:t>
                      </a:r>
                      <a:endParaRPr sz="1200"/>
                    </a:p>
                  </a:txBody>
                  <a:tcPr marL="91425" marR="91425" marT="45700" marB="45700">
                    <a:lnL w="9525" cap="flat" cmpd="sng">
                      <a:solidFill>
                        <a:srgbClr val="999999"/>
                      </a:solidFill>
                      <a:prstDash val="solid"/>
                      <a:round/>
                      <a:headEnd type="none" w="sm" len="sm"/>
                      <a:tailEnd type="none" w="sm" len="sm"/>
                    </a:lnL>
                    <a:lnR w="9525" cap="flat" cmpd="sng">
                      <a:solidFill>
                        <a:srgbClr val="999999"/>
                      </a:solidFill>
                      <a:prstDash val="solid"/>
                      <a:round/>
                      <a:headEnd type="none" w="sm" len="sm"/>
                      <a:tailEnd type="none" w="sm" len="sm"/>
                    </a:lnR>
                    <a:lnT w="9525" cap="flat" cmpd="sng">
                      <a:solidFill>
                        <a:srgbClr val="999999"/>
                      </a:solidFill>
                      <a:prstDash val="solid"/>
                      <a:round/>
                      <a:headEnd type="none" w="sm" len="sm"/>
                      <a:tailEnd type="none" w="sm" len="sm"/>
                    </a:lnT>
                    <a:lnB w="9525" cap="flat" cmpd="sng">
                      <a:solidFill>
                        <a:srgbClr val="999999"/>
                      </a:solidFill>
                      <a:prstDash val="solid"/>
                      <a:round/>
                      <a:headEnd type="none" w="sm" len="sm"/>
                      <a:tailEnd type="none" w="sm" len="sm"/>
                    </a:lnB>
                  </a:tcPr>
                </a:tc>
                <a:extLst>
                  <a:ext uri="{0D108BD9-81ED-4DB2-BD59-A6C34878D82A}">
                    <a16:rowId xmlns:a16="http://schemas.microsoft.com/office/drawing/2014/main" val="10003"/>
                  </a:ext>
                </a:extLst>
              </a:tr>
              <a:tr h="328775">
                <a:tc>
                  <a:txBody>
                    <a:bodyPr/>
                    <a:lstStyle/>
                    <a:p>
                      <a:pPr marL="0" lvl="0" indent="0" algn="l" rtl="0">
                        <a:spcBef>
                          <a:spcPts val="0"/>
                        </a:spcBef>
                        <a:spcAft>
                          <a:spcPts val="0"/>
                        </a:spcAft>
                        <a:buNone/>
                      </a:pPr>
                      <a:r>
                        <a:rPr lang="en" sz="1200">
                          <a:solidFill>
                            <a:schemeClr val="dk1"/>
                          </a:solidFill>
                        </a:rPr>
                        <a:t>28 - christopher wylie, the whistleblower</a:t>
                      </a:r>
                      <a:endParaRPr sz="1200"/>
                    </a:p>
                  </a:txBody>
                  <a:tcPr marL="91425" marR="91425" marT="45700" marB="45700">
                    <a:lnL w="9525" cap="flat" cmpd="sng">
                      <a:solidFill>
                        <a:srgbClr val="999999"/>
                      </a:solidFill>
                      <a:prstDash val="solid"/>
                      <a:round/>
                      <a:headEnd type="none" w="sm" len="sm"/>
                      <a:tailEnd type="none" w="sm" len="sm"/>
                    </a:lnL>
                    <a:lnR w="9525" cap="flat" cmpd="sng">
                      <a:solidFill>
                        <a:srgbClr val="999999"/>
                      </a:solidFill>
                      <a:prstDash val="solid"/>
                      <a:round/>
                      <a:headEnd type="none" w="sm" len="sm"/>
                      <a:tailEnd type="none" w="sm" len="sm"/>
                    </a:lnR>
                    <a:lnT w="9525" cap="flat" cmpd="sng">
                      <a:solidFill>
                        <a:srgbClr val="999999"/>
                      </a:solidFill>
                      <a:prstDash val="solid"/>
                      <a:round/>
                      <a:headEnd type="none" w="sm" len="sm"/>
                      <a:tailEnd type="none" w="sm" len="sm"/>
                    </a:lnT>
                    <a:lnB w="9525" cap="flat" cmpd="sng">
                      <a:solidFill>
                        <a:srgbClr val="999999"/>
                      </a:solidFill>
                      <a:prstDash val="solid"/>
                      <a:round/>
                      <a:headEnd type="none" w="sm" len="sm"/>
                      <a:tailEnd type="none" w="sm" len="sm"/>
                    </a:lnB>
                  </a:tcPr>
                </a:tc>
                <a:tc>
                  <a:txBody>
                    <a:bodyPr/>
                    <a:lstStyle/>
                    <a:p>
                      <a:pPr marL="0" lvl="0" indent="0" algn="l" rtl="0">
                        <a:spcBef>
                          <a:spcPts val="0"/>
                        </a:spcBef>
                        <a:spcAft>
                          <a:spcPts val="0"/>
                        </a:spcAft>
                        <a:buNone/>
                      </a:pPr>
                      <a:r>
                        <a:rPr lang="en" sz="1200">
                          <a:solidFill>
                            <a:schemeClr val="dk1"/>
                          </a:solidFill>
                        </a:rPr>
                        <a:t>35 - FB under pressure, value falls</a:t>
                      </a:r>
                      <a:endParaRPr sz="1200"/>
                    </a:p>
                  </a:txBody>
                  <a:tcPr marL="91425" marR="91425" marT="45700" marB="45700">
                    <a:lnL w="9525" cap="flat" cmpd="sng">
                      <a:solidFill>
                        <a:srgbClr val="999999"/>
                      </a:solidFill>
                      <a:prstDash val="solid"/>
                      <a:round/>
                      <a:headEnd type="none" w="sm" len="sm"/>
                      <a:tailEnd type="none" w="sm" len="sm"/>
                    </a:lnL>
                    <a:lnR w="9525" cap="flat" cmpd="sng">
                      <a:solidFill>
                        <a:srgbClr val="999999"/>
                      </a:solidFill>
                      <a:prstDash val="solid"/>
                      <a:round/>
                      <a:headEnd type="none" w="sm" len="sm"/>
                      <a:tailEnd type="none" w="sm" len="sm"/>
                    </a:lnR>
                    <a:lnT w="9525" cap="flat" cmpd="sng">
                      <a:solidFill>
                        <a:srgbClr val="999999"/>
                      </a:solidFill>
                      <a:prstDash val="solid"/>
                      <a:round/>
                      <a:headEnd type="none" w="sm" len="sm"/>
                      <a:tailEnd type="none" w="sm" len="sm"/>
                    </a:lnT>
                    <a:lnB w="9525" cap="flat" cmpd="sng">
                      <a:solidFill>
                        <a:srgbClr val="999999"/>
                      </a:solidFill>
                      <a:prstDash val="solid"/>
                      <a:round/>
                      <a:headEnd type="none" w="sm" len="sm"/>
                      <a:tailEnd type="none" w="sm" len="sm"/>
                    </a:lnB>
                  </a:tcPr>
                </a:tc>
                <a:extLst>
                  <a:ext uri="{0D108BD9-81ED-4DB2-BD59-A6C34878D82A}">
                    <a16:rowId xmlns:a16="http://schemas.microsoft.com/office/drawing/2014/main" val="10004"/>
                  </a:ext>
                </a:extLst>
              </a:tr>
              <a:tr h="492300">
                <a:tc>
                  <a:txBody>
                    <a:bodyPr/>
                    <a:lstStyle/>
                    <a:p>
                      <a:pPr marL="0" lvl="0" indent="0" algn="l" rtl="0">
                        <a:spcBef>
                          <a:spcPts val="0"/>
                        </a:spcBef>
                        <a:spcAft>
                          <a:spcPts val="0"/>
                        </a:spcAft>
                        <a:buNone/>
                      </a:pPr>
                      <a:r>
                        <a:rPr lang="en" sz="1200">
                          <a:solidFill>
                            <a:schemeClr val="dk1"/>
                          </a:solidFill>
                        </a:rPr>
                        <a:t>33 - actions that facebook has taken to improve privacy</a:t>
                      </a:r>
                      <a:endParaRPr sz="1200">
                        <a:solidFill>
                          <a:schemeClr val="dk1"/>
                        </a:solidFill>
                      </a:endParaRPr>
                    </a:p>
                  </a:txBody>
                  <a:tcPr marL="91425" marR="91425" marT="45700" marB="45700">
                    <a:lnL w="9525" cap="flat" cmpd="sng">
                      <a:solidFill>
                        <a:srgbClr val="999999"/>
                      </a:solidFill>
                      <a:prstDash val="solid"/>
                      <a:round/>
                      <a:headEnd type="none" w="sm" len="sm"/>
                      <a:tailEnd type="none" w="sm" len="sm"/>
                    </a:lnL>
                    <a:lnR w="9525" cap="flat" cmpd="sng">
                      <a:solidFill>
                        <a:srgbClr val="999999"/>
                      </a:solidFill>
                      <a:prstDash val="solid"/>
                      <a:round/>
                      <a:headEnd type="none" w="sm" len="sm"/>
                      <a:tailEnd type="none" w="sm" len="sm"/>
                    </a:lnR>
                    <a:lnT w="9525" cap="flat" cmpd="sng">
                      <a:solidFill>
                        <a:srgbClr val="999999"/>
                      </a:solidFill>
                      <a:prstDash val="solid"/>
                      <a:round/>
                      <a:headEnd type="none" w="sm" len="sm"/>
                      <a:tailEnd type="none" w="sm" len="sm"/>
                    </a:lnT>
                    <a:lnB w="9525" cap="flat" cmpd="sng">
                      <a:solidFill>
                        <a:srgbClr val="999999"/>
                      </a:solidFill>
                      <a:prstDash val="solid"/>
                      <a:round/>
                      <a:headEnd type="none" w="sm" len="sm"/>
                      <a:tailEnd type="none" w="sm" len="sm"/>
                    </a:lnB>
                  </a:tcPr>
                </a:tc>
                <a:tc>
                  <a:txBody>
                    <a:bodyPr/>
                    <a:lstStyle/>
                    <a:p>
                      <a:pPr marL="0" lvl="0" indent="0" algn="l" rtl="0">
                        <a:spcBef>
                          <a:spcPts val="0"/>
                        </a:spcBef>
                        <a:spcAft>
                          <a:spcPts val="0"/>
                        </a:spcAft>
                        <a:buNone/>
                      </a:pPr>
                      <a:endParaRPr sz="1200"/>
                    </a:p>
                  </a:txBody>
                  <a:tcPr marL="91425" marR="91425" marT="45700" marB="45700">
                    <a:lnL w="9525" cap="flat" cmpd="sng">
                      <a:solidFill>
                        <a:srgbClr val="999999"/>
                      </a:solidFill>
                      <a:prstDash val="solid"/>
                      <a:round/>
                      <a:headEnd type="none" w="sm" len="sm"/>
                      <a:tailEnd type="none" w="sm" len="sm"/>
                    </a:lnL>
                    <a:lnR w="9525" cap="flat" cmpd="sng">
                      <a:solidFill>
                        <a:srgbClr val="999999"/>
                      </a:solidFill>
                      <a:prstDash val="solid"/>
                      <a:round/>
                      <a:headEnd type="none" w="sm" len="sm"/>
                      <a:tailEnd type="none" w="sm" len="sm"/>
                    </a:lnR>
                    <a:lnT w="9525" cap="flat" cmpd="sng">
                      <a:solidFill>
                        <a:srgbClr val="999999"/>
                      </a:solidFill>
                      <a:prstDash val="solid"/>
                      <a:round/>
                      <a:headEnd type="none" w="sm" len="sm"/>
                      <a:tailEnd type="none" w="sm" len="sm"/>
                    </a:lnT>
                    <a:lnB w="9525" cap="flat" cmpd="sng">
                      <a:solidFill>
                        <a:srgbClr val="999999"/>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sp>
        <p:nvSpPr>
          <p:cNvPr id="197" name="Google Shape;197;p25"/>
          <p:cNvSpPr txBox="1">
            <a:spLocks noGrp="1"/>
          </p:cNvSpPr>
          <p:nvPr>
            <p:ph type="body" idx="1"/>
          </p:nvPr>
        </p:nvSpPr>
        <p:spPr>
          <a:xfrm>
            <a:off x="311700" y="506675"/>
            <a:ext cx="8520600" cy="4501500"/>
          </a:xfrm>
          <a:prstGeom prst="rect">
            <a:avLst/>
          </a:prstGeom>
          <a:ln>
            <a:noFill/>
          </a:ln>
        </p:spPr>
        <p:txBody>
          <a:bodyPr spcFirstLastPara="1" wrap="square" lIns="91425" tIns="91425" rIns="91425" bIns="91425" anchor="t" anchorCtr="0">
            <a:noAutofit/>
          </a:bodyPr>
          <a:lstStyle/>
          <a:p>
            <a:pPr marL="0" lvl="0" indent="0" algn="l" rtl="0">
              <a:lnSpc>
                <a:spcPct val="130000"/>
              </a:lnSpc>
              <a:spcBef>
                <a:spcPts val="1000"/>
              </a:spcBef>
              <a:spcAft>
                <a:spcPts val="0"/>
              </a:spcAft>
              <a:buClr>
                <a:schemeClr val="dk1"/>
              </a:buClr>
              <a:buSzPts val="1100"/>
              <a:buFont typeface="Arial"/>
              <a:buNone/>
            </a:pPr>
            <a:r>
              <a:rPr lang="en" sz="1400">
                <a:solidFill>
                  <a:schemeClr val="dk1"/>
                </a:solidFill>
              </a:rPr>
              <a:t>Tom Pahl, the acting director of the </a:t>
            </a:r>
            <a:r>
              <a:rPr lang="en" sz="1400">
                <a:solidFill>
                  <a:schemeClr val="dk1"/>
                </a:solidFill>
                <a:highlight>
                  <a:srgbClr val="93C47D"/>
                </a:highlight>
              </a:rPr>
              <a:t>Federal Trade Commission</a:t>
            </a:r>
            <a:r>
              <a:rPr lang="en" sz="1400">
                <a:solidFill>
                  <a:schemeClr val="dk1"/>
                </a:solidFill>
              </a:rPr>
              <a:t>’s Consumer Protection Division, wrote in a statement Monday morning that the agency is investigating </a:t>
            </a:r>
            <a:r>
              <a:rPr lang="en" sz="1400">
                <a:solidFill>
                  <a:schemeClr val="dk1"/>
                </a:solidFill>
                <a:highlight>
                  <a:srgbClr val="93C47D"/>
                </a:highlight>
              </a:rPr>
              <a:t>Facebook</a:t>
            </a:r>
            <a:r>
              <a:rPr lang="en" sz="1400">
                <a:solidFill>
                  <a:schemeClr val="dk1"/>
                </a:solidFill>
              </a:rPr>
              <a:t>’s privacy practices a week after news broke that the </a:t>
            </a:r>
            <a:r>
              <a:rPr lang="en" sz="1400">
                <a:solidFill>
                  <a:schemeClr val="dk1"/>
                </a:solidFill>
                <a:highlight>
                  <a:srgbClr val="93C47D"/>
                </a:highlight>
              </a:rPr>
              <a:t>Trump campaign’s</a:t>
            </a:r>
            <a:r>
              <a:rPr lang="en" sz="1400">
                <a:solidFill>
                  <a:schemeClr val="dk1"/>
                </a:solidFill>
              </a:rPr>
              <a:t> political-data firm, </a:t>
            </a:r>
            <a:r>
              <a:rPr lang="en" sz="1400">
                <a:solidFill>
                  <a:schemeClr val="dk1"/>
                </a:solidFill>
                <a:highlight>
                  <a:srgbClr val="93C47D"/>
                </a:highlight>
              </a:rPr>
              <a:t>Cambridge Analytica,</a:t>
            </a:r>
            <a:r>
              <a:rPr lang="en" sz="1400">
                <a:solidFill>
                  <a:schemeClr val="dk1"/>
                </a:solidFill>
              </a:rPr>
              <a:t> </a:t>
            </a:r>
            <a:r>
              <a:rPr lang="en" sz="1400">
                <a:solidFill>
                  <a:schemeClr val="dk1"/>
                </a:solidFill>
                <a:highlight>
                  <a:srgbClr val="93C47D"/>
                </a:highlight>
              </a:rPr>
              <a:t>inappropriately obtained data on more than 50 million Facebook users and then allegedly lied about deleting it.</a:t>
            </a:r>
            <a:r>
              <a:rPr lang="en" sz="1400">
                <a:solidFill>
                  <a:schemeClr val="dk1"/>
                </a:solidFill>
              </a:rPr>
              <a:t> Facebook is attempting to do a face saving act following severe criticisms against it so that it is able to maintain its user base and therefore the flow of advertisements and advertisers and investor. The largest social media platform in the world is facing close scrutiny of its privacy policies and actions both in the U.S. and the U.K. Last week there were allegations against Facebook that it did nothing to prevent the use of personal data of approximately </a:t>
            </a:r>
            <a:r>
              <a:rPr lang="en" sz="1400">
                <a:solidFill>
                  <a:schemeClr val="dk1"/>
                </a:solidFill>
                <a:highlight>
                  <a:srgbClr val="FFE599"/>
                </a:highlight>
              </a:rPr>
              <a:t>50 million Americans</a:t>
            </a:r>
            <a:r>
              <a:rPr lang="en" sz="1400">
                <a:solidFill>
                  <a:schemeClr val="dk1"/>
                </a:solidFill>
              </a:rPr>
              <a:t> by British consultancy Cambridge Analytica which allegedly had misused the data during the </a:t>
            </a:r>
            <a:r>
              <a:rPr lang="en" sz="1400">
                <a:solidFill>
                  <a:schemeClr val="dk1"/>
                </a:solidFill>
                <a:highlight>
                  <a:srgbClr val="93C47D"/>
                </a:highlight>
              </a:rPr>
              <a:t>2016 Presidential elections</a:t>
            </a:r>
            <a:r>
              <a:rPr lang="en" sz="1400">
                <a:solidFill>
                  <a:schemeClr val="dk1"/>
                </a:solidFill>
              </a:rPr>
              <a:t> in the U.S. The firm was appointed to assist President Donald Trump during the campaign. This weekend, a man named </a:t>
            </a:r>
            <a:r>
              <a:rPr lang="en" sz="1400">
                <a:solidFill>
                  <a:schemeClr val="dk1"/>
                </a:solidFill>
                <a:highlight>
                  <a:srgbClr val="93C47D"/>
                </a:highlight>
              </a:rPr>
              <a:t>Christopher Wylie</a:t>
            </a:r>
            <a:r>
              <a:rPr lang="en" sz="1400">
                <a:solidFill>
                  <a:schemeClr val="dk1"/>
                </a:solidFill>
              </a:rPr>
              <a:t> spoke with the New York Times about a consulting company he founded called Cambridge Analytica that, according to him, developed Facebook ads for the Trump campaign with the </a:t>
            </a:r>
            <a:r>
              <a:rPr lang="en" sz="1400">
                <a:solidFill>
                  <a:schemeClr val="dk1"/>
                </a:solidFill>
                <a:highlight>
                  <a:srgbClr val="93C47D"/>
                </a:highlight>
              </a:rPr>
              <a:t>help of Steve Bannon</a:t>
            </a:r>
            <a:r>
              <a:rPr lang="en" sz="1400">
                <a:solidFill>
                  <a:schemeClr val="dk1"/>
                </a:solidFill>
              </a:rPr>
              <a:t> and data stolen from the pages of</a:t>
            </a:r>
            <a:r>
              <a:rPr lang="en" sz="1400">
                <a:solidFill>
                  <a:schemeClr val="dk1"/>
                </a:solidFill>
                <a:highlight>
                  <a:srgbClr val="FFE599"/>
                </a:highlight>
              </a:rPr>
              <a:t> 50 million Facebook </a:t>
            </a:r>
            <a:r>
              <a:rPr lang="en" sz="1400">
                <a:solidFill>
                  <a:schemeClr val="dk1"/>
                </a:solidFill>
              </a:rPr>
              <a:t>users (</a:t>
            </a:r>
            <a:r>
              <a:rPr lang="en" sz="1400">
                <a:solidFill>
                  <a:schemeClr val="dk1"/>
                </a:solidFill>
                <a:highlight>
                  <a:srgbClr val="93C47D"/>
                </a:highlight>
              </a:rPr>
              <a:t>including personal details, rather than passwords or private information</a:t>
            </a:r>
            <a:r>
              <a:rPr lang="en" sz="1400">
                <a:solidFill>
                  <a:schemeClr val="dk1"/>
                </a:solidFill>
              </a:rPr>
              <a:t>).</a:t>
            </a:r>
            <a:endParaRPr sz="1400">
              <a:solidFill>
                <a:schemeClr val="dk1"/>
              </a:solidFill>
            </a:endParaRPr>
          </a:p>
        </p:txBody>
      </p:sp>
      <p:sp>
        <p:nvSpPr>
          <p:cNvPr id="198" name="Google Shape;198;p25"/>
          <p:cNvSpPr txBox="1"/>
          <p:nvPr/>
        </p:nvSpPr>
        <p:spPr>
          <a:xfrm>
            <a:off x="311700" y="177350"/>
            <a:ext cx="4864800" cy="456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 b="1"/>
              <a:t>Extractive Summary (Paragraph 1)</a:t>
            </a:r>
            <a:endParaRPr sz="2000" b="1"/>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3" name="Google Shape;203;p26"/>
          <p:cNvSpPr txBox="1">
            <a:spLocks noGrp="1"/>
          </p:cNvSpPr>
          <p:nvPr>
            <p:ph type="body" idx="1"/>
          </p:nvPr>
        </p:nvSpPr>
        <p:spPr>
          <a:xfrm>
            <a:off x="311700" y="502800"/>
            <a:ext cx="8520600" cy="4467300"/>
          </a:xfrm>
          <a:prstGeom prst="rect">
            <a:avLst/>
          </a:prstGeom>
        </p:spPr>
        <p:txBody>
          <a:bodyPr spcFirstLastPara="1" wrap="square" lIns="91425" tIns="91425" rIns="91425" bIns="91425" anchor="t" anchorCtr="0">
            <a:noAutofit/>
          </a:bodyPr>
          <a:lstStyle/>
          <a:p>
            <a:pPr marL="0" lvl="0" indent="0" algn="l" rtl="0">
              <a:lnSpc>
                <a:spcPct val="130000"/>
              </a:lnSpc>
              <a:spcBef>
                <a:spcPts val="1000"/>
              </a:spcBef>
              <a:spcAft>
                <a:spcPts val="0"/>
              </a:spcAft>
              <a:buClr>
                <a:schemeClr val="dk1"/>
              </a:buClr>
              <a:buSzPts val="1100"/>
              <a:buFont typeface="Arial"/>
              <a:buNone/>
            </a:pPr>
            <a:r>
              <a:rPr lang="en" sz="1500">
                <a:solidFill>
                  <a:schemeClr val="dk1"/>
                </a:solidFill>
              </a:rPr>
              <a:t>Facebook ended the day </a:t>
            </a:r>
            <a:r>
              <a:rPr lang="en" sz="1500">
                <a:solidFill>
                  <a:schemeClr val="dk1"/>
                </a:solidFill>
                <a:highlight>
                  <a:srgbClr val="93C47D"/>
                </a:highlight>
              </a:rPr>
              <a:t>down nearly 7 percent, to US$172.56</a:t>
            </a:r>
            <a:r>
              <a:rPr lang="en" sz="1500">
                <a:solidFill>
                  <a:schemeClr val="dk1"/>
                </a:solidFill>
              </a:rPr>
              <a:t> making it the worst performing stock in the S&amp;P 500, as the company sought to stem the damage from media reports that </a:t>
            </a:r>
            <a:r>
              <a:rPr lang="en" sz="1500">
                <a:solidFill>
                  <a:schemeClr val="dk1"/>
                </a:solidFill>
                <a:highlight>
                  <a:srgbClr val="FFE599"/>
                </a:highlight>
              </a:rPr>
              <a:t>Cambridge Analytica, the U.S. data-mining arm of a Britain-based research firm, had improperly accessed personal details from nearly 50 million Facebook users to help Trump campaign advisers target political ads during the 2016 election</a:t>
            </a:r>
            <a:r>
              <a:rPr lang="en" sz="1500">
                <a:solidFill>
                  <a:schemeClr val="dk1"/>
                </a:solidFill>
              </a:rPr>
              <a:t>. Calls for probe of misappropriation of  the private information of tens of millions of Americans. Former Cambridge Analytica employee Chris Wylie said the company used information to build psychological profiles so voters could be </a:t>
            </a:r>
            <a:r>
              <a:rPr lang="en" sz="1500">
                <a:solidFill>
                  <a:schemeClr val="dk1"/>
                </a:solidFill>
                <a:highlight>
                  <a:srgbClr val="93C47D"/>
                </a:highlight>
              </a:rPr>
              <a:t>targeted with ads.</a:t>
            </a:r>
            <a:r>
              <a:rPr lang="en" sz="1500">
                <a:solidFill>
                  <a:schemeClr val="dk1"/>
                </a:solidFill>
              </a:rPr>
              <a:t> Wylie criticized Facebook for facilitating the process, saying it should have made more inquiries when they started seeing the records pulled a collection of powerful U.S. senators are demanding that Facebook explain how a third-party firm with ties to the Trump campaign was able to gain access to data on </a:t>
            </a:r>
            <a:r>
              <a:rPr lang="en" sz="1500">
                <a:solidFill>
                  <a:schemeClr val="dk1"/>
                </a:solidFill>
                <a:highlight>
                  <a:srgbClr val="FFE599"/>
                </a:highlight>
              </a:rPr>
              <a:t>50 million of its users</a:t>
            </a:r>
            <a:r>
              <a:rPr lang="en" sz="1500">
                <a:solidFill>
                  <a:schemeClr val="dk1"/>
                </a:solidFill>
              </a:rPr>
              <a:t>. Washington revelations that a political data firm may have gained access to the personal information of as many as </a:t>
            </a:r>
            <a:r>
              <a:rPr lang="en" sz="1500">
                <a:solidFill>
                  <a:schemeClr val="dk1"/>
                </a:solidFill>
                <a:highlight>
                  <a:srgbClr val="FFE599"/>
                </a:highlight>
              </a:rPr>
              <a:t>50 million Facebook users</a:t>
            </a:r>
            <a:r>
              <a:rPr lang="en" sz="1500">
                <a:solidFill>
                  <a:schemeClr val="dk1"/>
                </a:solidFill>
              </a:rPr>
              <a:t> drew new bipartisan calls on Capitol Hill Monday for </a:t>
            </a:r>
            <a:r>
              <a:rPr lang="en" sz="1500">
                <a:solidFill>
                  <a:schemeClr val="dk1"/>
                </a:solidFill>
                <a:highlight>
                  <a:srgbClr val="93C47D"/>
                </a:highlight>
              </a:rPr>
              <a:t>Facebook CEO Mark Zuckerberg</a:t>
            </a:r>
            <a:r>
              <a:rPr lang="en" sz="1500">
                <a:solidFill>
                  <a:schemeClr val="dk1"/>
                </a:solidFill>
              </a:rPr>
              <a:t> and the heads of other social media companies to </a:t>
            </a:r>
            <a:r>
              <a:rPr lang="en" sz="1500">
                <a:solidFill>
                  <a:schemeClr val="dk1"/>
                </a:solidFill>
                <a:highlight>
                  <a:srgbClr val="93C47D"/>
                </a:highlight>
              </a:rPr>
              <a:t>answer questions from Congress</a:t>
            </a:r>
            <a:r>
              <a:rPr lang="en" sz="1500">
                <a:solidFill>
                  <a:schemeClr val="dk1"/>
                </a:solidFill>
              </a:rPr>
              <a:t>.</a:t>
            </a:r>
            <a:endParaRPr sz="1500"/>
          </a:p>
          <a:p>
            <a:pPr marL="0" lvl="0" indent="0" algn="l" rtl="0">
              <a:spcBef>
                <a:spcPts val="0"/>
              </a:spcBef>
              <a:spcAft>
                <a:spcPts val="1600"/>
              </a:spcAft>
              <a:buNone/>
            </a:pPr>
            <a:endParaRPr sz="1500"/>
          </a:p>
        </p:txBody>
      </p:sp>
      <p:sp>
        <p:nvSpPr>
          <p:cNvPr id="204" name="Google Shape;204;p26"/>
          <p:cNvSpPr txBox="1"/>
          <p:nvPr/>
        </p:nvSpPr>
        <p:spPr>
          <a:xfrm>
            <a:off x="311700" y="177350"/>
            <a:ext cx="6554700" cy="456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 b="1"/>
              <a:t>Extractive Summary (Paragraph 2)</a:t>
            </a:r>
            <a:endParaRPr sz="2000" b="1"/>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08"/>
        <p:cNvGrpSpPr/>
        <p:nvPr/>
      </p:nvGrpSpPr>
      <p:grpSpPr>
        <a:xfrm>
          <a:off x="0" y="0"/>
          <a:ext cx="0" cy="0"/>
          <a:chOff x="0" y="0"/>
          <a:chExt cx="0" cy="0"/>
        </a:xfrm>
      </p:grpSpPr>
      <p:sp>
        <p:nvSpPr>
          <p:cNvPr id="209" name="Google Shape;209;p2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Abstractive Summaries</a:t>
            </a:r>
            <a:endParaRPr/>
          </a:p>
        </p:txBody>
      </p:sp>
      <p:sp>
        <p:nvSpPr>
          <p:cNvPr id="210" name="Google Shape;210;p27"/>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Three Methods:</a:t>
            </a:r>
            <a:endParaRPr/>
          </a:p>
          <a:p>
            <a:pPr marL="457200" lvl="0" indent="-342900" algn="l" rtl="0">
              <a:spcBef>
                <a:spcPts val="0"/>
              </a:spcBef>
              <a:spcAft>
                <a:spcPts val="0"/>
              </a:spcAft>
              <a:buSzPts val="1800"/>
              <a:buChar char="●"/>
            </a:pPr>
            <a:r>
              <a:rPr lang="en"/>
              <a:t>Pointer-Generator Network (PGN) or FastAbsRL as abstractive summarizer</a:t>
            </a:r>
            <a:endParaRPr/>
          </a:p>
          <a:p>
            <a:pPr marL="457200" lvl="0" indent="-342900" algn="l" rtl="0">
              <a:spcBef>
                <a:spcPts val="0"/>
              </a:spcBef>
              <a:spcAft>
                <a:spcPts val="0"/>
              </a:spcAft>
              <a:buSzPts val="1800"/>
              <a:buChar char="●"/>
            </a:pPr>
            <a:r>
              <a:rPr lang="en"/>
              <a:t>Different sources of input (extractive summary/individual articles)</a:t>
            </a:r>
            <a:endParaRPr/>
          </a:p>
        </p:txBody>
      </p:sp>
      <p:grpSp>
        <p:nvGrpSpPr>
          <p:cNvPr id="211" name="Google Shape;211;p27"/>
          <p:cNvGrpSpPr/>
          <p:nvPr/>
        </p:nvGrpSpPr>
        <p:grpSpPr>
          <a:xfrm>
            <a:off x="311700" y="2489625"/>
            <a:ext cx="7100385" cy="894510"/>
            <a:chOff x="311700" y="2413425"/>
            <a:chExt cx="7100385" cy="894510"/>
          </a:xfrm>
        </p:grpSpPr>
        <p:sp>
          <p:nvSpPr>
            <p:cNvPr id="212" name="Google Shape;212;p27"/>
            <p:cNvSpPr/>
            <p:nvPr/>
          </p:nvSpPr>
          <p:spPr>
            <a:xfrm>
              <a:off x="311700" y="2543399"/>
              <a:ext cx="895158" cy="634554"/>
            </a:xfrm>
            <a:prstGeom prst="flowChartDocumen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a:t>clusters. json</a:t>
              </a:r>
              <a:endParaRPr/>
            </a:p>
          </p:txBody>
        </p:sp>
        <p:sp>
          <p:nvSpPr>
            <p:cNvPr id="213" name="Google Shape;213;p27"/>
            <p:cNvSpPr/>
            <p:nvPr/>
          </p:nvSpPr>
          <p:spPr>
            <a:xfrm>
              <a:off x="1511930" y="2529974"/>
              <a:ext cx="1277990" cy="661393"/>
            </a:xfrm>
            <a:prstGeom prst="flowChartProcess">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a:t>Extractive Summarizer</a:t>
              </a:r>
              <a:endParaRPr/>
            </a:p>
          </p:txBody>
        </p:sp>
        <p:sp>
          <p:nvSpPr>
            <p:cNvPr id="214" name="Google Shape;214;p27"/>
            <p:cNvSpPr/>
            <p:nvPr/>
          </p:nvSpPr>
          <p:spPr>
            <a:xfrm>
              <a:off x="4809153" y="2529974"/>
              <a:ext cx="1277990" cy="661393"/>
            </a:xfrm>
            <a:prstGeom prst="flowChartProcess">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a:t>Abstractive Summarizer</a:t>
              </a:r>
              <a:endParaRPr/>
            </a:p>
          </p:txBody>
        </p:sp>
        <p:cxnSp>
          <p:nvCxnSpPr>
            <p:cNvPr id="215" name="Google Shape;215;p27"/>
            <p:cNvCxnSpPr>
              <a:stCxn id="212" idx="3"/>
              <a:endCxn id="213" idx="1"/>
            </p:cNvCxnSpPr>
            <p:nvPr/>
          </p:nvCxnSpPr>
          <p:spPr>
            <a:xfrm>
              <a:off x="1206858" y="2860676"/>
              <a:ext cx="305100" cy="0"/>
            </a:xfrm>
            <a:prstGeom prst="straightConnector1">
              <a:avLst/>
            </a:prstGeom>
            <a:noFill/>
            <a:ln w="9525" cap="flat" cmpd="sng">
              <a:solidFill>
                <a:schemeClr val="dk2"/>
              </a:solidFill>
              <a:prstDash val="solid"/>
              <a:round/>
              <a:headEnd type="none" w="med" len="med"/>
              <a:tailEnd type="triangle" w="med" len="med"/>
            </a:ln>
          </p:spPr>
        </p:cxnSp>
        <p:cxnSp>
          <p:nvCxnSpPr>
            <p:cNvPr id="216" name="Google Shape;216;p27"/>
            <p:cNvCxnSpPr>
              <a:stCxn id="213" idx="3"/>
              <a:endCxn id="217" idx="1"/>
            </p:cNvCxnSpPr>
            <p:nvPr/>
          </p:nvCxnSpPr>
          <p:spPr>
            <a:xfrm>
              <a:off x="2789920" y="2860670"/>
              <a:ext cx="308700" cy="0"/>
            </a:xfrm>
            <a:prstGeom prst="straightConnector1">
              <a:avLst/>
            </a:prstGeom>
            <a:noFill/>
            <a:ln w="9525" cap="flat" cmpd="sng">
              <a:solidFill>
                <a:schemeClr val="dk2"/>
              </a:solidFill>
              <a:prstDash val="solid"/>
              <a:round/>
              <a:headEnd type="none" w="med" len="med"/>
              <a:tailEnd type="triangle" w="med" len="med"/>
            </a:ln>
          </p:spPr>
        </p:cxnSp>
        <p:cxnSp>
          <p:nvCxnSpPr>
            <p:cNvPr id="218" name="Google Shape;218;p27"/>
            <p:cNvCxnSpPr>
              <a:stCxn id="217" idx="3"/>
              <a:endCxn id="214" idx="1"/>
            </p:cNvCxnSpPr>
            <p:nvPr/>
          </p:nvCxnSpPr>
          <p:spPr>
            <a:xfrm>
              <a:off x="4500318" y="2860680"/>
              <a:ext cx="308700" cy="0"/>
            </a:xfrm>
            <a:prstGeom prst="straightConnector1">
              <a:avLst/>
            </a:prstGeom>
            <a:noFill/>
            <a:ln w="9525" cap="flat" cmpd="sng">
              <a:solidFill>
                <a:schemeClr val="dk2"/>
              </a:solidFill>
              <a:prstDash val="solid"/>
              <a:round/>
              <a:headEnd type="none" w="med" len="med"/>
              <a:tailEnd type="triangle" w="med" len="med"/>
            </a:ln>
          </p:spPr>
        </p:cxnSp>
        <p:cxnSp>
          <p:nvCxnSpPr>
            <p:cNvPr id="219" name="Google Shape;219;p27"/>
            <p:cNvCxnSpPr>
              <a:stCxn id="214" idx="3"/>
              <a:endCxn id="220" idx="1"/>
            </p:cNvCxnSpPr>
            <p:nvPr/>
          </p:nvCxnSpPr>
          <p:spPr>
            <a:xfrm>
              <a:off x="6087144" y="2860670"/>
              <a:ext cx="279000" cy="0"/>
            </a:xfrm>
            <a:prstGeom prst="straightConnector1">
              <a:avLst/>
            </a:prstGeom>
            <a:noFill/>
            <a:ln w="9525" cap="flat" cmpd="sng">
              <a:solidFill>
                <a:schemeClr val="dk2"/>
              </a:solidFill>
              <a:prstDash val="solid"/>
              <a:round/>
              <a:headEnd type="none" w="med" len="med"/>
              <a:tailEnd type="triangle" w="med" len="med"/>
            </a:ln>
          </p:spPr>
        </p:cxnSp>
        <p:sp>
          <p:nvSpPr>
            <p:cNvPr id="221" name="Google Shape;221;p27"/>
            <p:cNvSpPr/>
            <p:nvPr/>
          </p:nvSpPr>
          <p:spPr>
            <a:xfrm>
              <a:off x="6366159" y="2543399"/>
              <a:ext cx="1045926" cy="634554"/>
            </a:xfrm>
            <a:prstGeom prst="flowChartDocumen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a:t>Final Summary</a:t>
              </a:r>
              <a:endParaRPr/>
            </a:p>
          </p:txBody>
        </p:sp>
        <p:sp>
          <p:nvSpPr>
            <p:cNvPr id="217" name="Google Shape;217;p27"/>
            <p:cNvSpPr/>
            <p:nvPr/>
          </p:nvSpPr>
          <p:spPr>
            <a:xfrm>
              <a:off x="3098748" y="2413425"/>
              <a:ext cx="1401570" cy="894510"/>
            </a:xfrm>
            <a:prstGeom prst="flowChartDocumen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a:t>Summaries of each cluster (concatenated)</a:t>
              </a:r>
              <a:endParaRPr/>
            </a:p>
          </p:txBody>
        </p:sp>
      </p:grpSp>
      <p:grpSp>
        <p:nvGrpSpPr>
          <p:cNvPr id="222" name="Google Shape;222;p27"/>
          <p:cNvGrpSpPr/>
          <p:nvPr/>
        </p:nvGrpSpPr>
        <p:grpSpPr>
          <a:xfrm>
            <a:off x="311700" y="3765425"/>
            <a:ext cx="8657610" cy="894510"/>
            <a:chOff x="243200" y="3719925"/>
            <a:chExt cx="8657610" cy="894510"/>
          </a:xfrm>
        </p:grpSpPr>
        <p:sp>
          <p:nvSpPr>
            <p:cNvPr id="223" name="Google Shape;223;p27"/>
            <p:cNvSpPr/>
            <p:nvPr/>
          </p:nvSpPr>
          <p:spPr>
            <a:xfrm>
              <a:off x="243200" y="3849899"/>
              <a:ext cx="895158" cy="634554"/>
            </a:xfrm>
            <a:prstGeom prst="flowChartDocumen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a:t>cleaned. json</a:t>
              </a:r>
              <a:endParaRPr/>
            </a:p>
          </p:txBody>
        </p:sp>
        <p:sp>
          <p:nvSpPr>
            <p:cNvPr id="224" name="Google Shape;224;p27"/>
            <p:cNvSpPr/>
            <p:nvPr/>
          </p:nvSpPr>
          <p:spPr>
            <a:xfrm>
              <a:off x="1443430" y="3836474"/>
              <a:ext cx="1277990" cy="661393"/>
            </a:xfrm>
            <a:prstGeom prst="flowChartProcess">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a:t>Abstractive Summarizer</a:t>
              </a:r>
              <a:endParaRPr/>
            </a:p>
          </p:txBody>
        </p:sp>
        <p:sp>
          <p:nvSpPr>
            <p:cNvPr id="225" name="Google Shape;225;p27"/>
            <p:cNvSpPr/>
            <p:nvPr/>
          </p:nvSpPr>
          <p:spPr>
            <a:xfrm>
              <a:off x="4740653" y="3836474"/>
              <a:ext cx="1277990" cy="661393"/>
            </a:xfrm>
            <a:prstGeom prst="flowChartProcess">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a:solidFill>
                    <a:schemeClr val="dk1"/>
                  </a:solidFill>
                </a:rPr>
                <a:t>Concatenate and Filter by Cluster</a:t>
              </a:r>
              <a:endParaRPr/>
            </a:p>
          </p:txBody>
        </p:sp>
        <p:sp>
          <p:nvSpPr>
            <p:cNvPr id="226" name="Google Shape;226;p27"/>
            <p:cNvSpPr/>
            <p:nvPr/>
          </p:nvSpPr>
          <p:spPr>
            <a:xfrm>
              <a:off x="6297762" y="3836474"/>
              <a:ext cx="1277990" cy="661393"/>
            </a:xfrm>
            <a:prstGeom prst="flowChartProcess">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a:t>Extractive Summarizer</a:t>
              </a:r>
              <a:endParaRPr/>
            </a:p>
          </p:txBody>
        </p:sp>
        <p:cxnSp>
          <p:nvCxnSpPr>
            <p:cNvPr id="227" name="Google Shape;227;p27"/>
            <p:cNvCxnSpPr>
              <a:stCxn id="223" idx="3"/>
              <a:endCxn id="224" idx="1"/>
            </p:cNvCxnSpPr>
            <p:nvPr/>
          </p:nvCxnSpPr>
          <p:spPr>
            <a:xfrm>
              <a:off x="1138358" y="4167176"/>
              <a:ext cx="305100" cy="0"/>
            </a:xfrm>
            <a:prstGeom prst="straightConnector1">
              <a:avLst/>
            </a:prstGeom>
            <a:noFill/>
            <a:ln w="9525" cap="flat" cmpd="sng">
              <a:solidFill>
                <a:schemeClr val="dk2"/>
              </a:solidFill>
              <a:prstDash val="solid"/>
              <a:round/>
              <a:headEnd type="none" w="med" len="med"/>
              <a:tailEnd type="triangle" w="med" len="med"/>
            </a:ln>
          </p:spPr>
        </p:cxnSp>
        <p:cxnSp>
          <p:nvCxnSpPr>
            <p:cNvPr id="228" name="Google Shape;228;p27"/>
            <p:cNvCxnSpPr>
              <a:stCxn id="224" idx="3"/>
              <a:endCxn id="229" idx="1"/>
            </p:cNvCxnSpPr>
            <p:nvPr/>
          </p:nvCxnSpPr>
          <p:spPr>
            <a:xfrm>
              <a:off x="2721420" y="4167170"/>
              <a:ext cx="308700" cy="0"/>
            </a:xfrm>
            <a:prstGeom prst="straightConnector1">
              <a:avLst/>
            </a:prstGeom>
            <a:noFill/>
            <a:ln w="9525" cap="flat" cmpd="sng">
              <a:solidFill>
                <a:schemeClr val="dk2"/>
              </a:solidFill>
              <a:prstDash val="solid"/>
              <a:round/>
              <a:headEnd type="none" w="med" len="med"/>
              <a:tailEnd type="triangle" w="med" len="med"/>
            </a:ln>
          </p:spPr>
        </p:cxnSp>
        <p:cxnSp>
          <p:nvCxnSpPr>
            <p:cNvPr id="230" name="Google Shape;230;p27"/>
            <p:cNvCxnSpPr>
              <a:stCxn id="229" idx="3"/>
              <a:endCxn id="225" idx="1"/>
            </p:cNvCxnSpPr>
            <p:nvPr/>
          </p:nvCxnSpPr>
          <p:spPr>
            <a:xfrm>
              <a:off x="4431818" y="4167180"/>
              <a:ext cx="308700" cy="0"/>
            </a:xfrm>
            <a:prstGeom prst="straightConnector1">
              <a:avLst/>
            </a:prstGeom>
            <a:noFill/>
            <a:ln w="9525" cap="flat" cmpd="sng">
              <a:solidFill>
                <a:schemeClr val="dk2"/>
              </a:solidFill>
              <a:prstDash val="solid"/>
              <a:round/>
              <a:headEnd type="none" w="med" len="med"/>
              <a:tailEnd type="triangle" w="med" len="med"/>
            </a:ln>
          </p:spPr>
        </p:cxnSp>
        <p:cxnSp>
          <p:nvCxnSpPr>
            <p:cNvPr id="231" name="Google Shape;231;p27"/>
            <p:cNvCxnSpPr>
              <a:stCxn id="225" idx="3"/>
              <a:endCxn id="226" idx="1"/>
            </p:cNvCxnSpPr>
            <p:nvPr/>
          </p:nvCxnSpPr>
          <p:spPr>
            <a:xfrm>
              <a:off x="6018644" y="4167170"/>
              <a:ext cx="279000" cy="0"/>
            </a:xfrm>
            <a:prstGeom prst="straightConnector1">
              <a:avLst/>
            </a:prstGeom>
            <a:noFill/>
            <a:ln w="9525" cap="flat" cmpd="sng">
              <a:solidFill>
                <a:schemeClr val="dk2"/>
              </a:solidFill>
              <a:prstDash val="solid"/>
              <a:round/>
              <a:headEnd type="none" w="med" len="med"/>
              <a:tailEnd type="triangle" w="med" len="med"/>
            </a:ln>
          </p:spPr>
        </p:cxnSp>
        <p:cxnSp>
          <p:nvCxnSpPr>
            <p:cNvPr id="232" name="Google Shape;232;p27"/>
            <p:cNvCxnSpPr>
              <a:endCxn id="233" idx="1"/>
            </p:cNvCxnSpPr>
            <p:nvPr/>
          </p:nvCxnSpPr>
          <p:spPr>
            <a:xfrm rot="10800000" flipH="1">
              <a:off x="7567184" y="4167176"/>
              <a:ext cx="287700" cy="13500"/>
            </a:xfrm>
            <a:prstGeom prst="straightConnector1">
              <a:avLst/>
            </a:prstGeom>
            <a:noFill/>
            <a:ln w="9525" cap="flat" cmpd="sng">
              <a:solidFill>
                <a:schemeClr val="dk2"/>
              </a:solidFill>
              <a:prstDash val="solid"/>
              <a:round/>
              <a:headEnd type="none" w="med" len="med"/>
              <a:tailEnd type="triangle" w="med" len="med"/>
            </a:ln>
          </p:spPr>
        </p:cxnSp>
        <p:sp>
          <p:nvSpPr>
            <p:cNvPr id="233" name="Google Shape;233;p27"/>
            <p:cNvSpPr/>
            <p:nvPr/>
          </p:nvSpPr>
          <p:spPr>
            <a:xfrm>
              <a:off x="7854884" y="3849899"/>
              <a:ext cx="1045926" cy="634554"/>
            </a:xfrm>
            <a:prstGeom prst="flowChartDocumen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a:t>Final Summary</a:t>
              </a:r>
              <a:endParaRPr/>
            </a:p>
          </p:txBody>
        </p:sp>
        <p:sp>
          <p:nvSpPr>
            <p:cNvPr id="229" name="Google Shape;229;p27"/>
            <p:cNvSpPr/>
            <p:nvPr/>
          </p:nvSpPr>
          <p:spPr>
            <a:xfrm>
              <a:off x="3030248" y="3719925"/>
              <a:ext cx="1401570" cy="894510"/>
            </a:xfrm>
            <a:prstGeom prst="flowChartDocumen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a:t>Summaries of each article</a:t>
              </a:r>
              <a:endParaRPr/>
            </a:p>
          </p:txBody>
        </p:sp>
      </p:grpSp>
      <p:sp>
        <p:nvSpPr>
          <p:cNvPr id="234" name="Google Shape;234;p27"/>
          <p:cNvSpPr txBox="1"/>
          <p:nvPr/>
        </p:nvSpPr>
        <p:spPr>
          <a:xfrm>
            <a:off x="311700" y="3330425"/>
            <a:ext cx="3686400" cy="4350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1600"/>
              </a:spcAft>
              <a:buClr>
                <a:schemeClr val="dk1"/>
              </a:buClr>
              <a:buSzPts val="1100"/>
              <a:buFont typeface="Arial"/>
              <a:buNone/>
            </a:pPr>
            <a:r>
              <a:rPr lang="en" sz="1800">
                <a:solidFill>
                  <a:schemeClr val="dk2"/>
                </a:solidFill>
              </a:rPr>
              <a:t>Method B (PGN and FastAbsRL)</a:t>
            </a:r>
            <a:endParaRPr/>
          </a:p>
        </p:txBody>
      </p:sp>
      <p:sp>
        <p:nvSpPr>
          <p:cNvPr id="235" name="Google Shape;235;p27"/>
          <p:cNvSpPr txBox="1"/>
          <p:nvPr/>
        </p:nvSpPr>
        <p:spPr>
          <a:xfrm>
            <a:off x="311700" y="2146525"/>
            <a:ext cx="3686400" cy="4350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1600"/>
              </a:spcAft>
              <a:buNone/>
            </a:pPr>
            <a:r>
              <a:rPr lang="en" sz="1800">
                <a:solidFill>
                  <a:schemeClr val="dk2"/>
                </a:solidFill>
              </a:rPr>
              <a:t>Method A (PGN)</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39"/>
        <p:cNvGrpSpPr/>
        <p:nvPr/>
      </p:nvGrpSpPr>
      <p:grpSpPr>
        <a:xfrm>
          <a:off x="0" y="0"/>
          <a:ext cx="0" cy="0"/>
          <a:chOff x="0" y="0"/>
          <a:chExt cx="0" cy="0"/>
        </a:xfrm>
      </p:grpSpPr>
      <p:sp>
        <p:nvSpPr>
          <p:cNvPr id="240" name="Google Shape;240;p2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Abstractive Summaries</a:t>
            </a:r>
            <a:endParaRPr/>
          </a:p>
        </p:txBody>
      </p:sp>
      <p:sp>
        <p:nvSpPr>
          <p:cNvPr id="241" name="Google Shape;241;p28"/>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SzPts val="1800"/>
              <a:buChar char="●"/>
            </a:pPr>
            <a:r>
              <a:rPr lang="en"/>
              <a:t>PGN (Method B) [7]:</a:t>
            </a:r>
            <a:endParaRPr/>
          </a:p>
          <a:p>
            <a:pPr marL="914400" lvl="1" indent="-317500" algn="l" rtl="0">
              <a:spcBef>
                <a:spcPts val="0"/>
              </a:spcBef>
              <a:spcAft>
                <a:spcPts val="0"/>
              </a:spcAft>
              <a:buSzPts val="1400"/>
              <a:buChar char="○"/>
            </a:pPr>
            <a:r>
              <a:rPr lang="en"/>
              <a:t>Many sentences identical to extractive summary</a:t>
            </a:r>
            <a:endParaRPr/>
          </a:p>
          <a:p>
            <a:pPr marL="914400" lvl="1" indent="-317500" algn="l" rtl="0">
              <a:spcBef>
                <a:spcPts val="0"/>
              </a:spcBef>
              <a:spcAft>
                <a:spcPts val="0"/>
              </a:spcAft>
              <a:buSzPts val="1400"/>
              <a:buChar char="○"/>
            </a:pPr>
            <a:r>
              <a:rPr lang="en"/>
              <a:t>Slightly less repetitive and shorter than pure extractive summary</a:t>
            </a:r>
            <a:endParaRPr/>
          </a:p>
          <a:p>
            <a:pPr marL="914400" lvl="1" indent="-317500" algn="l" rtl="0">
              <a:spcBef>
                <a:spcPts val="0"/>
              </a:spcBef>
              <a:spcAft>
                <a:spcPts val="0"/>
              </a:spcAft>
              <a:buSzPts val="1400"/>
              <a:buChar char="○"/>
            </a:pPr>
            <a:r>
              <a:rPr lang="en"/>
              <a:t>Some issues with pronouns/clauses (e.g., “The company” instead of “Facebook”)</a:t>
            </a:r>
            <a:endParaRPr/>
          </a:p>
          <a:p>
            <a:pPr marL="914400" lvl="1" indent="-317500" algn="l" rtl="0">
              <a:spcBef>
                <a:spcPts val="0"/>
              </a:spcBef>
              <a:spcAft>
                <a:spcPts val="0"/>
              </a:spcAft>
              <a:buSzPts val="1400"/>
              <a:buChar char="○"/>
            </a:pPr>
            <a:r>
              <a:rPr lang="en"/>
              <a:t>Some additional names and information not present in extractive summary</a:t>
            </a:r>
            <a:endParaRPr/>
          </a:p>
          <a:p>
            <a:pPr marL="914400" lvl="1" indent="-317500" algn="l" rtl="0">
              <a:spcBef>
                <a:spcPts val="0"/>
              </a:spcBef>
              <a:spcAft>
                <a:spcPts val="0"/>
              </a:spcAft>
              <a:buSzPts val="1400"/>
              <a:buChar char="○"/>
            </a:pPr>
            <a:r>
              <a:rPr lang="en"/>
              <a:t>Coherency of second paragraph is low</a:t>
            </a:r>
            <a:endParaRPr/>
          </a:p>
          <a:p>
            <a:pPr marL="457200" lvl="0" indent="-342900" algn="l" rtl="0">
              <a:spcBef>
                <a:spcPts val="0"/>
              </a:spcBef>
              <a:spcAft>
                <a:spcPts val="0"/>
              </a:spcAft>
              <a:buSzPts val="1800"/>
              <a:buChar char="●"/>
            </a:pPr>
            <a:r>
              <a:rPr lang="en"/>
              <a:t>FastAbsRL [8]:</a:t>
            </a:r>
            <a:endParaRPr/>
          </a:p>
          <a:p>
            <a:pPr marL="914400" lvl="1" indent="-317500" algn="l" rtl="0">
              <a:spcBef>
                <a:spcPts val="0"/>
              </a:spcBef>
              <a:spcAft>
                <a:spcPts val="0"/>
              </a:spcAft>
              <a:buSzPts val="1400"/>
              <a:buChar char="○"/>
            </a:pPr>
            <a:r>
              <a:rPr lang="en"/>
              <a:t>Highly abstractive</a:t>
            </a:r>
            <a:endParaRPr/>
          </a:p>
          <a:p>
            <a:pPr marL="914400" lvl="1" indent="-317500" algn="l" rtl="0">
              <a:spcBef>
                <a:spcPts val="0"/>
              </a:spcBef>
              <a:spcAft>
                <a:spcPts val="0"/>
              </a:spcAft>
              <a:buSzPts val="1400"/>
              <a:buChar char="○"/>
            </a:pPr>
            <a:r>
              <a:rPr lang="en"/>
              <a:t>Some issues with noun repetition (“Facebook, Facebook and Facebook…”)</a:t>
            </a:r>
            <a:endParaRPr/>
          </a:p>
          <a:p>
            <a:pPr marL="914400" lvl="1" indent="-317500" algn="l" rtl="0">
              <a:spcBef>
                <a:spcPts val="0"/>
              </a:spcBef>
              <a:spcAft>
                <a:spcPts val="0"/>
              </a:spcAft>
              <a:buSzPts val="1400"/>
              <a:buChar char="○"/>
            </a:pPr>
            <a:r>
              <a:rPr lang="en"/>
              <a:t>Some issues creating coherent abstractive sentences</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45"/>
        <p:cNvGrpSpPr/>
        <p:nvPr/>
      </p:nvGrpSpPr>
      <p:grpSpPr>
        <a:xfrm>
          <a:off x="0" y="0"/>
          <a:ext cx="0" cy="0"/>
          <a:chOff x="0" y="0"/>
          <a:chExt cx="0" cy="0"/>
        </a:xfrm>
      </p:grpSpPr>
      <p:sp>
        <p:nvSpPr>
          <p:cNvPr id="246" name="Google Shape;246;p29"/>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sz="1400">
                <a:solidFill>
                  <a:srgbClr val="000000"/>
                </a:solidFill>
                <a:highlight>
                  <a:srgbClr val="E06666"/>
                </a:highlight>
              </a:rPr>
              <a:t>The company</a:t>
            </a:r>
            <a:r>
              <a:rPr lang="en" sz="1400">
                <a:solidFill>
                  <a:srgbClr val="000000"/>
                </a:solidFill>
              </a:rPr>
              <a:t> announced a suite of new, more intuitive privacy controls Wednesday morning, including a way to download and delete data, a redesigned settings menu, and additional shortcuts for controlling private information. Tom Pahl, the acting director of the </a:t>
            </a:r>
            <a:r>
              <a:rPr lang="en" sz="1400">
                <a:solidFill>
                  <a:srgbClr val="000000"/>
                </a:solidFill>
                <a:highlight>
                  <a:srgbClr val="93C47D"/>
                </a:highlight>
              </a:rPr>
              <a:t>Federal Trade Commission</a:t>
            </a:r>
            <a:r>
              <a:rPr lang="en" sz="1400">
                <a:solidFill>
                  <a:srgbClr val="000000"/>
                </a:solidFill>
              </a:rPr>
              <a:t>’s Consumer Protection Division, wrote in a statement Monday morning that the agency is investigating </a:t>
            </a:r>
            <a:r>
              <a:rPr lang="en" sz="1400">
                <a:solidFill>
                  <a:srgbClr val="000000"/>
                </a:solidFill>
                <a:highlight>
                  <a:srgbClr val="93C47D"/>
                </a:highlight>
              </a:rPr>
              <a:t>Facebook</a:t>
            </a:r>
            <a:r>
              <a:rPr lang="en" sz="1400">
                <a:solidFill>
                  <a:srgbClr val="000000"/>
                </a:solidFill>
              </a:rPr>
              <a:t>’s privacy practices a week after news broke that the </a:t>
            </a:r>
            <a:r>
              <a:rPr lang="en" sz="1400">
                <a:solidFill>
                  <a:srgbClr val="000000"/>
                </a:solidFill>
                <a:highlight>
                  <a:srgbClr val="93C47D"/>
                </a:highlight>
              </a:rPr>
              <a:t>Trump campaign</a:t>
            </a:r>
            <a:r>
              <a:rPr lang="en" sz="1400">
                <a:solidFill>
                  <a:srgbClr val="000000"/>
                </a:solidFill>
              </a:rPr>
              <a:t>’s political-data firm, </a:t>
            </a:r>
            <a:r>
              <a:rPr lang="en" sz="1400">
                <a:solidFill>
                  <a:srgbClr val="000000"/>
                </a:solidFill>
                <a:highlight>
                  <a:srgbClr val="93C47D"/>
                </a:highlight>
              </a:rPr>
              <a:t>Cambridge Analytica</a:t>
            </a:r>
            <a:r>
              <a:rPr lang="en" sz="1400">
                <a:solidFill>
                  <a:srgbClr val="000000"/>
                </a:solidFill>
              </a:rPr>
              <a:t>, </a:t>
            </a:r>
            <a:r>
              <a:rPr lang="en" sz="1400">
                <a:solidFill>
                  <a:srgbClr val="000000"/>
                </a:solidFill>
                <a:highlight>
                  <a:srgbClr val="93C47D"/>
                </a:highlight>
              </a:rPr>
              <a:t>inappropriately obtained data on more than 50 million Facebook users and then allegedly lied about deleting it</a:t>
            </a:r>
            <a:r>
              <a:rPr lang="en" sz="1400">
                <a:solidFill>
                  <a:srgbClr val="000000"/>
                </a:solidFill>
              </a:rPr>
              <a:t>. </a:t>
            </a:r>
            <a:r>
              <a:rPr lang="en" sz="1400">
                <a:solidFill>
                  <a:srgbClr val="000000"/>
                </a:solidFill>
                <a:highlight>
                  <a:srgbClr val="93C47D"/>
                </a:highlight>
              </a:rPr>
              <a:t>Facebook CEO Mark Zuckerberg</a:t>
            </a:r>
            <a:r>
              <a:rPr lang="en" sz="1400">
                <a:solidFill>
                  <a:srgbClr val="000000"/>
                </a:solidFill>
              </a:rPr>
              <a:t> apologized on Wednesday for the social media website's role in what he previously called the “Cambridge Analytica Situation” wherein the research firm allegedly accessed </a:t>
            </a:r>
            <a:r>
              <a:rPr lang="en" sz="1400">
                <a:solidFill>
                  <a:srgbClr val="000000"/>
                </a:solidFill>
                <a:highlight>
                  <a:srgbClr val="FFE599"/>
                </a:highlight>
              </a:rPr>
              <a:t>50 million</a:t>
            </a:r>
            <a:r>
              <a:rPr lang="en" sz="1400">
                <a:solidFill>
                  <a:srgbClr val="000000"/>
                </a:solidFill>
              </a:rPr>
              <a:t> Facebook user profiles improperly. </a:t>
            </a:r>
            <a:r>
              <a:rPr lang="en" sz="1400">
                <a:solidFill>
                  <a:srgbClr val="000000"/>
                </a:solidFill>
                <a:highlight>
                  <a:srgbClr val="93C47D"/>
                </a:highlight>
              </a:rPr>
              <a:t>Christopher Wylie</a:t>
            </a:r>
            <a:r>
              <a:rPr lang="en" sz="1400">
                <a:solidFill>
                  <a:srgbClr val="000000"/>
                </a:solidFill>
              </a:rPr>
              <a:t>, who previously revealed that consultancy Cambridge Analytica had accessed the data of </a:t>
            </a:r>
            <a:r>
              <a:rPr lang="en" sz="1400">
                <a:solidFill>
                  <a:srgbClr val="000000"/>
                </a:solidFill>
                <a:highlight>
                  <a:srgbClr val="FFE599"/>
                </a:highlight>
              </a:rPr>
              <a:t>50 million</a:t>
            </a:r>
            <a:r>
              <a:rPr lang="en" sz="1400">
                <a:solidFill>
                  <a:srgbClr val="000000"/>
                </a:solidFill>
              </a:rPr>
              <a:t> Facebook users to build voter profiles on behalf of </a:t>
            </a:r>
            <a:r>
              <a:rPr lang="en" sz="1400">
                <a:solidFill>
                  <a:srgbClr val="000000"/>
                </a:solidFill>
                <a:highlight>
                  <a:srgbClr val="FFE599"/>
                </a:highlight>
              </a:rPr>
              <a:t>Donald Trump’s campaign</a:t>
            </a:r>
            <a:r>
              <a:rPr lang="en" sz="1400">
                <a:solidFill>
                  <a:srgbClr val="000000"/>
                </a:solidFill>
              </a:rPr>
              <a:t>, said </a:t>
            </a:r>
            <a:r>
              <a:rPr lang="en" sz="1400">
                <a:solidFill>
                  <a:srgbClr val="000000"/>
                </a:solidFill>
                <a:highlight>
                  <a:srgbClr val="93C47D"/>
                </a:highlight>
              </a:rPr>
              <a:t>AggregateIQ (AIQ) had built software called Ripon</a:t>
            </a:r>
            <a:r>
              <a:rPr lang="en" sz="1400">
                <a:solidFill>
                  <a:srgbClr val="000000"/>
                </a:solidFill>
              </a:rPr>
              <a:t> to profile voters. </a:t>
            </a:r>
            <a:r>
              <a:rPr lang="en" sz="1400">
                <a:solidFill>
                  <a:srgbClr val="000000"/>
                </a:solidFill>
                <a:highlight>
                  <a:srgbClr val="FFE599"/>
                </a:highlight>
              </a:rPr>
              <a:t>Facebook has announced new controls, privacy shortcuts, and tools to delete facebook data</a:t>
            </a:r>
            <a:r>
              <a:rPr lang="en" sz="1400">
                <a:solidFill>
                  <a:srgbClr val="000000"/>
                </a:solidFill>
              </a:rPr>
              <a:t> but said these were in the works before the cambridge analytica scandal exploded.</a:t>
            </a:r>
            <a:endParaRPr sz="1400">
              <a:solidFill>
                <a:srgbClr val="000000"/>
              </a:solidFill>
            </a:endParaRPr>
          </a:p>
        </p:txBody>
      </p:sp>
      <p:sp>
        <p:nvSpPr>
          <p:cNvPr id="247" name="Google Shape;247;p2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PGN Abstractive Summary (Paragraph 1)</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51"/>
        <p:cNvGrpSpPr/>
        <p:nvPr/>
      </p:nvGrpSpPr>
      <p:grpSpPr>
        <a:xfrm>
          <a:off x="0" y="0"/>
          <a:ext cx="0" cy="0"/>
          <a:chOff x="0" y="0"/>
          <a:chExt cx="0" cy="0"/>
        </a:xfrm>
      </p:grpSpPr>
      <p:sp>
        <p:nvSpPr>
          <p:cNvPr id="252" name="Google Shape;252;p30"/>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sz="1500">
                <a:solidFill>
                  <a:srgbClr val="000000"/>
                </a:solidFill>
                <a:highlight>
                  <a:srgbClr val="E06666"/>
                </a:highlight>
              </a:rPr>
              <a:t>The invitation</a:t>
            </a:r>
            <a:r>
              <a:rPr lang="en" sz="1500">
                <a:solidFill>
                  <a:srgbClr val="000000"/>
                </a:solidFill>
              </a:rPr>
              <a:t> asking </a:t>
            </a:r>
            <a:r>
              <a:rPr lang="en" sz="1500">
                <a:solidFill>
                  <a:srgbClr val="000000"/>
                </a:solidFill>
                <a:highlight>
                  <a:srgbClr val="93C47D"/>
                </a:highlight>
              </a:rPr>
              <a:t>Zuckerberg to answer questions at an April 10 hearing</a:t>
            </a:r>
            <a:r>
              <a:rPr lang="en" sz="1500">
                <a:solidFill>
                  <a:srgbClr val="000000"/>
                </a:solidFill>
              </a:rPr>
              <a:t> comes as the Federal Trade Commission confirmed it’s investigating Facebook’s privacy practices after reports the company </a:t>
            </a:r>
            <a:r>
              <a:rPr lang="en" sz="1500">
                <a:solidFill>
                  <a:srgbClr val="000000"/>
                </a:solidFill>
                <a:highlight>
                  <a:srgbClr val="FFE599"/>
                </a:highlight>
              </a:rPr>
              <a:t>allowed political consulting firm Cambridge Analytica to harvest 50 million users’ data</a:t>
            </a:r>
            <a:r>
              <a:rPr lang="en" sz="1500">
                <a:solidFill>
                  <a:srgbClr val="000000"/>
                </a:solidFill>
              </a:rPr>
              <a:t>. Analyst: “the risk here is that Facebook is paramount to the future of this company.” </a:t>
            </a:r>
            <a:r>
              <a:rPr lang="en" sz="1500">
                <a:solidFill>
                  <a:srgbClr val="000000"/>
                </a:solidFill>
                <a:highlight>
                  <a:srgbClr val="E06666"/>
                </a:highlight>
              </a:rPr>
              <a:t>Facebook shares 6 percent and were on track for their worst day in more than three years on reports that a political consultancy worked on president</a:t>
            </a:r>
            <a:r>
              <a:rPr lang="en" sz="1500">
                <a:solidFill>
                  <a:srgbClr val="000000"/>
                </a:solidFill>
              </a:rPr>
              <a:t> </a:t>
            </a:r>
            <a:r>
              <a:rPr lang="en" sz="1500">
                <a:solidFill>
                  <a:srgbClr val="000000"/>
                </a:solidFill>
                <a:highlight>
                  <a:srgbClr val="FFE599"/>
                </a:highlight>
              </a:rPr>
              <a:t>Donald Trump’s campaign gained inappropriate access to data on more than 50 million users</a:t>
            </a:r>
            <a:r>
              <a:rPr lang="en" sz="1500">
                <a:solidFill>
                  <a:srgbClr val="000000"/>
                </a:solidFill>
              </a:rPr>
              <a:t>. </a:t>
            </a:r>
            <a:r>
              <a:rPr lang="en" sz="1500">
                <a:solidFill>
                  <a:srgbClr val="000000"/>
                </a:solidFill>
                <a:highlight>
                  <a:srgbClr val="93C47D"/>
                </a:highlight>
              </a:rPr>
              <a:t>Lawmakers in the United States, Britain, and Europe have called for investigations into media reports</a:t>
            </a:r>
            <a:r>
              <a:rPr lang="en" sz="1500">
                <a:solidFill>
                  <a:srgbClr val="000000"/>
                </a:solidFill>
              </a:rPr>
              <a:t> </a:t>
            </a:r>
            <a:r>
              <a:rPr lang="en" sz="1500">
                <a:solidFill>
                  <a:srgbClr val="000000"/>
                </a:solidFill>
                <a:highlight>
                  <a:srgbClr val="FFE599"/>
                </a:highlight>
              </a:rPr>
              <a:t>that political analytics firm Cambridge Analytica had harvested the private data on more than 50 million Facebook users to support Trump's 2016 presidential election campaign.</a:t>
            </a:r>
            <a:endParaRPr sz="1500">
              <a:solidFill>
                <a:srgbClr val="000000"/>
              </a:solidFill>
              <a:highlight>
                <a:srgbClr val="FFE599"/>
              </a:highlight>
            </a:endParaRPr>
          </a:p>
        </p:txBody>
      </p:sp>
      <p:sp>
        <p:nvSpPr>
          <p:cNvPr id="253" name="Google Shape;253;p3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PGN Abstractive Summary (Paragraph 2)</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57"/>
        <p:cNvGrpSpPr/>
        <p:nvPr/>
      </p:nvGrpSpPr>
      <p:grpSpPr>
        <a:xfrm>
          <a:off x="0" y="0"/>
          <a:ext cx="0" cy="0"/>
          <a:chOff x="0" y="0"/>
          <a:chExt cx="0" cy="0"/>
        </a:xfrm>
      </p:grpSpPr>
      <p:sp>
        <p:nvSpPr>
          <p:cNvPr id="258" name="Google Shape;258;p3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ROUGE Evaluation Scores</a:t>
            </a:r>
            <a:endParaRPr/>
          </a:p>
        </p:txBody>
      </p:sp>
      <p:graphicFrame>
        <p:nvGraphicFramePr>
          <p:cNvPr id="259" name="Google Shape;259;p31"/>
          <p:cNvGraphicFramePr/>
          <p:nvPr/>
        </p:nvGraphicFramePr>
        <p:xfrm>
          <a:off x="722175" y="1103225"/>
          <a:ext cx="3000000" cy="3000000"/>
        </p:xfrm>
        <a:graphic>
          <a:graphicData uri="http://schemas.openxmlformats.org/drawingml/2006/table">
            <a:tbl>
              <a:tblPr>
                <a:noFill/>
                <a:tableStyleId>{CB17E2F7-68C1-4691-948A-723916AEB987}</a:tableStyleId>
              </a:tblPr>
              <a:tblGrid>
                <a:gridCol w="1539925">
                  <a:extLst>
                    <a:ext uri="{9D8B030D-6E8A-4147-A177-3AD203B41FA5}">
                      <a16:colId xmlns:a16="http://schemas.microsoft.com/office/drawing/2014/main" val="20000"/>
                    </a:ext>
                  </a:extLst>
                </a:gridCol>
                <a:gridCol w="1539925">
                  <a:extLst>
                    <a:ext uri="{9D8B030D-6E8A-4147-A177-3AD203B41FA5}">
                      <a16:colId xmlns:a16="http://schemas.microsoft.com/office/drawing/2014/main" val="20001"/>
                    </a:ext>
                  </a:extLst>
                </a:gridCol>
                <a:gridCol w="1539925">
                  <a:extLst>
                    <a:ext uri="{9D8B030D-6E8A-4147-A177-3AD203B41FA5}">
                      <a16:colId xmlns:a16="http://schemas.microsoft.com/office/drawing/2014/main" val="20002"/>
                    </a:ext>
                  </a:extLst>
                </a:gridCol>
                <a:gridCol w="1539925">
                  <a:extLst>
                    <a:ext uri="{9D8B030D-6E8A-4147-A177-3AD203B41FA5}">
                      <a16:colId xmlns:a16="http://schemas.microsoft.com/office/drawing/2014/main" val="20003"/>
                    </a:ext>
                  </a:extLst>
                </a:gridCol>
                <a:gridCol w="1539925">
                  <a:extLst>
                    <a:ext uri="{9D8B030D-6E8A-4147-A177-3AD203B41FA5}">
                      <a16:colId xmlns:a16="http://schemas.microsoft.com/office/drawing/2014/main" val="20004"/>
                    </a:ext>
                  </a:extLst>
                </a:gridCol>
              </a:tblGrid>
              <a:tr h="702300">
                <a:tc>
                  <a:txBody>
                    <a:bodyPr/>
                    <a:lstStyle/>
                    <a:p>
                      <a:pPr marL="0" lvl="0" indent="0" algn="l" rtl="0">
                        <a:spcBef>
                          <a:spcPts val="0"/>
                        </a:spcBef>
                        <a:spcAft>
                          <a:spcPts val="0"/>
                        </a:spcAft>
                        <a:buNone/>
                      </a:pPr>
                      <a:r>
                        <a:rPr lang="en" sz="1600"/>
                        <a:t>Summary Type</a:t>
                      </a:r>
                      <a:endParaRPr sz="1600"/>
                    </a:p>
                  </a:txBody>
                  <a:tcPr marL="63500" marR="63500" marT="63500" marB="63500" anchor="ctr">
                    <a:solidFill>
                      <a:srgbClr val="CCCCCC"/>
                    </a:solidFill>
                  </a:tcPr>
                </a:tc>
                <a:tc>
                  <a:txBody>
                    <a:bodyPr/>
                    <a:lstStyle/>
                    <a:p>
                      <a:pPr marL="0" lvl="0" indent="0" algn="l" rtl="0">
                        <a:spcBef>
                          <a:spcPts val="0"/>
                        </a:spcBef>
                        <a:spcAft>
                          <a:spcPts val="0"/>
                        </a:spcAft>
                        <a:buNone/>
                      </a:pPr>
                      <a:r>
                        <a:rPr lang="en" sz="1600"/>
                        <a:t>ROUGE-1</a:t>
                      </a:r>
                      <a:endParaRPr sz="1600"/>
                    </a:p>
                  </a:txBody>
                  <a:tcPr marL="63500" marR="63500" marT="63500" marB="63500" anchor="ctr">
                    <a:solidFill>
                      <a:srgbClr val="CCCCCC"/>
                    </a:solidFill>
                  </a:tcPr>
                </a:tc>
                <a:tc>
                  <a:txBody>
                    <a:bodyPr/>
                    <a:lstStyle/>
                    <a:p>
                      <a:pPr marL="0" lvl="0" indent="0" algn="l" rtl="0">
                        <a:spcBef>
                          <a:spcPts val="0"/>
                        </a:spcBef>
                        <a:spcAft>
                          <a:spcPts val="0"/>
                        </a:spcAft>
                        <a:buNone/>
                      </a:pPr>
                      <a:r>
                        <a:rPr lang="en" sz="1600"/>
                        <a:t>ROUGE-2</a:t>
                      </a:r>
                      <a:endParaRPr sz="1600"/>
                    </a:p>
                  </a:txBody>
                  <a:tcPr marL="63500" marR="63500" marT="63500" marB="63500" anchor="ctr">
                    <a:solidFill>
                      <a:srgbClr val="CCCCCC"/>
                    </a:solidFill>
                  </a:tcPr>
                </a:tc>
                <a:tc>
                  <a:txBody>
                    <a:bodyPr/>
                    <a:lstStyle/>
                    <a:p>
                      <a:pPr marL="0" lvl="0" indent="0" algn="l" rtl="0">
                        <a:spcBef>
                          <a:spcPts val="0"/>
                        </a:spcBef>
                        <a:spcAft>
                          <a:spcPts val="0"/>
                        </a:spcAft>
                        <a:buNone/>
                      </a:pPr>
                      <a:r>
                        <a:rPr lang="en" sz="1600"/>
                        <a:t>ROUGE-L</a:t>
                      </a:r>
                      <a:endParaRPr sz="1600"/>
                    </a:p>
                  </a:txBody>
                  <a:tcPr marL="63500" marR="63500" marT="63500" marB="63500" anchor="ctr">
                    <a:solidFill>
                      <a:srgbClr val="CCCCCC"/>
                    </a:solidFill>
                  </a:tcPr>
                </a:tc>
                <a:tc>
                  <a:txBody>
                    <a:bodyPr/>
                    <a:lstStyle/>
                    <a:p>
                      <a:pPr marL="0" lvl="0" indent="0" algn="l" rtl="0">
                        <a:spcBef>
                          <a:spcPts val="0"/>
                        </a:spcBef>
                        <a:spcAft>
                          <a:spcPts val="0"/>
                        </a:spcAft>
                        <a:buNone/>
                      </a:pPr>
                      <a:r>
                        <a:rPr lang="en" sz="1600"/>
                        <a:t>ROUGE-SU4</a:t>
                      </a:r>
                      <a:endParaRPr sz="1600"/>
                    </a:p>
                  </a:txBody>
                  <a:tcPr marL="63500" marR="63500" marT="63500" marB="63500" anchor="ctr">
                    <a:solidFill>
                      <a:srgbClr val="CCCCCC"/>
                    </a:solidFill>
                  </a:tcPr>
                </a:tc>
                <a:extLst>
                  <a:ext uri="{0D108BD9-81ED-4DB2-BD59-A6C34878D82A}">
                    <a16:rowId xmlns:a16="http://schemas.microsoft.com/office/drawing/2014/main" val="10000"/>
                  </a:ext>
                </a:extLst>
              </a:tr>
              <a:tr h="702300">
                <a:tc>
                  <a:txBody>
                    <a:bodyPr/>
                    <a:lstStyle/>
                    <a:p>
                      <a:pPr marL="0" lvl="0" indent="0" algn="just" rtl="0">
                        <a:spcBef>
                          <a:spcPts val="0"/>
                        </a:spcBef>
                        <a:spcAft>
                          <a:spcPts val="0"/>
                        </a:spcAft>
                        <a:buNone/>
                      </a:pPr>
                      <a:r>
                        <a:rPr lang="en" b="1"/>
                        <a:t>Cluster-based extractive</a:t>
                      </a:r>
                      <a:endParaRPr b="1"/>
                    </a:p>
                  </a:txBody>
                  <a:tcPr marL="63500" marR="63500" marT="63500" marB="63500"/>
                </a:tc>
                <a:tc>
                  <a:txBody>
                    <a:bodyPr/>
                    <a:lstStyle/>
                    <a:p>
                      <a:pPr marL="0" lvl="0" indent="0" algn="l" rtl="0">
                        <a:spcBef>
                          <a:spcPts val="0"/>
                        </a:spcBef>
                        <a:spcAft>
                          <a:spcPts val="0"/>
                        </a:spcAft>
                        <a:buNone/>
                      </a:pPr>
                      <a:r>
                        <a:rPr lang="en"/>
                        <a:t>0.06557</a:t>
                      </a:r>
                      <a:endParaRPr/>
                    </a:p>
                  </a:txBody>
                  <a:tcPr marL="63500" marR="63500" marT="63500" marB="63500"/>
                </a:tc>
                <a:tc>
                  <a:txBody>
                    <a:bodyPr/>
                    <a:lstStyle/>
                    <a:p>
                      <a:pPr marL="0" lvl="0" indent="0" algn="l" rtl="0">
                        <a:spcBef>
                          <a:spcPts val="0"/>
                        </a:spcBef>
                        <a:spcAft>
                          <a:spcPts val="0"/>
                        </a:spcAft>
                        <a:buNone/>
                      </a:pPr>
                      <a:r>
                        <a:rPr lang="en"/>
                        <a:t>0</a:t>
                      </a:r>
                      <a:endParaRPr/>
                    </a:p>
                  </a:txBody>
                  <a:tcPr marL="63500" marR="63500" marT="63500" marB="63500"/>
                </a:tc>
                <a:tc>
                  <a:txBody>
                    <a:bodyPr/>
                    <a:lstStyle/>
                    <a:p>
                      <a:pPr marL="0" lvl="0" indent="0" algn="l" rtl="0">
                        <a:spcBef>
                          <a:spcPts val="0"/>
                        </a:spcBef>
                        <a:spcAft>
                          <a:spcPts val="0"/>
                        </a:spcAft>
                        <a:buNone/>
                      </a:pPr>
                      <a:r>
                        <a:rPr lang="en"/>
                        <a:t>0.06557</a:t>
                      </a:r>
                      <a:endParaRPr/>
                    </a:p>
                  </a:txBody>
                  <a:tcPr marL="63500" marR="63500" marT="63500" marB="63500"/>
                </a:tc>
                <a:tc>
                  <a:txBody>
                    <a:bodyPr/>
                    <a:lstStyle/>
                    <a:p>
                      <a:pPr marL="0" lvl="0" indent="0" algn="l" rtl="0">
                        <a:spcBef>
                          <a:spcPts val="0"/>
                        </a:spcBef>
                        <a:spcAft>
                          <a:spcPts val="0"/>
                        </a:spcAft>
                        <a:buNone/>
                      </a:pPr>
                      <a:r>
                        <a:rPr lang="en"/>
                        <a:t>0.01198</a:t>
                      </a:r>
                      <a:endParaRPr/>
                    </a:p>
                  </a:txBody>
                  <a:tcPr marL="63500" marR="63500" marT="63500" marB="63500"/>
                </a:tc>
                <a:extLst>
                  <a:ext uri="{0D108BD9-81ED-4DB2-BD59-A6C34878D82A}">
                    <a16:rowId xmlns:a16="http://schemas.microsoft.com/office/drawing/2014/main" val="10001"/>
                  </a:ext>
                </a:extLst>
              </a:tr>
              <a:tr h="442350">
                <a:tc>
                  <a:txBody>
                    <a:bodyPr/>
                    <a:lstStyle/>
                    <a:p>
                      <a:pPr marL="0" lvl="0" indent="0" algn="just" rtl="0">
                        <a:spcBef>
                          <a:spcPts val="0"/>
                        </a:spcBef>
                        <a:spcAft>
                          <a:spcPts val="0"/>
                        </a:spcAft>
                        <a:buNone/>
                      </a:pPr>
                      <a:r>
                        <a:rPr lang="en" b="1"/>
                        <a:t>Extractive</a:t>
                      </a:r>
                      <a:endParaRPr b="1"/>
                    </a:p>
                  </a:txBody>
                  <a:tcPr marL="63500" marR="63500" marT="63500" marB="63500"/>
                </a:tc>
                <a:tc>
                  <a:txBody>
                    <a:bodyPr/>
                    <a:lstStyle/>
                    <a:p>
                      <a:pPr marL="0" lvl="0" indent="0" algn="l" rtl="0">
                        <a:spcBef>
                          <a:spcPts val="0"/>
                        </a:spcBef>
                        <a:spcAft>
                          <a:spcPts val="0"/>
                        </a:spcAft>
                        <a:buNone/>
                      </a:pPr>
                      <a:r>
                        <a:rPr lang="en"/>
                        <a:t>0.10714</a:t>
                      </a:r>
                      <a:endParaRPr/>
                    </a:p>
                  </a:txBody>
                  <a:tcPr marL="63500" marR="63500" marT="63500" marB="63500"/>
                </a:tc>
                <a:tc>
                  <a:txBody>
                    <a:bodyPr/>
                    <a:lstStyle/>
                    <a:p>
                      <a:pPr marL="0" lvl="0" indent="0" algn="l" rtl="0">
                        <a:spcBef>
                          <a:spcPts val="0"/>
                        </a:spcBef>
                        <a:spcAft>
                          <a:spcPts val="0"/>
                        </a:spcAft>
                        <a:buNone/>
                      </a:pPr>
                      <a:r>
                        <a:rPr lang="en"/>
                        <a:t>0</a:t>
                      </a:r>
                      <a:endParaRPr/>
                    </a:p>
                  </a:txBody>
                  <a:tcPr marL="63500" marR="63500" marT="63500" marB="63500"/>
                </a:tc>
                <a:tc>
                  <a:txBody>
                    <a:bodyPr/>
                    <a:lstStyle/>
                    <a:p>
                      <a:pPr marL="0" lvl="0" indent="0" algn="l" rtl="0">
                        <a:spcBef>
                          <a:spcPts val="0"/>
                        </a:spcBef>
                        <a:spcAft>
                          <a:spcPts val="0"/>
                        </a:spcAft>
                        <a:buNone/>
                      </a:pPr>
                      <a:r>
                        <a:rPr lang="en"/>
                        <a:t>0.10714</a:t>
                      </a:r>
                      <a:endParaRPr/>
                    </a:p>
                  </a:txBody>
                  <a:tcPr marL="63500" marR="63500" marT="63500" marB="63500"/>
                </a:tc>
                <a:tc>
                  <a:txBody>
                    <a:bodyPr/>
                    <a:lstStyle/>
                    <a:p>
                      <a:pPr marL="0" lvl="0" indent="0" algn="l" rtl="0">
                        <a:spcBef>
                          <a:spcPts val="0"/>
                        </a:spcBef>
                        <a:spcAft>
                          <a:spcPts val="0"/>
                        </a:spcAft>
                        <a:buNone/>
                      </a:pPr>
                      <a:r>
                        <a:rPr lang="en"/>
                        <a:t>0.01316</a:t>
                      </a:r>
                      <a:endParaRPr/>
                    </a:p>
                  </a:txBody>
                  <a:tcPr marL="63500" marR="63500" marT="63500" marB="63500"/>
                </a:tc>
                <a:extLst>
                  <a:ext uri="{0D108BD9-81ED-4DB2-BD59-A6C34878D82A}">
                    <a16:rowId xmlns:a16="http://schemas.microsoft.com/office/drawing/2014/main" val="10002"/>
                  </a:ext>
                </a:extLst>
              </a:tr>
              <a:tr h="702300">
                <a:tc>
                  <a:txBody>
                    <a:bodyPr/>
                    <a:lstStyle/>
                    <a:p>
                      <a:pPr marL="0" lvl="0" indent="0" algn="just" rtl="0">
                        <a:spcBef>
                          <a:spcPts val="0"/>
                        </a:spcBef>
                        <a:spcAft>
                          <a:spcPts val="0"/>
                        </a:spcAft>
                        <a:buNone/>
                      </a:pPr>
                      <a:r>
                        <a:rPr lang="en" b="1"/>
                        <a:t>PGN Method A</a:t>
                      </a:r>
                      <a:endParaRPr b="1"/>
                    </a:p>
                  </a:txBody>
                  <a:tcPr marL="63500" marR="63500" marT="63500" marB="63500"/>
                </a:tc>
                <a:tc>
                  <a:txBody>
                    <a:bodyPr/>
                    <a:lstStyle/>
                    <a:p>
                      <a:pPr marL="0" lvl="0" indent="0" algn="l" rtl="0">
                        <a:spcBef>
                          <a:spcPts val="0"/>
                        </a:spcBef>
                        <a:spcAft>
                          <a:spcPts val="0"/>
                        </a:spcAft>
                        <a:buNone/>
                      </a:pPr>
                      <a:r>
                        <a:rPr lang="en"/>
                        <a:t>0.10169</a:t>
                      </a:r>
                      <a:endParaRPr/>
                    </a:p>
                  </a:txBody>
                  <a:tcPr marL="63500" marR="63500" marT="63500" marB="63500"/>
                </a:tc>
                <a:tc>
                  <a:txBody>
                    <a:bodyPr/>
                    <a:lstStyle/>
                    <a:p>
                      <a:pPr marL="0" lvl="0" indent="0" algn="l" rtl="0">
                        <a:spcBef>
                          <a:spcPts val="0"/>
                        </a:spcBef>
                        <a:spcAft>
                          <a:spcPts val="0"/>
                        </a:spcAft>
                        <a:buNone/>
                      </a:pPr>
                      <a:r>
                        <a:rPr lang="en"/>
                        <a:t>0</a:t>
                      </a:r>
                      <a:endParaRPr/>
                    </a:p>
                  </a:txBody>
                  <a:tcPr marL="63500" marR="63500" marT="63500" marB="63500"/>
                </a:tc>
                <a:tc>
                  <a:txBody>
                    <a:bodyPr/>
                    <a:lstStyle/>
                    <a:p>
                      <a:pPr marL="0" lvl="0" indent="0" algn="l" rtl="0">
                        <a:spcBef>
                          <a:spcPts val="0"/>
                        </a:spcBef>
                        <a:spcAft>
                          <a:spcPts val="0"/>
                        </a:spcAft>
                        <a:buNone/>
                      </a:pPr>
                      <a:r>
                        <a:rPr lang="en"/>
                        <a:t>0.0678</a:t>
                      </a:r>
                      <a:endParaRPr/>
                    </a:p>
                  </a:txBody>
                  <a:tcPr marL="63500" marR="63500" marT="63500" marB="63500"/>
                </a:tc>
                <a:tc>
                  <a:txBody>
                    <a:bodyPr/>
                    <a:lstStyle/>
                    <a:p>
                      <a:pPr marL="0" lvl="0" indent="0" algn="l" rtl="0">
                        <a:spcBef>
                          <a:spcPts val="0"/>
                        </a:spcBef>
                        <a:spcAft>
                          <a:spcPts val="0"/>
                        </a:spcAft>
                        <a:buNone/>
                      </a:pPr>
                      <a:r>
                        <a:rPr lang="en"/>
                        <a:t>0.01863</a:t>
                      </a:r>
                      <a:endParaRPr/>
                    </a:p>
                  </a:txBody>
                  <a:tcPr marL="63500" marR="63500" marT="63500" marB="63500"/>
                </a:tc>
                <a:extLst>
                  <a:ext uri="{0D108BD9-81ED-4DB2-BD59-A6C34878D82A}">
                    <a16:rowId xmlns:a16="http://schemas.microsoft.com/office/drawing/2014/main" val="10003"/>
                  </a:ext>
                </a:extLst>
              </a:tr>
              <a:tr h="702300">
                <a:tc>
                  <a:txBody>
                    <a:bodyPr/>
                    <a:lstStyle/>
                    <a:p>
                      <a:pPr marL="0" lvl="0" indent="0" algn="just" rtl="0">
                        <a:spcBef>
                          <a:spcPts val="0"/>
                        </a:spcBef>
                        <a:spcAft>
                          <a:spcPts val="0"/>
                        </a:spcAft>
                        <a:buNone/>
                      </a:pPr>
                      <a:r>
                        <a:rPr lang="en" b="1"/>
                        <a:t>PGN Method B</a:t>
                      </a:r>
                      <a:endParaRPr b="1"/>
                    </a:p>
                  </a:txBody>
                  <a:tcPr marL="63500" marR="63500" marT="63500" marB="63500"/>
                </a:tc>
                <a:tc>
                  <a:txBody>
                    <a:bodyPr/>
                    <a:lstStyle/>
                    <a:p>
                      <a:pPr marL="0" lvl="0" indent="0" algn="l" rtl="0">
                        <a:spcBef>
                          <a:spcPts val="0"/>
                        </a:spcBef>
                        <a:spcAft>
                          <a:spcPts val="0"/>
                        </a:spcAft>
                        <a:buNone/>
                      </a:pPr>
                      <a:r>
                        <a:rPr lang="en"/>
                        <a:t>0.1</a:t>
                      </a:r>
                      <a:endParaRPr/>
                    </a:p>
                  </a:txBody>
                  <a:tcPr marL="63500" marR="63500" marT="63500" marB="63500"/>
                </a:tc>
                <a:tc>
                  <a:txBody>
                    <a:bodyPr/>
                    <a:lstStyle/>
                    <a:p>
                      <a:pPr marL="0" lvl="0" indent="0" algn="l" rtl="0">
                        <a:spcBef>
                          <a:spcPts val="0"/>
                        </a:spcBef>
                        <a:spcAft>
                          <a:spcPts val="0"/>
                        </a:spcAft>
                        <a:buNone/>
                      </a:pPr>
                      <a:r>
                        <a:rPr lang="en"/>
                        <a:t>0</a:t>
                      </a:r>
                      <a:endParaRPr/>
                    </a:p>
                  </a:txBody>
                  <a:tcPr marL="63500" marR="63500" marT="63500" marB="63500"/>
                </a:tc>
                <a:tc>
                  <a:txBody>
                    <a:bodyPr/>
                    <a:lstStyle/>
                    <a:p>
                      <a:pPr marL="0" lvl="0" indent="0" algn="l" rtl="0">
                        <a:spcBef>
                          <a:spcPts val="0"/>
                        </a:spcBef>
                        <a:spcAft>
                          <a:spcPts val="0"/>
                        </a:spcAft>
                        <a:buNone/>
                      </a:pPr>
                      <a:r>
                        <a:rPr lang="en"/>
                        <a:t>0.1</a:t>
                      </a:r>
                      <a:endParaRPr/>
                    </a:p>
                  </a:txBody>
                  <a:tcPr marL="63500" marR="63500" marT="63500" marB="63500"/>
                </a:tc>
                <a:tc>
                  <a:txBody>
                    <a:bodyPr/>
                    <a:lstStyle/>
                    <a:p>
                      <a:pPr marL="0" lvl="0" indent="0" algn="l" rtl="0">
                        <a:spcBef>
                          <a:spcPts val="0"/>
                        </a:spcBef>
                        <a:spcAft>
                          <a:spcPts val="0"/>
                        </a:spcAft>
                        <a:buNone/>
                      </a:pPr>
                      <a:r>
                        <a:rPr lang="en"/>
                        <a:t>0.01829</a:t>
                      </a:r>
                      <a:endParaRPr/>
                    </a:p>
                  </a:txBody>
                  <a:tcPr marL="63500" marR="63500" marT="63500" marB="63500"/>
                </a:tc>
                <a:extLst>
                  <a:ext uri="{0D108BD9-81ED-4DB2-BD59-A6C34878D82A}">
                    <a16:rowId xmlns:a16="http://schemas.microsoft.com/office/drawing/2014/main" val="10004"/>
                  </a:ext>
                </a:extLst>
              </a:tr>
              <a:tr h="442350">
                <a:tc>
                  <a:txBody>
                    <a:bodyPr/>
                    <a:lstStyle/>
                    <a:p>
                      <a:pPr marL="0" lvl="0" indent="0" algn="just" rtl="0">
                        <a:spcBef>
                          <a:spcPts val="0"/>
                        </a:spcBef>
                        <a:spcAft>
                          <a:spcPts val="0"/>
                        </a:spcAft>
                        <a:buNone/>
                      </a:pPr>
                      <a:r>
                        <a:rPr lang="en" b="1"/>
                        <a:t>FastAbsRL</a:t>
                      </a:r>
                      <a:endParaRPr b="1"/>
                    </a:p>
                  </a:txBody>
                  <a:tcPr marL="63500" marR="63500" marT="63500" marB="63500"/>
                </a:tc>
                <a:tc>
                  <a:txBody>
                    <a:bodyPr/>
                    <a:lstStyle/>
                    <a:p>
                      <a:pPr marL="0" lvl="0" indent="0" algn="l" rtl="0">
                        <a:spcBef>
                          <a:spcPts val="0"/>
                        </a:spcBef>
                        <a:spcAft>
                          <a:spcPts val="0"/>
                        </a:spcAft>
                        <a:buNone/>
                      </a:pPr>
                      <a:r>
                        <a:rPr lang="en"/>
                        <a:t>0.09091</a:t>
                      </a:r>
                      <a:endParaRPr/>
                    </a:p>
                  </a:txBody>
                  <a:tcPr marL="63500" marR="63500" marT="63500" marB="63500"/>
                </a:tc>
                <a:tc>
                  <a:txBody>
                    <a:bodyPr/>
                    <a:lstStyle/>
                    <a:p>
                      <a:pPr marL="0" lvl="0" indent="0" algn="l" rtl="0">
                        <a:spcBef>
                          <a:spcPts val="0"/>
                        </a:spcBef>
                        <a:spcAft>
                          <a:spcPts val="0"/>
                        </a:spcAft>
                        <a:buNone/>
                      </a:pPr>
                      <a:r>
                        <a:rPr lang="en"/>
                        <a:t>0</a:t>
                      </a:r>
                      <a:endParaRPr/>
                    </a:p>
                  </a:txBody>
                  <a:tcPr marL="63500" marR="63500" marT="63500" marB="63500"/>
                </a:tc>
                <a:tc>
                  <a:txBody>
                    <a:bodyPr/>
                    <a:lstStyle/>
                    <a:p>
                      <a:pPr marL="0" lvl="0" indent="0" algn="l" rtl="0">
                        <a:spcBef>
                          <a:spcPts val="0"/>
                        </a:spcBef>
                        <a:spcAft>
                          <a:spcPts val="0"/>
                        </a:spcAft>
                        <a:buNone/>
                      </a:pPr>
                      <a:r>
                        <a:rPr lang="en"/>
                        <a:t>0.09091</a:t>
                      </a:r>
                      <a:endParaRPr/>
                    </a:p>
                  </a:txBody>
                  <a:tcPr marL="63500" marR="63500" marT="63500" marB="63500"/>
                </a:tc>
                <a:tc>
                  <a:txBody>
                    <a:bodyPr/>
                    <a:lstStyle/>
                    <a:p>
                      <a:pPr marL="0" lvl="0" indent="0" algn="l" rtl="0">
                        <a:spcBef>
                          <a:spcPts val="0"/>
                        </a:spcBef>
                        <a:spcAft>
                          <a:spcPts val="0"/>
                        </a:spcAft>
                        <a:buNone/>
                      </a:pPr>
                      <a:r>
                        <a:rPr lang="en"/>
                        <a:t>0.01099</a:t>
                      </a:r>
                      <a:endParaRPr/>
                    </a:p>
                  </a:txBody>
                  <a:tcPr marL="63500" marR="63500" marT="63500" marB="63500"/>
                </a:tc>
                <a:extLst>
                  <a:ext uri="{0D108BD9-81ED-4DB2-BD59-A6C34878D82A}">
                    <a16:rowId xmlns:a16="http://schemas.microsoft.com/office/drawing/2014/main" val="10005"/>
                  </a:ext>
                </a:extLst>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Google Shape;61;p1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Presentation Overview</a:t>
            </a:r>
            <a:endParaRPr/>
          </a:p>
        </p:txBody>
      </p:sp>
      <p:sp>
        <p:nvSpPr>
          <p:cNvPr id="62" name="Google Shape;62;p1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SzPts val="1800"/>
              <a:buChar char="●"/>
            </a:pPr>
            <a:r>
              <a:rPr lang="en"/>
              <a:t>Data and Tools</a:t>
            </a:r>
            <a:endParaRPr/>
          </a:p>
          <a:p>
            <a:pPr marL="457200" lvl="0" indent="-342900" algn="l" rtl="0">
              <a:spcBef>
                <a:spcPts val="0"/>
              </a:spcBef>
              <a:spcAft>
                <a:spcPts val="0"/>
              </a:spcAft>
              <a:buSzPts val="1800"/>
              <a:buChar char="●"/>
            </a:pPr>
            <a:r>
              <a:rPr lang="en"/>
              <a:t>Pre-processing</a:t>
            </a:r>
            <a:endParaRPr/>
          </a:p>
          <a:p>
            <a:pPr marL="914400" lvl="1" indent="-317500" algn="l" rtl="0">
              <a:spcBef>
                <a:spcPts val="0"/>
              </a:spcBef>
              <a:spcAft>
                <a:spcPts val="0"/>
              </a:spcAft>
              <a:buSzPts val="1400"/>
              <a:buChar char="○"/>
            </a:pPr>
            <a:r>
              <a:rPr lang="en"/>
              <a:t>Data Cleaning</a:t>
            </a:r>
            <a:endParaRPr/>
          </a:p>
          <a:p>
            <a:pPr marL="914400" lvl="1" indent="-317500" algn="l" rtl="0">
              <a:spcBef>
                <a:spcPts val="0"/>
              </a:spcBef>
              <a:spcAft>
                <a:spcPts val="0"/>
              </a:spcAft>
              <a:buSzPts val="1400"/>
              <a:buChar char="○"/>
            </a:pPr>
            <a:r>
              <a:rPr lang="en"/>
              <a:t>Document Clustering</a:t>
            </a:r>
            <a:endParaRPr/>
          </a:p>
          <a:p>
            <a:pPr marL="457200" lvl="0" indent="-342900" algn="l" rtl="0">
              <a:spcBef>
                <a:spcPts val="0"/>
              </a:spcBef>
              <a:spcAft>
                <a:spcPts val="0"/>
              </a:spcAft>
              <a:buSzPts val="1800"/>
              <a:buChar char="●"/>
            </a:pPr>
            <a:r>
              <a:rPr lang="en"/>
              <a:t>Summaries</a:t>
            </a:r>
            <a:endParaRPr/>
          </a:p>
          <a:p>
            <a:pPr marL="914400" lvl="1" indent="-317500" algn="l" rtl="0">
              <a:spcBef>
                <a:spcPts val="0"/>
              </a:spcBef>
              <a:spcAft>
                <a:spcPts val="0"/>
              </a:spcAft>
              <a:buSzPts val="1400"/>
              <a:buChar char="○"/>
            </a:pPr>
            <a:r>
              <a:rPr lang="en"/>
              <a:t>Template Summary</a:t>
            </a:r>
            <a:endParaRPr/>
          </a:p>
          <a:p>
            <a:pPr marL="914400" lvl="1" indent="-317500" algn="l" rtl="0">
              <a:spcBef>
                <a:spcPts val="0"/>
              </a:spcBef>
              <a:spcAft>
                <a:spcPts val="0"/>
              </a:spcAft>
              <a:buSzPts val="1400"/>
              <a:buChar char="○"/>
            </a:pPr>
            <a:r>
              <a:rPr lang="en"/>
              <a:t>Extractive Methods</a:t>
            </a:r>
            <a:endParaRPr/>
          </a:p>
          <a:p>
            <a:pPr marL="914400" lvl="1" indent="-317500" algn="l" rtl="0">
              <a:spcBef>
                <a:spcPts val="0"/>
              </a:spcBef>
              <a:spcAft>
                <a:spcPts val="0"/>
              </a:spcAft>
              <a:buSzPts val="1400"/>
              <a:buChar char="○"/>
            </a:pPr>
            <a:r>
              <a:rPr lang="en"/>
              <a:t>Abstractive Methods</a:t>
            </a:r>
            <a:endParaRPr/>
          </a:p>
          <a:p>
            <a:pPr marL="457200" lvl="0" indent="-342900" algn="l" rtl="0">
              <a:spcBef>
                <a:spcPts val="0"/>
              </a:spcBef>
              <a:spcAft>
                <a:spcPts val="0"/>
              </a:spcAft>
              <a:buSzPts val="1800"/>
              <a:buChar char="●"/>
            </a:pPr>
            <a:r>
              <a:rPr lang="en"/>
              <a:t>Evaluation</a:t>
            </a:r>
            <a:endParaRPr/>
          </a:p>
          <a:p>
            <a:pPr marL="457200" lvl="0" indent="-342900" algn="l" rtl="0">
              <a:spcBef>
                <a:spcPts val="0"/>
              </a:spcBef>
              <a:spcAft>
                <a:spcPts val="0"/>
              </a:spcAft>
              <a:buSzPts val="1800"/>
              <a:buChar char="●"/>
            </a:pPr>
            <a:r>
              <a:rPr lang="en"/>
              <a:t>Conclusions</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63"/>
        <p:cNvGrpSpPr/>
        <p:nvPr/>
      </p:nvGrpSpPr>
      <p:grpSpPr>
        <a:xfrm>
          <a:off x="0" y="0"/>
          <a:ext cx="0" cy="0"/>
          <a:chOff x="0" y="0"/>
          <a:chExt cx="0" cy="0"/>
        </a:xfrm>
      </p:grpSpPr>
      <p:sp>
        <p:nvSpPr>
          <p:cNvPr id="264" name="Google Shape;264;p3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Conclusion &amp; Lessons Learned</a:t>
            </a:r>
            <a:endParaRPr/>
          </a:p>
        </p:txBody>
      </p:sp>
      <p:sp>
        <p:nvSpPr>
          <p:cNvPr id="265" name="Google Shape;265;p32"/>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SzPts val="1800"/>
              <a:buChar char="●"/>
            </a:pPr>
            <a:r>
              <a:rPr lang="en"/>
              <a:t>Cluster-based extractive summary was the most useful summary we produced</a:t>
            </a:r>
            <a:endParaRPr/>
          </a:p>
          <a:p>
            <a:pPr marL="457200" lvl="0" indent="-342900" algn="l" rtl="0">
              <a:spcBef>
                <a:spcPts val="0"/>
              </a:spcBef>
              <a:spcAft>
                <a:spcPts val="0"/>
              </a:spcAft>
              <a:buSzPts val="1800"/>
              <a:buChar char="●"/>
            </a:pPr>
            <a:r>
              <a:rPr lang="en"/>
              <a:t>Importance of data cleaning</a:t>
            </a:r>
            <a:endParaRPr/>
          </a:p>
          <a:p>
            <a:pPr marL="457200" lvl="0" indent="-342900" algn="l" rtl="0">
              <a:spcBef>
                <a:spcPts val="0"/>
              </a:spcBef>
              <a:spcAft>
                <a:spcPts val="0"/>
              </a:spcAft>
              <a:buSzPts val="1800"/>
              <a:buChar char="●"/>
            </a:pPr>
            <a:r>
              <a:rPr lang="en"/>
              <a:t>Should’ve started on clustering and big summaries earlier</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69"/>
        <p:cNvGrpSpPr/>
        <p:nvPr/>
      </p:nvGrpSpPr>
      <p:grpSpPr>
        <a:xfrm>
          <a:off x="0" y="0"/>
          <a:ext cx="0" cy="0"/>
          <a:chOff x="0" y="0"/>
          <a:chExt cx="0" cy="0"/>
        </a:xfrm>
      </p:grpSpPr>
      <p:sp>
        <p:nvSpPr>
          <p:cNvPr id="270" name="Google Shape;270;p33"/>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Future Work</a:t>
            </a:r>
            <a:endParaRPr/>
          </a:p>
        </p:txBody>
      </p:sp>
      <p:sp>
        <p:nvSpPr>
          <p:cNvPr id="271" name="Google Shape;271;p33"/>
          <p:cNvSpPr txBox="1">
            <a:spLocks noGrp="1"/>
          </p:cNvSpPr>
          <p:nvPr>
            <p:ph type="body" idx="1"/>
          </p:nvPr>
        </p:nvSpPr>
        <p:spPr>
          <a:xfrm>
            <a:off x="311700" y="1228675"/>
            <a:ext cx="8520600" cy="34164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SzPts val="1800"/>
              <a:buChar char="●"/>
            </a:pPr>
            <a:r>
              <a:rPr lang="en"/>
              <a:t>Refine clustering results</a:t>
            </a:r>
            <a:endParaRPr/>
          </a:p>
          <a:p>
            <a:pPr marL="457200" lvl="0" indent="-342900" algn="l" rtl="0">
              <a:spcBef>
                <a:spcPts val="0"/>
              </a:spcBef>
              <a:spcAft>
                <a:spcPts val="0"/>
              </a:spcAft>
              <a:buSzPts val="1800"/>
              <a:buChar char="●"/>
            </a:pPr>
            <a:r>
              <a:rPr lang="en"/>
              <a:t>Finish information extraction for template</a:t>
            </a:r>
            <a:endParaRPr/>
          </a:p>
          <a:p>
            <a:pPr marL="457200" lvl="0" indent="-342900" algn="l" rtl="0">
              <a:spcBef>
                <a:spcPts val="0"/>
              </a:spcBef>
              <a:spcAft>
                <a:spcPts val="0"/>
              </a:spcAft>
              <a:buSzPts val="1800"/>
              <a:buChar char="●"/>
            </a:pPr>
            <a:r>
              <a:rPr lang="en"/>
              <a:t>Try other abstractive algorithms or workflows</a:t>
            </a:r>
            <a:endParaRPr/>
          </a:p>
          <a:p>
            <a:pPr marL="457200" lvl="0" indent="-342900" algn="l" rtl="0">
              <a:spcBef>
                <a:spcPts val="0"/>
              </a:spcBef>
              <a:spcAft>
                <a:spcPts val="0"/>
              </a:spcAft>
              <a:buSzPts val="1800"/>
              <a:buChar char="●"/>
            </a:pPr>
            <a:r>
              <a:rPr lang="en"/>
              <a:t>Use summarization techniques on the Solar Eclipse dataset</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75"/>
        <p:cNvGrpSpPr/>
        <p:nvPr/>
      </p:nvGrpSpPr>
      <p:grpSpPr>
        <a:xfrm>
          <a:off x="0" y="0"/>
          <a:ext cx="0" cy="0"/>
          <a:chOff x="0" y="0"/>
          <a:chExt cx="0" cy="0"/>
        </a:xfrm>
      </p:grpSpPr>
      <p:sp>
        <p:nvSpPr>
          <p:cNvPr id="276" name="Google Shape;276;p3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Acknowledgements</a:t>
            </a:r>
            <a:endParaRPr/>
          </a:p>
        </p:txBody>
      </p:sp>
      <p:sp>
        <p:nvSpPr>
          <p:cNvPr id="277" name="Google Shape;277;p3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sz="1200" dirty="0">
                <a:solidFill>
                  <a:schemeClr val="dk1"/>
                </a:solidFill>
              </a:rPr>
              <a:t>This project would not have been possible without the NSF-funded (NSF: IIS-1619028) Global Event and Trend Archive Research (GETAR) project used to create our collections.</a:t>
            </a:r>
            <a:endParaRPr sz="1200" dirty="0">
              <a:solidFill>
                <a:schemeClr val="dk1"/>
              </a:solidFill>
            </a:endParaRPr>
          </a:p>
          <a:p>
            <a:pPr marL="0" lvl="0" indent="0" algn="l" rtl="0">
              <a:lnSpc>
                <a:spcPct val="115000"/>
              </a:lnSpc>
              <a:spcBef>
                <a:spcPts val="1000"/>
              </a:spcBef>
              <a:spcAft>
                <a:spcPts val="0"/>
              </a:spcAft>
              <a:buClr>
                <a:schemeClr val="dk1"/>
              </a:buClr>
              <a:buSzPts val="1100"/>
              <a:buFont typeface="Arial"/>
              <a:buNone/>
            </a:pPr>
            <a:r>
              <a:rPr lang="en" sz="1200" dirty="0">
                <a:solidFill>
                  <a:schemeClr val="dk1"/>
                </a:solidFill>
              </a:rPr>
              <a:t>We would like to thank first and foremost, Dr. Edward Fox (fox@vt.edu).</a:t>
            </a:r>
            <a:endParaRPr sz="1200" dirty="0">
              <a:solidFill>
                <a:schemeClr val="dk1"/>
              </a:solidFill>
            </a:endParaRPr>
          </a:p>
          <a:p>
            <a:pPr marL="0" lvl="0" indent="0" algn="l" rtl="0">
              <a:lnSpc>
                <a:spcPct val="115000"/>
              </a:lnSpc>
              <a:spcBef>
                <a:spcPts val="1000"/>
              </a:spcBef>
              <a:spcAft>
                <a:spcPts val="0"/>
              </a:spcAft>
              <a:buClr>
                <a:schemeClr val="dk1"/>
              </a:buClr>
              <a:buSzPts val="1100"/>
              <a:buFont typeface="Arial"/>
              <a:buNone/>
            </a:pPr>
            <a:r>
              <a:rPr lang="en" sz="1200" dirty="0">
                <a:solidFill>
                  <a:schemeClr val="dk1"/>
                </a:solidFill>
              </a:rPr>
              <a:t>We would also like to thank the Teaching Assistant for this course, Liuqing Li (liuqing@vt.edu).</a:t>
            </a:r>
            <a:endParaRPr sz="1200" dirty="0">
              <a:solidFill>
                <a:schemeClr val="dk1"/>
              </a:solidFill>
            </a:endParaRPr>
          </a:p>
          <a:p>
            <a:pPr marL="0" lvl="0" indent="0" algn="l" rtl="0">
              <a:lnSpc>
                <a:spcPct val="115000"/>
              </a:lnSpc>
              <a:spcBef>
                <a:spcPts val="1000"/>
              </a:spcBef>
              <a:spcAft>
                <a:spcPts val="0"/>
              </a:spcAft>
              <a:buClr>
                <a:schemeClr val="dk1"/>
              </a:buClr>
              <a:buSzPts val="1100"/>
              <a:buFont typeface="Arial"/>
              <a:buNone/>
            </a:pPr>
            <a:r>
              <a:rPr lang="en" sz="1200" dirty="0">
                <a:solidFill>
                  <a:schemeClr val="dk1"/>
                </a:solidFill>
              </a:rPr>
              <a:t>We would like to thank our fellow classmates for the sharing of their ideas, workflows, and in some cases code.</a:t>
            </a:r>
            <a:endParaRPr sz="1200" dirty="0">
              <a:solidFill>
                <a:schemeClr val="dk1"/>
              </a:solidFill>
            </a:endParaRPr>
          </a:p>
          <a:p>
            <a:pPr marL="0" lvl="0" indent="0" algn="l" rtl="0">
              <a:lnSpc>
                <a:spcPct val="115000"/>
              </a:lnSpc>
              <a:spcBef>
                <a:spcPts val="1000"/>
              </a:spcBef>
              <a:spcAft>
                <a:spcPts val="0"/>
              </a:spcAft>
              <a:buClr>
                <a:schemeClr val="dk1"/>
              </a:buClr>
              <a:buSzPts val="1100"/>
              <a:buFont typeface="Arial"/>
              <a:buNone/>
            </a:pPr>
            <a:r>
              <a:rPr lang="en" sz="1200" dirty="0">
                <a:solidFill>
                  <a:schemeClr val="dk1"/>
                </a:solidFill>
              </a:rPr>
              <a:t>And, finally, all of the presenters and consultants who took time to help us as well:</a:t>
            </a:r>
            <a:endParaRPr sz="1200" dirty="0">
              <a:solidFill>
                <a:schemeClr val="dk1"/>
              </a:solidFill>
            </a:endParaRPr>
          </a:p>
          <a:p>
            <a:pPr marL="0" lvl="0" indent="0" algn="l" rtl="0">
              <a:lnSpc>
                <a:spcPct val="115000"/>
              </a:lnSpc>
              <a:spcBef>
                <a:spcPts val="1000"/>
              </a:spcBef>
              <a:spcAft>
                <a:spcPts val="0"/>
              </a:spcAft>
              <a:buClr>
                <a:schemeClr val="dk1"/>
              </a:buClr>
              <a:buSzPts val="1100"/>
              <a:buFont typeface="Arial"/>
              <a:buNone/>
            </a:pPr>
            <a:r>
              <a:rPr lang="en" sz="1200" dirty="0">
                <a:solidFill>
                  <a:schemeClr val="dk1"/>
                </a:solidFill>
              </a:rPr>
              <a:t>	Xuan Zhang (xuancs@vt.edu)</a:t>
            </a:r>
            <a:endParaRPr sz="1200" dirty="0">
              <a:solidFill>
                <a:schemeClr val="dk1"/>
              </a:solidFill>
            </a:endParaRPr>
          </a:p>
          <a:p>
            <a:pPr marL="0" lvl="0" indent="0" algn="l" rtl="0">
              <a:lnSpc>
                <a:spcPct val="115000"/>
              </a:lnSpc>
              <a:spcBef>
                <a:spcPts val="1000"/>
              </a:spcBef>
              <a:spcAft>
                <a:spcPts val="0"/>
              </a:spcAft>
              <a:buClr>
                <a:schemeClr val="dk1"/>
              </a:buClr>
              <a:buSzPts val="1100"/>
              <a:buFont typeface="Arial"/>
              <a:buNone/>
            </a:pPr>
            <a:r>
              <a:rPr lang="en" sz="1200" dirty="0">
                <a:solidFill>
                  <a:schemeClr val="dk1"/>
                </a:solidFill>
              </a:rPr>
              <a:t>	Srijith Rajamohan (</a:t>
            </a:r>
            <a:r>
              <a:rPr lang="en" sz="1200" dirty="0">
                <a:solidFill>
                  <a:srgbClr val="222222"/>
                </a:solidFill>
                <a:highlight>
                  <a:srgbClr val="FFFFFF"/>
                </a:highlight>
              </a:rPr>
              <a:t>srijithr@vt.edu</a:t>
            </a:r>
            <a:r>
              <a:rPr lang="en" sz="1200" dirty="0">
                <a:solidFill>
                  <a:schemeClr val="dk1"/>
                </a:solidFill>
              </a:rPr>
              <a:t>)</a:t>
            </a:r>
            <a:endParaRPr sz="1200" dirty="0">
              <a:solidFill>
                <a:schemeClr val="dk1"/>
              </a:solidFill>
            </a:endParaRPr>
          </a:p>
          <a:p>
            <a:pPr marL="0" lvl="0" indent="0" algn="l" rtl="0">
              <a:lnSpc>
                <a:spcPct val="115000"/>
              </a:lnSpc>
              <a:spcBef>
                <a:spcPts val="1000"/>
              </a:spcBef>
              <a:spcAft>
                <a:spcPts val="0"/>
              </a:spcAft>
              <a:buClr>
                <a:schemeClr val="dk1"/>
              </a:buClr>
              <a:buSzPts val="1100"/>
              <a:buFont typeface="Arial"/>
              <a:buNone/>
            </a:pPr>
            <a:r>
              <a:rPr lang="en" sz="1200" dirty="0">
                <a:solidFill>
                  <a:schemeClr val="dk1"/>
                </a:solidFill>
              </a:rPr>
              <a:t>	Michael Horning (mhorning@vt.edu)</a:t>
            </a:r>
            <a:endParaRPr sz="1200" dirty="0">
              <a:solidFill>
                <a:schemeClr val="dk1"/>
              </a:solidFill>
            </a:endParaRPr>
          </a:p>
          <a:p>
            <a:pPr marL="0" lvl="0" indent="457200" algn="l" rtl="0">
              <a:lnSpc>
                <a:spcPct val="115000"/>
              </a:lnSpc>
              <a:spcBef>
                <a:spcPts val="1000"/>
              </a:spcBef>
              <a:spcAft>
                <a:spcPts val="0"/>
              </a:spcAft>
              <a:buClr>
                <a:schemeClr val="dk1"/>
              </a:buClr>
              <a:buSzPts val="1100"/>
              <a:buFont typeface="Arial"/>
              <a:buNone/>
            </a:pPr>
            <a:r>
              <a:rPr lang="en" sz="1200" dirty="0">
                <a:solidFill>
                  <a:schemeClr val="dk1"/>
                </a:solidFill>
              </a:rPr>
              <a:t>	Matthew Ritzinger (mritzing@vt.edu)</a:t>
            </a:r>
            <a:endParaRPr sz="1200" dirty="0">
              <a:solidFill>
                <a:schemeClr val="dk1"/>
              </a:solidFill>
            </a:endParaRPr>
          </a:p>
          <a:p>
            <a:pPr marL="0" lvl="0" indent="0" algn="l" rtl="0">
              <a:lnSpc>
                <a:spcPct val="115000"/>
              </a:lnSpc>
              <a:spcBef>
                <a:spcPts val="1000"/>
              </a:spcBef>
              <a:spcAft>
                <a:spcPts val="1000"/>
              </a:spcAft>
              <a:buClr>
                <a:schemeClr val="dk1"/>
              </a:buClr>
              <a:buSzPts val="1100"/>
              <a:buFont typeface="Arial"/>
              <a:buNone/>
            </a:pPr>
            <a:r>
              <a:rPr lang="en" sz="1200" dirty="0">
                <a:solidFill>
                  <a:schemeClr val="dk1"/>
                </a:solidFill>
              </a:rPr>
              <a:t>	Ziqian Song (ziqian@vt.edu)</a:t>
            </a:r>
            <a:endParaRPr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81"/>
        <p:cNvGrpSpPr/>
        <p:nvPr/>
      </p:nvGrpSpPr>
      <p:grpSpPr>
        <a:xfrm>
          <a:off x="0" y="0"/>
          <a:ext cx="0" cy="0"/>
          <a:chOff x="0" y="0"/>
          <a:chExt cx="0" cy="0"/>
        </a:xfrm>
      </p:grpSpPr>
      <p:sp>
        <p:nvSpPr>
          <p:cNvPr id="282" name="Google Shape;282;p3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References</a:t>
            </a:r>
            <a:endParaRPr/>
          </a:p>
        </p:txBody>
      </p:sp>
      <p:sp>
        <p:nvSpPr>
          <p:cNvPr id="283" name="Google Shape;283;p35"/>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lgn="l" rtl="0">
              <a:lnSpc>
                <a:spcPct val="130000"/>
              </a:lnSpc>
              <a:spcBef>
                <a:spcPts val="1000"/>
              </a:spcBef>
              <a:spcAft>
                <a:spcPts val="0"/>
              </a:spcAft>
              <a:buNone/>
            </a:pPr>
            <a:r>
              <a:rPr lang="en" sz="1200">
                <a:solidFill>
                  <a:schemeClr val="dk1"/>
                </a:solidFill>
              </a:rPr>
              <a:t>[1] M. Belica. “jusText heuristic based boilerplate removal tool,” </a:t>
            </a:r>
            <a:r>
              <a:rPr lang="en" sz="1200" i="1">
                <a:solidFill>
                  <a:schemeClr val="dk1"/>
                </a:solidFill>
              </a:rPr>
              <a:t>GitHub</a:t>
            </a:r>
            <a:r>
              <a:rPr lang="en" sz="1200">
                <a:solidFill>
                  <a:schemeClr val="dk1"/>
                </a:solidFill>
              </a:rPr>
              <a:t>, 5-Mar-2017. [Online]. Available: </a:t>
            </a:r>
            <a:r>
              <a:rPr lang="en" sz="1200" u="sng">
                <a:solidFill>
                  <a:srgbClr val="1155CC"/>
                </a:solidFill>
                <a:hlinkClick r:id="rId3"/>
              </a:rPr>
              <a:t>https://github.com/miso-belica/jusText</a:t>
            </a:r>
            <a:r>
              <a:rPr lang="en" sz="1200">
                <a:solidFill>
                  <a:schemeClr val="dk1"/>
                </a:solidFill>
              </a:rPr>
              <a:t>. Commit ad05130df2ca883f291693353f9d86e20fe94a4e. [Accessed: 28-Nov-2018].</a:t>
            </a:r>
            <a:endParaRPr sz="1200">
              <a:solidFill>
                <a:schemeClr val="dk1"/>
              </a:solidFill>
            </a:endParaRPr>
          </a:p>
          <a:p>
            <a:pPr marL="0" lvl="0" indent="0" algn="l" rtl="0">
              <a:lnSpc>
                <a:spcPct val="130000"/>
              </a:lnSpc>
              <a:spcBef>
                <a:spcPts val="1000"/>
              </a:spcBef>
              <a:spcAft>
                <a:spcPts val="0"/>
              </a:spcAft>
              <a:buNone/>
            </a:pPr>
            <a:r>
              <a:rPr lang="en" sz="1200">
                <a:solidFill>
                  <a:schemeClr val="dk1"/>
                </a:solidFill>
              </a:rPr>
              <a:t>[2] Explosion AI. “spaCy v2.0,” </a:t>
            </a:r>
            <a:r>
              <a:rPr lang="en" sz="1200" i="1">
                <a:solidFill>
                  <a:schemeClr val="dk1"/>
                </a:solidFill>
              </a:rPr>
              <a:t>GitHub</a:t>
            </a:r>
            <a:r>
              <a:rPr lang="en" sz="1200">
                <a:solidFill>
                  <a:schemeClr val="dk1"/>
                </a:solidFill>
              </a:rPr>
              <a:t>, 2018. [Online]. Available: </a:t>
            </a:r>
            <a:r>
              <a:rPr lang="en" sz="1200" u="sng">
                <a:solidFill>
                  <a:srgbClr val="1155CC"/>
                </a:solidFill>
                <a:hlinkClick r:id="rId4"/>
              </a:rPr>
              <a:t>https://spacy.io/</a:t>
            </a:r>
            <a:r>
              <a:rPr lang="en" sz="1200">
                <a:solidFill>
                  <a:schemeClr val="dk1"/>
                </a:solidFill>
              </a:rPr>
              <a:t>. [Accessed: 28-Nov-2018].</a:t>
            </a:r>
            <a:endParaRPr sz="1200">
              <a:solidFill>
                <a:schemeClr val="dk1"/>
              </a:solidFill>
            </a:endParaRPr>
          </a:p>
          <a:p>
            <a:pPr marL="0" lvl="0" indent="0" algn="l" rtl="0">
              <a:lnSpc>
                <a:spcPct val="130000"/>
              </a:lnSpc>
              <a:spcBef>
                <a:spcPts val="1000"/>
              </a:spcBef>
              <a:spcAft>
                <a:spcPts val="0"/>
              </a:spcAft>
              <a:buNone/>
            </a:pPr>
            <a:r>
              <a:rPr lang="en" sz="1200">
                <a:solidFill>
                  <a:schemeClr val="dk1"/>
                </a:solidFill>
              </a:rPr>
              <a:t>[3] V. Dupras, “num2words,” </a:t>
            </a:r>
            <a:r>
              <a:rPr lang="en" sz="1200" i="1">
                <a:solidFill>
                  <a:schemeClr val="dk1"/>
                </a:solidFill>
              </a:rPr>
              <a:t>GitHub</a:t>
            </a:r>
            <a:r>
              <a:rPr lang="en" sz="1200">
                <a:solidFill>
                  <a:schemeClr val="dk1"/>
                </a:solidFill>
              </a:rPr>
              <a:t>, 17-Nov-2018. [Online]. Available: </a:t>
            </a:r>
            <a:r>
              <a:rPr lang="en" sz="1200" u="sng">
                <a:solidFill>
                  <a:srgbClr val="1155CC"/>
                </a:solidFill>
                <a:hlinkClick r:id="rId5"/>
              </a:rPr>
              <a:t>https://github.com/savoirfairelinux/num2words</a:t>
            </a:r>
            <a:r>
              <a:rPr lang="en" sz="1200">
                <a:solidFill>
                  <a:schemeClr val="dk1"/>
                </a:solidFill>
              </a:rPr>
              <a:t>. Commit 58613e0a18ad51e5372b22b59e2d304e958a3ec3. [Accessed: 28-Nov-2018].</a:t>
            </a:r>
            <a:endParaRPr sz="1200">
              <a:solidFill>
                <a:schemeClr val="dk1"/>
              </a:solidFill>
            </a:endParaRPr>
          </a:p>
          <a:p>
            <a:pPr marL="0" lvl="0" indent="0" algn="l" rtl="0">
              <a:lnSpc>
                <a:spcPct val="130000"/>
              </a:lnSpc>
              <a:spcBef>
                <a:spcPts val="1000"/>
              </a:spcBef>
              <a:spcAft>
                <a:spcPts val="0"/>
              </a:spcAft>
              <a:buNone/>
            </a:pPr>
            <a:r>
              <a:rPr lang="en" sz="1200">
                <a:solidFill>
                  <a:schemeClr val="dk1"/>
                </a:solidFill>
              </a:rPr>
              <a:t>[4] A. Nagpal, “Word2Number,” </a:t>
            </a:r>
            <a:r>
              <a:rPr lang="en" sz="1200" i="1">
                <a:solidFill>
                  <a:schemeClr val="dk1"/>
                </a:solidFill>
              </a:rPr>
              <a:t>GitHub</a:t>
            </a:r>
            <a:r>
              <a:rPr lang="en" sz="1200">
                <a:solidFill>
                  <a:schemeClr val="dk1"/>
                </a:solidFill>
              </a:rPr>
              <a:t>, 27-Jun-2017. [Online]. Available: </a:t>
            </a:r>
            <a:r>
              <a:rPr lang="en" sz="1200" u="sng">
                <a:solidFill>
                  <a:srgbClr val="1155CC"/>
                </a:solidFill>
                <a:hlinkClick r:id="rId6"/>
              </a:rPr>
              <a:t>https://github.com/akshaynagpal/w2n</a:t>
            </a:r>
            <a:r>
              <a:rPr lang="en" sz="1200">
                <a:solidFill>
                  <a:schemeClr val="dk1"/>
                </a:solidFill>
              </a:rPr>
              <a:t>. Commit 33aac8a1d71ef1dffd4435fe6e9f998154bcb051. [Accessed: 28-Nov-2018].</a:t>
            </a:r>
            <a:endParaRPr sz="1200">
              <a:solidFill>
                <a:schemeClr val="dk1"/>
              </a:solidFill>
            </a:endParaRPr>
          </a:p>
          <a:p>
            <a:pPr marL="0" lvl="0" indent="0" algn="l" rtl="0">
              <a:lnSpc>
                <a:spcPct val="130000"/>
              </a:lnSpc>
              <a:spcBef>
                <a:spcPts val="1000"/>
              </a:spcBef>
              <a:spcAft>
                <a:spcPts val="0"/>
              </a:spcAft>
              <a:buNone/>
            </a:pPr>
            <a:r>
              <a:rPr lang="en" sz="1200">
                <a:solidFill>
                  <a:schemeClr val="dk1"/>
                </a:solidFill>
              </a:rPr>
              <a:t>[5] R. Řehůřek , “Gensim: topic modelling for humans,” </a:t>
            </a:r>
            <a:r>
              <a:rPr lang="en" sz="1200" i="1">
                <a:solidFill>
                  <a:schemeClr val="dk1"/>
                </a:solidFill>
              </a:rPr>
              <a:t>RaRe Consulting</a:t>
            </a:r>
            <a:r>
              <a:rPr lang="en" sz="1200">
                <a:solidFill>
                  <a:schemeClr val="dk1"/>
                </a:solidFill>
              </a:rPr>
              <a:t>, 20-Sep-2018. [Online]. Available: </a:t>
            </a:r>
            <a:r>
              <a:rPr lang="en" sz="1200" u="sng">
                <a:solidFill>
                  <a:srgbClr val="1155CC"/>
                </a:solidFill>
                <a:hlinkClick r:id="rId7"/>
              </a:rPr>
              <a:t>https://radimrehurek.com/gensim/summarization/summariser.html</a:t>
            </a:r>
            <a:r>
              <a:rPr lang="en" sz="1200">
                <a:solidFill>
                  <a:schemeClr val="dk1"/>
                </a:solidFill>
              </a:rPr>
              <a:t>. [Accessed: 28-Nov-2018].</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87"/>
        <p:cNvGrpSpPr/>
        <p:nvPr/>
      </p:nvGrpSpPr>
      <p:grpSpPr>
        <a:xfrm>
          <a:off x="0" y="0"/>
          <a:ext cx="0" cy="0"/>
          <a:chOff x="0" y="0"/>
          <a:chExt cx="0" cy="0"/>
        </a:xfrm>
      </p:grpSpPr>
      <p:sp>
        <p:nvSpPr>
          <p:cNvPr id="288" name="Google Shape;288;p3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References</a:t>
            </a:r>
            <a:endParaRPr/>
          </a:p>
        </p:txBody>
      </p:sp>
      <p:sp>
        <p:nvSpPr>
          <p:cNvPr id="289" name="Google Shape;289;p36"/>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lgn="l" rtl="0">
              <a:lnSpc>
                <a:spcPct val="130000"/>
              </a:lnSpc>
              <a:spcBef>
                <a:spcPts val="1000"/>
              </a:spcBef>
              <a:spcAft>
                <a:spcPts val="0"/>
              </a:spcAft>
              <a:buNone/>
            </a:pPr>
            <a:r>
              <a:rPr lang="en" sz="1200">
                <a:solidFill>
                  <a:schemeClr val="dk1"/>
                </a:solidFill>
              </a:rPr>
              <a:t>[6] Python Software Foundation. “7.4. difflib - Helpers for computing deltas,” </a:t>
            </a:r>
            <a:r>
              <a:rPr lang="en" sz="1200" i="1">
                <a:solidFill>
                  <a:schemeClr val="dk1"/>
                </a:solidFill>
              </a:rPr>
              <a:t>Python 2.7.15 documentation</a:t>
            </a:r>
            <a:r>
              <a:rPr lang="en" sz="1200">
                <a:solidFill>
                  <a:schemeClr val="dk1"/>
                </a:solidFill>
              </a:rPr>
              <a:t>, 08-Nov-2018. [Online]. Available: </a:t>
            </a:r>
            <a:r>
              <a:rPr lang="en" sz="1200" u="sng">
                <a:solidFill>
                  <a:srgbClr val="1155CC"/>
                </a:solidFill>
                <a:hlinkClick r:id="rId3"/>
              </a:rPr>
              <a:t>https://docs.python.org/2/library/difflib.html</a:t>
            </a:r>
            <a:r>
              <a:rPr lang="en" sz="1200">
                <a:solidFill>
                  <a:schemeClr val="dk1"/>
                </a:solidFill>
              </a:rPr>
              <a:t>. [Accessed: 28-Nov-2018].</a:t>
            </a:r>
            <a:endParaRPr sz="1200">
              <a:solidFill>
                <a:schemeClr val="dk1"/>
              </a:solidFill>
            </a:endParaRPr>
          </a:p>
          <a:p>
            <a:pPr marL="0" lvl="0" indent="0" algn="l" rtl="0">
              <a:lnSpc>
                <a:spcPct val="130000"/>
              </a:lnSpc>
              <a:spcBef>
                <a:spcPts val="1000"/>
              </a:spcBef>
              <a:spcAft>
                <a:spcPts val="0"/>
              </a:spcAft>
              <a:buClr>
                <a:schemeClr val="dk1"/>
              </a:buClr>
              <a:buSzPts val="1100"/>
              <a:buFont typeface="Arial"/>
              <a:buNone/>
            </a:pPr>
            <a:r>
              <a:rPr lang="en" sz="1200">
                <a:solidFill>
                  <a:schemeClr val="dk1"/>
                </a:solidFill>
              </a:rPr>
              <a:t>[7] A. See, “abisee/pointer-generator,” </a:t>
            </a:r>
            <a:r>
              <a:rPr lang="en" sz="1200" i="1">
                <a:solidFill>
                  <a:schemeClr val="dk1"/>
                </a:solidFill>
              </a:rPr>
              <a:t>GitHub</a:t>
            </a:r>
            <a:r>
              <a:rPr lang="en" sz="1200">
                <a:solidFill>
                  <a:schemeClr val="dk1"/>
                </a:solidFill>
              </a:rPr>
              <a:t>, 09-Jul-2018. [Online]. Available: </a:t>
            </a:r>
            <a:r>
              <a:rPr lang="en" sz="1200" u="sng">
                <a:solidFill>
                  <a:srgbClr val="1155CC"/>
                </a:solidFill>
                <a:hlinkClick r:id="rId4"/>
              </a:rPr>
              <a:t>https://github.com/abisee/pointer-generator</a:t>
            </a:r>
            <a:r>
              <a:rPr lang="en" sz="1200">
                <a:solidFill>
                  <a:schemeClr val="dk1"/>
                </a:solidFill>
              </a:rPr>
              <a:t>. Commit a7317f573d01b944c31a76bde7218bcfc890ef6a. [Accessed: 28-Nov-2018].</a:t>
            </a:r>
            <a:endParaRPr sz="1200">
              <a:solidFill>
                <a:schemeClr val="dk1"/>
              </a:solidFill>
            </a:endParaRPr>
          </a:p>
          <a:p>
            <a:pPr marL="0" lvl="0" indent="0" algn="l" rtl="0">
              <a:lnSpc>
                <a:spcPct val="130000"/>
              </a:lnSpc>
              <a:spcBef>
                <a:spcPts val="1000"/>
              </a:spcBef>
              <a:spcAft>
                <a:spcPts val="0"/>
              </a:spcAft>
              <a:buClr>
                <a:schemeClr val="dk1"/>
              </a:buClr>
              <a:buSzPts val="1100"/>
              <a:buFont typeface="Arial"/>
              <a:buNone/>
            </a:pPr>
            <a:r>
              <a:rPr lang="en" sz="1200">
                <a:solidFill>
                  <a:schemeClr val="dk1"/>
                </a:solidFill>
              </a:rPr>
              <a:t>[8] Y. C. Chen, “ChenRocks/fast_abs_rl,” </a:t>
            </a:r>
            <a:r>
              <a:rPr lang="en" sz="1200" i="1">
                <a:solidFill>
                  <a:schemeClr val="dk1"/>
                </a:solidFill>
              </a:rPr>
              <a:t>GitHub</a:t>
            </a:r>
            <a:r>
              <a:rPr lang="en" sz="1200">
                <a:solidFill>
                  <a:schemeClr val="dk1"/>
                </a:solidFill>
              </a:rPr>
              <a:t>, 06-Aug-2018. [Online]. Available: </a:t>
            </a:r>
            <a:r>
              <a:rPr lang="en" sz="1200" u="sng">
                <a:solidFill>
                  <a:srgbClr val="1155CC"/>
                </a:solidFill>
                <a:hlinkClick r:id="rId5"/>
              </a:rPr>
              <a:t>https://github.com/ChenRocks/fast_abs_rl</a:t>
            </a:r>
            <a:r>
              <a:rPr lang="en" sz="1200">
                <a:solidFill>
                  <a:schemeClr val="dk1"/>
                </a:solidFill>
              </a:rPr>
              <a:t>. Commit aebf539107caba5be35720f5d1f9f98989a069e8. [Accessed: 28-Nov-2018].</a:t>
            </a:r>
            <a:endParaRPr/>
          </a:p>
          <a:p>
            <a:pPr marL="0" lvl="0" indent="0" algn="l" rtl="0">
              <a:spcBef>
                <a:spcPts val="0"/>
              </a:spcBef>
              <a:spcAft>
                <a:spcPts val="1600"/>
              </a:spcAft>
              <a:buNone/>
            </a:pP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67" name="Google Shape;67;p1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Project Overview</a:t>
            </a:r>
            <a:endParaRPr/>
          </a:p>
        </p:txBody>
      </p:sp>
      <p:sp>
        <p:nvSpPr>
          <p:cNvPr id="68" name="Google Shape;68;p15"/>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SzPts val="1800"/>
              <a:buChar char="●"/>
            </a:pPr>
            <a:r>
              <a:rPr lang="en"/>
              <a:t>Dataset: Facebook Data Breach</a:t>
            </a:r>
            <a:endParaRPr/>
          </a:p>
          <a:p>
            <a:pPr marL="914400" lvl="1" indent="-317500" algn="l" rtl="0">
              <a:spcBef>
                <a:spcPts val="0"/>
              </a:spcBef>
              <a:spcAft>
                <a:spcPts val="0"/>
              </a:spcAft>
              <a:buSzPts val="1400"/>
              <a:buChar char="○"/>
            </a:pPr>
            <a:r>
              <a:rPr lang="en"/>
              <a:t>Number of docs: 10829</a:t>
            </a:r>
            <a:endParaRPr/>
          </a:p>
          <a:p>
            <a:pPr marL="457200" lvl="0" indent="-342900" algn="l" rtl="0">
              <a:spcBef>
                <a:spcPts val="0"/>
              </a:spcBef>
              <a:spcAft>
                <a:spcPts val="0"/>
              </a:spcAft>
              <a:buSzPts val="1800"/>
              <a:buChar char="●"/>
            </a:pPr>
            <a:r>
              <a:rPr lang="en"/>
              <a:t>Tools Used</a:t>
            </a:r>
            <a:endParaRPr/>
          </a:p>
          <a:p>
            <a:pPr marL="914400" lvl="1" indent="-317500" algn="l" rtl="0">
              <a:spcBef>
                <a:spcPts val="0"/>
              </a:spcBef>
              <a:spcAft>
                <a:spcPts val="0"/>
              </a:spcAft>
              <a:buSzPts val="1400"/>
              <a:buChar char="○"/>
            </a:pPr>
            <a:r>
              <a:rPr lang="en"/>
              <a:t>Scala</a:t>
            </a:r>
            <a:endParaRPr/>
          </a:p>
          <a:p>
            <a:pPr marL="914400" lvl="1" indent="-317500" algn="l" rtl="0">
              <a:spcBef>
                <a:spcPts val="0"/>
              </a:spcBef>
              <a:spcAft>
                <a:spcPts val="0"/>
              </a:spcAft>
              <a:buSzPts val="1400"/>
              <a:buChar char="○"/>
            </a:pPr>
            <a:r>
              <a:rPr lang="en"/>
              <a:t>ArchiveSpark</a:t>
            </a:r>
            <a:endParaRPr/>
          </a:p>
          <a:p>
            <a:pPr marL="914400" lvl="1" indent="-317500" algn="l" rtl="0">
              <a:spcBef>
                <a:spcPts val="0"/>
              </a:spcBef>
              <a:spcAft>
                <a:spcPts val="0"/>
              </a:spcAft>
              <a:buSzPts val="1400"/>
              <a:buChar char="○"/>
            </a:pPr>
            <a:r>
              <a:rPr lang="en"/>
              <a:t>PySpark</a:t>
            </a:r>
            <a:endParaRPr/>
          </a:p>
          <a:p>
            <a:pPr marL="914400" lvl="1" indent="-317500" algn="l" rtl="0">
              <a:spcBef>
                <a:spcPts val="0"/>
              </a:spcBef>
              <a:spcAft>
                <a:spcPts val="0"/>
              </a:spcAft>
              <a:buSzPts val="1400"/>
              <a:buChar char="○"/>
            </a:pPr>
            <a:r>
              <a:rPr lang="en"/>
              <a:t>Python</a:t>
            </a:r>
            <a:endParaRPr/>
          </a:p>
          <a:p>
            <a:pPr marL="914400" lvl="1" indent="-317500" algn="l" rtl="0">
              <a:spcBef>
                <a:spcPts val="0"/>
              </a:spcBef>
              <a:spcAft>
                <a:spcPts val="0"/>
              </a:spcAft>
              <a:buSzPts val="1400"/>
              <a:buChar char="○"/>
            </a:pPr>
            <a:r>
              <a:rPr lang="en"/>
              <a:t>NLTK</a:t>
            </a:r>
            <a:endParaRPr/>
          </a:p>
          <a:p>
            <a:pPr marL="914400" lvl="1" indent="-317500" algn="l" rtl="0">
              <a:spcBef>
                <a:spcPts val="0"/>
              </a:spcBef>
              <a:spcAft>
                <a:spcPts val="0"/>
              </a:spcAft>
              <a:buSzPts val="1400"/>
              <a:buChar char="○"/>
            </a:pPr>
            <a:r>
              <a:rPr lang="en"/>
              <a:t>Gensim</a:t>
            </a:r>
            <a:endParaRPr/>
          </a:p>
          <a:p>
            <a:pPr marL="914400" lvl="1" indent="-317500" algn="l" rtl="0">
              <a:spcBef>
                <a:spcPts val="0"/>
              </a:spcBef>
              <a:spcAft>
                <a:spcPts val="0"/>
              </a:spcAft>
              <a:buSzPts val="1400"/>
              <a:buChar char="○"/>
            </a:pPr>
            <a:r>
              <a:rPr lang="en"/>
              <a:t>SpaCy</a:t>
            </a:r>
            <a:endParaRPr/>
          </a:p>
          <a:p>
            <a:pPr marL="914400" lvl="1" indent="-317500" algn="l" rtl="0">
              <a:spcBef>
                <a:spcPts val="0"/>
              </a:spcBef>
              <a:spcAft>
                <a:spcPts val="0"/>
              </a:spcAft>
              <a:buSzPts val="1400"/>
              <a:buChar char="○"/>
            </a:pPr>
            <a:r>
              <a:rPr lang="en"/>
              <a:t>Pointer-Generator</a:t>
            </a:r>
            <a:endParaRPr/>
          </a:p>
          <a:p>
            <a:pPr marL="914400" lvl="1" indent="-317500" algn="l" rtl="0">
              <a:spcBef>
                <a:spcPts val="0"/>
              </a:spcBef>
              <a:spcAft>
                <a:spcPts val="0"/>
              </a:spcAft>
              <a:buSzPts val="1400"/>
              <a:buChar char="○"/>
            </a:pPr>
            <a:r>
              <a:rPr lang="en"/>
              <a:t>FastAbsRL</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73" name="Google Shape;73;p1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Data Cleaning Overview</a:t>
            </a:r>
            <a:endParaRPr/>
          </a:p>
        </p:txBody>
      </p:sp>
      <p:sp>
        <p:nvSpPr>
          <p:cNvPr id="74" name="Google Shape;74;p16"/>
          <p:cNvSpPr/>
          <p:nvPr/>
        </p:nvSpPr>
        <p:spPr>
          <a:xfrm>
            <a:off x="1338225" y="1727200"/>
            <a:ext cx="1581300" cy="571500"/>
          </a:xfrm>
          <a:prstGeom prst="roundRect">
            <a:avLst>
              <a:gd name="adj" fmla="val 16667"/>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a:t>Extract text from HTML tags</a:t>
            </a:r>
            <a:endParaRPr/>
          </a:p>
        </p:txBody>
      </p:sp>
      <p:sp>
        <p:nvSpPr>
          <p:cNvPr id="75" name="Google Shape;75;p16"/>
          <p:cNvSpPr/>
          <p:nvPr/>
        </p:nvSpPr>
        <p:spPr>
          <a:xfrm>
            <a:off x="1338225" y="2574925"/>
            <a:ext cx="1581300" cy="571500"/>
          </a:xfrm>
          <a:prstGeom prst="roundRect">
            <a:avLst>
              <a:gd name="adj" fmla="val 16667"/>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a:t>jusText [1] Cleaning</a:t>
            </a:r>
            <a:endParaRPr/>
          </a:p>
        </p:txBody>
      </p:sp>
      <p:sp>
        <p:nvSpPr>
          <p:cNvPr id="76" name="Google Shape;76;p16"/>
          <p:cNvSpPr/>
          <p:nvPr/>
        </p:nvSpPr>
        <p:spPr>
          <a:xfrm>
            <a:off x="3862275" y="1679575"/>
            <a:ext cx="3943500" cy="571500"/>
          </a:xfrm>
          <a:prstGeom prst="roundRect">
            <a:avLst>
              <a:gd name="adj" fmla="val 16667"/>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a:t>Preliminary bad document removal (404, Page not Found…) </a:t>
            </a:r>
            <a:endParaRPr/>
          </a:p>
        </p:txBody>
      </p:sp>
      <p:sp>
        <p:nvSpPr>
          <p:cNvPr id="77" name="Google Shape;77;p16"/>
          <p:cNvSpPr/>
          <p:nvPr/>
        </p:nvSpPr>
        <p:spPr>
          <a:xfrm>
            <a:off x="3862275" y="2574925"/>
            <a:ext cx="3943500" cy="571500"/>
          </a:xfrm>
          <a:prstGeom prst="roundRect">
            <a:avLst>
              <a:gd name="adj" fmla="val 16667"/>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a:t>Re-encode into UTF-8</a:t>
            </a:r>
            <a:endParaRPr/>
          </a:p>
        </p:txBody>
      </p:sp>
      <p:sp>
        <p:nvSpPr>
          <p:cNvPr id="78" name="Google Shape;78;p16"/>
          <p:cNvSpPr/>
          <p:nvPr/>
        </p:nvSpPr>
        <p:spPr>
          <a:xfrm>
            <a:off x="3862275" y="3470275"/>
            <a:ext cx="3943500" cy="571500"/>
          </a:xfrm>
          <a:prstGeom prst="roundRect">
            <a:avLst>
              <a:gd name="adj" fmla="val 16667"/>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a:t>Final thorough dataset cleaning</a:t>
            </a:r>
            <a:endParaRPr/>
          </a:p>
        </p:txBody>
      </p:sp>
      <p:cxnSp>
        <p:nvCxnSpPr>
          <p:cNvPr id="79" name="Google Shape;79;p16"/>
          <p:cNvCxnSpPr>
            <a:stCxn id="74" idx="2"/>
            <a:endCxn id="75" idx="0"/>
          </p:cNvCxnSpPr>
          <p:nvPr/>
        </p:nvCxnSpPr>
        <p:spPr>
          <a:xfrm>
            <a:off x="2128875" y="2298700"/>
            <a:ext cx="0" cy="276300"/>
          </a:xfrm>
          <a:prstGeom prst="straightConnector1">
            <a:avLst/>
          </a:prstGeom>
          <a:noFill/>
          <a:ln w="9525" cap="flat" cmpd="sng">
            <a:solidFill>
              <a:srgbClr val="000000"/>
            </a:solidFill>
            <a:prstDash val="solid"/>
            <a:round/>
            <a:headEnd type="none" w="med" len="med"/>
            <a:tailEnd type="triangle" w="med" len="med"/>
          </a:ln>
        </p:spPr>
      </p:cxnSp>
      <p:cxnSp>
        <p:nvCxnSpPr>
          <p:cNvPr id="80" name="Google Shape;80;p16"/>
          <p:cNvCxnSpPr>
            <a:stCxn id="75" idx="3"/>
            <a:endCxn id="76" idx="1"/>
          </p:cNvCxnSpPr>
          <p:nvPr/>
        </p:nvCxnSpPr>
        <p:spPr>
          <a:xfrm rot="10800000" flipH="1">
            <a:off x="2919525" y="1965475"/>
            <a:ext cx="942900" cy="895200"/>
          </a:xfrm>
          <a:prstGeom prst="straightConnector1">
            <a:avLst/>
          </a:prstGeom>
          <a:noFill/>
          <a:ln w="9525" cap="flat" cmpd="sng">
            <a:solidFill>
              <a:srgbClr val="000000"/>
            </a:solidFill>
            <a:prstDash val="solid"/>
            <a:round/>
            <a:headEnd type="none" w="med" len="med"/>
            <a:tailEnd type="triangle" w="med" len="med"/>
          </a:ln>
        </p:spPr>
      </p:cxnSp>
      <p:cxnSp>
        <p:nvCxnSpPr>
          <p:cNvPr id="81" name="Google Shape;81;p16"/>
          <p:cNvCxnSpPr>
            <a:stCxn id="76" idx="2"/>
            <a:endCxn id="77" idx="0"/>
          </p:cNvCxnSpPr>
          <p:nvPr/>
        </p:nvCxnSpPr>
        <p:spPr>
          <a:xfrm>
            <a:off x="5834025" y="2251075"/>
            <a:ext cx="0" cy="324000"/>
          </a:xfrm>
          <a:prstGeom prst="straightConnector1">
            <a:avLst/>
          </a:prstGeom>
          <a:noFill/>
          <a:ln w="9525" cap="flat" cmpd="sng">
            <a:solidFill>
              <a:srgbClr val="000000"/>
            </a:solidFill>
            <a:prstDash val="solid"/>
            <a:round/>
            <a:headEnd type="none" w="med" len="med"/>
            <a:tailEnd type="triangle" w="med" len="med"/>
          </a:ln>
        </p:spPr>
      </p:cxnSp>
      <p:cxnSp>
        <p:nvCxnSpPr>
          <p:cNvPr id="82" name="Google Shape;82;p16"/>
          <p:cNvCxnSpPr>
            <a:stCxn id="77" idx="2"/>
            <a:endCxn id="78" idx="0"/>
          </p:cNvCxnSpPr>
          <p:nvPr/>
        </p:nvCxnSpPr>
        <p:spPr>
          <a:xfrm>
            <a:off x="5834025" y="3146425"/>
            <a:ext cx="0" cy="324000"/>
          </a:xfrm>
          <a:prstGeom prst="straightConnector1">
            <a:avLst/>
          </a:prstGeom>
          <a:noFill/>
          <a:ln w="9525" cap="flat" cmpd="sng">
            <a:solidFill>
              <a:srgbClr val="000000"/>
            </a:solidFill>
            <a:prstDash val="solid"/>
            <a:round/>
            <a:headEnd type="none" w="med" len="med"/>
            <a:tailEnd type="triangle" w="med" len="med"/>
          </a:ln>
        </p:spPr>
      </p:cxnSp>
      <p:sp>
        <p:nvSpPr>
          <p:cNvPr id="83" name="Google Shape;83;p16"/>
          <p:cNvSpPr txBox="1"/>
          <p:nvPr/>
        </p:nvSpPr>
        <p:spPr>
          <a:xfrm>
            <a:off x="5095750" y="1888275"/>
            <a:ext cx="2084400" cy="387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t>6285 documents left</a:t>
            </a: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Google Shape;88;p1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Parameter</a:t>
            </a:r>
            <a:endParaRPr/>
          </a:p>
          <a:p>
            <a:pPr marL="0" lvl="0" indent="0" algn="l" rtl="0">
              <a:spcBef>
                <a:spcPts val="0"/>
              </a:spcBef>
              <a:spcAft>
                <a:spcPts val="0"/>
              </a:spcAft>
              <a:buNone/>
            </a:pPr>
            <a:r>
              <a:rPr lang="en"/>
              <a:t>Based</a:t>
            </a:r>
            <a:endParaRPr/>
          </a:p>
          <a:p>
            <a:pPr marL="0" lvl="0" indent="0" algn="l" rtl="0">
              <a:spcBef>
                <a:spcPts val="0"/>
              </a:spcBef>
              <a:spcAft>
                <a:spcPts val="0"/>
              </a:spcAft>
              <a:buNone/>
            </a:pPr>
            <a:r>
              <a:rPr lang="en"/>
              <a:t>Filtering </a:t>
            </a:r>
            <a:endParaRPr/>
          </a:p>
        </p:txBody>
      </p:sp>
      <p:sp>
        <p:nvSpPr>
          <p:cNvPr id="89" name="Google Shape;89;p17"/>
          <p:cNvSpPr/>
          <p:nvPr/>
        </p:nvSpPr>
        <p:spPr>
          <a:xfrm>
            <a:off x="311700" y="4265700"/>
            <a:ext cx="1945500" cy="517800"/>
          </a:xfrm>
          <a:prstGeom prst="roundRect">
            <a:avLst>
              <a:gd name="adj" fmla="val 16667"/>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a:t>3887 documents left</a:t>
            </a:r>
            <a:endParaRPr/>
          </a:p>
        </p:txBody>
      </p:sp>
      <p:sp>
        <p:nvSpPr>
          <p:cNvPr id="90" name="Google Shape;90;p17"/>
          <p:cNvSpPr/>
          <p:nvPr/>
        </p:nvSpPr>
        <p:spPr>
          <a:xfrm>
            <a:off x="2648100" y="499375"/>
            <a:ext cx="1139400" cy="281700"/>
          </a:xfrm>
          <a:prstGeom prst="roundRect">
            <a:avLst>
              <a:gd name="adj" fmla="val 16667"/>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a:t>title</a:t>
            </a:r>
            <a:endParaRPr/>
          </a:p>
        </p:txBody>
      </p:sp>
      <p:sp>
        <p:nvSpPr>
          <p:cNvPr id="91" name="Google Shape;91;p17"/>
          <p:cNvSpPr/>
          <p:nvPr/>
        </p:nvSpPr>
        <p:spPr>
          <a:xfrm>
            <a:off x="4824058" y="68575"/>
            <a:ext cx="2770200" cy="1143300"/>
          </a:xfrm>
          <a:prstGeom prst="roundRect">
            <a:avLst>
              <a:gd name="adj" fmla="val 16667"/>
            </a:avLst>
          </a:prstGeom>
          <a:solidFill>
            <a:srgbClr val="FFF2CC"/>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457200" lvl="0" indent="-304800" algn="l" rtl="0">
              <a:spcBef>
                <a:spcPts val="0"/>
              </a:spcBef>
              <a:spcAft>
                <a:spcPts val="0"/>
              </a:spcAft>
              <a:buSzPts val="1200"/>
              <a:buChar char="-"/>
            </a:pPr>
            <a:r>
              <a:rPr lang="en" sz="1200"/>
              <a:t>"twitter" </a:t>
            </a:r>
            <a:endParaRPr sz="1200"/>
          </a:p>
          <a:p>
            <a:pPr marL="457200" lvl="0" indent="-304800" algn="l" rtl="0">
              <a:spcBef>
                <a:spcPts val="0"/>
              </a:spcBef>
              <a:spcAft>
                <a:spcPts val="0"/>
              </a:spcAft>
              <a:buSzPts val="1200"/>
              <a:buChar char="-"/>
            </a:pPr>
            <a:r>
              <a:rPr lang="en" sz="1200"/>
              <a:t>"recent news |  whatshaking | current news feeds" </a:t>
            </a:r>
            <a:endParaRPr sz="1200"/>
          </a:p>
          <a:p>
            <a:pPr marL="457200" lvl="0" indent="-304800" algn="l" rtl="0">
              <a:spcBef>
                <a:spcPts val="0"/>
              </a:spcBef>
              <a:spcAft>
                <a:spcPts val="0"/>
              </a:spcAft>
              <a:buSzPts val="1200"/>
              <a:buChar char="-"/>
            </a:pPr>
            <a:r>
              <a:rPr lang="en" sz="1200"/>
              <a:t>"objective news" </a:t>
            </a:r>
            <a:endParaRPr sz="1200"/>
          </a:p>
          <a:p>
            <a:pPr marL="457200" lvl="0" indent="-304800" algn="l" rtl="0">
              <a:spcBef>
                <a:spcPts val="0"/>
              </a:spcBef>
              <a:spcAft>
                <a:spcPts val="0"/>
              </a:spcAft>
              <a:buSzPts val="1200"/>
              <a:buChar char="-"/>
            </a:pPr>
            <a:r>
              <a:rPr lang="en" sz="1200"/>
              <a:t>"landing page" </a:t>
            </a:r>
            <a:endParaRPr sz="1200"/>
          </a:p>
          <a:p>
            <a:pPr marL="457200" lvl="0" indent="-304800" algn="l" rtl="0">
              <a:spcBef>
                <a:spcPts val="0"/>
              </a:spcBef>
              <a:spcAft>
                <a:spcPts val="0"/>
              </a:spcAft>
              <a:buSzPts val="1200"/>
              <a:buChar char="-"/>
            </a:pPr>
            <a:r>
              <a:rPr lang="en" sz="1200"/>
              <a:t>"401" </a:t>
            </a:r>
            <a:endParaRPr sz="1200"/>
          </a:p>
        </p:txBody>
      </p:sp>
      <p:cxnSp>
        <p:nvCxnSpPr>
          <p:cNvPr id="92" name="Google Shape;92;p17"/>
          <p:cNvCxnSpPr>
            <a:stCxn id="90" idx="3"/>
            <a:endCxn id="91" idx="1"/>
          </p:cNvCxnSpPr>
          <p:nvPr/>
        </p:nvCxnSpPr>
        <p:spPr>
          <a:xfrm>
            <a:off x="3787500" y="640225"/>
            <a:ext cx="1036500" cy="0"/>
          </a:xfrm>
          <a:prstGeom prst="straightConnector1">
            <a:avLst/>
          </a:prstGeom>
          <a:noFill/>
          <a:ln w="9525" cap="flat" cmpd="sng">
            <a:solidFill>
              <a:srgbClr val="000000"/>
            </a:solidFill>
            <a:prstDash val="solid"/>
            <a:round/>
            <a:headEnd type="none" w="med" len="med"/>
            <a:tailEnd type="triangle" w="med" len="med"/>
          </a:ln>
        </p:spPr>
      </p:cxnSp>
      <p:sp>
        <p:nvSpPr>
          <p:cNvPr id="93" name="Google Shape;93;p17"/>
          <p:cNvSpPr txBox="1"/>
          <p:nvPr/>
        </p:nvSpPr>
        <p:spPr>
          <a:xfrm>
            <a:off x="3787355" y="193182"/>
            <a:ext cx="1036800" cy="128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100"/>
              <a:t>contains any of</a:t>
            </a:r>
            <a:endParaRPr sz="1100"/>
          </a:p>
        </p:txBody>
      </p:sp>
      <p:sp>
        <p:nvSpPr>
          <p:cNvPr id="94" name="Google Shape;94;p17"/>
          <p:cNvSpPr/>
          <p:nvPr/>
        </p:nvSpPr>
        <p:spPr>
          <a:xfrm>
            <a:off x="7934552" y="447004"/>
            <a:ext cx="745200" cy="386400"/>
          </a:xfrm>
          <a:prstGeom prst="roundRect">
            <a:avLst>
              <a:gd name="adj" fmla="val 16667"/>
            </a:avLst>
          </a:prstGeom>
          <a:solidFill>
            <a:srgbClr val="F4CCCC"/>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a:t>Delete</a:t>
            </a:r>
            <a:endParaRPr/>
          </a:p>
        </p:txBody>
      </p:sp>
      <p:cxnSp>
        <p:nvCxnSpPr>
          <p:cNvPr id="95" name="Google Shape;95;p17"/>
          <p:cNvCxnSpPr>
            <a:stCxn id="91" idx="3"/>
            <a:endCxn id="94" idx="1"/>
          </p:cNvCxnSpPr>
          <p:nvPr/>
        </p:nvCxnSpPr>
        <p:spPr>
          <a:xfrm>
            <a:off x="7594258" y="640225"/>
            <a:ext cx="340200" cy="0"/>
          </a:xfrm>
          <a:prstGeom prst="straightConnector1">
            <a:avLst/>
          </a:prstGeom>
          <a:noFill/>
          <a:ln w="9525" cap="flat" cmpd="sng">
            <a:solidFill>
              <a:srgbClr val="000000"/>
            </a:solidFill>
            <a:prstDash val="solid"/>
            <a:round/>
            <a:headEnd type="none" w="med" len="med"/>
            <a:tailEnd type="triangle" w="med" len="med"/>
          </a:ln>
        </p:spPr>
      </p:cxnSp>
      <p:sp>
        <p:nvSpPr>
          <p:cNvPr id="96" name="Google Shape;96;p17"/>
          <p:cNvSpPr/>
          <p:nvPr/>
        </p:nvSpPr>
        <p:spPr>
          <a:xfrm>
            <a:off x="2648250" y="1981000"/>
            <a:ext cx="1139400" cy="281700"/>
          </a:xfrm>
          <a:prstGeom prst="roundRect">
            <a:avLst>
              <a:gd name="adj" fmla="val 16667"/>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a:t>originalurl</a:t>
            </a:r>
            <a:endParaRPr/>
          </a:p>
        </p:txBody>
      </p:sp>
      <p:sp>
        <p:nvSpPr>
          <p:cNvPr id="97" name="Google Shape;97;p17"/>
          <p:cNvSpPr/>
          <p:nvPr/>
        </p:nvSpPr>
        <p:spPr>
          <a:xfrm>
            <a:off x="4824058" y="1550206"/>
            <a:ext cx="2770200" cy="1143300"/>
          </a:xfrm>
          <a:prstGeom prst="roundRect">
            <a:avLst>
              <a:gd name="adj" fmla="val 16667"/>
            </a:avLst>
          </a:prstGeom>
          <a:solidFill>
            <a:srgbClr val="FFF2CC"/>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457200" lvl="0" indent="-304800" algn="l" rtl="0">
              <a:spcBef>
                <a:spcPts val="0"/>
              </a:spcBef>
              <a:spcAft>
                <a:spcPts val="0"/>
              </a:spcAft>
              <a:buSzPts val="1200"/>
              <a:buChar char="-"/>
            </a:pPr>
            <a:r>
              <a:rPr lang="en" sz="1200"/>
              <a:t>"Money.us"</a:t>
            </a:r>
            <a:endParaRPr sz="1200"/>
          </a:p>
          <a:p>
            <a:pPr marL="457200" lvl="0" indent="-304800" algn="l" rtl="0">
              <a:spcBef>
                <a:spcPts val="0"/>
              </a:spcBef>
              <a:spcAft>
                <a:spcPts val="0"/>
              </a:spcAft>
              <a:buSzPts val="1200"/>
              <a:buChar char="-"/>
            </a:pPr>
            <a:r>
              <a:rPr lang="en" sz="1200"/>
              <a:t>"Ti.me"</a:t>
            </a:r>
            <a:endParaRPr sz="1200"/>
          </a:p>
          <a:p>
            <a:pPr marL="457200" lvl="0" indent="-304800" algn="l" rtl="0">
              <a:spcBef>
                <a:spcPts val="0"/>
              </a:spcBef>
              <a:spcAft>
                <a:spcPts val="0"/>
              </a:spcAft>
              <a:buSzPts val="1200"/>
              <a:buChar char="-"/>
            </a:pPr>
            <a:r>
              <a:rPr lang="en" sz="1200"/>
              <a:t>"Nakedcapitalism"</a:t>
            </a:r>
            <a:endParaRPr sz="1200"/>
          </a:p>
          <a:p>
            <a:pPr marL="457200" lvl="0" indent="-304800" algn="l" rtl="0">
              <a:spcBef>
                <a:spcPts val="0"/>
              </a:spcBef>
              <a:spcAft>
                <a:spcPts val="0"/>
              </a:spcAft>
              <a:buSzPts val="1200"/>
              <a:buChar char="-"/>
            </a:pPr>
            <a:r>
              <a:rPr lang="en" sz="1200"/>
              <a:t>"reddit"</a:t>
            </a:r>
            <a:endParaRPr sz="1200"/>
          </a:p>
        </p:txBody>
      </p:sp>
      <p:cxnSp>
        <p:nvCxnSpPr>
          <p:cNvPr id="98" name="Google Shape;98;p17"/>
          <p:cNvCxnSpPr>
            <a:stCxn id="96" idx="3"/>
            <a:endCxn id="97" idx="1"/>
          </p:cNvCxnSpPr>
          <p:nvPr/>
        </p:nvCxnSpPr>
        <p:spPr>
          <a:xfrm>
            <a:off x="3787650" y="2121850"/>
            <a:ext cx="1036500" cy="0"/>
          </a:xfrm>
          <a:prstGeom prst="straightConnector1">
            <a:avLst/>
          </a:prstGeom>
          <a:noFill/>
          <a:ln w="9525" cap="flat" cmpd="sng">
            <a:solidFill>
              <a:srgbClr val="000000"/>
            </a:solidFill>
            <a:prstDash val="solid"/>
            <a:round/>
            <a:headEnd type="none" w="med" len="med"/>
            <a:tailEnd type="triangle" w="med" len="med"/>
          </a:ln>
        </p:spPr>
      </p:cxnSp>
      <p:sp>
        <p:nvSpPr>
          <p:cNvPr id="99" name="Google Shape;99;p17"/>
          <p:cNvSpPr txBox="1"/>
          <p:nvPr/>
        </p:nvSpPr>
        <p:spPr>
          <a:xfrm>
            <a:off x="3787505" y="1679526"/>
            <a:ext cx="1036800" cy="128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100"/>
              <a:t>contains any of</a:t>
            </a:r>
            <a:endParaRPr sz="1100"/>
          </a:p>
        </p:txBody>
      </p:sp>
      <p:sp>
        <p:nvSpPr>
          <p:cNvPr id="100" name="Google Shape;100;p17"/>
          <p:cNvSpPr/>
          <p:nvPr/>
        </p:nvSpPr>
        <p:spPr>
          <a:xfrm>
            <a:off x="7934552" y="1928635"/>
            <a:ext cx="745200" cy="386400"/>
          </a:xfrm>
          <a:prstGeom prst="roundRect">
            <a:avLst>
              <a:gd name="adj" fmla="val 16667"/>
            </a:avLst>
          </a:prstGeom>
          <a:solidFill>
            <a:srgbClr val="F4CCCC"/>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a:t>Delete</a:t>
            </a:r>
            <a:endParaRPr/>
          </a:p>
        </p:txBody>
      </p:sp>
      <p:cxnSp>
        <p:nvCxnSpPr>
          <p:cNvPr id="101" name="Google Shape;101;p17"/>
          <p:cNvCxnSpPr>
            <a:stCxn id="97" idx="3"/>
            <a:endCxn id="100" idx="1"/>
          </p:cNvCxnSpPr>
          <p:nvPr/>
        </p:nvCxnSpPr>
        <p:spPr>
          <a:xfrm>
            <a:off x="7594258" y="2121856"/>
            <a:ext cx="340200" cy="0"/>
          </a:xfrm>
          <a:prstGeom prst="straightConnector1">
            <a:avLst/>
          </a:prstGeom>
          <a:noFill/>
          <a:ln w="9525" cap="flat" cmpd="sng">
            <a:solidFill>
              <a:srgbClr val="000000"/>
            </a:solidFill>
            <a:prstDash val="solid"/>
            <a:round/>
            <a:headEnd type="none" w="med" len="med"/>
            <a:tailEnd type="triangle" w="med" len="med"/>
          </a:ln>
        </p:spPr>
      </p:cxnSp>
      <p:sp>
        <p:nvSpPr>
          <p:cNvPr id="102" name="Google Shape;102;p17"/>
          <p:cNvSpPr/>
          <p:nvPr/>
        </p:nvSpPr>
        <p:spPr>
          <a:xfrm>
            <a:off x="2648100" y="3788825"/>
            <a:ext cx="1139400" cy="281700"/>
          </a:xfrm>
          <a:prstGeom prst="roundRect">
            <a:avLst>
              <a:gd name="adj" fmla="val 16667"/>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a:t>text</a:t>
            </a:r>
            <a:endParaRPr/>
          </a:p>
        </p:txBody>
      </p:sp>
      <p:sp>
        <p:nvSpPr>
          <p:cNvPr id="103" name="Google Shape;103;p17"/>
          <p:cNvSpPr/>
          <p:nvPr/>
        </p:nvSpPr>
        <p:spPr>
          <a:xfrm>
            <a:off x="4824058" y="3031837"/>
            <a:ext cx="2770200" cy="958500"/>
          </a:xfrm>
          <a:prstGeom prst="roundRect">
            <a:avLst>
              <a:gd name="adj" fmla="val 16667"/>
            </a:avLst>
          </a:prstGeom>
          <a:solidFill>
            <a:srgbClr val="FFF2CC"/>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457200" lvl="0" indent="-304800" algn="l" rtl="0">
              <a:spcBef>
                <a:spcPts val="0"/>
              </a:spcBef>
              <a:spcAft>
                <a:spcPts val="0"/>
              </a:spcAft>
              <a:buSzPts val="1200"/>
              <a:buChar char="-"/>
            </a:pPr>
            <a:r>
              <a:rPr lang="en" sz="1200"/>
              <a:t>"as your browser does not support javascript you won't be able to use all the features of the website"</a:t>
            </a:r>
            <a:endParaRPr sz="1200"/>
          </a:p>
          <a:p>
            <a:pPr marL="457200" lvl="0" indent="-304800" algn="l" rtl="0">
              <a:spcBef>
                <a:spcPts val="0"/>
              </a:spcBef>
              <a:spcAft>
                <a:spcPts val="0"/>
              </a:spcAft>
              <a:buSzPts val="1200"/>
              <a:buChar char="-"/>
            </a:pPr>
            <a:r>
              <a:rPr lang="en" sz="1200"/>
              <a:t>“trendolizer”</a:t>
            </a:r>
            <a:endParaRPr sz="1200"/>
          </a:p>
        </p:txBody>
      </p:sp>
      <p:cxnSp>
        <p:nvCxnSpPr>
          <p:cNvPr id="104" name="Google Shape;104;p17"/>
          <p:cNvCxnSpPr>
            <a:stCxn id="102" idx="3"/>
            <a:endCxn id="103" idx="1"/>
          </p:cNvCxnSpPr>
          <p:nvPr/>
        </p:nvCxnSpPr>
        <p:spPr>
          <a:xfrm rot="10800000" flipH="1">
            <a:off x="3787500" y="3511175"/>
            <a:ext cx="1036500" cy="418500"/>
          </a:xfrm>
          <a:prstGeom prst="straightConnector1">
            <a:avLst/>
          </a:prstGeom>
          <a:noFill/>
          <a:ln w="9525" cap="flat" cmpd="sng">
            <a:solidFill>
              <a:srgbClr val="000000"/>
            </a:solidFill>
            <a:prstDash val="solid"/>
            <a:round/>
            <a:headEnd type="none" w="med" len="med"/>
            <a:tailEnd type="triangle" w="med" len="med"/>
          </a:ln>
        </p:spPr>
      </p:cxnSp>
      <p:sp>
        <p:nvSpPr>
          <p:cNvPr id="105" name="Google Shape;105;p17"/>
          <p:cNvSpPr txBox="1"/>
          <p:nvPr/>
        </p:nvSpPr>
        <p:spPr>
          <a:xfrm rot="-1303278">
            <a:off x="3548667" y="3348940"/>
            <a:ext cx="1035958" cy="129077"/>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100"/>
              <a:t>contains any of</a:t>
            </a:r>
            <a:endParaRPr sz="1100"/>
          </a:p>
        </p:txBody>
      </p:sp>
      <p:sp>
        <p:nvSpPr>
          <p:cNvPr id="106" name="Google Shape;106;p17"/>
          <p:cNvSpPr/>
          <p:nvPr/>
        </p:nvSpPr>
        <p:spPr>
          <a:xfrm>
            <a:off x="7934552" y="3736446"/>
            <a:ext cx="745200" cy="386400"/>
          </a:xfrm>
          <a:prstGeom prst="roundRect">
            <a:avLst>
              <a:gd name="adj" fmla="val 16667"/>
            </a:avLst>
          </a:prstGeom>
          <a:solidFill>
            <a:srgbClr val="F4CCCC"/>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a:t>Delete</a:t>
            </a:r>
            <a:endParaRPr/>
          </a:p>
        </p:txBody>
      </p:sp>
      <p:cxnSp>
        <p:nvCxnSpPr>
          <p:cNvPr id="107" name="Google Shape;107;p17"/>
          <p:cNvCxnSpPr>
            <a:stCxn id="103" idx="3"/>
            <a:endCxn id="106" idx="1"/>
          </p:cNvCxnSpPr>
          <p:nvPr/>
        </p:nvCxnSpPr>
        <p:spPr>
          <a:xfrm>
            <a:off x="7594258" y="3511087"/>
            <a:ext cx="340200" cy="418500"/>
          </a:xfrm>
          <a:prstGeom prst="straightConnector1">
            <a:avLst/>
          </a:prstGeom>
          <a:noFill/>
          <a:ln w="9525" cap="flat" cmpd="sng">
            <a:solidFill>
              <a:srgbClr val="000000"/>
            </a:solidFill>
            <a:prstDash val="solid"/>
            <a:round/>
            <a:headEnd type="none" w="med" len="med"/>
            <a:tailEnd type="triangle" w="med" len="med"/>
          </a:ln>
        </p:spPr>
      </p:cxnSp>
      <p:sp>
        <p:nvSpPr>
          <p:cNvPr id="108" name="Google Shape;108;p17"/>
          <p:cNvSpPr/>
          <p:nvPr/>
        </p:nvSpPr>
        <p:spPr>
          <a:xfrm>
            <a:off x="4824058" y="4183357"/>
            <a:ext cx="2770200" cy="281700"/>
          </a:xfrm>
          <a:prstGeom prst="roundRect">
            <a:avLst>
              <a:gd name="adj" fmla="val 16667"/>
            </a:avLst>
          </a:prstGeom>
          <a:solidFill>
            <a:srgbClr val="FFF2CC"/>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457200" lvl="0" indent="-304800" algn="l" rtl="0">
              <a:spcBef>
                <a:spcPts val="0"/>
              </a:spcBef>
              <a:spcAft>
                <a:spcPts val="0"/>
              </a:spcAft>
              <a:buSzPts val="1200"/>
              <a:buChar char="-"/>
            </a:pPr>
            <a:r>
              <a:rPr lang="en" sz="1200"/>
              <a:t>“facebook”</a:t>
            </a:r>
            <a:endParaRPr sz="1200"/>
          </a:p>
        </p:txBody>
      </p:sp>
      <p:cxnSp>
        <p:nvCxnSpPr>
          <p:cNvPr id="109" name="Google Shape;109;p17"/>
          <p:cNvCxnSpPr>
            <a:stCxn id="102" idx="3"/>
            <a:endCxn id="108" idx="1"/>
          </p:cNvCxnSpPr>
          <p:nvPr/>
        </p:nvCxnSpPr>
        <p:spPr>
          <a:xfrm>
            <a:off x="3787500" y="3929675"/>
            <a:ext cx="1036500" cy="394500"/>
          </a:xfrm>
          <a:prstGeom prst="straightConnector1">
            <a:avLst/>
          </a:prstGeom>
          <a:noFill/>
          <a:ln w="9525" cap="flat" cmpd="sng">
            <a:solidFill>
              <a:srgbClr val="000000"/>
            </a:solidFill>
            <a:prstDash val="solid"/>
            <a:round/>
            <a:headEnd type="none" w="med" len="med"/>
            <a:tailEnd type="triangle" w="med" len="med"/>
          </a:ln>
        </p:spPr>
      </p:cxnSp>
      <p:cxnSp>
        <p:nvCxnSpPr>
          <p:cNvPr id="110" name="Google Shape;110;p17"/>
          <p:cNvCxnSpPr>
            <a:stCxn id="108" idx="3"/>
            <a:endCxn id="106" idx="1"/>
          </p:cNvCxnSpPr>
          <p:nvPr/>
        </p:nvCxnSpPr>
        <p:spPr>
          <a:xfrm rot="10800000" flipH="1">
            <a:off x="7594258" y="3929707"/>
            <a:ext cx="340200" cy="394500"/>
          </a:xfrm>
          <a:prstGeom prst="straightConnector1">
            <a:avLst/>
          </a:prstGeom>
          <a:noFill/>
          <a:ln w="9525" cap="flat" cmpd="sng">
            <a:solidFill>
              <a:srgbClr val="000000"/>
            </a:solidFill>
            <a:prstDash val="solid"/>
            <a:round/>
            <a:headEnd type="none" w="med" len="med"/>
            <a:tailEnd type="triangle" w="med" len="med"/>
          </a:ln>
        </p:spPr>
      </p:cxnSp>
      <p:sp>
        <p:nvSpPr>
          <p:cNvPr id="111" name="Google Shape;111;p17"/>
          <p:cNvSpPr txBox="1"/>
          <p:nvPr/>
        </p:nvSpPr>
        <p:spPr>
          <a:xfrm rot="1227653">
            <a:off x="3777557" y="4062340"/>
            <a:ext cx="1035851" cy="128933"/>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100"/>
              <a:t>does not contain</a:t>
            </a:r>
            <a:endParaRPr sz="1100"/>
          </a:p>
        </p:txBody>
      </p:sp>
      <p:sp>
        <p:nvSpPr>
          <p:cNvPr id="112" name="Google Shape;112;p17"/>
          <p:cNvSpPr/>
          <p:nvPr/>
        </p:nvSpPr>
        <p:spPr>
          <a:xfrm>
            <a:off x="2648250" y="4705100"/>
            <a:ext cx="1181700" cy="255000"/>
          </a:xfrm>
          <a:prstGeom prst="roundRect">
            <a:avLst>
              <a:gd name="adj" fmla="val 16667"/>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a:t>originalurl</a:t>
            </a:r>
            <a:endParaRPr/>
          </a:p>
        </p:txBody>
      </p:sp>
      <p:cxnSp>
        <p:nvCxnSpPr>
          <p:cNvPr id="113" name="Google Shape;113;p17"/>
          <p:cNvCxnSpPr>
            <a:stCxn id="112" idx="3"/>
            <a:endCxn id="114" idx="1"/>
          </p:cNvCxnSpPr>
          <p:nvPr/>
        </p:nvCxnSpPr>
        <p:spPr>
          <a:xfrm>
            <a:off x="3829950" y="4832600"/>
            <a:ext cx="4104600" cy="0"/>
          </a:xfrm>
          <a:prstGeom prst="straightConnector1">
            <a:avLst/>
          </a:prstGeom>
          <a:noFill/>
          <a:ln w="9525" cap="flat" cmpd="sng">
            <a:solidFill>
              <a:srgbClr val="000000"/>
            </a:solidFill>
            <a:prstDash val="solid"/>
            <a:round/>
            <a:headEnd type="none" w="med" len="med"/>
            <a:tailEnd type="triangle" w="med" len="med"/>
          </a:ln>
        </p:spPr>
      </p:cxnSp>
      <p:sp>
        <p:nvSpPr>
          <p:cNvPr id="115" name="Google Shape;115;p17"/>
          <p:cNvSpPr txBox="1"/>
          <p:nvPr/>
        </p:nvSpPr>
        <p:spPr>
          <a:xfrm>
            <a:off x="5308415" y="4541150"/>
            <a:ext cx="1086600" cy="116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100"/>
              <a:t>is empty</a:t>
            </a:r>
            <a:endParaRPr sz="1100"/>
          </a:p>
        </p:txBody>
      </p:sp>
      <p:sp>
        <p:nvSpPr>
          <p:cNvPr id="114" name="Google Shape;114;p17"/>
          <p:cNvSpPr/>
          <p:nvPr/>
        </p:nvSpPr>
        <p:spPr>
          <a:xfrm>
            <a:off x="7934538" y="4657855"/>
            <a:ext cx="780900" cy="349500"/>
          </a:xfrm>
          <a:prstGeom prst="roundRect">
            <a:avLst>
              <a:gd name="adj" fmla="val 16667"/>
            </a:avLst>
          </a:prstGeom>
          <a:solidFill>
            <a:srgbClr val="F4CCCC"/>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a:t>Delete</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Google Shape;120;p1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Removing Similar Documents</a:t>
            </a:r>
            <a:endParaRPr/>
          </a:p>
        </p:txBody>
      </p:sp>
      <p:sp>
        <p:nvSpPr>
          <p:cNvPr id="121" name="Google Shape;121;p18"/>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457200" lvl="0" indent="0" algn="l" rtl="0">
              <a:spcBef>
                <a:spcPts val="0"/>
              </a:spcBef>
              <a:spcAft>
                <a:spcPts val="0"/>
              </a:spcAft>
              <a:buNone/>
            </a:pPr>
            <a:r>
              <a:rPr lang="en"/>
              <a:t>Many documents were exact copies or similar to other documents</a:t>
            </a:r>
            <a:br>
              <a:rPr lang="en"/>
            </a:br>
            <a:br>
              <a:rPr lang="en"/>
            </a:br>
            <a:br>
              <a:rPr lang="en"/>
            </a:br>
            <a:br>
              <a:rPr lang="en"/>
            </a:br>
            <a:br>
              <a:rPr lang="en"/>
            </a:br>
            <a:br>
              <a:rPr lang="en"/>
            </a:br>
            <a:endParaRPr/>
          </a:p>
          <a:p>
            <a:pPr marL="457200" lvl="0" indent="-342900" algn="l" rtl="0">
              <a:lnSpc>
                <a:spcPct val="130000"/>
              </a:lnSpc>
              <a:spcBef>
                <a:spcPts val="1600"/>
              </a:spcBef>
              <a:spcAft>
                <a:spcPts val="0"/>
              </a:spcAft>
              <a:buClr>
                <a:schemeClr val="dk1"/>
              </a:buClr>
              <a:buSzPts val="1800"/>
              <a:buAutoNum type="arabicPeriod"/>
            </a:pPr>
            <a:r>
              <a:rPr lang="en">
                <a:solidFill>
                  <a:schemeClr val="dk1"/>
                </a:solidFill>
              </a:rPr>
              <a:t>Sort all documents in descending order of size</a:t>
            </a:r>
            <a:endParaRPr>
              <a:solidFill>
                <a:schemeClr val="dk1"/>
              </a:solidFill>
            </a:endParaRPr>
          </a:p>
          <a:p>
            <a:pPr marL="457200" lvl="0" indent="-342900" algn="l" rtl="0">
              <a:lnSpc>
                <a:spcPct val="130000"/>
              </a:lnSpc>
              <a:spcBef>
                <a:spcPts val="0"/>
              </a:spcBef>
              <a:spcAft>
                <a:spcPts val="0"/>
              </a:spcAft>
              <a:buClr>
                <a:schemeClr val="dk1"/>
              </a:buClr>
              <a:buSzPts val="1800"/>
              <a:buAutoNum type="arabicPeriod"/>
            </a:pPr>
            <a:r>
              <a:rPr lang="en">
                <a:solidFill>
                  <a:schemeClr val="dk1"/>
                </a:solidFill>
              </a:rPr>
              <a:t>Get similarity score for all document pairs (i,j) where j &gt; i</a:t>
            </a:r>
            <a:endParaRPr>
              <a:solidFill>
                <a:schemeClr val="dk1"/>
              </a:solidFill>
            </a:endParaRPr>
          </a:p>
          <a:p>
            <a:pPr marL="457200" lvl="0" indent="-342900" algn="l" rtl="0">
              <a:lnSpc>
                <a:spcPct val="130000"/>
              </a:lnSpc>
              <a:spcBef>
                <a:spcPts val="0"/>
              </a:spcBef>
              <a:spcAft>
                <a:spcPts val="0"/>
              </a:spcAft>
              <a:buClr>
                <a:schemeClr val="dk1"/>
              </a:buClr>
              <a:buSzPts val="1800"/>
              <a:buAutoNum type="arabicPeriod"/>
            </a:pPr>
            <a:r>
              <a:rPr lang="en">
                <a:solidFill>
                  <a:schemeClr val="dk1"/>
                </a:solidFill>
              </a:rPr>
              <a:t>If similarity is above threshold, delete document j</a:t>
            </a:r>
            <a:endParaRPr/>
          </a:p>
        </p:txBody>
      </p:sp>
      <p:sp>
        <p:nvSpPr>
          <p:cNvPr id="122" name="Google Shape;122;p18"/>
          <p:cNvSpPr/>
          <p:nvPr/>
        </p:nvSpPr>
        <p:spPr>
          <a:xfrm>
            <a:off x="5945100" y="499925"/>
            <a:ext cx="1945500" cy="517800"/>
          </a:xfrm>
          <a:prstGeom prst="roundRect">
            <a:avLst>
              <a:gd name="adj" fmla="val 16667"/>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a:t>2922 documents left</a:t>
            </a:r>
            <a:endParaRPr/>
          </a:p>
        </p:txBody>
      </p:sp>
      <p:pic>
        <p:nvPicPr>
          <p:cNvPr id="123" name="Google Shape;123;p18"/>
          <p:cNvPicPr preferRelativeResize="0"/>
          <p:nvPr/>
        </p:nvPicPr>
        <p:blipFill>
          <a:blip r:embed="rId3">
            <a:alphaModFix/>
          </a:blip>
          <a:stretch>
            <a:fillRect/>
          </a:stretch>
        </p:blipFill>
        <p:spPr>
          <a:xfrm>
            <a:off x="1652500" y="1828863"/>
            <a:ext cx="5839000" cy="1485775"/>
          </a:xfrm>
          <a:prstGeom prst="rect">
            <a:avLst/>
          </a:prstGeom>
          <a:noFill/>
          <a:ln>
            <a:noFill/>
          </a:ln>
        </p:spPr>
      </p:pic>
      <p:sp>
        <p:nvSpPr>
          <p:cNvPr id="124" name="Google Shape;124;p18"/>
          <p:cNvSpPr/>
          <p:nvPr/>
        </p:nvSpPr>
        <p:spPr>
          <a:xfrm>
            <a:off x="6807575" y="4307550"/>
            <a:ext cx="1664100" cy="357600"/>
          </a:xfrm>
          <a:prstGeom prst="rect">
            <a:avLst/>
          </a:prstGeom>
          <a:solidFill>
            <a:srgbClr val="FCE5CD"/>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a:t>Threshold = 0.4</a:t>
            </a: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Google Shape;129;p1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Clustering</a:t>
            </a:r>
            <a:endParaRPr/>
          </a:p>
        </p:txBody>
      </p:sp>
      <p:sp>
        <p:nvSpPr>
          <p:cNvPr id="130" name="Google Shape;130;p19"/>
          <p:cNvSpPr txBox="1">
            <a:spLocks noGrp="1"/>
          </p:cNvSpPr>
          <p:nvPr>
            <p:ph type="body" idx="1"/>
          </p:nvPr>
        </p:nvSpPr>
        <p:spPr>
          <a:xfrm>
            <a:off x="311700" y="1152475"/>
            <a:ext cx="5294400" cy="3416400"/>
          </a:xfrm>
          <a:prstGeom prst="rect">
            <a:avLst/>
          </a:prstGeom>
        </p:spPr>
        <p:txBody>
          <a:bodyPr spcFirstLastPara="1" wrap="square" lIns="91425" tIns="91425" rIns="91425" bIns="91425" anchor="t" anchorCtr="0">
            <a:noAutofit/>
          </a:bodyPr>
          <a:lstStyle/>
          <a:p>
            <a:pPr marL="457200" marR="0" lvl="0" indent="-342900" algn="l" rtl="0">
              <a:lnSpc>
                <a:spcPct val="115000"/>
              </a:lnSpc>
              <a:spcBef>
                <a:spcPts val="0"/>
              </a:spcBef>
              <a:spcAft>
                <a:spcPts val="0"/>
              </a:spcAft>
              <a:buClr>
                <a:schemeClr val="dk2"/>
              </a:buClr>
              <a:buSzPts val="1800"/>
              <a:buFont typeface="Arial"/>
              <a:buChar char="●"/>
            </a:pPr>
            <a:r>
              <a:rPr lang="en"/>
              <a:t>Use LSA to do topic modeling</a:t>
            </a:r>
            <a:endParaRPr/>
          </a:p>
          <a:p>
            <a:pPr marL="914400" marR="0" lvl="1" indent="-317500" algn="l" rtl="0">
              <a:lnSpc>
                <a:spcPct val="115000"/>
              </a:lnSpc>
              <a:spcBef>
                <a:spcPts val="0"/>
              </a:spcBef>
              <a:spcAft>
                <a:spcPts val="0"/>
              </a:spcAft>
              <a:buSzPts val="1400"/>
              <a:buChar char="○"/>
            </a:pPr>
            <a:r>
              <a:rPr lang="en"/>
              <a:t>Works better than LDA on our dataset</a:t>
            </a:r>
            <a:endParaRPr/>
          </a:p>
          <a:p>
            <a:pPr marL="457200" marR="0" lvl="0" indent="0" algn="l" rtl="0">
              <a:lnSpc>
                <a:spcPct val="115000"/>
              </a:lnSpc>
              <a:spcBef>
                <a:spcPts val="1600"/>
              </a:spcBef>
              <a:spcAft>
                <a:spcPts val="0"/>
              </a:spcAft>
              <a:buNone/>
            </a:pPr>
            <a:endParaRPr/>
          </a:p>
          <a:p>
            <a:pPr marL="457200" marR="0" lvl="0" indent="-342900" algn="l" rtl="0">
              <a:lnSpc>
                <a:spcPct val="115000"/>
              </a:lnSpc>
              <a:spcBef>
                <a:spcPts val="1600"/>
              </a:spcBef>
              <a:spcAft>
                <a:spcPts val="0"/>
              </a:spcAft>
              <a:buSzPts val="1800"/>
              <a:buChar char="●"/>
            </a:pPr>
            <a:r>
              <a:rPr lang="en"/>
              <a:t>Cluster based on LSA topic weights</a:t>
            </a:r>
            <a:endParaRPr/>
          </a:p>
          <a:p>
            <a:pPr marL="457200" marR="0" lvl="0" indent="0" algn="l" rtl="0">
              <a:lnSpc>
                <a:spcPct val="115000"/>
              </a:lnSpc>
              <a:spcBef>
                <a:spcPts val="1600"/>
              </a:spcBef>
              <a:spcAft>
                <a:spcPts val="0"/>
              </a:spcAft>
              <a:buNone/>
            </a:pPr>
            <a:endParaRPr/>
          </a:p>
          <a:p>
            <a:pPr marL="457200" marR="0" lvl="0" indent="-342900" algn="l" rtl="0">
              <a:lnSpc>
                <a:spcPct val="115000"/>
              </a:lnSpc>
              <a:spcBef>
                <a:spcPts val="1600"/>
              </a:spcBef>
              <a:spcAft>
                <a:spcPts val="0"/>
              </a:spcAft>
              <a:buClr>
                <a:schemeClr val="dk2"/>
              </a:buClr>
              <a:buSzPts val="1800"/>
              <a:buFont typeface="Arial"/>
              <a:buChar char="●"/>
            </a:pPr>
            <a:r>
              <a:rPr lang="en"/>
              <a:t>Observations:</a:t>
            </a:r>
            <a:endParaRPr/>
          </a:p>
          <a:p>
            <a:pPr marL="914400" marR="0" lvl="1" indent="-317500" algn="l" rtl="0">
              <a:lnSpc>
                <a:spcPct val="115000"/>
              </a:lnSpc>
              <a:spcBef>
                <a:spcPts val="0"/>
              </a:spcBef>
              <a:spcAft>
                <a:spcPts val="0"/>
              </a:spcAft>
              <a:buSzPts val="1400"/>
              <a:buChar char="○"/>
            </a:pPr>
            <a:r>
              <a:rPr lang="en"/>
              <a:t>Low number of topics is better</a:t>
            </a:r>
            <a:endParaRPr/>
          </a:p>
          <a:p>
            <a:pPr marL="914400" marR="0" lvl="1" indent="-317500" algn="l" rtl="0">
              <a:lnSpc>
                <a:spcPct val="115000"/>
              </a:lnSpc>
              <a:spcBef>
                <a:spcPts val="0"/>
              </a:spcBef>
              <a:spcAft>
                <a:spcPts val="0"/>
              </a:spcAft>
              <a:buSzPts val="1400"/>
              <a:buChar char="○"/>
            </a:pPr>
            <a:r>
              <a:rPr lang="en"/>
              <a:t>K-means works best</a:t>
            </a:r>
            <a:endParaRPr/>
          </a:p>
          <a:p>
            <a:pPr marL="457200" marR="0" lvl="0" indent="0" algn="l" rtl="0">
              <a:lnSpc>
                <a:spcPct val="115000"/>
              </a:lnSpc>
              <a:spcBef>
                <a:spcPts val="1600"/>
              </a:spcBef>
              <a:spcAft>
                <a:spcPts val="0"/>
              </a:spcAft>
              <a:buNone/>
            </a:pPr>
            <a:endParaRPr/>
          </a:p>
          <a:p>
            <a:pPr marL="0" marR="0" lvl="0" indent="0" algn="l" rtl="0">
              <a:lnSpc>
                <a:spcPct val="115000"/>
              </a:lnSpc>
              <a:spcBef>
                <a:spcPts val="1600"/>
              </a:spcBef>
              <a:spcAft>
                <a:spcPts val="1600"/>
              </a:spcAft>
              <a:buNone/>
            </a:pPr>
            <a:endParaRPr/>
          </a:p>
        </p:txBody>
      </p:sp>
      <p:pic>
        <p:nvPicPr>
          <p:cNvPr id="131" name="Google Shape;131;p19"/>
          <p:cNvPicPr preferRelativeResize="0"/>
          <p:nvPr/>
        </p:nvPicPr>
        <p:blipFill>
          <a:blip r:embed="rId3">
            <a:alphaModFix/>
          </a:blip>
          <a:stretch>
            <a:fillRect/>
          </a:stretch>
        </p:blipFill>
        <p:spPr>
          <a:xfrm>
            <a:off x="5666550" y="197450"/>
            <a:ext cx="3165750" cy="2374300"/>
          </a:xfrm>
          <a:prstGeom prst="rect">
            <a:avLst/>
          </a:prstGeom>
          <a:noFill/>
          <a:ln>
            <a:noFill/>
          </a:ln>
        </p:spPr>
      </p:pic>
      <p:pic>
        <p:nvPicPr>
          <p:cNvPr id="132" name="Google Shape;132;p19"/>
          <p:cNvPicPr preferRelativeResize="0"/>
          <p:nvPr/>
        </p:nvPicPr>
        <p:blipFill>
          <a:blip r:embed="rId4">
            <a:alphaModFix/>
          </a:blip>
          <a:stretch>
            <a:fillRect/>
          </a:stretch>
        </p:blipFill>
        <p:spPr>
          <a:xfrm>
            <a:off x="5666550" y="2571750"/>
            <a:ext cx="3165750" cy="2374313"/>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pic>
        <p:nvPicPr>
          <p:cNvPr id="137" name="Google Shape;137;p20"/>
          <p:cNvPicPr preferRelativeResize="0"/>
          <p:nvPr/>
        </p:nvPicPr>
        <p:blipFill>
          <a:blip r:embed="rId3">
            <a:alphaModFix/>
          </a:blip>
          <a:stretch>
            <a:fillRect/>
          </a:stretch>
        </p:blipFill>
        <p:spPr>
          <a:xfrm>
            <a:off x="2823575" y="1005025"/>
            <a:ext cx="3763325" cy="2822500"/>
          </a:xfrm>
          <a:prstGeom prst="rect">
            <a:avLst/>
          </a:prstGeom>
          <a:noFill/>
          <a:ln>
            <a:noFill/>
          </a:ln>
        </p:spPr>
      </p:pic>
      <p:sp>
        <p:nvSpPr>
          <p:cNvPr id="138" name="Google Shape;138;p20"/>
          <p:cNvSpPr/>
          <p:nvPr/>
        </p:nvSpPr>
        <p:spPr>
          <a:xfrm>
            <a:off x="191250" y="255050"/>
            <a:ext cx="2811600" cy="1728300"/>
          </a:xfrm>
          <a:prstGeom prst="rect">
            <a:avLst/>
          </a:prstGeom>
          <a:solidFill>
            <a:srgbClr val="C9DAF8"/>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000">
              <a:solidFill>
                <a:srgbClr val="666666"/>
              </a:solidFill>
            </a:endParaRPr>
          </a:p>
          <a:p>
            <a:pPr marL="0" lvl="0" indent="0" algn="l" rtl="0">
              <a:spcBef>
                <a:spcPts val="0"/>
              </a:spcBef>
              <a:spcAft>
                <a:spcPts val="0"/>
              </a:spcAft>
              <a:buNone/>
            </a:pPr>
            <a:r>
              <a:rPr lang="en" sz="1000">
                <a:solidFill>
                  <a:srgbClr val="666666"/>
                </a:solidFill>
              </a:rPr>
              <a:t>~~~~~~~~~~ Cluster 2 ~~~~~~~~~~~~</a:t>
            </a:r>
            <a:endParaRPr sz="1000">
              <a:solidFill>
                <a:srgbClr val="666666"/>
              </a:solidFill>
            </a:endParaRPr>
          </a:p>
          <a:p>
            <a:pPr marL="0" lvl="0" indent="0" algn="l" rtl="0">
              <a:spcBef>
                <a:spcPts val="0"/>
              </a:spcBef>
              <a:spcAft>
                <a:spcPts val="0"/>
              </a:spcAft>
              <a:buClr>
                <a:schemeClr val="dk1"/>
              </a:buClr>
              <a:buSzPts val="1100"/>
              <a:buFont typeface="Arial"/>
              <a:buNone/>
            </a:pPr>
            <a:r>
              <a:rPr lang="en" sz="1000" b="1">
                <a:solidFill>
                  <a:srgbClr val="666666"/>
                </a:solidFill>
              </a:rPr>
              <a:t>- </a:t>
            </a:r>
            <a:r>
              <a:rPr lang="en" sz="1000" b="1">
                <a:solidFill>
                  <a:srgbClr val="FF0000"/>
                </a:solidFill>
              </a:rPr>
              <a:t>federal trade commission</a:t>
            </a:r>
            <a:r>
              <a:rPr lang="en" sz="1000">
                <a:solidFill>
                  <a:srgbClr val="FF0000"/>
                </a:solidFill>
              </a:rPr>
              <a:t> </a:t>
            </a:r>
            <a:r>
              <a:rPr lang="en" sz="1000">
                <a:solidFill>
                  <a:srgbClr val="666666"/>
                </a:solidFill>
              </a:rPr>
              <a:t>investigation: is mark zuckerberg headed to facebook jail? #zuckerberg - tu.tv</a:t>
            </a:r>
            <a:endParaRPr sz="1000">
              <a:solidFill>
                <a:srgbClr val="666666"/>
              </a:solidFill>
            </a:endParaRPr>
          </a:p>
          <a:p>
            <a:pPr marL="0" lvl="0" indent="0" algn="l" rtl="0">
              <a:spcBef>
                <a:spcPts val="0"/>
              </a:spcBef>
              <a:spcAft>
                <a:spcPts val="0"/>
              </a:spcAft>
              <a:buNone/>
            </a:pPr>
            <a:r>
              <a:rPr lang="en" sz="1000" b="1">
                <a:solidFill>
                  <a:srgbClr val="666666"/>
                </a:solidFill>
              </a:rPr>
              <a:t>- </a:t>
            </a:r>
            <a:r>
              <a:rPr lang="en" sz="1000" b="1">
                <a:solidFill>
                  <a:srgbClr val="FF0000"/>
                </a:solidFill>
              </a:rPr>
              <a:t>ftc</a:t>
            </a:r>
            <a:r>
              <a:rPr lang="en" sz="1000">
                <a:solidFill>
                  <a:srgbClr val="666666"/>
                </a:solidFill>
              </a:rPr>
              <a:t> launches probe into facebook privacy practices  | mobile marketing magazine</a:t>
            </a:r>
            <a:endParaRPr sz="1000">
              <a:solidFill>
                <a:srgbClr val="666666"/>
              </a:solidFill>
            </a:endParaRPr>
          </a:p>
          <a:p>
            <a:pPr marL="0" lvl="0" indent="0" algn="l" rtl="0">
              <a:spcBef>
                <a:spcPts val="0"/>
              </a:spcBef>
              <a:spcAft>
                <a:spcPts val="0"/>
              </a:spcAft>
              <a:buNone/>
            </a:pPr>
            <a:r>
              <a:rPr lang="en" sz="1000">
                <a:solidFill>
                  <a:srgbClr val="666666"/>
                </a:solidFill>
              </a:rPr>
              <a:t>- facebook </a:t>
            </a:r>
            <a:r>
              <a:rPr lang="en" sz="1000" b="1">
                <a:solidFill>
                  <a:srgbClr val="FF0000"/>
                </a:solidFill>
              </a:rPr>
              <a:t>stock</a:t>
            </a:r>
            <a:r>
              <a:rPr lang="en" sz="1000">
                <a:solidFill>
                  <a:srgbClr val="666666"/>
                </a:solidFill>
              </a:rPr>
              <a:t> slides after </a:t>
            </a:r>
            <a:r>
              <a:rPr lang="en" sz="1000" b="1">
                <a:solidFill>
                  <a:srgbClr val="FF0000"/>
                </a:solidFill>
              </a:rPr>
              <a:t>ftc</a:t>
            </a:r>
            <a:r>
              <a:rPr lang="en" sz="1000">
                <a:solidFill>
                  <a:srgbClr val="666666"/>
                </a:solidFill>
              </a:rPr>
              <a:t> launches data leak investigation</a:t>
            </a:r>
            <a:endParaRPr sz="1000">
              <a:solidFill>
                <a:srgbClr val="666666"/>
              </a:solidFill>
            </a:endParaRPr>
          </a:p>
          <a:p>
            <a:pPr marL="0" lvl="0" indent="0" algn="l" rtl="0">
              <a:spcBef>
                <a:spcPts val="0"/>
              </a:spcBef>
              <a:spcAft>
                <a:spcPts val="0"/>
              </a:spcAft>
              <a:buNone/>
            </a:pPr>
            <a:r>
              <a:rPr lang="en" sz="1000" b="1">
                <a:solidFill>
                  <a:srgbClr val="666666"/>
                </a:solidFill>
              </a:rPr>
              <a:t>- </a:t>
            </a:r>
            <a:r>
              <a:rPr lang="en" sz="1000" b="1">
                <a:solidFill>
                  <a:srgbClr val="FF0000"/>
                </a:solidFill>
              </a:rPr>
              <a:t>ftc</a:t>
            </a:r>
            <a:r>
              <a:rPr lang="en" sz="1000">
                <a:solidFill>
                  <a:srgbClr val="666666"/>
                </a:solidFill>
              </a:rPr>
              <a:t>, eu, state attorneys general investigating facebook breach</a:t>
            </a:r>
            <a:endParaRPr sz="1000">
              <a:solidFill>
                <a:srgbClr val="666666"/>
              </a:solidFill>
            </a:endParaRPr>
          </a:p>
          <a:p>
            <a:pPr marL="0" lvl="0" indent="0" algn="l" rtl="0">
              <a:spcBef>
                <a:spcPts val="0"/>
              </a:spcBef>
              <a:spcAft>
                <a:spcPts val="0"/>
              </a:spcAft>
              <a:buNone/>
            </a:pPr>
            <a:endParaRPr sz="1000">
              <a:solidFill>
                <a:srgbClr val="666666"/>
              </a:solidFill>
            </a:endParaRPr>
          </a:p>
        </p:txBody>
      </p:sp>
      <p:sp>
        <p:nvSpPr>
          <p:cNvPr id="139" name="Google Shape;139;p20"/>
          <p:cNvSpPr/>
          <p:nvPr/>
        </p:nvSpPr>
        <p:spPr>
          <a:xfrm>
            <a:off x="6334175" y="340950"/>
            <a:ext cx="2677200" cy="1890600"/>
          </a:xfrm>
          <a:prstGeom prst="rect">
            <a:avLst/>
          </a:prstGeom>
          <a:solidFill>
            <a:srgbClr val="F4CC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sz="1000">
                <a:solidFill>
                  <a:srgbClr val="666666"/>
                </a:solidFill>
              </a:rPr>
              <a:t>~~~~~~~~~~ Cluster 8 ~~~~~~~~~~~~</a:t>
            </a:r>
            <a:endParaRPr sz="1000">
              <a:solidFill>
                <a:srgbClr val="666666"/>
              </a:solidFill>
            </a:endParaRPr>
          </a:p>
          <a:p>
            <a:pPr marL="0" lvl="0" indent="0" algn="l" rtl="0">
              <a:spcBef>
                <a:spcPts val="0"/>
              </a:spcBef>
              <a:spcAft>
                <a:spcPts val="0"/>
              </a:spcAft>
              <a:buNone/>
            </a:pPr>
            <a:r>
              <a:rPr lang="en" sz="1000">
                <a:solidFill>
                  <a:srgbClr val="666666"/>
                </a:solidFill>
              </a:rPr>
              <a:t>- facebook ceo zuckerberg invited to </a:t>
            </a:r>
            <a:r>
              <a:rPr lang="en" sz="1000" b="1">
                <a:solidFill>
                  <a:srgbClr val="FF0000"/>
                </a:solidFill>
              </a:rPr>
              <a:t>testify</a:t>
            </a:r>
            <a:r>
              <a:rPr lang="en" sz="1000">
                <a:solidFill>
                  <a:srgbClr val="666666"/>
                </a:solidFill>
              </a:rPr>
              <a:t> by </a:t>
            </a:r>
            <a:r>
              <a:rPr lang="en" sz="1000" b="1">
                <a:solidFill>
                  <a:srgbClr val="FF0000"/>
                </a:solidFill>
              </a:rPr>
              <a:t>senate</a:t>
            </a:r>
            <a:r>
              <a:rPr lang="en" sz="1000">
                <a:solidFill>
                  <a:srgbClr val="666666"/>
                </a:solidFill>
              </a:rPr>
              <a:t> judiciary committee - the peninsula qatar</a:t>
            </a:r>
            <a:endParaRPr sz="1000">
              <a:solidFill>
                <a:srgbClr val="666666"/>
              </a:solidFill>
            </a:endParaRPr>
          </a:p>
          <a:p>
            <a:pPr marL="0" lvl="0" indent="0" algn="l" rtl="0">
              <a:spcBef>
                <a:spcPts val="0"/>
              </a:spcBef>
              <a:spcAft>
                <a:spcPts val="0"/>
              </a:spcAft>
              <a:buNone/>
            </a:pPr>
            <a:r>
              <a:rPr lang="en" sz="1000">
                <a:solidFill>
                  <a:srgbClr val="666666"/>
                </a:solidFill>
              </a:rPr>
              <a:t>- facebooks discussions with </a:t>
            </a:r>
            <a:r>
              <a:rPr lang="en" sz="1000" b="1">
                <a:solidFill>
                  <a:srgbClr val="FF0000"/>
                </a:solidFill>
              </a:rPr>
              <a:t>congress</a:t>
            </a:r>
            <a:r>
              <a:rPr lang="en" sz="1000">
                <a:solidFill>
                  <a:srgbClr val="666666"/>
                </a:solidFill>
              </a:rPr>
              <a:t> signal mark zuckerberg will testify amid data-privacy scandal</a:t>
            </a:r>
            <a:endParaRPr sz="1000">
              <a:solidFill>
                <a:srgbClr val="666666"/>
              </a:solidFill>
            </a:endParaRPr>
          </a:p>
          <a:p>
            <a:pPr marL="0" lvl="0" indent="0" algn="l" rtl="0">
              <a:spcBef>
                <a:spcPts val="0"/>
              </a:spcBef>
              <a:spcAft>
                <a:spcPts val="0"/>
              </a:spcAft>
              <a:buNone/>
            </a:pPr>
            <a:r>
              <a:rPr lang="en" sz="1000">
                <a:solidFill>
                  <a:srgbClr val="666666"/>
                </a:solidFill>
              </a:rPr>
              <a:t>- zuckerberg declines to </a:t>
            </a:r>
            <a:r>
              <a:rPr lang="en" sz="1000" b="1">
                <a:solidFill>
                  <a:srgbClr val="FF0000"/>
                </a:solidFill>
              </a:rPr>
              <a:t>testify</a:t>
            </a:r>
            <a:r>
              <a:rPr lang="en" sz="1000">
                <a:solidFill>
                  <a:srgbClr val="666666"/>
                </a:solidFill>
              </a:rPr>
              <a:t> in uk parliament - teletrader.com</a:t>
            </a:r>
            <a:endParaRPr sz="1000">
              <a:solidFill>
                <a:srgbClr val="666666"/>
              </a:solidFill>
            </a:endParaRPr>
          </a:p>
          <a:p>
            <a:pPr marL="0" lvl="0" indent="0" algn="l" rtl="0">
              <a:spcBef>
                <a:spcPts val="0"/>
              </a:spcBef>
              <a:spcAft>
                <a:spcPts val="0"/>
              </a:spcAft>
              <a:buNone/>
            </a:pPr>
            <a:r>
              <a:rPr lang="en" sz="1000">
                <a:solidFill>
                  <a:srgbClr val="666666"/>
                </a:solidFill>
              </a:rPr>
              <a:t>- mark zuckerberg</a:t>
            </a:r>
            <a:r>
              <a:rPr lang="en" sz="1000" b="1">
                <a:solidFill>
                  <a:srgbClr val="666666"/>
                </a:solidFill>
              </a:rPr>
              <a:t> </a:t>
            </a:r>
            <a:r>
              <a:rPr lang="en" sz="1000" b="1">
                <a:solidFill>
                  <a:srgbClr val="FF0000"/>
                </a:solidFill>
              </a:rPr>
              <a:t>refuses to give evidence</a:t>
            </a:r>
            <a:r>
              <a:rPr lang="en" sz="1000">
                <a:solidFill>
                  <a:srgbClr val="666666"/>
                </a:solidFill>
              </a:rPr>
              <a:t> on facebook scandal | daily mail online</a:t>
            </a:r>
            <a:endParaRPr sz="1000">
              <a:solidFill>
                <a:srgbClr val="666666"/>
              </a:solidFill>
            </a:endParaRPr>
          </a:p>
        </p:txBody>
      </p:sp>
      <p:sp>
        <p:nvSpPr>
          <p:cNvPr id="140" name="Google Shape;140;p20"/>
          <p:cNvSpPr/>
          <p:nvPr/>
        </p:nvSpPr>
        <p:spPr>
          <a:xfrm>
            <a:off x="6422425" y="2803975"/>
            <a:ext cx="2636400" cy="2127000"/>
          </a:xfrm>
          <a:prstGeom prst="rect">
            <a:avLst/>
          </a:prstGeom>
          <a:solidFill>
            <a:srgbClr val="CFE2F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000">
              <a:solidFill>
                <a:srgbClr val="666666"/>
              </a:solidFill>
            </a:endParaRPr>
          </a:p>
          <a:p>
            <a:pPr marL="0" lvl="0" indent="0" algn="l" rtl="0">
              <a:spcBef>
                <a:spcPts val="0"/>
              </a:spcBef>
              <a:spcAft>
                <a:spcPts val="0"/>
              </a:spcAft>
              <a:buNone/>
            </a:pPr>
            <a:endParaRPr sz="1000">
              <a:solidFill>
                <a:srgbClr val="666666"/>
              </a:solidFill>
            </a:endParaRPr>
          </a:p>
          <a:p>
            <a:pPr marL="0" lvl="0" indent="0" algn="l" rtl="0">
              <a:spcBef>
                <a:spcPts val="0"/>
              </a:spcBef>
              <a:spcAft>
                <a:spcPts val="0"/>
              </a:spcAft>
              <a:buNone/>
            </a:pPr>
            <a:endParaRPr sz="1000">
              <a:solidFill>
                <a:srgbClr val="666666"/>
              </a:solidFill>
            </a:endParaRPr>
          </a:p>
          <a:p>
            <a:pPr marL="0" lvl="0" indent="0" algn="l" rtl="0">
              <a:spcBef>
                <a:spcPts val="0"/>
              </a:spcBef>
              <a:spcAft>
                <a:spcPts val="0"/>
              </a:spcAft>
              <a:buNone/>
            </a:pPr>
            <a:r>
              <a:rPr lang="en" sz="1000">
                <a:solidFill>
                  <a:srgbClr val="666666"/>
                </a:solidFill>
              </a:rPr>
              <a:t>~~~~~~~~~~ Cluster 3 ~~~~~~~~~~~~</a:t>
            </a:r>
            <a:endParaRPr sz="1000">
              <a:solidFill>
                <a:srgbClr val="666666"/>
              </a:solidFill>
            </a:endParaRPr>
          </a:p>
          <a:p>
            <a:pPr marL="0" lvl="0" indent="0" algn="l" rtl="0">
              <a:spcBef>
                <a:spcPts val="0"/>
              </a:spcBef>
              <a:spcAft>
                <a:spcPts val="0"/>
              </a:spcAft>
              <a:buNone/>
            </a:pPr>
            <a:r>
              <a:rPr lang="en" sz="1000">
                <a:solidFill>
                  <a:srgbClr val="666666"/>
                </a:solidFill>
              </a:rPr>
              <a:t>- </a:t>
            </a:r>
            <a:r>
              <a:rPr lang="en" sz="1000" b="1">
                <a:solidFill>
                  <a:srgbClr val="FF0000"/>
                </a:solidFill>
              </a:rPr>
              <a:t>trump-linked firm</a:t>
            </a:r>
            <a:r>
              <a:rPr lang="en" sz="1000">
                <a:solidFill>
                  <a:srgbClr val="666666"/>
                </a:solidFill>
              </a:rPr>
              <a:t> collected data from 50 million facebook profiles -axios</a:t>
            </a:r>
            <a:endParaRPr sz="1000">
              <a:solidFill>
                <a:srgbClr val="666666"/>
              </a:solidFill>
            </a:endParaRPr>
          </a:p>
          <a:p>
            <a:pPr marL="0" lvl="0" indent="0" algn="l" rtl="0">
              <a:spcBef>
                <a:spcPts val="0"/>
              </a:spcBef>
              <a:spcAft>
                <a:spcPts val="0"/>
              </a:spcAft>
              <a:buNone/>
            </a:pPr>
            <a:r>
              <a:rPr lang="en" sz="1000">
                <a:solidFill>
                  <a:srgbClr val="666666"/>
                </a:solidFill>
              </a:rPr>
              <a:t>- facebook suspends </a:t>
            </a:r>
            <a:r>
              <a:rPr lang="en" sz="1000" b="1">
                <a:solidFill>
                  <a:srgbClr val="FF0000"/>
                </a:solidFill>
              </a:rPr>
              <a:t>trump-linked data firm</a:t>
            </a:r>
            <a:r>
              <a:rPr lang="en" sz="1000">
                <a:solidFill>
                  <a:srgbClr val="FF0000"/>
                </a:solidFill>
              </a:rPr>
              <a:t> </a:t>
            </a:r>
            <a:r>
              <a:rPr lang="en" sz="1000" b="1">
                <a:solidFill>
                  <a:srgbClr val="FF0000"/>
                </a:solidFill>
              </a:rPr>
              <a:t>cambridge analytica</a:t>
            </a:r>
            <a:r>
              <a:rPr lang="en" sz="1000">
                <a:solidFill>
                  <a:srgbClr val="666666"/>
                </a:solidFill>
              </a:rPr>
              <a:t> (update: response)</a:t>
            </a:r>
            <a:endParaRPr sz="1000">
              <a:solidFill>
                <a:srgbClr val="666666"/>
              </a:solidFill>
            </a:endParaRPr>
          </a:p>
          <a:p>
            <a:pPr marL="0" lvl="0" indent="0" algn="l" rtl="0">
              <a:spcBef>
                <a:spcPts val="0"/>
              </a:spcBef>
              <a:spcAft>
                <a:spcPts val="0"/>
              </a:spcAft>
              <a:buNone/>
            </a:pPr>
            <a:r>
              <a:rPr lang="en" sz="1000">
                <a:solidFill>
                  <a:srgbClr val="666666"/>
                </a:solidFill>
              </a:rPr>
              <a:t>- how </a:t>
            </a:r>
            <a:r>
              <a:rPr lang="en" sz="1000" b="1">
                <a:solidFill>
                  <a:srgbClr val="FF0000"/>
                </a:solidFill>
              </a:rPr>
              <a:t>trump</a:t>
            </a:r>
            <a:r>
              <a:rPr lang="en" sz="1000">
                <a:solidFill>
                  <a:srgbClr val="666666"/>
                </a:solidFill>
              </a:rPr>
              <a:t> consultants exploited the facebook data of millions | the seattle times</a:t>
            </a:r>
            <a:endParaRPr sz="1000">
              <a:solidFill>
                <a:srgbClr val="666666"/>
              </a:solidFill>
            </a:endParaRPr>
          </a:p>
          <a:p>
            <a:pPr marL="0" lvl="0" indent="0" algn="l" rtl="0">
              <a:spcBef>
                <a:spcPts val="0"/>
              </a:spcBef>
              <a:spcAft>
                <a:spcPts val="0"/>
              </a:spcAft>
              <a:buNone/>
            </a:pPr>
            <a:r>
              <a:rPr lang="en" sz="1000">
                <a:solidFill>
                  <a:srgbClr val="666666"/>
                </a:solidFill>
              </a:rPr>
              <a:t>- facebook bans </a:t>
            </a:r>
            <a:r>
              <a:rPr lang="en" sz="1000" b="1">
                <a:solidFill>
                  <a:srgbClr val="FF0000"/>
                </a:solidFill>
              </a:rPr>
              <a:t>trump</a:t>
            </a:r>
            <a:r>
              <a:rPr lang="en" sz="1000">
                <a:solidFill>
                  <a:srgbClr val="666666"/>
                </a:solidFill>
              </a:rPr>
              <a:t> campaign's data analytics firm, </a:t>
            </a:r>
            <a:r>
              <a:rPr lang="en" sz="1000" b="1">
                <a:solidFill>
                  <a:srgbClr val="FF0000"/>
                </a:solidFill>
              </a:rPr>
              <a:t>cambridge analytica</a:t>
            </a:r>
            <a:r>
              <a:rPr lang="en" sz="1000">
                <a:solidFill>
                  <a:srgbClr val="666666"/>
                </a:solidFill>
              </a:rPr>
              <a:t> | breitbart</a:t>
            </a:r>
            <a:endParaRPr sz="1000">
              <a:solidFill>
                <a:srgbClr val="666666"/>
              </a:solidFill>
            </a:endParaRPr>
          </a:p>
          <a:p>
            <a:pPr marL="0" lvl="0" indent="0" algn="l" rtl="0">
              <a:spcBef>
                <a:spcPts val="0"/>
              </a:spcBef>
              <a:spcAft>
                <a:spcPts val="0"/>
              </a:spcAft>
              <a:buNone/>
            </a:pPr>
            <a:r>
              <a:rPr lang="en" sz="1000">
                <a:solidFill>
                  <a:srgbClr val="666666"/>
                </a:solidFill>
              </a:rPr>
              <a:t>- </a:t>
            </a:r>
            <a:r>
              <a:rPr lang="en" sz="1000" b="1">
                <a:solidFill>
                  <a:srgbClr val="FF0000"/>
                </a:solidFill>
              </a:rPr>
              <a:t>trump-linked firm</a:t>
            </a:r>
            <a:r>
              <a:rPr lang="en" sz="1000">
                <a:solidFill>
                  <a:srgbClr val="666666"/>
                </a:solidFill>
              </a:rPr>
              <a:t> obtained data of 50m facebook users - cnet</a:t>
            </a:r>
            <a:endParaRPr sz="1000">
              <a:solidFill>
                <a:srgbClr val="666666"/>
              </a:solidFill>
            </a:endParaRPr>
          </a:p>
          <a:p>
            <a:pPr marL="0" lvl="0" indent="0" algn="l" rtl="0">
              <a:spcBef>
                <a:spcPts val="0"/>
              </a:spcBef>
              <a:spcAft>
                <a:spcPts val="0"/>
              </a:spcAft>
              <a:buNone/>
            </a:pPr>
            <a:endParaRPr sz="1000">
              <a:solidFill>
                <a:srgbClr val="666666"/>
              </a:solidFill>
            </a:endParaRPr>
          </a:p>
          <a:p>
            <a:pPr marL="0" lvl="0" indent="0" algn="l" rtl="0">
              <a:spcBef>
                <a:spcPts val="0"/>
              </a:spcBef>
              <a:spcAft>
                <a:spcPts val="0"/>
              </a:spcAft>
              <a:buNone/>
            </a:pPr>
            <a:endParaRPr sz="1000">
              <a:solidFill>
                <a:srgbClr val="666666"/>
              </a:solidFill>
            </a:endParaRPr>
          </a:p>
          <a:p>
            <a:pPr marL="0" lvl="0" indent="0" algn="l" rtl="0">
              <a:spcBef>
                <a:spcPts val="0"/>
              </a:spcBef>
              <a:spcAft>
                <a:spcPts val="0"/>
              </a:spcAft>
              <a:buNone/>
            </a:pPr>
            <a:endParaRPr sz="1000">
              <a:solidFill>
                <a:srgbClr val="666666"/>
              </a:solidFill>
            </a:endParaRPr>
          </a:p>
        </p:txBody>
      </p:sp>
      <p:sp>
        <p:nvSpPr>
          <p:cNvPr id="141" name="Google Shape;141;p20"/>
          <p:cNvSpPr/>
          <p:nvPr/>
        </p:nvSpPr>
        <p:spPr>
          <a:xfrm>
            <a:off x="144925" y="2724150"/>
            <a:ext cx="2765100" cy="1844400"/>
          </a:xfrm>
          <a:prstGeom prst="rect">
            <a:avLst/>
          </a:prstGeom>
          <a:solidFill>
            <a:srgbClr val="DFEAB7"/>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000">
              <a:solidFill>
                <a:srgbClr val="666666"/>
              </a:solidFill>
            </a:endParaRPr>
          </a:p>
          <a:p>
            <a:pPr marL="0" lvl="0" indent="0" algn="l" rtl="0">
              <a:spcBef>
                <a:spcPts val="0"/>
              </a:spcBef>
              <a:spcAft>
                <a:spcPts val="0"/>
              </a:spcAft>
              <a:buNone/>
            </a:pPr>
            <a:r>
              <a:rPr lang="en" sz="1000">
                <a:solidFill>
                  <a:srgbClr val="666666"/>
                </a:solidFill>
              </a:rPr>
              <a:t>~~~~~~~~~~ Cluster 6 ~~~~~~~~~~~~</a:t>
            </a:r>
            <a:endParaRPr sz="1000">
              <a:solidFill>
                <a:srgbClr val="666666"/>
              </a:solidFill>
            </a:endParaRPr>
          </a:p>
          <a:p>
            <a:pPr marL="0" lvl="0" indent="0" algn="l" rtl="0">
              <a:spcBef>
                <a:spcPts val="0"/>
              </a:spcBef>
              <a:spcAft>
                <a:spcPts val="0"/>
              </a:spcAft>
              <a:buNone/>
            </a:pPr>
            <a:r>
              <a:rPr lang="en" sz="1000">
                <a:solidFill>
                  <a:srgbClr val="666666"/>
                </a:solidFill>
              </a:rPr>
              <a:t>- facebook </a:t>
            </a:r>
            <a:r>
              <a:rPr lang="en" sz="1000" b="1">
                <a:solidFill>
                  <a:srgbClr val="FF0000"/>
                </a:solidFill>
              </a:rPr>
              <a:t>changing privacy controls</a:t>
            </a:r>
            <a:r>
              <a:rPr lang="en" sz="1000">
                <a:solidFill>
                  <a:srgbClr val="FF0000"/>
                </a:solidFill>
              </a:rPr>
              <a:t> </a:t>
            </a:r>
            <a:r>
              <a:rPr lang="en" sz="1000">
                <a:solidFill>
                  <a:srgbClr val="666666"/>
                </a:solidFill>
              </a:rPr>
              <a:t>as criticism escalates : the two-way : npr</a:t>
            </a:r>
            <a:endParaRPr sz="1000">
              <a:solidFill>
                <a:srgbClr val="666666"/>
              </a:solidFill>
            </a:endParaRPr>
          </a:p>
          <a:p>
            <a:pPr marL="0" lvl="0" indent="0" algn="l" rtl="0">
              <a:spcBef>
                <a:spcPts val="0"/>
              </a:spcBef>
              <a:spcAft>
                <a:spcPts val="0"/>
              </a:spcAft>
              <a:buNone/>
            </a:pPr>
            <a:r>
              <a:rPr lang="en" sz="1000">
                <a:solidFill>
                  <a:srgbClr val="666666"/>
                </a:solidFill>
              </a:rPr>
              <a:t>- facebook </a:t>
            </a:r>
            <a:r>
              <a:rPr lang="en" sz="1000" b="1">
                <a:solidFill>
                  <a:srgbClr val="FF0000"/>
                </a:solidFill>
              </a:rPr>
              <a:t>changes layout</a:t>
            </a:r>
            <a:r>
              <a:rPr lang="en" sz="1000">
                <a:solidFill>
                  <a:srgbClr val="666666"/>
                </a:solidFill>
              </a:rPr>
              <a:t> to highlight privacy settings | wben 930am</a:t>
            </a:r>
            <a:endParaRPr sz="1000">
              <a:solidFill>
                <a:srgbClr val="666666"/>
              </a:solidFill>
            </a:endParaRPr>
          </a:p>
          <a:p>
            <a:pPr marL="0" lvl="0" indent="0" algn="l" rtl="0">
              <a:spcBef>
                <a:spcPts val="0"/>
              </a:spcBef>
              <a:spcAft>
                <a:spcPts val="0"/>
              </a:spcAft>
              <a:buNone/>
            </a:pPr>
            <a:r>
              <a:rPr lang="en" sz="1000">
                <a:solidFill>
                  <a:srgbClr val="666666"/>
                </a:solidFill>
              </a:rPr>
              <a:t>- facebook </a:t>
            </a:r>
            <a:r>
              <a:rPr lang="en" sz="1000" b="1">
                <a:solidFill>
                  <a:srgbClr val="FF0000"/>
                </a:solidFill>
              </a:rPr>
              <a:t>announces overhaul</a:t>
            </a:r>
            <a:r>
              <a:rPr lang="en" sz="1000">
                <a:solidFill>
                  <a:srgbClr val="666666"/>
                </a:solidFill>
              </a:rPr>
              <a:t> of security and privacy settings - red team news</a:t>
            </a:r>
            <a:endParaRPr sz="1000">
              <a:solidFill>
                <a:srgbClr val="666666"/>
              </a:solidFill>
            </a:endParaRPr>
          </a:p>
          <a:p>
            <a:pPr marL="0" lvl="0" indent="0" algn="l" rtl="0">
              <a:spcBef>
                <a:spcPts val="0"/>
              </a:spcBef>
              <a:spcAft>
                <a:spcPts val="0"/>
              </a:spcAft>
              <a:buNone/>
            </a:pPr>
            <a:r>
              <a:rPr lang="en" sz="1000">
                <a:solidFill>
                  <a:srgbClr val="666666"/>
                </a:solidFill>
              </a:rPr>
              <a:t>- facebook data scandal </a:t>
            </a:r>
            <a:r>
              <a:rPr lang="en" sz="1000" b="1">
                <a:solidFill>
                  <a:srgbClr val="FF0000"/>
                </a:solidFill>
              </a:rPr>
              <a:t>prompts redesign</a:t>
            </a:r>
            <a:r>
              <a:rPr lang="en" sz="1000">
                <a:solidFill>
                  <a:srgbClr val="666666"/>
                </a:solidFill>
              </a:rPr>
              <a:t> of settings, privacy pages | fox news</a:t>
            </a:r>
            <a:endParaRPr sz="1000">
              <a:solidFill>
                <a:srgbClr val="666666"/>
              </a:solidFill>
            </a:endParaRPr>
          </a:p>
          <a:p>
            <a:pPr marL="0" lvl="0" indent="0" algn="l" rtl="0">
              <a:spcBef>
                <a:spcPts val="0"/>
              </a:spcBef>
              <a:spcAft>
                <a:spcPts val="0"/>
              </a:spcAft>
              <a:buNone/>
            </a:pPr>
            <a:r>
              <a:rPr lang="en" sz="1000">
                <a:solidFill>
                  <a:srgbClr val="666666"/>
                </a:solidFill>
              </a:rPr>
              <a:t>- facebook</a:t>
            </a:r>
            <a:r>
              <a:rPr lang="en" sz="1000" b="1">
                <a:solidFill>
                  <a:srgbClr val="666666"/>
                </a:solidFill>
              </a:rPr>
              <a:t> </a:t>
            </a:r>
            <a:r>
              <a:rPr lang="en" sz="1000" b="1">
                <a:solidFill>
                  <a:srgbClr val="FF0000"/>
                </a:solidFill>
              </a:rPr>
              <a:t>will make it easier</a:t>
            </a:r>
            <a:r>
              <a:rPr lang="en" sz="1000">
                <a:solidFill>
                  <a:srgbClr val="666666"/>
                </a:solidFill>
              </a:rPr>
              <a:t> for you to control your personal data  | wired</a:t>
            </a:r>
            <a:endParaRPr sz="1000">
              <a:solidFill>
                <a:srgbClr val="666666"/>
              </a:solidFill>
            </a:endParaRPr>
          </a:p>
          <a:p>
            <a:pPr marL="0" lvl="0" indent="0" algn="l" rtl="0">
              <a:spcBef>
                <a:spcPts val="0"/>
              </a:spcBef>
              <a:spcAft>
                <a:spcPts val="0"/>
              </a:spcAft>
              <a:buNone/>
            </a:pPr>
            <a:endParaRPr sz="1000">
              <a:solidFill>
                <a:srgbClr val="666666"/>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Google Shape;146;p2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Named Entity Recognition (NER)</a:t>
            </a:r>
            <a:endParaRPr/>
          </a:p>
        </p:txBody>
      </p:sp>
      <p:sp>
        <p:nvSpPr>
          <p:cNvPr id="147" name="Google Shape;147;p21"/>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SzPts val="1800"/>
              <a:buChar char="●"/>
            </a:pPr>
            <a:r>
              <a:rPr lang="en"/>
              <a:t>Used SpaCy’s [2] Named Entity Recognizer</a:t>
            </a:r>
            <a:endParaRPr/>
          </a:p>
          <a:p>
            <a:pPr marL="457200" lvl="0" indent="-342900" algn="l" rtl="0">
              <a:spcBef>
                <a:spcPts val="0"/>
              </a:spcBef>
              <a:spcAft>
                <a:spcPts val="0"/>
              </a:spcAft>
              <a:buSzPts val="1800"/>
              <a:buChar char="●"/>
            </a:pPr>
            <a:r>
              <a:rPr lang="en"/>
              <a:t>Capitalization apparently necessary for tagging of names</a:t>
            </a:r>
            <a:endParaRPr/>
          </a:p>
        </p:txBody>
      </p:sp>
      <p:graphicFrame>
        <p:nvGraphicFramePr>
          <p:cNvPr id="148" name="Google Shape;148;p21"/>
          <p:cNvGraphicFramePr/>
          <p:nvPr/>
        </p:nvGraphicFramePr>
        <p:xfrm>
          <a:off x="1931600" y="2310800"/>
          <a:ext cx="3000000" cy="3000000"/>
        </p:xfrm>
        <a:graphic>
          <a:graphicData uri="http://schemas.openxmlformats.org/drawingml/2006/table">
            <a:tbl>
              <a:tblPr>
                <a:noFill/>
                <a:tableStyleId>{84B87301-04ED-4426-8CC1-8069E0567B3E}</a:tableStyleId>
              </a:tblPr>
              <a:tblGrid>
                <a:gridCol w="2640400">
                  <a:extLst>
                    <a:ext uri="{9D8B030D-6E8A-4147-A177-3AD203B41FA5}">
                      <a16:colId xmlns:a16="http://schemas.microsoft.com/office/drawing/2014/main" val="20000"/>
                    </a:ext>
                  </a:extLst>
                </a:gridCol>
                <a:gridCol w="2640400">
                  <a:extLst>
                    <a:ext uri="{9D8B030D-6E8A-4147-A177-3AD203B41FA5}">
                      <a16:colId xmlns:a16="http://schemas.microsoft.com/office/drawing/2014/main" val="20001"/>
                    </a:ext>
                  </a:extLst>
                </a:gridCol>
              </a:tblGrid>
              <a:tr h="381000">
                <a:tc>
                  <a:txBody>
                    <a:bodyPr/>
                    <a:lstStyle/>
                    <a:p>
                      <a:pPr marL="0" lvl="0" indent="0" algn="l" rtl="0">
                        <a:spcBef>
                          <a:spcPts val="0"/>
                        </a:spcBef>
                        <a:spcAft>
                          <a:spcPts val="0"/>
                        </a:spcAft>
                        <a:buNone/>
                      </a:pPr>
                      <a:r>
                        <a:rPr lang="en"/>
                        <a:t>Entity Type</a:t>
                      </a:r>
                      <a:endParaRPr/>
                    </a:p>
                  </a:txBody>
                  <a:tcPr marL="91425" marR="91425" marT="91425" marB="91425">
                    <a:solidFill>
                      <a:srgbClr val="CCCCCC"/>
                    </a:solidFill>
                  </a:tcPr>
                </a:tc>
                <a:tc>
                  <a:txBody>
                    <a:bodyPr/>
                    <a:lstStyle/>
                    <a:p>
                      <a:pPr marL="0" lvl="0" indent="0" algn="l" rtl="0">
                        <a:spcBef>
                          <a:spcPts val="0"/>
                        </a:spcBef>
                        <a:spcAft>
                          <a:spcPts val="0"/>
                        </a:spcAft>
                        <a:buNone/>
                      </a:pPr>
                      <a:r>
                        <a:rPr lang="en"/>
                        <a:t>Named Entity</a:t>
                      </a:r>
                      <a:endParaRPr/>
                    </a:p>
                  </a:txBody>
                  <a:tcPr marL="91425" marR="91425" marT="91425" marB="91425">
                    <a:solidFill>
                      <a:srgbClr val="CCCCCC"/>
                    </a:solidFill>
                  </a:tcPr>
                </a:tc>
                <a:extLst>
                  <a:ext uri="{0D108BD9-81ED-4DB2-BD59-A6C34878D82A}">
                    <a16:rowId xmlns:a16="http://schemas.microsoft.com/office/drawing/2014/main" val="10000"/>
                  </a:ext>
                </a:extLst>
              </a:tr>
              <a:tr h="381000">
                <a:tc>
                  <a:txBody>
                    <a:bodyPr/>
                    <a:lstStyle/>
                    <a:p>
                      <a:pPr marL="0" lvl="0" indent="0" algn="l" rtl="0">
                        <a:spcBef>
                          <a:spcPts val="0"/>
                        </a:spcBef>
                        <a:spcAft>
                          <a:spcPts val="0"/>
                        </a:spcAft>
                        <a:buNone/>
                      </a:pPr>
                      <a:r>
                        <a:rPr lang="en"/>
                        <a:t>‘DATE’</a:t>
                      </a:r>
                      <a:endParaRPr/>
                    </a:p>
                  </a:txBody>
                  <a:tcPr marL="91425" marR="91425" marT="91425" marB="91425"/>
                </a:tc>
                <a:tc>
                  <a:txBody>
                    <a:bodyPr/>
                    <a:lstStyle/>
                    <a:p>
                      <a:pPr marL="0" lvl="0" indent="0" algn="l" rtl="0">
                        <a:spcBef>
                          <a:spcPts val="0"/>
                        </a:spcBef>
                        <a:spcAft>
                          <a:spcPts val="0"/>
                        </a:spcAft>
                        <a:buNone/>
                      </a:pPr>
                      <a:r>
                        <a:rPr lang="en"/>
                        <a:t>‘2016’</a:t>
                      </a:r>
                      <a:endParaRPr/>
                    </a:p>
                  </a:txBody>
                  <a:tcPr marL="91425" marR="91425" marT="91425" marB="91425"/>
                </a:tc>
                <a:extLst>
                  <a:ext uri="{0D108BD9-81ED-4DB2-BD59-A6C34878D82A}">
                    <a16:rowId xmlns:a16="http://schemas.microsoft.com/office/drawing/2014/main" val="10001"/>
                  </a:ext>
                </a:extLst>
              </a:tr>
              <a:tr h="381000">
                <a:tc>
                  <a:txBody>
                    <a:bodyPr/>
                    <a:lstStyle/>
                    <a:p>
                      <a:pPr marL="0" lvl="0" indent="0" algn="l" rtl="0">
                        <a:spcBef>
                          <a:spcPts val="0"/>
                        </a:spcBef>
                        <a:spcAft>
                          <a:spcPts val="0"/>
                        </a:spcAft>
                        <a:buClr>
                          <a:schemeClr val="dk1"/>
                        </a:buClr>
                        <a:buSzPts val="1100"/>
                        <a:buFont typeface="Arial"/>
                        <a:buNone/>
                      </a:pPr>
                      <a:r>
                        <a:rPr lang="en">
                          <a:solidFill>
                            <a:schemeClr val="dk1"/>
                          </a:solidFill>
                        </a:rPr>
                        <a:t>‘QUANTITY’</a:t>
                      </a:r>
                      <a:endParaRPr/>
                    </a:p>
                  </a:txBody>
                  <a:tcPr marL="91425" marR="91425" marT="91425" marB="91425"/>
                </a:tc>
                <a:tc>
                  <a:txBody>
                    <a:bodyPr/>
                    <a:lstStyle/>
                    <a:p>
                      <a:pPr marL="0" lvl="0" indent="0" algn="l" rtl="0">
                        <a:spcBef>
                          <a:spcPts val="0"/>
                        </a:spcBef>
                        <a:spcAft>
                          <a:spcPts val="0"/>
                        </a:spcAft>
                        <a:buNone/>
                      </a:pPr>
                      <a:r>
                        <a:rPr lang="en"/>
                        <a:t>‘as </a:t>
                      </a:r>
                      <a:r>
                        <a:rPr lang="en">
                          <a:solidFill>
                            <a:schemeClr val="dk1"/>
                          </a:solidFill>
                        </a:rPr>
                        <a:t>many as 50 million’</a:t>
                      </a:r>
                      <a:endParaRPr/>
                    </a:p>
                  </a:txBody>
                  <a:tcPr marL="91425" marR="91425" marT="91425" marB="91425"/>
                </a:tc>
                <a:extLst>
                  <a:ext uri="{0D108BD9-81ED-4DB2-BD59-A6C34878D82A}">
                    <a16:rowId xmlns:a16="http://schemas.microsoft.com/office/drawing/2014/main" val="10002"/>
                  </a:ext>
                </a:extLst>
              </a:tr>
              <a:tr h="381000">
                <a:tc>
                  <a:txBody>
                    <a:bodyPr/>
                    <a:lstStyle/>
                    <a:p>
                      <a:pPr marL="0" lvl="0" indent="0" algn="l" rtl="0">
                        <a:spcBef>
                          <a:spcPts val="0"/>
                        </a:spcBef>
                        <a:spcAft>
                          <a:spcPts val="0"/>
                        </a:spcAft>
                        <a:buNone/>
                      </a:pPr>
                      <a:r>
                        <a:rPr lang="en"/>
                        <a:t>‘MONEY’</a:t>
                      </a:r>
                      <a:endParaRPr/>
                    </a:p>
                  </a:txBody>
                  <a:tcPr marL="91425" marR="91425" marT="91425" marB="91425"/>
                </a:tc>
                <a:tc>
                  <a:txBody>
                    <a:bodyPr/>
                    <a:lstStyle/>
                    <a:p>
                      <a:pPr marL="0" lvl="0" indent="0" algn="l" rtl="0">
                        <a:spcBef>
                          <a:spcPts val="0"/>
                        </a:spcBef>
                        <a:spcAft>
                          <a:spcPts val="0"/>
                        </a:spcAft>
                        <a:buNone/>
                      </a:pPr>
                      <a:r>
                        <a:rPr lang="en"/>
                        <a:t>‘billions of dollars’</a:t>
                      </a:r>
                      <a:endParaRPr/>
                    </a:p>
                  </a:txBody>
                  <a:tcPr marL="91425" marR="91425" marT="91425" marB="91425"/>
                </a:tc>
                <a:extLst>
                  <a:ext uri="{0D108BD9-81ED-4DB2-BD59-A6C34878D82A}">
                    <a16:rowId xmlns:a16="http://schemas.microsoft.com/office/drawing/2014/main" val="10003"/>
                  </a:ext>
                </a:extLst>
              </a:tr>
            </a:tbl>
          </a:graphicData>
        </a:graphic>
      </p:graphicFrame>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2447</Words>
  <Application>Microsoft Office PowerPoint</Application>
  <PresentationFormat>On-screen Show (16:9)</PresentationFormat>
  <Paragraphs>270</Paragraphs>
  <Slides>24</Slides>
  <Notes>24</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24</vt:i4>
      </vt:variant>
    </vt:vector>
  </HeadingPairs>
  <TitlesOfParts>
    <vt:vector size="26" baseType="lpstr">
      <vt:lpstr>Arial</vt:lpstr>
      <vt:lpstr>Simple Light</vt:lpstr>
      <vt:lpstr>PowerPoint Presentation</vt:lpstr>
      <vt:lpstr>Presentation Overview</vt:lpstr>
      <vt:lpstr>Project Overview</vt:lpstr>
      <vt:lpstr>Data Cleaning Overview</vt:lpstr>
      <vt:lpstr>Parameter Based Filtering </vt:lpstr>
      <vt:lpstr>Removing Similar Documents</vt:lpstr>
      <vt:lpstr>Clustering</vt:lpstr>
      <vt:lpstr>PowerPoint Presentation</vt:lpstr>
      <vt:lpstr>Named Entity Recognition (NER)</vt:lpstr>
      <vt:lpstr>Template Summary</vt:lpstr>
      <vt:lpstr>Extractive Summaries</vt:lpstr>
      <vt:lpstr>Extractive Summaries</vt:lpstr>
      <vt:lpstr>PowerPoint Presentation</vt:lpstr>
      <vt:lpstr>PowerPoint Presentation</vt:lpstr>
      <vt:lpstr>Abstractive Summaries</vt:lpstr>
      <vt:lpstr>Abstractive Summaries</vt:lpstr>
      <vt:lpstr>PGN Abstractive Summary (Paragraph 1)</vt:lpstr>
      <vt:lpstr>PGN Abstractive Summary (Paragraph 2)</vt:lpstr>
      <vt:lpstr>ROUGE Evaluation Scores</vt:lpstr>
      <vt:lpstr>Conclusion &amp; Lessons Learned</vt:lpstr>
      <vt:lpstr>Future Work</vt:lpstr>
      <vt:lpstr>Acknowledgements</vt:lpstr>
      <vt:lpstr>References</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Leah Hamilton</cp:lastModifiedBy>
  <cp:revision>1</cp:revision>
  <dcterms:modified xsi:type="dcterms:W3CDTF">2018-12-12T22:45:10Z</dcterms:modified>
</cp:coreProperties>
</file>