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embeddedFontLst>
    <p:embeddedFont>
      <p:font typeface="Roboto" panose="020000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7"/>
  </p:normalViewPr>
  <p:slideViewPr>
    <p:cSldViewPr snapToGrid="0">
      <p:cViewPr varScale="1">
        <p:scale>
          <a:sx n="139" d="100"/>
          <a:sy n="139" d="100"/>
        </p:scale>
        <p:origin x="840"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c6f919934_0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c6f91993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f116fb2f2b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f116fb2f2b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0670433087_1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0670433087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10670433087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10670433087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0670433087_0_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0670433087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c6f919934_0_57: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c6f919934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cb20592ab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cb20592ab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f116fb2f2b_1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f116fb2f2b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c6f919934_0_5: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c6f91993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f116fb2f2b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f116fb2f2b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10670433087_0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1067043308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c6f919934_0_24: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c6f91993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0670433087_1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0670433087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10670433087_1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10670433087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f116fb2f2b_1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f116fb2f2b_1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0670433087_1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0670433087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8246400" y="4245875"/>
            <a:ext cx="897600" cy="897600"/>
          </a:xfrm>
          <a:prstGeom prst="round1Rect">
            <a:avLst>
              <a:gd name="adj" fmla="val 16667"/>
            </a:avLst>
          </a:prstGeom>
          <a:solidFill>
            <a:schemeClr val="lt1">
              <a:alpha val="6808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90525" y="1819275"/>
            <a:ext cx="8222100" cy="933600"/>
          </a:xfrm>
          <a:prstGeom prst="rect">
            <a:avLst/>
          </a:prstGeom>
        </p:spPr>
        <p:txBody>
          <a:bodyPr spcFirstLastPara="1" wrap="square" lIns="91425" tIns="91425" rIns="91425" bIns="91425" anchor="b"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3" name="Google Shape;13;p2"/>
          <p:cNvSpPr txBox="1">
            <a:spLocks noGrp="1"/>
          </p:cNvSpPr>
          <p:nvPr>
            <p:ph type="subTitle" idx="1"/>
          </p:nvPr>
        </p:nvSpPr>
        <p:spPr>
          <a:xfrm>
            <a:off x="390525" y="2789130"/>
            <a:ext cx="8222100" cy="4329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7"/>
        <p:cNvGrpSpPr/>
        <p:nvPr/>
      </p:nvGrpSpPr>
      <p:grpSpPr>
        <a:xfrm>
          <a:off x="0" y="0"/>
          <a:ext cx="0" cy="0"/>
          <a:chOff x="0" y="0"/>
          <a:chExt cx="0" cy="0"/>
        </a:xfrm>
      </p:grpSpPr>
      <p:sp>
        <p:nvSpPr>
          <p:cNvPr id="58" name="Google Shape;58;p11"/>
          <p:cNvSpPr txBox="1">
            <a:spLocks noGrp="1"/>
          </p:cNvSpPr>
          <p:nvPr>
            <p:ph type="title" hasCustomPrompt="1"/>
          </p:nvPr>
        </p:nvSpPr>
        <p:spPr>
          <a:xfrm>
            <a:off x="475500" y="1258525"/>
            <a:ext cx="8222100" cy="19635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a:spLocks noGrp="1"/>
          </p:cNvSpPr>
          <p:nvPr>
            <p:ph type="body" idx="1"/>
          </p:nvPr>
        </p:nvSpPr>
        <p:spPr>
          <a:xfrm>
            <a:off x="475500" y="3304625"/>
            <a:ext cx="82221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0" name="Google Shape;60;p11"/>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61"/>
        <p:cNvGrpSpPr/>
        <p:nvPr/>
      </p:nvGrpSpPr>
      <p:grpSpPr>
        <a:xfrm>
          <a:off x="0" y="0"/>
          <a:ext cx="0" cy="0"/>
          <a:chOff x="0" y="0"/>
          <a:chExt cx="0" cy="0"/>
        </a:xfrm>
      </p:grpSpPr>
      <p:sp>
        <p:nvSpPr>
          <p:cNvPr id="62" name="Google Shape;62;p12"/>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60950" y="2065350"/>
            <a:ext cx="8222100" cy="1012800"/>
          </a:xfrm>
          <a:prstGeom prst="rect">
            <a:avLst/>
          </a:prstGeom>
        </p:spPr>
        <p:txBody>
          <a:bodyPr spcFirstLastPara="1" wrap="square" lIns="91425" tIns="91425" rIns="91425" bIns="91425" anchor="ctr" anchorCtr="0">
            <a:no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7" name="Google Shape;17;p3"/>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2" name="Google Shape;22;p4"/>
          <p:cNvSpPr txBox="1">
            <a:spLocks noGrp="1"/>
          </p:cNvSpPr>
          <p:nvPr>
            <p:ph type="body" idx="1"/>
          </p:nvPr>
        </p:nvSpPr>
        <p:spPr>
          <a:xfrm>
            <a:off x="471900" y="1919075"/>
            <a:ext cx="8222100" cy="2710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5"/>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8" name="Google Shape;28;p5"/>
          <p:cNvSpPr txBox="1">
            <a:spLocks noGrp="1"/>
          </p:cNvSpPr>
          <p:nvPr>
            <p:ph type="body" idx="1"/>
          </p:nvPr>
        </p:nvSpPr>
        <p:spPr>
          <a:xfrm>
            <a:off x="47190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694250" y="1919075"/>
            <a:ext cx="3999900" cy="2710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35" name="Google Shape;35;p6"/>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7"/>
          <p:cNvSpPr txBox="1">
            <a:spLocks noGrp="1"/>
          </p:cNvSpPr>
          <p:nvPr>
            <p:ph type="title"/>
          </p:nvPr>
        </p:nvSpPr>
        <p:spPr>
          <a:xfrm>
            <a:off x="226078" y="357800"/>
            <a:ext cx="2808000" cy="9534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226075" y="1465800"/>
            <a:ext cx="2808000" cy="3163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lt1"/>
              </a:buClr>
              <a:buSzPts val="1200"/>
              <a:buChar char="●"/>
              <a:defRPr sz="1200">
                <a:solidFill>
                  <a:schemeClr val="lt1"/>
                </a:solidFill>
              </a:defRPr>
            </a:lvl1pPr>
            <a:lvl2pPr marL="914400" lvl="1" indent="-304800">
              <a:spcBef>
                <a:spcPts val="1600"/>
              </a:spcBef>
              <a:spcAft>
                <a:spcPts val="0"/>
              </a:spcAft>
              <a:buClr>
                <a:schemeClr val="lt1"/>
              </a:buClr>
              <a:buSzPts val="1200"/>
              <a:buChar char="○"/>
              <a:defRPr sz="1200">
                <a:solidFill>
                  <a:schemeClr val="lt1"/>
                </a:solidFill>
              </a:defRPr>
            </a:lvl2pPr>
            <a:lvl3pPr marL="1371600" lvl="2" indent="-304800">
              <a:spcBef>
                <a:spcPts val="1600"/>
              </a:spcBef>
              <a:spcAft>
                <a:spcPts val="0"/>
              </a:spcAft>
              <a:buClr>
                <a:schemeClr val="lt1"/>
              </a:buClr>
              <a:buSzPts val="1200"/>
              <a:buChar char="■"/>
              <a:defRPr sz="1200">
                <a:solidFill>
                  <a:schemeClr val="lt1"/>
                </a:solidFill>
              </a:defRPr>
            </a:lvl3pPr>
            <a:lvl4pPr marL="1828800" lvl="3" indent="-304800">
              <a:spcBef>
                <a:spcPts val="1600"/>
              </a:spcBef>
              <a:spcAft>
                <a:spcPts val="0"/>
              </a:spcAft>
              <a:buClr>
                <a:schemeClr val="lt1"/>
              </a:buClr>
              <a:buSzPts val="1200"/>
              <a:buChar char="●"/>
              <a:defRPr sz="1200">
                <a:solidFill>
                  <a:schemeClr val="lt1"/>
                </a:solidFill>
              </a:defRPr>
            </a:lvl4pPr>
            <a:lvl5pPr marL="2286000" lvl="4" indent="-304800">
              <a:spcBef>
                <a:spcPts val="1600"/>
              </a:spcBef>
              <a:spcAft>
                <a:spcPts val="0"/>
              </a:spcAft>
              <a:buClr>
                <a:schemeClr val="lt1"/>
              </a:buClr>
              <a:buSzPts val="1200"/>
              <a:buChar char="○"/>
              <a:defRPr sz="1200">
                <a:solidFill>
                  <a:schemeClr val="lt1"/>
                </a:solidFill>
              </a:defRPr>
            </a:lvl5pPr>
            <a:lvl6pPr marL="2743200" lvl="5" indent="-304800">
              <a:spcBef>
                <a:spcPts val="1600"/>
              </a:spcBef>
              <a:spcAft>
                <a:spcPts val="0"/>
              </a:spcAft>
              <a:buClr>
                <a:schemeClr val="lt1"/>
              </a:buClr>
              <a:buSzPts val="1200"/>
              <a:buChar char="■"/>
              <a:defRPr sz="1200">
                <a:solidFill>
                  <a:schemeClr val="lt1"/>
                </a:solidFill>
              </a:defRPr>
            </a:lvl6pPr>
            <a:lvl7pPr marL="3200400" lvl="6" indent="-304800">
              <a:spcBef>
                <a:spcPts val="1600"/>
              </a:spcBef>
              <a:spcAft>
                <a:spcPts val="0"/>
              </a:spcAft>
              <a:buClr>
                <a:schemeClr val="lt1"/>
              </a:buClr>
              <a:buSzPts val="1200"/>
              <a:buChar char="●"/>
              <a:defRPr sz="1200">
                <a:solidFill>
                  <a:schemeClr val="lt1"/>
                </a:solidFill>
              </a:defRPr>
            </a:lvl7pPr>
            <a:lvl8pPr marL="3657600" lvl="7" indent="-304800">
              <a:spcBef>
                <a:spcPts val="1600"/>
              </a:spcBef>
              <a:spcAft>
                <a:spcPts val="0"/>
              </a:spcAft>
              <a:buClr>
                <a:schemeClr val="lt1"/>
              </a:buClr>
              <a:buSzPts val="1200"/>
              <a:buChar char="○"/>
              <a:defRPr sz="1200">
                <a:solidFill>
                  <a:schemeClr val="lt1"/>
                </a:solidFill>
              </a:defRPr>
            </a:lvl8pPr>
            <a:lvl9pPr marL="4114800" lvl="8" indent="-304800">
              <a:spcBef>
                <a:spcPts val="1600"/>
              </a:spcBef>
              <a:spcAft>
                <a:spcPts val="1600"/>
              </a:spcAft>
              <a:buClr>
                <a:schemeClr val="lt1"/>
              </a:buClr>
              <a:buSzPts val="1200"/>
              <a:buChar char="■"/>
              <a:defRPr sz="1200">
                <a:solidFill>
                  <a:schemeClr val="lt1"/>
                </a:solidFill>
              </a:defRPr>
            </a:lvl9pPr>
          </a:lstStyle>
          <a:p>
            <a:endParaRPr/>
          </a:p>
        </p:txBody>
      </p:sp>
      <p:sp>
        <p:nvSpPr>
          <p:cNvPr id="41" name="Google Shape;41;p7"/>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488250"/>
            <a:ext cx="62271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a:endParaRPr/>
          </a:p>
        </p:txBody>
      </p:sp>
      <p:sp>
        <p:nvSpPr>
          <p:cNvPr id="44" name="Google Shape;44;p8"/>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a:endParaRPr/>
          </a:p>
        </p:txBody>
      </p:sp>
      <p:sp>
        <p:nvSpPr>
          <p:cNvPr id="49" name="Google Shape;49;p9"/>
          <p:cNvSpPr txBox="1">
            <a:spLocks noGrp="1"/>
          </p:cNvSpPr>
          <p:nvPr>
            <p:ph type="subTitle" idx="1"/>
          </p:nvPr>
        </p:nvSpPr>
        <p:spPr>
          <a:xfrm>
            <a:off x="265500" y="2779467"/>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0"/>
          <p:cNvSpPr txBox="1">
            <a:spLocks noGrp="1"/>
          </p:cNvSpPr>
          <p:nvPr>
            <p:ph type="body" idx="1"/>
          </p:nvPr>
        </p:nvSpPr>
        <p:spPr>
          <a:xfrm>
            <a:off x="57150" y="4696825"/>
            <a:ext cx="8382000" cy="4467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6" name="Google Shape;56;p10"/>
          <p:cNvSpPr txBox="1">
            <a:spLocks noGrp="1"/>
          </p:cNvSpPr>
          <p:nvPr>
            <p:ph type="sldNum" idx="12"/>
          </p:nvPr>
        </p:nvSpPr>
        <p:spPr>
          <a:xfrm>
            <a:off x="8523541" y="4695623"/>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marL="914400" lvl="1"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2pPr>
            <a:lvl3pPr marL="1371600" lvl="2"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3pPr>
            <a:lvl4pPr marL="1828800" lvl="3"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4pPr>
            <a:lvl5pPr marL="2286000" lvl="4"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5pPr>
            <a:lvl6pPr marL="2743200" lvl="5"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6pPr>
            <a:lvl7pPr marL="3200400" lvl="6"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7pPr>
            <a:lvl8pPr marL="3657600" lvl="7" indent="-317500">
              <a:lnSpc>
                <a:spcPct val="115000"/>
              </a:lnSpc>
              <a:spcBef>
                <a:spcPts val="1600"/>
              </a:spcBef>
              <a:spcAft>
                <a:spcPts val="0"/>
              </a:spcAft>
              <a:buClr>
                <a:schemeClr val="lt2"/>
              </a:buClr>
              <a:buSzPts val="1400"/>
              <a:buFont typeface="Roboto"/>
              <a:buChar char="○"/>
              <a:defRPr>
                <a:solidFill>
                  <a:schemeClr val="lt2"/>
                </a:solidFill>
                <a:latin typeface="Roboto"/>
                <a:ea typeface="Roboto"/>
                <a:cs typeface="Roboto"/>
                <a:sym typeface="Roboto"/>
              </a:defRPr>
            </a:lvl8pPr>
            <a:lvl9pPr marL="4114800" lvl="8" indent="-317500">
              <a:lnSpc>
                <a:spcPct val="115000"/>
              </a:lnSpc>
              <a:spcBef>
                <a:spcPts val="1600"/>
              </a:spcBef>
              <a:spcAft>
                <a:spcPts val="1600"/>
              </a:spcAft>
              <a:buClr>
                <a:schemeClr val="lt2"/>
              </a:buClr>
              <a:buSzPts val="1400"/>
              <a:buFont typeface="Roboto"/>
              <a:buChar char="■"/>
              <a:defRPr>
                <a:solidFill>
                  <a:schemeClr val="lt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C78D8"/>
        </a:solidFill>
        <a:effectLst/>
      </p:bgPr>
    </p:bg>
    <p:spTree>
      <p:nvGrpSpPr>
        <p:cNvPr id="1" name="Shape 66"/>
        <p:cNvGrpSpPr/>
        <p:nvPr/>
      </p:nvGrpSpPr>
      <p:grpSpPr>
        <a:xfrm>
          <a:off x="0" y="0"/>
          <a:ext cx="0" cy="0"/>
          <a:chOff x="0" y="0"/>
          <a:chExt cx="0" cy="0"/>
        </a:xfrm>
      </p:grpSpPr>
      <p:sp>
        <p:nvSpPr>
          <p:cNvPr id="67" name="Google Shape;67;p13"/>
          <p:cNvSpPr txBox="1">
            <a:spLocks noGrp="1"/>
          </p:cNvSpPr>
          <p:nvPr>
            <p:ph type="ctrTitle"/>
          </p:nvPr>
        </p:nvSpPr>
        <p:spPr>
          <a:xfrm>
            <a:off x="502650" y="123475"/>
            <a:ext cx="7687500" cy="841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500"/>
              <a:t>Project: Tourism Websites</a:t>
            </a:r>
            <a:endParaRPr sz="4500"/>
          </a:p>
        </p:txBody>
      </p:sp>
      <p:sp>
        <p:nvSpPr>
          <p:cNvPr id="68" name="Google Shape;68;p13"/>
          <p:cNvSpPr txBox="1">
            <a:spLocks noGrp="1"/>
          </p:cNvSpPr>
          <p:nvPr>
            <p:ph type="subTitle" idx="1"/>
          </p:nvPr>
        </p:nvSpPr>
        <p:spPr>
          <a:xfrm>
            <a:off x="2506800" y="883105"/>
            <a:ext cx="8222100" cy="432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Aditya Agarwal, Sparsh Bansal</a:t>
            </a:r>
            <a:endParaRPr/>
          </a:p>
        </p:txBody>
      </p:sp>
      <p:sp>
        <p:nvSpPr>
          <p:cNvPr id="69" name="Google Shape;69;p13"/>
          <p:cNvSpPr txBox="1"/>
          <p:nvPr/>
        </p:nvSpPr>
        <p:spPr>
          <a:xfrm>
            <a:off x="826875" y="1597700"/>
            <a:ext cx="7624200" cy="2589900"/>
          </a:xfrm>
          <a:prstGeom prst="rect">
            <a:avLst/>
          </a:prstGeom>
          <a:noFill/>
          <a:ln>
            <a:noFill/>
          </a:ln>
        </p:spPr>
        <p:txBody>
          <a:bodyPr spcFirstLastPara="1" wrap="square" lIns="91425" tIns="91425" rIns="91425" bIns="91425" anchor="t" anchorCtr="0">
            <a:spAutoFit/>
          </a:bodyPr>
          <a:lstStyle/>
          <a:p>
            <a:pPr marL="393700" marR="774700" lvl="0" indent="0" algn="ctr" rtl="0">
              <a:lnSpc>
                <a:spcPct val="199999"/>
              </a:lnSpc>
              <a:spcBef>
                <a:spcPts val="4700"/>
              </a:spcBef>
              <a:spcAft>
                <a:spcPts val="0"/>
              </a:spcAft>
              <a:buNone/>
            </a:pPr>
            <a:r>
              <a:rPr lang="en" sz="1200" b="1">
                <a:solidFill>
                  <a:schemeClr val="lt1"/>
                </a:solidFill>
              </a:rPr>
              <a:t>CS 4624: Multimedia, Hypertext, and Information Access  </a:t>
            </a:r>
            <a:endParaRPr sz="1200" b="1">
              <a:solidFill>
                <a:schemeClr val="lt1"/>
              </a:solidFill>
            </a:endParaRPr>
          </a:p>
          <a:p>
            <a:pPr marL="1371600" lvl="0" indent="457200" algn="l" rtl="0">
              <a:lnSpc>
                <a:spcPct val="115000"/>
              </a:lnSpc>
              <a:spcBef>
                <a:spcPts val="1700"/>
              </a:spcBef>
              <a:spcAft>
                <a:spcPts val="0"/>
              </a:spcAft>
              <a:buNone/>
            </a:pPr>
            <a:r>
              <a:rPr lang="en" sz="1200" b="1">
                <a:solidFill>
                  <a:schemeClr val="lt1"/>
                </a:solidFill>
              </a:rPr>
              <a:t>Instructor: Dr. Edward A. Fox  </a:t>
            </a:r>
            <a:endParaRPr sz="1200" b="1">
              <a:solidFill>
                <a:schemeClr val="lt1"/>
              </a:solidFill>
            </a:endParaRPr>
          </a:p>
          <a:p>
            <a:pPr marL="0" lvl="0" indent="0" algn="ctr" rtl="0">
              <a:lnSpc>
                <a:spcPct val="115000"/>
              </a:lnSpc>
              <a:spcBef>
                <a:spcPts val="100"/>
              </a:spcBef>
              <a:spcAft>
                <a:spcPts val="0"/>
              </a:spcAft>
              <a:buNone/>
            </a:pPr>
            <a:endParaRPr sz="1200" b="1">
              <a:solidFill>
                <a:schemeClr val="lt1"/>
              </a:solidFill>
            </a:endParaRPr>
          </a:p>
          <a:p>
            <a:pPr marL="1371600" lvl="0" indent="457200" algn="l" rtl="0">
              <a:lnSpc>
                <a:spcPct val="115000"/>
              </a:lnSpc>
              <a:spcBef>
                <a:spcPts val="100"/>
              </a:spcBef>
              <a:spcAft>
                <a:spcPts val="0"/>
              </a:spcAft>
              <a:buNone/>
            </a:pPr>
            <a:r>
              <a:rPr lang="en" sz="1200" b="1">
                <a:solidFill>
                  <a:schemeClr val="lt1"/>
                </a:solidFill>
              </a:rPr>
              <a:t>     Virginia Tech  </a:t>
            </a:r>
            <a:endParaRPr sz="1200" b="1">
              <a:solidFill>
                <a:schemeClr val="lt1"/>
              </a:solidFill>
            </a:endParaRPr>
          </a:p>
          <a:p>
            <a:pPr marL="1828800" lvl="0" indent="0" algn="ctr" rtl="0">
              <a:lnSpc>
                <a:spcPct val="115000"/>
              </a:lnSpc>
              <a:spcBef>
                <a:spcPts val="100"/>
              </a:spcBef>
              <a:spcAft>
                <a:spcPts val="0"/>
              </a:spcAft>
              <a:buNone/>
            </a:pPr>
            <a:r>
              <a:rPr lang="en" sz="1200" b="1">
                <a:solidFill>
                  <a:schemeClr val="lt1"/>
                </a:solidFill>
                <a:latin typeface="Times New Roman"/>
                <a:ea typeface="Times New Roman"/>
                <a:cs typeface="Times New Roman"/>
                <a:sym typeface="Times New Roman"/>
              </a:rPr>
              <a:t> </a:t>
            </a:r>
            <a:endParaRPr sz="1200" b="1">
              <a:solidFill>
                <a:schemeClr val="lt1"/>
              </a:solidFill>
              <a:latin typeface="Times New Roman"/>
              <a:ea typeface="Times New Roman"/>
              <a:cs typeface="Times New Roman"/>
              <a:sym typeface="Times New Roman"/>
            </a:endParaRPr>
          </a:p>
          <a:p>
            <a:pPr marL="1371600" lvl="0" indent="457200" algn="l" rtl="0">
              <a:lnSpc>
                <a:spcPct val="115000"/>
              </a:lnSpc>
              <a:spcBef>
                <a:spcPts val="200"/>
              </a:spcBef>
              <a:spcAft>
                <a:spcPts val="0"/>
              </a:spcAft>
              <a:buNone/>
            </a:pPr>
            <a:r>
              <a:rPr lang="en" sz="1200" b="1">
                <a:solidFill>
                  <a:schemeClr val="lt1"/>
                </a:solidFill>
              </a:rPr>
              <a:t>Blacksburg, VA 24061 </a:t>
            </a:r>
            <a:endParaRPr sz="1200" b="1">
              <a:solidFill>
                <a:schemeClr val="lt1"/>
              </a:solidFill>
            </a:endParaRPr>
          </a:p>
          <a:p>
            <a:pPr marL="1828800" lvl="0" indent="0" algn="ctr" rtl="0">
              <a:lnSpc>
                <a:spcPct val="115000"/>
              </a:lnSpc>
              <a:spcBef>
                <a:spcPts val="200"/>
              </a:spcBef>
              <a:spcAft>
                <a:spcPts val="0"/>
              </a:spcAft>
              <a:buNone/>
            </a:pPr>
            <a:r>
              <a:rPr lang="en" sz="1200" b="1">
                <a:solidFill>
                  <a:schemeClr val="lt1"/>
                </a:solidFill>
              </a:rPr>
              <a:t> </a:t>
            </a:r>
            <a:endParaRPr sz="1200" b="1">
              <a:solidFill>
                <a:schemeClr val="lt1"/>
              </a:solidFill>
            </a:endParaRPr>
          </a:p>
          <a:p>
            <a:pPr marL="1371600" lvl="0" indent="457200" algn="l" rtl="0">
              <a:lnSpc>
                <a:spcPct val="115000"/>
              </a:lnSpc>
              <a:spcBef>
                <a:spcPts val="200"/>
              </a:spcBef>
              <a:spcAft>
                <a:spcPts val="0"/>
              </a:spcAft>
              <a:buNone/>
            </a:pPr>
            <a:r>
              <a:rPr lang="en" sz="1200" b="1">
                <a:solidFill>
                  <a:schemeClr val="lt1"/>
                </a:solidFill>
              </a:rPr>
              <a:t>Date: December 15, 2021  </a:t>
            </a:r>
            <a:endParaRPr sz="1200" b="1">
              <a:solidFill>
                <a:schemeClr val="lt1"/>
              </a:solidFill>
            </a:endParaRPr>
          </a:p>
          <a:p>
            <a:pPr marL="0" lvl="0" indent="0" algn="l" rtl="0">
              <a:spcBef>
                <a:spcPts val="0"/>
              </a:spcBef>
              <a:spcAft>
                <a:spcPts val="0"/>
              </a:spcAft>
              <a:buNone/>
            </a:pPr>
            <a:endParaRPr>
              <a:solidFill>
                <a:schemeClr val="lt1"/>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2"/>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Deliverables</a:t>
            </a:r>
            <a:endParaRPr/>
          </a:p>
        </p:txBody>
      </p:sp>
      <p:sp>
        <p:nvSpPr>
          <p:cNvPr id="184" name="Google Shape;184;p22"/>
          <p:cNvSpPr txBox="1"/>
          <p:nvPr/>
        </p:nvSpPr>
        <p:spPr>
          <a:xfrm>
            <a:off x="101700" y="775125"/>
            <a:ext cx="8171700" cy="3232500"/>
          </a:xfrm>
          <a:prstGeom prst="rect">
            <a:avLst/>
          </a:prstGeom>
          <a:noFill/>
          <a:ln>
            <a:noFill/>
          </a:ln>
        </p:spPr>
        <p:txBody>
          <a:bodyPr spcFirstLastPara="1" wrap="square" lIns="91425" tIns="91425" rIns="91425" bIns="91425" anchor="t" anchorCtr="0">
            <a:spAutoFit/>
          </a:bodyPr>
          <a:lstStyle/>
          <a:p>
            <a:pPr marL="457200" lvl="0" indent="-368300" algn="l" rtl="0">
              <a:spcBef>
                <a:spcPts val="0"/>
              </a:spcBef>
              <a:spcAft>
                <a:spcPts val="0"/>
              </a:spcAft>
              <a:buSzPts val="2200"/>
              <a:buFont typeface="Roboto"/>
              <a:buChar char="●"/>
            </a:pPr>
            <a:r>
              <a:rPr lang="en" sz="2200">
                <a:latin typeface="Roboto"/>
                <a:ea typeface="Roboto"/>
                <a:cs typeface="Roboto"/>
                <a:sym typeface="Roboto"/>
              </a:rPr>
              <a:t>Extract all the keywords in a chronological order from the raw Internet Archive files.</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Store data for each of the states individually in a JSON file. This adds to the productivity of the code and makes it run faster.</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Plot the keywords to time graphs for each of the states and identify trends in addition/ removal of keywords.</a:t>
            </a:r>
            <a:endParaRPr sz="2200">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3"/>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Challenges we Faced</a:t>
            </a:r>
            <a:endParaRPr/>
          </a:p>
        </p:txBody>
      </p:sp>
      <p:sp>
        <p:nvSpPr>
          <p:cNvPr id="190" name="Google Shape;190;p23"/>
          <p:cNvSpPr txBox="1"/>
          <p:nvPr/>
        </p:nvSpPr>
        <p:spPr>
          <a:xfrm>
            <a:off x="98250" y="745325"/>
            <a:ext cx="7784700" cy="3909600"/>
          </a:xfrm>
          <a:prstGeom prst="rect">
            <a:avLst/>
          </a:prstGeom>
          <a:noFill/>
          <a:ln>
            <a:noFill/>
          </a:ln>
        </p:spPr>
        <p:txBody>
          <a:bodyPr spcFirstLastPara="1" wrap="square" lIns="91425" tIns="91425" rIns="91425" bIns="91425" anchor="t" anchorCtr="0">
            <a:spAutoFit/>
          </a:bodyPr>
          <a:lstStyle/>
          <a:p>
            <a:pPr marL="457200" lvl="0" indent="-368300" algn="l" rtl="0">
              <a:spcBef>
                <a:spcPts val="0"/>
              </a:spcBef>
              <a:spcAft>
                <a:spcPts val="0"/>
              </a:spcAft>
              <a:buSzPts val="2200"/>
              <a:buFont typeface="Roboto"/>
              <a:buChar char="●"/>
            </a:pPr>
            <a:r>
              <a:rPr lang="en" sz="2200">
                <a:latin typeface="Roboto"/>
                <a:ea typeface="Roboto"/>
                <a:cs typeface="Roboto"/>
                <a:sym typeface="Roboto"/>
              </a:rPr>
              <a:t>Given the high volume of data, downloading all the data would often end up with corrupted files.</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The API we used only had ranking history for websites for the past 4 years. This highly limited how we could use the ranking data and the changes in the keyword matrix to identify some strong keywords and trends.</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Plotly is a very vast library and we could not explore and implement all the features as effectively as we planned to do.</a:t>
            </a:r>
            <a:endParaRPr sz="2200">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4"/>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Lessons Learnt</a:t>
            </a:r>
            <a:endParaRPr/>
          </a:p>
        </p:txBody>
      </p:sp>
      <p:sp>
        <p:nvSpPr>
          <p:cNvPr id="196" name="Google Shape;196;p24"/>
          <p:cNvSpPr txBox="1"/>
          <p:nvPr/>
        </p:nvSpPr>
        <p:spPr>
          <a:xfrm>
            <a:off x="102150" y="751450"/>
            <a:ext cx="7981500" cy="3909600"/>
          </a:xfrm>
          <a:prstGeom prst="rect">
            <a:avLst/>
          </a:prstGeom>
          <a:noFill/>
          <a:ln>
            <a:noFill/>
          </a:ln>
        </p:spPr>
        <p:txBody>
          <a:bodyPr spcFirstLastPara="1" wrap="square" lIns="91425" tIns="91425" rIns="91425" bIns="91425" anchor="t" anchorCtr="0">
            <a:spAutoFit/>
          </a:bodyPr>
          <a:lstStyle/>
          <a:p>
            <a:pPr marL="457200" lvl="0" indent="-368300" algn="l" rtl="0">
              <a:spcBef>
                <a:spcPts val="0"/>
              </a:spcBef>
              <a:spcAft>
                <a:spcPts val="0"/>
              </a:spcAft>
              <a:buSzPts val="2200"/>
              <a:buFont typeface="Roboto"/>
              <a:buChar char="●"/>
            </a:pPr>
            <a:r>
              <a:rPr lang="en" sz="2200">
                <a:latin typeface="Roboto"/>
                <a:ea typeface="Roboto"/>
                <a:cs typeface="Roboto"/>
                <a:sym typeface="Roboto"/>
              </a:rPr>
              <a:t>During the course of this project, and under the guidance of Prof. Zach and Prof. Fox, we learned about the concepts of Search Engine Optimization techniques using keywords and about the Internet Archives. </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We got a good working knowledge of Python and API consumption, which we did not have a lot of experience with. </a:t>
            </a:r>
            <a:br>
              <a:rPr lang="en" sz="2200">
                <a:latin typeface="Roboto"/>
                <a:ea typeface="Roboto"/>
                <a:cs typeface="Roboto"/>
                <a:sym typeface="Roboto"/>
              </a:rPr>
            </a:b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We also learned how to use external libraries and use the Visualization tool called Plotly Dash. </a:t>
            </a:r>
            <a:endParaRPr sz="2200">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5"/>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Idea for Future</a:t>
            </a:r>
            <a:endParaRPr/>
          </a:p>
        </p:txBody>
      </p:sp>
      <p:sp>
        <p:nvSpPr>
          <p:cNvPr id="202" name="Google Shape;202;p25"/>
          <p:cNvSpPr txBox="1"/>
          <p:nvPr/>
        </p:nvSpPr>
        <p:spPr>
          <a:xfrm>
            <a:off x="182175" y="854900"/>
            <a:ext cx="8381100" cy="3417000"/>
          </a:xfrm>
          <a:prstGeom prst="rect">
            <a:avLst/>
          </a:prstGeom>
          <a:noFill/>
          <a:ln>
            <a:noFill/>
          </a:ln>
        </p:spPr>
        <p:txBody>
          <a:bodyPr spcFirstLastPara="1" wrap="square" lIns="91425" tIns="91425" rIns="91425" bIns="91425" anchor="t" anchorCtr="0">
            <a:spAutoFit/>
          </a:bodyPr>
          <a:lstStyle/>
          <a:p>
            <a:pPr marL="457200" lvl="0" indent="-361950" algn="l" rtl="0">
              <a:spcBef>
                <a:spcPts val="0"/>
              </a:spcBef>
              <a:spcAft>
                <a:spcPts val="0"/>
              </a:spcAft>
              <a:buSzPts val="2100"/>
              <a:buFont typeface="Roboto"/>
              <a:buChar char="●"/>
            </a:pPr>
            <a:r>
              <a:rPr lang="en" sz="2100">
                <a:latin typeface="Roboto"/>
                <a:ea typeface="Roboto"/>
                <a:cs typeface="Roboto"/>
                <a:sym typeface="Roboto"/>
              </a:rPr>
              <a:t>Can analyse the keyword usage for any website given the past data.</a:t>
            </a:r>
            <a:endParaRPr sz="2100">
              <a:latin typeface="Roboto"/>
              <a:ea typeface="Roboto"/>
              <a:cs typeface="Roboto"/>
              <a:sym typeface="Roboto"/>
            </a:endParaRPr>
          </a:p>
          <a:p>
            <a:pPr marL="457200" lvl="0" indent="0" algn="l" rtl="0">
              <a:spcBef>
                <a:spcPts val="0"/>
              </a:spcBef>
              <a:spcAft>
                <a:spcPts val="0"/>
              </a:spcAft>
              <a:buNone/>
            </a:pPr>
            <a:endParaRPr sz="2100">
              <a:latin typeface="Roboto"/>
              <a:ea typeface="Roboto"/>
              <a:cs typeface="Roboto"/>
              <a:sym typeface="Roboto"/>
            </a:endParaRPr>
          </a:p>
          <a:p>
            <a:pPr marL="457200" lvl="0" indent="-361950" algn="l" rtl="0">
              <a:spcBef>
                <a:spcPts val="0"/>
              </a:spcBef>
              <a:spcAft>
                <a:spcPts val="0"/>
              </a:spcAft>
              <a:buSzPts val="2100"/>
              <a:buFont typeface="Roboto"/>
              <a:buChar char="●"/>
            </a:pPr>
            <a:r>
              <a:rPr lang="en" sz="2100">
                <a:latin typeface="Roboto"/>
                <a:ea typeface="Roboto"/>
                <a:cs typeface="Roboto"/>
                <a:sym typeface="Roboto"/>
              </a:rPr>
              <a:t>Future teams should be able to take our codebase and apply that to extracted information from other state’s Parquet files in order to help with researching state tourism efforts.</a:t>
            </a:r>
            <a:endParaRPr sz="2100">
              <a:latin typeface="Roboto"/>
              <a:ea typeface="Roboto"/>
              <a:cs typeface="Roboto"/>
              <a:sym typeface="Roboto"/>
            </a:endParaRPr>
          </a:p>
          <a:p>
            <a:pPr marL="0" lvl="0" indent="0" algn="l" rtl="0">
              <a:spcBef>
                <a:spcPts val="0"/>
              </a:spcBef>
              <a:spcAft>
                <a:spcPts val="0"/>
              </a:spcAft>
              <a:buNone/>
            </a:pPr>
            <a:endParaRPr sz="2100">
              <a:latin typeface="Roboto"/>
              <a:ea typeface="Roboto"/>
              <a:cs typeface="Roboto"/>
              <a:sym typeface="Roboto"/>
            </a:endParaRPr>
          </a:p>
          <a:p>
            <a:pPr marL="457200" lvl="0" indent="-361950" algn="l" rtl="0">
              <a:spcBef>
                <a:spcPts val="0"/>
              </a:spcBef>
              <a:spcAft>
                <a:spcPts val="0"/>
              </a:spcAft>
              <a:buSzPts val="2100"/>
              <a:buFont typeface="Roboto"/>
              <a:buChar char="●"/>
            </a:pPr>
            <a:r>
              <a:rPr lang="en" sz="2100">
                <a:latin typeface="Roboto"/>
                <a:ea typeface="Roboto"/>
                <a:cs typeface="Roboto"/>
                <a:sym typeface="Roboto"/>
              </a:rPr>
              <a:t>By changing the Python script, we can extract images, website description, social media links, and tool used for analysis. Visualization can proceed accordingly. </a:t>
            </a:r>
            <a:endParaRPr sz="2100">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6"/>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Acknowledgement</a:t>
            </a:r>
            <a:endParaRPr/>
          </a:p>
        </p:txBody>
      </p:sp>
      <p:sp>
        <p:nvSpPr>
          <p:cNvPr id="208" name="Google Shape;208;p26"/>
          <p:cNvSpPr txBox="1">
            <a:spLocks noGrp="1"/>
          </p:cNvSpPr>
          <p:nvPr>
            <p:ph type="body" idx="1"/>
          </p:nvPr>
        </p:nvSpPr>
        <p:spPr>
          <a:xfrm>
            <a:off x="471900" y="1919075"/>
            <a:ext cx="8174100" cy="2710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
            </a:pPr>
            <a:r>
              <a:rPr lang="en" sz="2000"/>
              <a:t>Dr. Florian Zach, our client.</a:t>
            </a:r>
            <a:endParaRPr sz="2000"/>
          </a:p>
          <a:p>
            <a:pPr marL="457200" lvl="0" indent="-355600" algn="l" rtl="0">
              <a:spcBef>
                <a:spcPts val="0"/>
              </a:spcBef>
              <a:spcAft>
                <a:spcPts val="0"/>
              </a:spcAft>
              <a:buSzPts val="2000"/>
              <a:buChar char="●"/>
            </a:pPr>
            <a:r>
              <a:rPr lang="en" sz="2000"/>
              <a:t>Dr. Edward Fox, our Professor and mentor.</a:t>
            </a:r>
            <a:endParaRPr sz="2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7"/>
          <p:cNvSpPr txBox="1">
            <a:spLocks noGrp="1"/>
          </p:cNvSpPr>
          <p:nvPr>
            <p:ph type="title"/>
          </p:nvPr>
        </p:nvSpPr>
        <p:spPr>
          <a:xfrm>
            <a:off x="471900" y="738725"/>
            <a:ext cx="8222100" cy="767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Reference</a:t>
            </a:r>
            <a:endParaRPr/>
          </a:p>
        </p:txBody>
      </p:sp>
      <p:sp>
        <p:nvSpPr>
          <p:cNvPr id="214" name="Google Shape;214;p27"/>
          <p:cNvSpPr txBox="1">
            <a:spLocks noGrp="1"/>
          </p:cNvSpPr>
          <p:nvPr>
            <p:ph type="body" idx="1"/>
          </p:nvPr>
        </p:nvSpPr>
        <p:spPr>
          <a:xfrm>
            <a:off x="460950" y="1863025"/>
            <a:ext cx="8222100" cy="2710200"/>
          </a:xfrm>
          <a:prstGeom prst="rect">
            <a:avLst/>
          </a:prstGeom>
        </p:spPr>
        <p:txBody>
          <a:bodyPr spcFirstLastPara="1" wrap="square" lIns="91425" tIns="91425" rIns="91425" bIns="91425" anchor="t" anchorCtr="0">
            <a:noAutofit/>
          </a:bodyPr>
          <a:lstStyle/>
          <a:p>
            <a:pPr marL="0" lvl="0" indent="0" algn="l" rtl="0">
              <a:spcBef>
                <a:spcPts val="1200"/>
              </a:spcBef>
              <a:spcAft>
                <a:spcPts val="0"/>
              </a:spcAft>
              <a:buNone/>
            </a:pPr>
            <a:r>
              <a:rPr lang="en" sz="1300" b="1" i="1" dirty="0">
                <a:solidFill>
                  <a:srgbClr val="000000"/>
                </a:solidFill>
                <a:latin typeface="Arial"/>
                <a:ea typeface="Arial"/>
                <a:cs typeface="Arial"/>
                <a:sym typeface="Arial"/>
              </a:rPr>
              <a:t>Keyword Research, competitor analysis, &amp; website ranking: Alexa</a:t>
            </a:r>
            <a:r>
              <a:rPr lang="en" sz="1300" b="1" dirty="0">
                <a:solidFill>
                  <a:srgbClr val="000000"/>
                </a:solidFill>
                <a:latin typeface="Arial"/>
                <a:ea typeface="Arial"/>
                <a:cs typeface="Arial"/>
                <a:sym typeface="Arial"/>
              </a:rPr>
              <a:t>. </a:t>
            </a:r>
            <a:r>
              <a:rPr lang="en" sz="1300" b="1" dirty="0" err="1">
                <a:solidFill>
                  <a:srgbClr val="000000"/>
                </a:solidFill>
                <a:latin typeface="Arial"/>
                <a:ea typeface="Arial"/>
                <a:cs typeface="Arial"/>
                <a:sym typeface="Arial"/>
              </a:rPr>
              <a:t>Alexa.com</a:t>
            </a:r>
            <a:r>
              <a:rPr lang="en" sz="1300" b="1" dirty="0">
                <a:solidFill>
                  <a:srgbClr val="000000"/>
                </a:solidFill>
                <a:latin typeface="Arial"/>
                <a:ea typeface="Arial"/>
                <a:cs typeface="Arial"/>
                <a:sym typeface="Arial"/>
              </a:rPr>
              <a:t>. (2020, October 7). Retrieved November 9, 2021, from https://</a:t>
            </a:r>
            <a:r>
              <a:rPr lang="en" sz="1300" b="1" dirty="0" err="1">
                <a:solidFill>
                  <a:srgbClr val="000000"/>
                </a:solidFill>
                <a:latin typeface="Arial"/>
                <a:ea typeface="Arial"/>
                <a:cs typeface="Arial"/>
                <a:sym typeface="Arial"/>
              </a:rPr>
              <a:t>www.alexa.com</a:t>
            </a:r>
            <a:r>
              <a:rPr lang="en" sz="1300" b="1" dirty="0">
                <a:solidFill>
                  <a:srgbClr val="000000"/>
                </a:solidFill>
                <a:latin typeface="Arial"/>
                <a:ea typeface="Arial"/>
                <a:cs typeface="Arial"/>
                <a:sym typeface="Arial"/>
              </a:rPr>
              <a:t>/. </a:t>
            </a:r>
            <a:endParaRPr sz="1300" b="1" dirty="0">
              <a:solidFill>
                <a:srgbClr val="000000"/>
              </a:solidFill>
              <a:latin typeface="Arial"/>
              <a:ea typeface="Arial"/>
              <a:cs typeface="Arial"/>
              <a:sym typeface="Arial"/>
            </a:endParaRPr>
          </a:p>
          <a:p>
            <a:pPr marL="0" lvl="0" indent="0" algn="l" rtl="0">
              <a:spcBef>
                <a:spcPts val="1200"/>
              </a:spcBef>
              <a:spcAft>
                <a:spcPts val="0"/>
              </a:spcAft>
              <a:buNone/>
            </a:pPr>
            <a:r>
              <a:rPr lang="en" sz="1300" b="1" i="1" dirty="0">
                <a:solidFill>
                  <a:srgbClr val="000000"/>
                </a:solidFill>
                <a:latin typeface="Arial"/>
                <a:ea typeface="Arial"/>
                <a:cs typeface="Arial"/>
                <a:sym typeface="Arial"/>
              </a:rPr>
              <a:t>Dash documentation &amp; user guide</a:t>
            </a:r>
            <a:r>
              <a:rPr lang="en" sz="1300" b="1" dirty="0">
                <a:solidFill>
                  <a:srgbClr val="000000"/>
                </a:solidFill>
                <a:latin typeface="Arial"/>
                <a:ea typeface="Arial"/>
                <a:cs typeface="Arial"/>
                <a:sym typeface="Arial"/>
              </a:rPr>
              <a:t>. </a:t>
            </a:r>
            <a:r>
              <a:rPr lang="en" sz="1300" b="1" dirty="0" err="1">
                <a:solidFill>
                  <a:srgbClr val="000000"/>
                </a:solidFill>
                <a:latin typeface="Arial"/>
                <a:ea typeface="Arial"/>
                <a:cs typeface="Arial"/>
                <a:sym typeface="Arial"/>
              </a:rPr>
              <a:t>Plotly</a:t>
            </a:r>
            <a:r>
              <a:rPr lang="en" sz="1300" b="1" dirty="0">
                <a:solidFill>
                  <a:srgbClr val="000000"/>
                </a:solidFill>
                <a:latin typeface="Arial"/>
                <a:ea typeface="Arial"/>
                <a:cs typeface="Arial"/>
                <a:sym typeface="Arial"/>
              </a:rPr>
              <a:t>. (2021). Retrieved November 9, 2021, from https://</a:t>
            </a:r>
            <a:r>
              <a:rPr lang="en" sz="1300" b="1" dirty="0" err="1">
                <a:solidFill>
                  <a:srgbClr val="000000"/>
                </a:solidFill>
                <a:latin typeface="Arial"/>
                <a:ea typeface="Arial"/>
                <a:cs typeface="Arial"/>
                <a:sym typeface="Arial"/>
              </a:rPr>
              <a:t>dash.plotly.com</a:t>
            </a:r>
            <a:r>
              <a:rPr lang="en" sz="1300" b="1" dirty="0">
                <a:solidFill>
                  <a:srgbClr val="000000"/>
                </a:solidFill>
                <a:latin typeface="Arial"/>
                <a:ea typeface="Arial"/>
                <a:cs typeface="Arial"/>
                <a:sym typeface="Arial"/>
              </a:rPr>
              <a:t>/. </a:t>
            </a:r>
            <a:endParaRPr sz="1300" b="1" dirty="0">
              <a:solidFill>
                <a:srgbClr val="000000"/>
              </a:solidFill>
              <a:latin typeface="Arial"/>
              <a:ea typeface="Arial"/>
              <a:cs typeface="Arial"/>
              <a:sym typeface="Arial"/>
            </a:endParaRPr>
          </a:p>
          <a:p>
            <a:pPr marL="0" lvl="0" indent="0">
              <a:spcBef>
                <a:spcPts val="1200"/>
              </a:spcBef>
              <a:buNone/>
            </a:pPr>
            <a:r>
              <a:rPr lang="en" sz="1300" b="1" dirty="0">
                <a:solidFill>
                  <a:srgbClr val="000000"/>
                </a:solidFill>
                <a:latin typeface="Arial"/>
                <a:ea typeface="Arial"/>
                <a:cs typeface="Arial"/>
                <a:sym typeface="Arial"/>
              </a:rPr>
              <a:t>Hardwick, Joshua. </a:t>
            </a:r>
            <a:r>
              <a:rPr lang="en" sz="1300" b="1" i="1" dirty="0">
                <a:solidFill>
                  <a:srgbClr val="000000"/>
                </a:solidFill>
                <a:latin typeface="Arial"/>
                <a:ea typeface="Arial"/>
                <a:cs typeface="Arial"/>
                <a:sym typeface="Arial"/>
              </a:rPr>
              <a:t>Meta Tags for SEO: A Simple Guide for Beginners</a:t>
            </a:r>
            <a:r>
              <a:rPr lang="en" sz="1300" b="1" dirty="0">
                <a:solidFill>
                  <a:srgbClr val="000000"/>
                </a:solidFill>
                <a:latin typeface="Arial"/>
                <a:ea typeface="Arial"/>
                <a:cs typeface="Arial"/>
                <a:sym typeface="Arial"/>
              </a:rPr>
              <a:t>, 29 Sept. 2020, </a:t>
            </a:r>
            <a:r>
              <a:rPr lang="en" sz="1300" b="1">
                <a:solidFill>
                  <a:srgbClr val="000000"/>
                </a:solidFill>
                <a:latin typeface="Arial"/>
                <a:ea typeface="Arial"/>
                <a:cs typeface="Arial"/>
                <a:sym typeface="Arial"/>
              </a:rPr>
              <a:t>Retrieved December 15, 2021, </a:t>
            </a:r>
            <a:r>
              <a:rPr lang="en" sz="1300" b="1" dirty="0">
                <a:solidFill>
                  <a:srgbClr val="000000"/>
                </a:solidFill>
                <a:latin typeface="Arial"/>
                <a:ea typeface="Arial"/>
                <a:cs typeface="Arial"/>
                <a:sym typeface="Arial"/>
              </a:rPr>
              <a:t>from, </a:t>
            </a:r>
            <a:r>
              <a:rPr lang="en" sz="1300" b="1" dirty="0" err="1">
                <a:solidFill>
                  <a:srgbClr val="000000"/>
                </a:solidFill>
                <a:latin typeface="Arial"/>
                <a:ea typeface="Arial"/>
                <a:cs typeface="Arial"/>
                <a:sym typeface="Arial"/>
              </a:rPr>
              <a:t>ahrefs.com</a:t>
            </a:r>
            <a:r>
              <a:rPr lang="en" sz="1300" b="1" dirty="0">
                <a:solidFill>
                  <a:srgbClr val="000000"/>
                </a:solidFill>
                <a:latin typeface="Arial"/>
                <a:ea typeface="Arial"/>
                <a:cs typeface="Arial"/>
                <a:sym typeface="Arial"/>
              </a:rPr>
              <a:t>/blog/</a:t>
            </a:r>
            <a:r>
              <a:rPr lang="en" sz="1300" b="1" dirty="0" err="1">
                <a:solidFill>
                  <a:srgbClr val="000000"/>
                </a:solidFill>
                <a:latin typeface="Arial"/>
                <a:ea typeface="Arial"/>
                <a:cs typeface="Arial"/>
                <a:sym typeface="Arial"/>
              </a:rPr>
              <a:t>seo</a:t>
            </a:r>
            <a:r>
              <a:rPr lang="en" sz="1300" b="1" dirty="0">
                <a:solidFill>
                  <a:srgbClr val="000000"/>
                </a:solidFill>
                <a:latin typeface="Arial"/>
                <a:ea typeface="Arial"/>
                <a:cs typeface="Arial"/>
                <a:sym typeface="Arial"/>
              </a:rPr>
              <a:t>-meta-tags/.</a:t>
            </a:r>
            <a:r>
              <a:rPr lang="en" sz="1300" dirty="0">
                <a:solidFill>
                  <a:srgbClr val="000000"/>
                </a:solidFill>
                <a:latin typeface="Arial"/>
                <a:ea typeface="Arial"/>
                <a:cs typeface="Arial"/>
                <a:sym typeface="Arial"/>
              </a:rPr>
              <a:t> </a:t>
            </a:r>
            <a:endParaRPr sz="1300" b="1" dirty="0">
              <a:solidFill>
                <a:srgbClr val="000000"/>
              </a:solidFill>
              <a:latin typeface="Arial"/>
              <a:ea typeface="Arial"/>
              <a:cs typeface="Arial"/>
              <a:sym typeface="Arial"/>
            </a:endParaRPr>
          </a:p>
          <a:p>
            <a:pPr marL="0" lvl="0" indent="0" algn="l" rtl="0">
              <a:spcBef>
                <a:spcPts val="1200"/>
              </a:spcBef>
              <a:spcAft>
                <a:spcPts val="0"/>
              </a:spcAft>
              <a:buNone/>
            </a:pPr>
            <a:endParaRPr sz="1100" dirty="0">
              <a:solidFill>
                <a:srgbClr val="000000"/>
              </a:solidFill>
              <a:latin typeface="Arial"/>
              <a:ea typeface="Arial"/>
              <a:cs typeface="Arial"/>
              <a:sym typeface="Arial"/>
            </a:endParaRPr>
          </a:p>
          <a:p>
            <a:pPr marL="0" lvl="0" indent="0" algn="l" rtl="0">
              <a:spcBef>
                <a:spcPts val="1200"/>
              </a:spcBef>
              <a:spcAft>
                <a:spcPts val="1600"/>
              </a:spcAft>
              <a:buNone/>
            </a:pPr>
            <a:endParaRPr sz="1100" i="1" dirty="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8"/>
          <p:cNvSpPr txBox="1">
            <a:spLocks noGrp="1"/>
          </p:cNvSpPr>
          <p:nvPr>
            <p:ph type="title"/>
          </p:nvPr>
        </p:nvSpPr>
        <p:spPr>
          <a:xfrm>
            <a:off x="2591325" y="1994725"/>
            <a:ext cx="8222100" cy="101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Questions?</a:t>
            </a:r>
            <a:endParaRPr/>
          </a:p>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3"/>
        <p:cNvGrpSpPr/>
        <p:nvPr/>
      </p:nvGrpSpPr>
      <p:grpSpPr>
        <a:xfrm>
          <a:off x="0" y="0"/>
          <a:ext cx="0" cy="0"/>
          <a:chOff x="0" y="0"/>
          <a:chExt cx="0" cy="0"/>
        </a:xfrm>
      </p:grpSpPr>
      <p:sp>
        <p:nvSpPr>
          <p:cNvPr id="74" name="Google Shape;74;p14"/>
          <p:cNvSpPr txBox="1">
            <a:spLocks noGrp="1"/>
          </p:cNvSpPr>
          <p:nvPr>
            <p:ph type="title"/>
          </p:nvPr>
        </p:nvSpPr>
        <p:spPr>
          <a:xfrm>
            <a:off x="265500" y="1718250"/>
            <a:ext cx="4045200" cy="1707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Outline</a:t>
            </a:r>
            <a:endParaRPr/>
          </a:p>
        </p:txBody>
      </p:sp>
      <p:sp>
        <p:nvSpPr>
          <p:cNvPr id="75" name="Google Shape;75;p14"/>
          <p:cNvSpPr txBox="1">
            <a:spLocks noGrp="1"/>
          </p:cNvSpPr>
          <p:nvPr>
            <p:ph type="body" idx="2"/>
          </p:nvPr>
        </p:nvSpPr>
        <p:spPr>
          <a:xfrm>
            <a:off x="4939500" y="441775"/>
            <a:ext cx="3837000" cy="42810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SzPts val="1800"/>
              <a:buChar char="●"/>
            </a:pPr>
            <a:r>
              <a:rPr lang="en"/>
              <a:t>Overview</a:t>
            </a:r>
            <a:endParaRPr/>
          </a:p>
          <a:p>
            <a:pPr marL="457200" lvl="0" indent="-342900" algn="l" rtl="0">
              <a:spcBef>
                <a:spcPts val="1600"/>
              </a:spcBef>
              <a:spcAft>
                <a:spcPts val="0"/>
              </a:spcAft>
              <a:buSzPts val="1800"/>
              <a:buChar char="●"/>
            </a:pPr>
            <a:r>
              <a:rPr lang="en"/>
              <a:t>Timeline</a:t>
            </a:r>
            <a:endParaRPr/>
          </a:p>
          <a:p>
            <a:pPr marL="457200" lvl="0" indent="-342900" algn="l" rtl="0">
              <a:spcBef>
                <a:spcPts val="1600"/>
              </a:spcBef>
              <a:spcAft>
                <a:spcPts val="0"/>
              </a:spcAft>
              <a:buSzPts val="1800"/>
              <a:buChar char="●"/>
            </a:pPr>
            <a:r>
              <a:rPr lang="en"/>
              <a:t>Implementation</a:t>
            </a:r>
            <a:endParaRPr/>
          </a:p>
          <a:p>
            <a:pPr marL="457200" lvl="0" indent="-342900" algn="l" rtl="0">
              <a:spcBef>
                <a:spcPts val="1600"/>
              </a:spcBef>
              <a:spcAft>
                <a:spcPts val="0"/>
              </a:spcAft>
              <a:buSzPts val="1800"/>
              <a:buChar char="●"/>
            </a:pPr>
            <a:r>
              <a:rPr lang="en"/>
              <a:t>Deliverables</a:t>
            </a:r>
            <a:endParaRPr/>
          </a:p>
          <a:p>
            <a:pPr marL="457200" lvl="0" indent="-342900" algn="l" rtl="0">
              <a:spcBef>
                <a:spcPts val="1600"/>
              </a:spcBef>
              <a:spcAft>
                <a:spcPts val="0"/>
              </a:spcAft>
              <a:buSzPts val="1800"/>
              <a:buChar char="●"/>
            </a:pPr>
            <a:r>
              <a:rPr lang="en"/>
              <a:t>Final Submission</a:t>
            </a:r>
            <a:endParaRPr/>
          </a:p>
          <a:p>
            <a:pPr marL="457200" lvl="0" indent="-342900" algn="l" rtl="0">
              <a:spcBef>
                <a:spcPts val="1600"/>
              </a:spcBef>
              <a:spcAft>
                <a:spcPts val="0"/>
              </a:spcAft>
              <a:buSzPts val="1800"/>
              <a:buChar char="●"/>
            </a:pPr>
            <a:r>
              <a:rPr lang="en"/>
              <a:t>Limitations</a:t>
            </a:r>
            <a:endParaRPr/>
          </a:p>
          <a:p>
            <a:pPr marL="457200" lvl="0" indent="-342900" algn="l" rtl="0">
              <a:spcBef>
                <a:spcPts val="1600"/>
              </a:spcBef>
              <a:spcAft>
                <a:spcPts val="0"/>
              </a:spcAft>
              <a:buSzPts val="1800"/>
              <a:buChar char="●"/>
            </a:pPr>
            <a:r>
              <a:rPr lang="en"/>
              <a:t>Lessons Learnt</a:t>
            </a:r>
            <a:endParaRPr/>
          </a:p>
          <a:p>
            <a:pPr marL="457200" lvl="0" indent="-342900" algn="l" rtl="0">
              <a:spcBef>
                <a:spcPts val="1600"/>
              </a:spcBef>
              <a:spcAft>
                <a:spcPts val="1600"/>
              </a:spcAft>
              <a:buSzPts val="1800"/>
              <a:buChar char="●"/>
            </a:pPr>
            <a:r>
              <a:rPr lang="en"/>
              <a:t>Ideas for the future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5"/>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a:t>Overview:</a:t>
            </a:r>
            <a:endParaRPr sz="2400"/>
          </a:p>
        </p:txBody>
      </p:sp>
      <p:sp>
        <p:nvSpPr>
          <p:cNvPr id="81" name="Google Shape;81;p15"/>
          <p:cNvSpPr txBox="1"/>
          <p:nvPr/>
        </p:nvSpPr>
        <p:spPr>
          <a:xfrm>
            <a:off x="147250" y="820425"/>
            <a:ext cx="8826600" cy="3447900"/>
          </a:xfrm>
          <a:prstGeom prst="rect">
            <a:avLst/>
          </a:prstGeom>
          <a:noFill/>
          <a:ln>
            <a:noFill/>
          </a:ln>
        </p:spPr>
        <p:txBody>
          <a:bodyPr spcFirstLastPara="1" wrap="square" lIns="91425" tIns="91425" rIns="91425" bIns="91425" anchor="t" anchorCtr="0">
            <a:spAutoFit/>
          </a:bodyPr>
          <a:lstStyle/>
          <a:p>
            <a:pPr marL="457200" lvl="0" indent="-368300" algn="l" rtl="0">
              <a:spcBef>
                <a:spcPts val="0"/>
              </a:spcBef>
              <a:spcAft>
                <a:spcPts val="0"/>
              </a:spcAft>
              <a:buSzPts val="2200"/>
              <a:buFont typeface="Roboto"/>
              <a:buChar char="●"/>
            </a:pPr>
            <a:r>
              <a:rPr lang="en" sz="2200">
                <a:latin typeface="Roboto"/>
                <a:ea typeface="Roboto"/>
                <a:cs typeface="Roboto"/>
                <a:sym typeface="Roboto"/>
              </a:rPr>
              <a:t>Establish a relationship between the meta tags and the website at different points in time, and check the effectiveness of each of the meta tags by studying their addition/removal.</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Set up Visualization component (Plotly Dash) to represent the presence of keywords graphically.</a:t>
            </a:r>
            <a:endParaRPr sz="2200">
              <a:latin typeface="Roboto"/>
              <a:ea typeface="Roboto"/>
              <a:cs typeface="Roboto"/>
              <a:sym typeface="Roboto"/>
            </a:endParaRPr>
          </a:p>
          <a:p>
            <a:pPr marL="457200" lvl="0" indent="0" algn="l" rtl="0">
              <a:spcBef>
                <a:spcPts val="0"/>
              </a:spcBef>
              <a:spcAft>
                <a:spcPts val="0"/>
              </a:spcAft>
              <a:buNone/>
            </a:pPr>
            <a:endParaRPr sz="2200">
              <a:latin typeface="Roboto"/>
              <a:ea typeface="Roboto"/>
              <a:cs typeface="Roboto"/>
              <a:sym typeface="Roboto"/>
            </a:endParaRPr>
          </a:p>
          <a:p>
            <a:pPr marL="457200" lvl="0" indent="-368300" algn="l" rtl="0">
              <a:spcBef>
                <a:spcPts val="0"/>
              </a:spcBef>
              <a:spcAft>
                <a:spcPts val="0"/>
              </a:spcAft>
              <a:buSzPts val="2200"/>
              <a:buFont typeface="Roboto"/>
              <a:buChar char="●"/>
            </a:pPr>
            <a:r>
              <a:rPr lang="en" sz="2200">
                <a:latin typeface="Roboto"/>
                <a:ea typeface="Roboto"/>
                <a:cs typeface="Roboto"/>
                <a:sym typeface="Roboto"/>
              </a:rPr>
              <a:t>Check website traffic at different points in time (after 01/2018) using the data collected from meta tag analysis</a:t>
            </a:r>
            <a:endParaRPr sz="2200">
              <a:latin typeface="Roboto"/>
              <a:ea typeface="Roboto"/>
              <a:cs typeface="Roboto"/>
              <a:sym typeface="Roboto"/>
            </a:endParaRPr>
          </a:p>
          <a:p>
            <a:pPr marL="457200" lvl="0" indent="0" algn="l" rtl="0">
              <a:spcBef>
                <a:spcPts val="0"/>
              </a:spcBef>
              <a:spcAft>
                <a:spcPts val="0"/>
              </a:spcAft>
              <a:buNone/>
            </a:pPr>
            <a:endParaRPr>
              <a:latin typeface="Roboto"/>
              <a:ea typeface="Roboto"/>
              <a:cs typeface="Roboto"/>
              <a:sym typeface="Roboto"/>
            </a:endParaRPr>
          </a:p>
        </p:txBody>
      </p:sp>
      <p:pic>
        <p:nvPicPr>
          <p:cNvPr id="82" name="Google Shape;82;p15"/>
          <p:cNvPicPr preferRelativeResize="0"/>
          <p:nvPr/>
        </p:nvPicPr>
        <p:blipFill rotWithShape="1">
          <a:blip r:embed="rId3">
            <a:alphaModFix/>
          </a:blip>
          <a:srcRect l="-119630" r="119630"/>
          <a:stretch/>
        </p:blipFill>
        <p:spPr>
          <a:xfrm>
            <a:off x="988075" y="2250225"/>
            <a:ext cx="3473194" cy="2540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p:nvPr/>
        </p:nvSpPr>
        <p:spPr>
          <a:xfrm>
            <a:off x="340934" y="2199000"/>
            <a:ext cx="1872300" cy="745500"/>
          </a:xfrm>
          <a:prstGeom prst="homePlate">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88" name="Google Shape;88;p16"/>
          <p:cNvSpPr txBox="1">
            <a:spLocks noGrp="1"/>
          </p:cNvSpPr>
          <p:nvPr>
            <p:ph type="body" idx="4294967295"/>
          </p:nvPr>
        </p:nvSpPr>
        <p:spPr>
          <a:xfrm>
            <a:off x="340925" y="2336550"/>
            <a:ext cx="16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September 14</a:t>
            </a:r>
            <a:endParaRPr>
              <a:solidFill>
                <a:schemeClr val="lt1"/>
              </a:solidFill>
            </a:endParaRPr>
          </a:p>
        </p:txBody>
      </p:sp>
      <p:grpSp>
        <p:nvGrpSpPr>
          <p:cNvPr id="89" name="Google Shape;89;p16"/>
          <p:cNvGrpSpPr/>
          <p:nvPr/>
        </p:nvGrpSpPr>
        <p:grpSpPr>
          <a:xfrm>
            <a:off x="912820" y="1610215"/>
            <a:ext cx="198900" cy="593656"/>
            <a:chOff x="777447" y="1610215"/>
            <a:chExt cx="198900" cy="593656"/>
          </a:xfrm>
        </p:grpSpPr>
        <p:cxnSp>
          <p:nvCxnSpPr>
            <p:cNvPr id="90" name="Google Shape;90;p16"/>
            <p:cNvCxnSpPr/>
            <p:nvPr/>
          </p:nvCxnSpPr>
          <p:spPr>
            <a:xfrm>
              <a:off x="876909" y="1649171"/>
              <a:ext cx="0" cy="554700"/>
            </a:xfrm>
            <a:prstGeom prst="straightConnector1">
              <a:avLst/>
            </a:prstGeom>
            <a:noFill/>
            <a:ln w="9525" cap="flat" cmpd="sng">
              <a:solidFill>
                <a:schemeClr val="dk2"/>
              </a:solidFill>
              <a:prstDash val="solid"/>
              <a:round/>
              <a:headEnd type="none" w="sm" len="sm"/>
              <a:tailEnd type="none" w="sm" len="sm"/>
            </a:ln>
          </p:spPr>
        </p:cxnSp>
        <p:sp>
          <p:nvSpPr>
            <p:cNvPr id="91" name="Google Shape;91;p16"/>
            <p:cNvSpPr/>
            <p:nvPr/>
          </p:nvSpPr>
          <p:spPr>
            <a:xfrm>
              <a:off x="777447"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2" name="Google Shape;92;p16"/>
          <p:cNvSpPr txBox="1">
            <a:spLocks noGrp="1"/>
          </p:cNvSpPr>
          <p:nvPr>
            <p:ph type="body" idx="4294967295"/>
          </p:nvPr>
        </p:nvSpPr>
        <p:spPr>
          <a:xfrm>
            <a:off x="318375" y="37470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Decide the aspect of the project to work on and get approval from client</a:t>
            </a:r>
            <a:endParaRPr sz="1600"/>
          </a:p>
        </p:txBody>
      </p:sp>
      <p:sp>
        <p:nvSpPr>
          <p:cNvPr id="93" name="Google Shape;93;p16"/>
          <p:cNvSpPr/>
          <p:nvPr/>
        </p:nvSpPr>
        <p:spPr>
          <a:xfrm>
            <a:off x="1817054"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94" name="Google Shape;94;p16"/>
          <p:cNvSpPr txBox="1">
            <a:spLocks noGrp="1"/>
          </p:cNvSpPr>
          <p:nvPr>
            <p:ph type="body" idx="4294967295"/>
          </p:nvPr>
        </p:nvSpPr>
        <p:spPr>
          <a:xfrm>
            <a:off x="2126325" y="2336550"/>
            <a:ext cx="16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September 28</a:t>
            </a:r>
            <a:endParaRPr>
              <a:solidFill>
                <a:schemeClr val="lt1"/>
              </a:solidFill>
            </a:endParaRPr>
          </a:p>
        </p:txBody>
      </p:sp>
      <p:grpSp>
        <p:nvGrpSpPr>
          <p:cNvPr id="95" name="Google Shape;95;p16"/>
          <p:cNvGrpSpPr/>
          <p:nvPr/>
        </p:nvGrpSpPr>
        <p:grpSpPr>
          <a:xfrm>
            <a:off x="2266282" y="2938958"/>
            <a:ext cx="198900" cy="593656"/>
            <a:chOff x="2223534" y="2938958"/>
            <a:chExt cx="198900" cy="593656"/>
          </a:xfrm>
        </p:grpSpPr>
        <p:cxnSp>
          <p:nvCxnSpPr>
            <p:cNvPr id="96" name="Google Shape;96;p16"/>
            <p:cNvCxnSpPr/>
            <p:nvPr/>
          </p:nvCxnSpPr>
          <p:spPr>
            <a:xfrm rot="10800000">
              <a:off x="2322997" y="2938958"/>
              <a:ext cx="0" cy="554700"/>
            </a:xfrm>
            <a:prstGeom prst="straightConnector1">
              <a:avLst/>
            </a:prstGeom>
            <a:noFill/>
            <a:ln w="9525" cap="flat" cmpd="sng">
              <a:solidFill>
                <a:schemeClr val="dk2"/>
              </a:solidFill>
              <a:prstDash val="solid"/>
              <a:round/>
              <a:headEnd type="none" w="sm" len="sm"/>
              <a:tailEnd type="none" w="sm" len="sm"/>
            </a:ln>
          </p:spPr>
        </p:cxnSp>
        <p:sp>
          <p:nvSpPr>
            <p:cNvPr id="97" name="Google Shape;97;p16"/>
            <p:cNvSpPr/>
            <p:nvPr/>
          </p:nvSpPr>
          <p:spPr>
            <a:xfrm rot="10800000" flipH="1">
              <a:off x="2223534" y="3333714"/>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 name="Google Shape;98;p16"/>
          <p:cNvSpPr txBox="1">
            <a:spLocks noGrp="1"/>
          </p:cNvSpPr>
          <p:nvPr>
            <p:ph type="body" idx="4294967295"/>
          </p:nvPr>
        </p:nvSpPr>
        <p:spPr>
          <a:xfrm>
            <a:off x="1244337" y="3757725"/>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Write Python code and API support to extract meta tags</a:t>
            </a:r>
            <a:endParaRPr sz="1600"/>
          </a:p>
        </p:txBody>
      </p:sp>
      <p:sp>
        <p:nvSpPr>
          <p:cNvPr id="99" name="Google Shape;99;p16"/>
          <p:cNvSpPr/>
          <p:nvPr/>
        </p:nvSpPr>
        <p:spPr>
          <a:xfrm>
            <a:off x="347197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00" name="Google Shape;100;p16"/>
          <p:cNvSpPr txBox="1">
            <a:spLocks noGrp="1"/>
          </p:cNvSpPr>
          <p:nvPr>
            <p:ph type="body" idx="4294967295"/>
          </p:nvPr>
        </p:nvSpPr>
        <p:spPr>
          <a:xfrm>
            <a:off x="3767750" y="2336550"/>
            <a:ext cx="15834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October 10</a:t>
            </a:r>
            <a:endParaRPr>
              <a:solidFill>
                <a:schemeClr val="lt1"/>
              </a:solidFill>
            </a:endParaRPr>
          </a:p>
        </p:txBody>
      </p:sp>
      <p:grpSp>
        <p:nvGrpSpPr>
          <p:cNvPr id="101" name="Google Shape;101;p16"/>
          <p:cNvGrpSpPr/>
          <p:nvPr/>
        </p:nvGrpSpPr>
        <p:grpSpPr>
          <a:xfrm>
            <a:off x="4058732" y="1610215"/>
            <a:ext cx="198900" cy="593656"/>
            <a:chOff x="3918084" y="1610215"/>
            <a:chExt cx="198900" cy="593656"/>
          </a:xfrm>
        </p:grpSpPr>
        <p:cxnSp>
          <p:nvCxnSpPr>
            <p:cNvPr id="102" name="Google Shape;102;p16"/>
            <p:cNvCxnSpPr/>
            <p:nvPr/>
          </p:nvCxnSpPr>
          <p:spPr>
            <a:xfrm>
              <a:off x="4017546" y="1649171"/>
              <a:ext cx="0" cy="554700"/>
            </a:xfrm>
            <a:prstGeom prst="straightConnector1">
              <a:avLst/>
            </a:prstGeom>
            <a:noFill/>
            <a:ln w="9525" cap="flat" cmpd="sng">
              <a:solidFill>
                <a:schemeClr val="dk2"/>
              </a:solidFill>
              <a:prstDash val="solid"/>
              <a:round/>
              <a:headEnd type="none" w="sm" len="sm"/>
              <a:tailEnd type="none" w="sm" len="sm"/>
            </a:ln>
          </p:spPr>
        </p:cxnSp>
        <p:sp>
          <p:nvSpPr>
            <p:cNvPr id="103" name="Google Shape;103;p16"/>
            <p:cNvSpPr/>
            <p:nvPr/>
          </p:nvSpPr>
          <p:spPr>
            <a:xfrm>
              <a:off x="3918084"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4" name="Google Shape;104;p16"/>
          <p:cNvSpPr txBox="1">
            <a:spLocks noGrp="1"/>
          </p:cNvSpPr>
          <p:nvPr>
            <p:ph type="body" idx="4294967295"/>
          </p:nvPr>
        </p:nvSpPr>
        <p:spPr>
          <a:xfrm>
            <a:off x="3304094" y="37470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Document meta tags and use Alexa website tool for analysing website traffic </a:t>
            </a:r>
            <a:endParaRPr sz="1600"/>
          </a:p>
        </p:txBody>
      </p:sp>
      <p:sp>
        <p:nvSpPr>
          <p:cNvPr id="105" name="Google Shape;105;p16"/>
          <p:cNvSpPr/>
          <p:nvPr/>
        </p:nvSpPr>
        <p:spPr>
          <a:xfrm>
            <a:off x="512689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06" name="Google Shape;106;p16"/>
          <p:cNvSpPr txBox="1">
            <a:spLocks noGrp="1"/>
          </p:cNvSpPr>
          <p:nvPr>
            <p:ph type="body" idx="4294967295"/>
          </p:nvPr>
        </p:nvSpPr>
        <p:spPr>
          <a:xfrm>
            <a:off x="5416700" y="2336550"/>
            <a:ext cx="14334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600">
                <a:solidFill>
                  <a:schemeClr val="lt1"/>
                </a:solidFill>
              </a:rPr>
              <a:t>October 22</a:t>
            </a:r>
            <a:endParaRPr sz="1600">
              <a:solidFill>
                <a:schemeClr val="lt1"/>
              </a:solidFill>
            </a:endParaRPr>
          </a:p>
        </p:txBody>
      </p:sp>
      <p:grpSp>
        <p:nvGrpSpPr>
          <p:cNvPr id="107" name="Google Shape;107;p16"/>
          <p:cNvGrpSpPr/>
          <p:nvPr/>
        </p:nvGrpSpPr>
        <p:grpSpPr>
          <a:xfrm>
            <a:off x="5973070" y="2938958"/>
            <a:ext cx="198900" cy="593656"/>
            <a:chOff x="5958946" y="2938958"/>
            <a:chExt cx="198900" cy="593656"/>
          </a:xfrm>
        </p:grpSpPr>
        <p:cxnSp>
          <p:nvCxnSpPr>
            <p:cNvPr id="108" name="Google Shape;108;p16"/>
            <p:cNvCxnSpPr/>
            <p:nvPr/>
          </p:nvCxnSpPr>
          <p:spPr>
            <a:xfrm rot="10800000">
              <a:off x="6058409" y="2938958"/>
              <a:ext cx="0" cy="554700"/>
            </a:xfrm>
            <a:prstGeom prst="straightConnector1">
              <a:avLst/>
            </a:prstGeom>
            <a:noFill/>
            <a:ln w="9525" cap="flat" cmpd="sng">
              <a:solidFill>
                <a:schemeClr val="dk2"/>
              </a:solidFill>
              <a:prstDash val="solid"/>
              <a:round/>
              <a:headEnd type="none" w="sm" len="sm"/>
              <a:tailEnd type="none" w="sm" len="sm"/>
            </a:ln>
          </p:spPr>
        </p:cxnSp>
        <p:sp>
          <p:nvSpPr>
            <p:cNvPr id="109" name="Google Shape;109;p16"/>
            <p:cNvSpPr/>
            <p:nvPr/>
          </p:nvSpPr>
          <p:spPr>
            <a:xfrm rot="10800000" flipH="1">
              <a:off x="5958946" y="3333714"/>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 name="Google Shape;110;p16"/>
          <p:cNvSpPr txBox="1">
            <a:spLocks noGrp="1"/>
          </p:cNvSpPr>
          <p:nvPr>
            <p:ph type="body" idx="4294967295"/>
          </p:nvPr>
        </p:nvSpPr>
        <p:spPr>
          <a:xfrm>
            <a:off x="5126902" y="3757725"/>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Plot the increasing or decreasing activity of each website. </a:t>
            </a:r>
            <a:endParaRPr sz="1600"/>
          </a:p>
        </p:txBody>
      </p:sp>
      <p:sp>
        <p:nvSpPr>
          <p:cNvPr id="111" name="Google Shape;111;p16"/>
          <p:cNvSpPr/>
          <p:nvPr/>
        </p:nvSpPr>
        <p:spPr>
          <a:xfrm>
            <a:off x="678181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12" name="Google Shape;112;p16"/>
          <p:cNvSpPr txBox="1">
            <a:spLocks noGrp="1"/>
          </p:cNvSpPr>
          <p:nvPr>
            <p:ph type="body" idx="4294967295"/>
          </p:nvPr>
        </p:nvSpPr>
        <p:spPr>
          <a:xfrm>
            <a:off x="7111512" y="2336550"/>
            <a:ext cx="13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600">
                <a:solidFill>
                  <a:schemeClr val="lt1"/>
                </a:solidFill>
              </a:rPr>
              <a:t>November 1</a:t>
            </a:r>
            <a:endParaRPr sz="1600">
              <a:solidFill>
                <a:schemeClr val="lt1"/>
              </a:solidFill>
            </a:endParaRPr>
          </a:p>
        </p:txBody>
      </p:sp>
      <p:grpSp>
        <p:nvGrpSpPr>
          <p:cNvPr id="113" name="Google Shape;113;p16"/>
          <p:cNvGrpSpPr/>
          <p:nvPr/>
        </p:nvGrpSpPr>
        <p:grpSpPr>
          <a:xfrm>
            <a:off x="7669807" y="1610215"/>
            <a:ext cx="198900" cy="593656"/>
            <a:chOff x="3918084" y="1610215"/>
            <a:chExt cx="198900" cy="593656"/>
          </a:xfrm>
        </p:grpSpPr>
        <p:cxnSp>
          <p:nvCxnSpPr>
            <p:cNvPr id="114" name="Google Shape;114;p16"/>
            <p:cNvCxnSpPr/>
            <p:nvPr/>
          </p:nvCxnSpPr>
          <p:spPr>
            <a:xfrm>
              <a:off x="4017546" y="1649171"/>
              <a:ext cx="0" cy="554700"/>
            </a:xfrm>
            <a:prstGeom prst="straightConnector1">
              <a:avLst/>
            </a:prstGeom>
            <a:noFill/>
            <a:ln w="9525" cap="flat" cmpd="sng">
              <a:solidFill>
                <a:schemeClr val="dk2"/>
              </a:solidFill>
              <a:prstDash val="solid"/>
              <a:round/>
              <a:headEnd type="none" w="sm" len="sm"/>
              <a:tailEnd type="none" w="sm" len="sm"/>
            </a:ln>
          </p:spPr>
        </p:cxnSp>
        <p:sp>
          <p:nvSpPr>
            <p:cNvPr id="115" name="Google Shape;115;p16"/>
            <p:cNvSpPr/>
            <p:nvPr/>
          </p:nvSpPr>
          <p:spPr>
            <a:xfrm>
              <a:off x="3918084"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6"/>
          <p:cNvSpPr txBox="1">
            <a:spLocks noGrp="1"/>
          </p:cNvSpPr>
          <p:nvPr>
            <p:ph type="body" idx="4294967295"/>
          </p:nvPr>
        </p:nvSpPr>
        <p:spPr>
          <a:xfrm>
            <a:off x="6685979" y="29055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Arrange all keywords and deliverables from collected data and start visualising them</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7"/>
          <p:cNvSpPr/>
          <p:nvPr/>
        </p:nvSpPr>
        <p:spPr>
          <a:xfrm>
            <a:off x="340934" y="2199000"/>
            <a:ext cx="1872300" cy="745500"/>
          </a:xfrm>
          <a:prstGeom prst="homePlate">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22" name="Google Shape;122;p17"/>
          <p:cNvSpPr txBox="1">
            <a:spLocks noGrp="1"/>
          </p:cNvSpPr>
          <p:nvPr>
            <p:ph type="body" idx="4294967295"/>
          </p:nvPr>
        </p:nvSpPr>
        <p:spPr>
          <a:xfrm>
            <a:off x="340925" y="2336550"/>
            <a:ext cx="16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November 11</a:t>
            </a:r>
            <a:endParaRPr>
              <a:solidFill>
                <a:schemeClr val="lt1"/>
              </a:solidFill>
            </a:endParaRPr>
          </a:p>
        </p:txBody>
      </p:sp>
      <p:grpSp>
        <p:nvGrpSpPr>
          <p:cNvPr id="123" name="Google Shape;123;p17"/>
          <p:cNvGrpSpPr/>
          <p:nvPr/>
        </p:nvGrpSpPr>
        <p:grpSpPr>
          <a:xfrm>
            <a:off x="912820" y="1610215"/>
            <a:ext cx="198900" cy="593656"/>
            <a:chOff x="777447" y="1610215"/>
            <a:chExt cx="198900" cy="593656"/>
          </a:xfrm>
        </p:grpSpPr>
        <p:cxnSp>
          <p:nvCxnSpPr>
            <p:cNvPr id="124" name="Google Shape;124;p17"/>
            <p:cNvCxnSpPr/>
            <p:nvPr/>
          </p:nvCxnSpPr>
          <p:spPr>
            <a:xfrm>
              <a:off x="876909" y="1649171"/>
              <a:ext cx="0" cy="554700"/>
            </a:xfrm>
            <a:prstGeom prst="straightConnector1">
              <a:avLst/>
            </a:prstGeom>
            <a:noFill/>
            <a:ln w="9525" cap="flat" cmpd="sng">
              <a:solidFill>
                <a:schemeClr val="dk2"/>
              </a:solidFill>
              <a:prstDash val="solid"/>
              <a:round/>
              <a:headEnd type="none" w="sm" len="sm"/>
              <a:tailEnd type="none" w="sm" len="sm"/>
            </a:ln>
          </p:spPr>
        </p:cxnSp>
        <p:sp>
          <p:nvSpPr>
            <p:cNvPr id="125" name="Google Shape;125;p17"/>
            <p:cNvSpPr/>
            <p:nvPr/>
          </p:nvSpPr>
          <p:spPr>
            <a:xfrm>
              <a:off x="777447"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6" name="Google Shape;126;p17"/>
          <p:cNvSpPr txBox="1">
            <a:spLocks noGrp="1"/>
          </p:cNvSpPr>
          <p:nvPr>
            <p:ph type="body" idx="4294967295"/>
          </p:nvPr>
        </p:nvSpPr>
        <p:spPr>
          <a:xfrm>
            <a:off x="318375" y="37470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Complete work on Interim report.</a:t>
            </a:r>
            <a:endParaRPr sz="1600"/>
          </a:p>
        </p:txBody>
      </p:sp>
      <p:sp>
        <p:nvSpPr>
          <p:cNvPr id="127" name="Google Shape;127;p17"/>
          <p:cNvSpPr/>
          <p:nvPr/>
        </p:nvSpPr>
        <p:spPr>
          <a:xfrm>
            <a:off x="1817054"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28" name="Google Shape;128;p17"/>
          <p:cNvSpPr txBox="1">
            <a:spLocks noGrp="1"/>
          </p:cNvSpPr>
          <p:nvPr>
            <p:ph type="body" idx="4294967295"/>
          </p:nvPr>
        </p:nvSpPr>
        <p:spPr>
          <a:xfrm>
            <a:off x="2126325" y="2336550"/>
            <a:ext cx="16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November 16</a:t>
            </a:r>
            <a:endParaRPr>
              <a:solidFill>
                <a:schemeClr val="lt1"/>
              </a:solidFill>
            </a:endParaRPr>
          </a:p>
        </p:txBody>
      </p:sp>
      <p:grpSp>
        <p:nvGrpSpPr>
          <p:cNvPr id="129" name="Google Shape;129;p17"/>
          <p:cNvGrpSpPr/>
          <p:nvPr/>
        </p:nvGrpSpPr>
        <p:grpSpPr>
          <a:xfrm>
            <a:off x="2266282" y="2938958"/>
            <a:ext cx="198900" cy="593656"/>
            <a:chOff x="2223534" y="2938958"/>
            <a:chExt cx="198900" cy="593656"/>
          </a:xfrm>
        </p:grpSpPr>
        <p:cxnSp>
          <p:nvCxnSpPr>
            <p:cNvPr id="130" name="Google Shape;130;p17"/>
            <p:cNvCxnSpPr/>
            <p:nvPr/>
          </p:nvCxnSpPr>
          <p:spPr>
            <a:xfrm rot="10800000">
              <a:off x="2322997" y="2938958"/>
              <a:ext cx="0" cy="554700"/>
            </a:xfrm>
            <a:prstGeom prst="straightConnector1">
              <a:avLst/>
            </a:prstGeom>
            <a:noFill/>
            <a:ln w="9525" cap="flat" cmpd="sng">
              <a:solidFill>
                <a:schemeClr val="dk2"/>
              </a:solidFill>
              <a:prstDash val="solid"/>
              <a:round/>
              <a:headEnd type="none" w="sm" len="sm"/>
              <a:tailEnd type="none" w="sm" len="sm"/>
            </a:ln>
          </p:spPr>
        </p:cxnSp>
        <p:sp>
          <p:nvSpPr>
            <p:cNvPr id="131" name="Google Shape;131;p17"/>
            <p:cNvSpPr/>
            <p:nvPr/>
          </p:nvSpPr>
          <p:spPr>
            <a:xfrm rot="10800000" flipH="1">
              <a:off x="2223534" y="3333714"/>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 name="Google Shape;132;p17"/>
          <p:cNvSpPr txBox="1">
            <a:spLocks noGrp="1"/>
          </p:cNvSpPr>
          <p:nvPr>
            <p:ph type="body" idx="4294967295"/>
          </p:nvPr>
        </p:nvSpPr>
        <p:spPr>
          <a:xfrm>
            <a:off x="1244337" y="3757725"/>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Implement Plotly visualization tool in Python</a:t>
            </a:r>
            <a:endParaRPr sz="1600"/>
          </a:p>
        </p:txBody>
      </p:sp>
      <p:sp>
        <p:nvSpPr>
          <p:cNvPr id="133" name="Google Shape;133;p17"/>
          <p:cNvSpPr/>
          <p:nvPr/>
        </p:nvSpPr>
        <p:spPr>
          <a:xfrm>
            <a:off x="347197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34" name="Google Shape;134;p17"/>
          <p:cNvSpPr txBox="1">
            <a:spLocks noGrp="1"/>
          </p:cNvSpPr>
          <p:nvPr>
            <p:ph type="body" idx="4294967295"/>
          </p:nvPr>
        </p:nvSpPr>
        <p:spPr>
          <a:xfrm>
            <a:off x="3767750" y="2336550"/>
            <a:ext cx="15834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a:solidFill>
                  <a:schemeClr val="lt1"/>
                </a:solidFill>
              </a:rPr>
              <a:t>November 22</a:t>
            </a:r>
            <a:endParaRPr>
              <a:solidFill>
                <a:schemeClr val="lt1"/>
              </a:solidFill>
            </a:endParaRPr>
          </a:p>
        </p:txBody>
      </p:sp>
      <p:grpSp>
        <p:nvGrpSpPr>
          <p:cNvPr id="135" name="Google Shape;135;p17"/>
          <p:cNvGrpSpPr/>
          <p:nvPr/>
        </p:nvGrpSpPr>
        <p:grpSpPr>
          <a:xfrm>
            <a:off x="4058732" y="1610215"/>
            <a:ext cx="198900" cy="593656"/>
            <a:chOff x="3918084" y="1610215"/>
            <a:chExt cx="198900" cy="593656"/>
          </a:xfrm>
        </p:grpSpPr>
        <p:cxnSp>
          <p:nvCxnSpPr>
            <p:cNvPr id="136" name="Google Shape;136;p17"/>
            <p:cNvCxnSpPr/>
            <p:nvPr/>
          </p:nvCxnSpPr>
          <p:spPr>
            <a:xfrm>
              <a:off x="4017546" y="1649171"/>
              <a:ext cx="0" cy="554700"/>
            </a:xfrm>
            <a:prstGeom prst="straightConnector1">
              <a:avLst/>
            </a:prstGeom>
            <a:noFill/>
            <a:ln w="9525" cap="flat" cmpd="sng">
              <a:solidFill>
                <a:schemeClr val="dk2"/>
              </a:solidFill>
              <a:prstDash val="solid"/>
              <a:round/>
              <a:headEnd type="none" w="sm" len="sm"/>
              <a:tailEnd type="none" w="sm" len="sm"/>
            </a:ln>
          </p:spPr>
        </p:cxnSp>
        <p:sp>
          <p:nvSpPr>
            <p:cNvPr id="137" name="Google Shape;137;p17"/>
            <p:cNvSpPr/>
            <p:nvPr/>
          </p:nvSpPr>
          <p:spPr>
            <a:xfrm>
              <a:off x="3918084"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 name="Google Shape;138;p17"/>
          <p:cNvSpPr txBox="1">
            <a:spLocks noGrp="1"/>
          </p:cNvSpPr>
          <p:nvPr>
            <p:ph type="body" idx="4294967295"/>
          </p:nvPr>
        </p:nvSpPr>
        <p:spPr>
          <a:xfrm>
            <a:off x="3304094" y="37470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Run all the collected data through the API and the visualization tool.</a:t>
            </a:r>
            <a:endParaRPr sz="1600"/>
          </a:p>
        </p:txBody>
      </p:sp>
      <p:sp>
        <p:nvSpPr>
          <p:cNvPr id="139" name="Google Shape;139;p17"/>
          <p:cNvSpPr/>
          <p:nvPr/>
        </p:nvSpPr>
        <p:spPr>
          <a:xfrm>
            <a:off x="512689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40" name="Google Shape;140;p17"/>
          <p:cNvSpPr txBox="1">
            <a:spLocks noGrp="1"/>
          </p:cNvSpPr>
          <p:nvPr>
            <p:ph type="body" idx="4294967295"/>
          </p:nvPr>
        </p:nvSpPr>
        <p:spPr>
          <a:xfrm>
            <a:off x="5416700" y="2336550"/>
            <a:ext cx="14334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600">
                <a:solidFill>
                  <a:schemeClr val="lt1"/>
                </a:solidFill>
              </a:rPr>
              <a:t>November 30</a:t>
            </a:r>
            <a:endParaRPr sz="1600">
              <a:solidFill>
                <a:schemeClr val="lt1"/>
              </a:solidFill>
            </a:endParaRPr>
          </a:p>
        </p:txBody>
      </p:sp>
      <p:grpSp>
        <p:nvGrpSpPr>
          <p:cNvPr id="141" name="Google Shape;141;p17"/>
          <p:cNvGrpSpPr/>
          <p:nvPr/>
        </p:nvGrpSpPr>
        <p:grpSpPr>
          <a:xfrm>
            <a:off x="5973070" y="2938958"/>
            <a:ext cx="198900" cy="593656"/>
            <a:chOff x="5958946" y="2938958"/>
            <a:chExt cx="198900" cy="593656"/>
          </a:xfrm>
        </p:grpSpPr>
        <p:cxnSp>
          <p:nvCxnSpPr>
            <p:cNvPr id="142" name="Google Shape;142;p17"/>
            <p:cNvCxnSpPr/>
            <p:nvPr/>
          </p:nvCxnSpPr>
          <p:spPr>
            <a:xfrm rot="10800000">
              <a:off x="6058409" y="2938958"/>
              <a:ext cx="0" cy="554700"/>
            </a:xfrm>
            <a:prstGeom prst="straightConnector1">
              <a:avLst/>
            </a:prstGeom>
            <a:noFill/>
            <a:ln w="9525" cap="flat" cmpd="sng">
              <a:solidFill>
                <a:schemeClr val="dk2"/>
              </a:solidFill>
              <a:prstDash val="solid"/>
              <a:round/>
              <a:headEnd type="none" w="sm" len="sm"/>
              <a:tailEnd type="none" w="sm" len="sm"/>
            </a:ln>
          </p:spPr>
        </p:cxnSp>
        <p:sp>
          <p:nvSpPr>
            <p:cNvPr id="143" name="Google Shape;143;p17"/>
            <p:cNvSpPr/>
            <p:nvPr/>
          </p:nvSpPr>
          <p:spPr>
            <a:xfrm rot="10800000" flipH="1">
              <a:off x="5958946" y="3333714"/>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 name="Google Shape;144;p17"/>
          <p:cNvSpPr txBox="1">
            <a:spLocks noGrp="1"/>
          </p:cNvSpPr>
          <p:nvPr>
            <p:ph type="body" idx="4294967295"/>
          </p:nvPr>
        </p:nvSpPr>
        <p:spPr>
          <a:xfrm>
            <a:off x="5126902" y="3757725"/>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Analyse the data and generate trends.</a:t>
            </a:r>
            <a:endParaRPr sz="1600"/>
          </a:p>
        </p:txBody>
      </p:sp>
      <p:sp>
        <p:nvSpPr>
          <p:cNvPr id="145" name="Google Shape;145;p17"/>
          <p:cNvSpPr/>
          <p:nvPr/>
        </p:nvSpPr>
        <p:spPr>
          <a:xfrm>
            <a:off x="6781813" y="2199000"/>
            <a:ext cx="2051100" cy="745500"/>
          </a:xfrm>
          <a:prstGeom prst="chevron">
            <a:avLst>
              <a:gd name="adj" fmla="val 50000"/>
            </a:avLst>
          </a:prstGeom>
          <a:solidFill>
            <a:schemeClr val="dk1"/>
          </a:solidFill>
          <a:ln w="9525" cap="flat" cmpd="sng">
            <a:solidFill>
              <a:schemeClr val="lt1"/>
            </a:solidFill>
            <a:prstDash val="solid"/>
            <a:round/>
            <a:headEnd type="none" w="sm" len="sm"/>
            <a:tailEnd type="none" w="sm" len="sm"/>
          </a:ln>
        </p:spPr>
        <p:txBody>
          <a:bodyPr spcFirstLastPara="1" wrap="square" lIns="121875" tIns="121875" rIns="121875" bIns="121875" anchor="ctr" anchorCtr="0">
            <a:noAutofit/>
          </a:bodyPr>
          <a:lstStyle/>
          <a:p>
            <a:pPr marL="0" lvl="0" indent="0" algn="l" rtl="0">
              <a:spcBef>
                <a:spcPts val="0"/>
              </a:spcBef>
              <a:spcAft>
                <a:spcPts val="0"/>
              </a:spcAft>
              <a:buNone/>
            </a:pPr>
            <a:endParaRPr/>
          </a:p>
        </p:txBody>
      </p:sp>
      <p:sp>
        <p:nvSpPr>
          <p:cNvPr id="146" name="Google Shape;146;p17"/>
          <p:cNvSpPr txBox="1">
            <a:spLocks noGrp="1"/>
          </p:cNvSpPr>
          <p:nvPr>
            <p:ph type="body" idx="4294967295"/>
          </p:nvPr>
        </p:nvSpPr>
        <p:spPr>
          <a:xfrm>
            <a:off x="7111512" y="2336550"/>
            <a:ext cx="1315500" cy="4704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None/>
            </a:pPr>
            <a:r>
              <a:rPr lang="en" sz="1600">
                <a:solidFill>
                  <a:schemeClr val="lt1"/>
                </a:solidFill>
              </a:rPr>
              <a:t>December 8</a:t>
            </a:r>
            <a:endParaRPr sz="1600">
              <a:solidFill>
                <a:schemeClr val="lt1"/>
              </a:solidFill>
            </a:endParaRPr>
          </a:p>
        </p:txBody>
      </p:sp>
      <p:grpSp>
        <p:nvGrpSpPr>
          <p:cNvPr id="147" name="Google Shape;147;p17"/>
          <p:cNvGrpSpPr/>
          <p:nvPr/>
        </p:nvGrpSpPr>
        <p:grpSpPr>
          <a:xfrm>
            <a:off x="7669807" y="1610215"/>
            <a:ext cx="198900" cy="593656"/>
            <a:chOff x="3918084" y="1610215"/>
            <a:chExt cx="198900" cy="593656"/>
          </a:xfrm>
        </p:grpSpPr>
        <p:cxnSp>
          <p:nvCxnSpPr>
            <p:cNvPr id="148" name="Google Shape;148;p17"/>
            <p:cNvCxnSpPr/>
            <p:nvPr/>
          </p:nvCxnSpPr>
          <p:spPr>
            <a:xfrm>
              <a:off x="4017546" y="1649171"/>
              <a:ext cx="0" cy="554700"/>
            </a:xfrm>
            <a:prstGeom prst="straightConnector1">
              <a:avLst/>
            </a:prstGeom>
            <a:noFill/>
            <a:ln w="9525" cap="flat" cmpd="sng">
              <a:solidFill>
                <a:schemeClr val="dk2"/>
              </a:solidFill>
              <a:prstDash val="solid"/>
              <a:round/>
              <a:headEnd type="none" w="sm" len="sm"/>
              <a:tailEnd type="none" w="sm" len="sm"/>
            </a:ln>
          </p:spPr>
        </p:cxnSp>
        <p:sp>
          <p:nvSpPr>
            <p:cNvPr id="149" name="Google Shape;149;p17"/>
            <p:cNvSpPr/>
            <p:nvPr/>
          </p:nvSpPr>
          <p:spPr>
            <a:xfrm>
              <a:off x="3918084" y="1610215"/>
              <a:ext cx="198900" cy="1989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0" name="Google Shape;150;p17"/>
          <p:cNvSpPr txBox="1">
            <a:spLocks noGrp="1"/>
          </p:cNvSpPr>
          <p:nvPr>
            <p:ph type="body" idx="4294967295"/>
          </p:nvPr>
        </p:nvSpPr>
        <p:spPr>
          <a:xfrm>
            <a:off x="6685979" y="290550"/>
            <a:ext cx="2242800" cy="906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600"/>
              <a:t>Complete final report and document the code. </a:t>
            </a:r>
            <a:endParaRPr sz="16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8"/>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Implementation</a:t>
            </a:r>
            <a:endParaRPr/>
          </a:p>
        </p:txBody>
      </p:sp>
      <p:pic>
        <p:nvPicPr>
          <p:cNvPr id="156" name="Google Shape;156;p18"/>
          <p:cNvPicPr preferRelativeResize="0"/>
          <p:nvPr/>
        </p:nvPicPr>
        <p:blipFill>
          <a:blip r:embed="rId3">
            <a:alphaModFix/>
          </a:blip>
          <a:stretch>
            <a:fillRect/>
          </a:stretch>
        </p:blipFill>
        <p:spPr>
          <a:xfrm>
            <a:off x="3491675" y="973575"/>
            <a:ext cx="5307352" cy="3170401"/>
          </a:xfrm>
          <a:prstGeom prst="rect">
            <a:avLst/>
          </a:prstGeom>
          <a:noFill/>
          <a:ln>
            <a:noFill/>
          </a:ln>
        </p:spPr>
      </p:pic>
      <p:sp>
        <p:nvSpPr>
          <p:cNvPr id="157" name="Google Shape;157;p18"/>
          <p:cNvSpPr txBox="1"/>
          <p:nvPr/>
        </p:nvSpPr>
        <p:spPr>
          <a:xfrm>
            <a:off x="182200" y="981050"/>
            <a:ext cx="3237600" cy="2493600"/>
          </a:xfrm>
          <a:prstGeom prst="rect">
            <a:avLst/>
          </a:prstGeom>
          <a:noFill/>
          <a:ln>
            <a:noFill/>
          </a:ln>
        </p:spPr>
        <p:txBody>
          <a:bodyPr spcFirstLastPara="1" wrap="square" lIns="91425" tIns="91425" rIns="91425" bIns="91425" anchor="t" anchorCtr="0">
            <a:spAutoFit/>
          </a:bodyPr>
          <a:lstStyle/>
          <a:p>
            <a:pPr marL="457200" lvl="0" indent="-336550" algn="l" rtl="0">
              <a:spcBef>
                <a:spcPts val="0"/>
              </a:spcBef>
              <a:spcAft>
                <a:spcPts val="0"/>
              </a:spcAft>
              <a:buSzPts val="1700"/>
              <a:buFont typeface="Roboto"/>
              <a:buChar char="●"/>
            </a:pPr>
            <a:r>
              <a:rPr lang="en" sz="1700">
                <a:latin typeface="Roboto"/>
                <a:ea typeface="Roboto"/>
                <a:cs typeface="Roboto"/>
                <a:sym typeface="Roboto"/>
              </a:rPr>
              <a:t>The raw data that we started with was of the form .snappy.parquet. </a:t>
            </a:r>
            <a:endParaRPr sz="1700">
              <a:latin typeface="Roboto"/>
              <a:ea typeface="Roboto"/>
              <a:cs typeface="Roboto"/>
              <a:sym typeface="Roboto"/>
            </a:endParaRPr>
          </a:p>
          <a:p>
            <a:pPr marL="0" lvl="0" indent="0" algn="l" rtl="0">
              <a:spcBef>
                <a:spcPts val="0"/>
              </a:spcBef>
              <a:spcAft>
                <a:spcPts val="0"/>
              </a:spcAft>
              <a:buNone/>
            </a:pPr>
            <a:endParaRPr>
              <a:latin typeface="Roboto"/>
              <a:ea typeface="Roboto"/>
              <a:cs typeface="Roboto"/>
              <a:sym typeface="Roboto"/>
            </a:endParaRPr>
          </a:p>
          <a:p>
            <a:pPr marL="457200" lvl="0" indent="-336550" algn="l" rtl="0">
              <a:spcBef>
                <a:spcPts val="0"/>
              </a:spcBef>
              <a:spcAft>
                <a:spcPts val="0"/>
              </a:spcAft>
              <a:buSzPts val="1700"/>
              <a:buFont typeface="Roboto"/>
              <a:buChar char="●"/>
            </a:pPr>
            <a:r>
              <a:rPr lang="en" sz="1700">
                <a:latin typeface="Roboto"/>
                <a:ea typeface="Roboto"/>
                <a:cs typeface="Roboto"/>
                <a:sym typeface="Roboto"/>
              </a:rPr>
              <a:t>This data was processed and converted to readable form by the students who worked on it in last semester. </a:t>
            </a:r>
            <a:endParaRPr sz="1700">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162" name="Google Shape;162;p19"/>
          <p:cNvPicPr preferRelativeResize="0"/>
          <p:nvPr/>
        </p:nvPicPr>
        <p:blipFill>
          <a:blip r:embed="rId3">
            <a:alphaModFix/>
          </a:blip>
          <a:stretch>
            <a:fillRect/>
          </a:stretch>
        </p:blipFill>
        <p:spPr>
          <a:xfrm>
            <a:off x="3757425" y="276450"/>
            <a:ext cx="5092276" cy="4363650"/>
          </a:xfrm>
          <a:prstGeom prst="rect">
            <a:avLst/>
          </a:prstGeom>
          <a:noFill/>
          <a:ln>
            <a:noFill/>
          </a:ln>
        </p:spPr>
      </p:pic>
      <p:sp>
        <p:nvSpPr>
          <p:cNvPr id="163" name="Google Shape;163;p19"/>
          <p:cNvSpPr txBox="1"/>
          <p:nvPr/>
        </p:nvSpPr>
        <p:spPr>
          <a:xfrm>
            <a:off x="84100" y="112125"/>
            <a:ext cx="3512700" cy="2216400"/>
          </a:xfrm>
          <a:prstGeom prst="rect">
            <a:avLst/>
          </a:prstGeom>
          <a:noFill/>
          <a:ln>
            <a:noFill/>
          </a:ln>
        </p:spPr>
        <p:txBody>
          <a:bodyPr spcFirstLastPara="1" wrap="square" lIns="91425" tIns="91425" rIns="91425" bIns="91425" anchor="t" anchorCtr="0">
            <a:spAutoFit/>
          </a:bodyPr>
          <a:lstStyle/>
          <a:p>
            <a:pPr marL="457200" lvl="0" indent="-368300" algn="l" rtl="0">
              <a:spcBef>
                <a:spcPts val="0"/>
              </a:spcBef>
              <a:spcAft>
                <a:spcPts val="0"/>
              </a:spcAft>
              <a:buSzPts val="2200"/>
              <a:buFont typeface="Roboto"/>
              <a:buChar char="●"/>
            </a:pPr>
            <a:r>
              <a:rPr lang="en" sz="2200">
                <a:latin typeface="Roboto"/>
                <a:ea typeface="Roboto"/>
                <a:cs typeface="Roboto"/>
                <a:sym typeface="Roboto"/>
              </a:rPr>
              <a:t>This extraction script goes through the raw data and extracts all the keywords and converts the data into the JSON format.</a:t>
            </a:r>
            <a:endParaRPr sz="220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0"/>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Final Submission</a:t>
            </a:r>
            <a:endParaRPr/>
          </a:p>
        </p:txBody>
      </p:sp>
      <p:sp>
        <p:nvSpPr>
          <p:cNvPr id="169" name="Google Shape;169;p20"/>
          <p:cNvSpPr txBox="1"/>
          <p:nvPr/>
        </p:nvSpPr>
        <p:spPr>
          <a:xfrm>
            <a:off x="102150" y="736875"/>
            <a:ext cx="8222400" cy="400200"/>
          </a:xfrm>
          <a:prstGeom prst="rect">
            <a:avLst/>
          </a:prstGeom>
          <a:noFill/>
          <a:ln>
            <a:noFill/>
          </a:ln>
        </p:spPr>
        <p:txBody>
          <a:bodyPr spcFirstLastPara="1" wrap="square" lIns="91425" tIns="91425" rIns="91425" bIns="91425" anchor="t" anchorCtr="0">
            <a:spAutoFit/>
          </a:bodyPr>
          <a:lstStyle/>
          <a:p>
            <a:pPr marL="457200" lvl="0" indent="0" algn="l" rtl="0">
              <a:spcBef>
                <a:spcPts val="0"/>
              </a:spcBef>
              <a:spcAft>
                <a:spcPts val="0"/>
              </a:spcAft>
              <a:buNone/>
            </a:pPr>
            <a:endParaRPr>
              <a:latin typeface="Roboto"/>
              <a:ea typeface="Roboto"/>
              <a:cs typeface="Roboto"/>
              <a:sym typeface="Roboto"/>
            </a:endParaRPr>
          </a:p>
        </p:txBody>
      </p:sp>
      <p:pic>
        <p:nvPicPr>
          <p:cNvPr id="170" name="Google Shape;170;p20"/>
          <p:cNvPicPr preferRelativeResize="0"/>
          <p:nvPr/>
        </p:nvPicPr>
        <p:blipFill>
          <a:blip r:embed="rId3">
            <a:alphaModFix/>
          </a:blip>
          <a:stretch>
            <a:fillRect/>
          </a:stretch>
        </p:blipFill>
        <p:spPr>
          <a:xfrm>
            <a:off x="3186150" y="648252"/>
            <a:ext cx="5738696" cy="4422551"/>
          </a:xfrm>
          <a:prstGeom prst="rect">
            <a:avLst/>
          </a:prstGeom>
          <a:noFill/>
          <a:ln>
            <a:noFill/>
          </a:ln>
        </p:spPr>
      </p:pic>
      <p:sp>
        <p:nvSpPr>
          <p:cNvPr id="171" name="Google Shape;171;p20"/>
          <p:cNvSpPr txBox="1"/>
          <p:nvPr/>
        </p:nvSpPr>
        <p:spPr>
          <a:xfrm>
            <a:off x="102150" y="766050"/>
            <a:ext cx="2984100" cy="3232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200">
                <a:latin typeface="Roboto"/>
                <a:ea typeface="Roboto"/>
                <a:cs typeface="Roboto"/>
                <a:sym typeface="Roboto"/>
              </a:rPr>
              <a:t>Our final submission is - Visual representation of the Keyword matrix that was being used at that time</a:t>
            </a:r>
            <a:endParaRPr sz="2200">
              <a:latin typeface="Roboto"/>
              <a:ea typeface="Roboto"/>
              <a:cs typeface="Roboto"/>
              <a:sym typeface="Roboto"/>
            </a:endParaRPr>
          </a:p>
          <a:p>
            <a:pPr marL="0" lvl="0" indent="0" algn="l" rtl="0">
              <a:spcBef>
                <a:spcPts val="0"/>
              </a:spcBef>
              <a:spcAft>
                <a:spcPts val="0"/>
              </a:spcAft>
              <a:buNone/>
            </a:pPr>
            <a:endParaRPr sz="2200">
              <a:latin typeface="Roboto"/>
              <a:ea typeface="Roboto"/>
              <a:cs typeface="Roboto"/>
              <a:sym typeface="Roboto"/>
            </a:endParaRPr>
          </a:p>
          <a:p>
            <a:pPr marL="0" lvl="0" indent="0" algn="l" rtl="0">
              <a:spcBef>
                <a:spcPts val="0"/>
              </a:spcBef>
              <a:spcAft>
                <a:spcPts val="0"/>
              </a:spcAft>
              <a:buNone/>
            </a:pPr>
            <a:r>
              <a:rPr lang="en" sz="2200">
                <a:latin typeface="Roboto"/>
                <a:ea typeface="Roboto"/>
                <a:cs typeface="Roboto"/>
                <a:sym typeface="Roboto"/>
              </a:rPr>
              <a:t>- Website ranking variations on a monthly basis.</a:t>
            </a:r>
            <a:endParaRPr sz="2200">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1"/>
          <p:cNvSpPr txBox="1">
            <a:spLocks noGrp="1"/>
          </p:cNvSpPr>
          <p:nvPr>
            <p:ph type="title"/>
          </p:nvPr>
        </p:nvSpPr>
        <p:spPr>
          <a:xfrm>
            <a:off x="98250" y="16350"/>
            <a:ext cx="8826600" cy="60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7" name="Google Shape;177;p21"/>
          <p:cNvPicPr preferRelativeResize="0"/>
          <p:nvPr/>
        </p:nvPicPr>
        <p:blipFill>
          <a:blip r:embed="rId3">
            <a:alphaModFix/>
          </a:blip>
          <a:stretch>
            <a:fillRect/>
          </a:stretch>
        </p:blipFill>
        <p:spPr>
          <a:xfrm>
            <a:off x="467700" y="0"/>
            <a:ext cx="8208606" cy="5143500"/>
          </a:xfrm>
          <a:prstGeom prst="rect">
            <a:avLst/>
          </a:prstGeom>
          <a:noFill/>
          <a:ln>
            <a:noFill/>
          </a:ln>
        </p:spPr>
      </p:pic>
      <p:sp>
        <p:nvSpPr>
          <p:cNvPr id="178" name="Google Shape;178;p21"/>
          <p:cNvSpPr txBox="1"/>
          <p:nvPr/>
        </p:nvSpPr>
        <p:spPr>
          <a:xfrm>
            <a:off x="2029125" y="4743300"/>
            <a:ext cx="5527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Roboto"/>
                <a:ea typeface="Roboto"/>
                <a:cs typeface="Roboto"/>
                <a:sym typeface="Roboto"/>
              </a:rPr>
              <a:t>Zoomed in version of the Graph shown in previous slide</a:t>
            </a:r>
            <a:endParaRPr>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771</Words>
  <Application>Microsoft Macintosh PowerPoint</Application>
  <PresentationFormat>On-screen Show (16:9)</PresentationFormat>
  <Paragraphs>86</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Roboto</vt:lpstr>
      <vt:lpstr>Times New Roman</vt:lpstr>
      <vt:lpstr>Material</vt:lpstr>
      <vt:lpstr>Project: Tourism Websites</vt:lpstr>
      <vt:lpstr>Outline</vt:lpstr>
      <vt:lpstr>Overview:</vt:lpstr>
      <vt:lpstr>PowerPoint Presentation</vt:lpstr>
      <vt:lpstr>PowerPoint Presentation</vt:lpstr>
      <vt:lpstr>Implementation</vt:lpstr>
      <vt:lpstr>PowerPoint Presentation</vt:lpstr>
      <vt:lpstr>Final Submission</vt:lpstr>
      <vt:lpstr>PowerPoint Presentation</vt:lpstr>
      <vt:lpstr>Deliverables</vt:lpstr>
      <vt:lpstr>Challenges we Faced</vt:lpstr>
      <vt:lpstr>Lessons Learnt</vt:lpstr>
      <vt:lpstr>Idea for Future</vt:lpstr>
      <vt:lpstr>Acknowledgement</vt:lpstr>
      <vt:lpstr>Reference</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Tourism Websites</dc:title>
  <cp:lastModifiedBy>Bansal, Sparsh</cp:lastModifiedBy>
  <cp:revision>2</cp:revision>
  <dcterms:modified xsi:type="dcterms:W3CDTF">2021-12-15T23:31:09Z</dcterms:modified>
</cp:coreProperties>
</file>