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notesSlides/notesSlide15.xml" ContentType="application/vnd.openxmlformats-officedocument.presentationml.notesSl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72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8" r:id="rId3"/>
    <p:sldId id="313" r:id="rId4"/>
    <p:sldId id="274" r:id="rId5"/>
    <p:sldId id="272" r:id="rId6"/>
    <p:sldId id="318" r:id="rId7"/>
    <p:sldId id="276" r:id="rId8"/>
    <p:sldId id="297" r:id="rId9"/>
    <p:sldId id="327" r:id="rId10"/>
    <p:sldId id="328" r:id="rId11"/>
    <p:sldId id="303" r:id="rId12"/>
    <p:sldId id="336" r:id="rId13"/>
    <p:sldId id="279" r:id="rId14"/>
    <p:sldId id="271" r:id="rId15"/>
    <p:sldId id="285" r:id="rId16"/>
    <p:sldId id="260" r:id="rId17"/>
    <p:sldId id="339" r:id="rId18"/>
    <p:sldId id="29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993366"/>
    <a:srgbClr val="0000FF"/>
    <a:srgbClr val="CC99FF"/>
    <a:srgbClr val="FF99FF"/>
    <a:srgbClr val="FFAFAF"/>
    <a:srgbClr val="CC00CC"/>
    <a:srgbClr val="5CFD41"/>
    <a:srgbClr val="00FFCC"/>
    <a:srgbClr val="3FFF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24" autoAdjust="0"/>
    <p:restoredTop sz="88256" autoAdjust="0"/>
  </p:normalViewPr>
  <p:slideViewPr>
    <p:cSldViewPr>
      <p:cViewPr>
        <p:scale>
          <a:sx n="50" d="100"/>
          <a:sy n="50" d="100"/>
        </p:scale>
        <p:origin x="-1794" y="-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Annual</a:t>
            </a:r>
            <a:r>
              <a:rPr lang="en-US" baseline="0" dirty="0" smtClean="0"/>
              <a:t> expenses per kW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7148802828217899"/>
          <c:y val="0.17970502911042524"/>
          <c:w val="0.28020997375328088"/>
          <c:h val="0.7566052061742989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Wells turbine</c:v>
                </c:pt>
              </c:strCache>
            </c:strRef>
          </c:tx>
          <c:invertIfNegative val="0"/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177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Steel mass</c:v>
                </c:pt>
              </c:strCache>
            </c:strRef>
          </c:tx>
          <c:invertIfNegative val="0"/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118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Installation</c:v>
                </c:pt>
              </c:strCache>
            </c:strRef>
          </c:tx>
          <c:invertIfNegative val="0"/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Sheet1!$D$2</c:f>
              <c:numCache>
                <c:formatCode>General</c:formatCode>
                <c:ptCount val="1"/>
                <c:pt idx="0">
                  <c:v>70.8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Operations &amp; Maintenance</c:v>
                </c:pt>
              </c:strCache>
            </c:strRef>
          </c:tx>
          <c:invertIfNegative val="0"/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Sheet1!$E$2</c:f>
              <c:numCache>
                <c:formatCode>General</c:formatCode>
                <c:ptCount val="1"/>
                <c:pt idx="0">
                  <c:v>250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0345472"/>
        <c:axId val="160355456"/>
      </c:barChart>
      <c:catAx>
        <c:axId val="160345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0355456"/>
        <c:crosses val="autoZero"/>
        <c:auto val="1"/>
        <c:lblAlgn val="ctr"/>
        <c:lblOffset val="100"/>
        <c:noMultiLvlLbl val="0"/>
      </c:catAx>
      <c:valAx>
        <c:axId val="16035545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$/kW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03454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1292252530933633"/>
          <c:y val="0.16451150735752579"/>
          <c:w val="0.3870775081686218"/>
          <c:h val="0.7033344288306996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Installed Capital Cost per kW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6615522890354254"/>
          <c:y val="0.18628929257858515"/>
          <c:w val="0.26883617902610124"/>
          <c:h val="0.7476873953747907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Wells turbine</c:v>
                </c:pt>
              </c:strCache>
            </c:strRef>
          </c:tx>
          <c:invertIfNegative val="0"/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1500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Steel mass</c:v>
                </c:pt>
              </c:strCache>
            </c:strRef>
          </c:tx>
          <c:invertIfNegative val="0"/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1000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Installation</c:v>
                </c:pt>
              </c:strCache>
            </c:strRef>
          </c:tx>
          <c:invertIfNegative val="0"/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Sheet1!$D$2</c:f>
              <c:numCache>
                <c:formatCode>General</c:formatCode>
                <c:ptCount val="1"/>
                <c:pt idx="0">
                  <c:v>600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0910336"/>
        <c:axId val="160920320"/>
      </c:barChart>
      <c:catAx>
        <c:axId val="160910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0920320"/>
        <c:crosses val="autoZero"/>
        <c:auto val="1"/>
        <c:lblAlgn val="ctr"/>
        <c:lblOffset val="100"/>
        <c:noMultiLvlLbl val="0"/>
      </c:catAx>
      <c:valAx>
        <c:axId val="1609203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$/kW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0910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8601632668501602"/>
          <c:y val="0.29945997891995785"/>
          <c:w val="0.32160729976879987"/>
          <c:h val="0.5291115382230764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Installed Capital Cost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8215469737114296"/>
          <c:y val="0.16867318189014135"/>
          <c:w val="0.27962291746062651"/>
          <c:h val="0.7176859178939591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Wind farm</c:v>
                </c:pt>
              </c:strCache>
            </c:strRef>
          </c:tx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2.6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Wave farm</c:v>
                </c:pt>
              </c:strCache>
            </c:strRef>
          </c:tx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0.99659590955636135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Storage</c:v>
                </c:pt>
              </c:strCache>
            </c:strRef>
          </c:tx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5.6189439999999999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2953856"/>
        <c:axId val="163050240"/>
      </c:barChart>
      <c:catAx>
        <c:axId val="162953856"/>
        <c:scaling>
          <c:orientation val="minMax"/>
        </c:scaling>
        <c:delete val="1"/>
        <c:axPos val="b"/>
        <c:majorTickMark val="out"/>
        <c:minorTickMark val="none"/>
        <c:tickLblPos val="nextTo"/>
        <c:crossAx val="163050240"/>
        <c:crosses val="autoZero"/>
        <c:auto val="1"/>
        <c:lblAlgn val="ctr"/>
        <c:lblOffset val="100"/>
        <c:noMultiLvlLbl val="0"/>
      </c:catAx>
      <c:valAx>
        <c:axId val="163050240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dirty="0" smtClean="0"/>
                  <a:t>$ Billion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29538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328524124411931"/>
          <c:y val="0.29000885826771655"/>
          <c:w val="0.37497556046348429"/>
          <c:h val="0.4199822834645669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Installed Capital Cost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8215469737114296"/>
          <c:y val="0.16867318189014135"/>
          <c:w val="0.27962291746062651"/>
          <c:h val="0.7176859178939591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500 MW Wind farm</c:v>
                </c:pt>
              </c:strCache>
            </c:strRef>
          </c:tx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2.6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275 MW Wave farm</c:v>
                </c:pt>
              </c:strCache>
            </c:strRef>
          </c:tx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0.99659590955636135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6.4 GWh Storage</c:v>
                </c:pt>
              </c:strCache>
            </c:strRef>
          </c:tx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5.6189439999999999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2965120"/>
        <c:axId val="152966656"/>
      </c:barChart>
      <c:catAx>
        <c:axId val="152965120"/>
        <c:scaling>
          <c:orientation val="minMax"/>
        </c:scaling>
        <c:delete val="1"/>
        <c:axPos val="b"/>
        <c:majorTickMark val="out"/>
        <c:minorTickMark val="none"/>
        <c:tickLblPos val="nextTo"/>
        <c:crossAx val="152966656"/>
        <c:crosses val="autoZero"/>
        <c:auto val="1"/>
        <c:lblAlgn val="ctr"/>
        <c:lblOffset val="100"/>
        <c:noMultiLvlLbl val="0"/>
      </c:catAx>
      <c:valAx>
        <c:axId val="152966656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dirty="0" smtClean="0"/>
                  <a:t>$ Billion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2965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328524124411931"/>
          <c:y val="0.15524370713844868"/>
          <c:w val="0.37497556046348429"/>
          <c:h val="0.7405047825977225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7ABB5-0533-4723-8EB2-3E9DD01111E1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E44F2D-5128-46BA-A513-A34647090E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77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54CAE-582F-4B0A-9752-A41A87C63248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4B6444-B76F-47A4-962A-0A2490DD19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57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6444-B76F-47A4-962A-0A2490DD195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 point: optimal wave device can produce .25 MW average, have</a:t>
            </a:r>
            <a:r>
              <a:rPr lang="en-US" baseline="0" dirty="0" smtClean="0"/>
              <a:t> CF= .7,</a:t>
            </a:r>
            <a:r>
              <a:rPr lang="en-US" dirty="0" smtClean="0"/>
              <a:t> and have LCOE of $67/</a:t>
            </a:r>
            <a:r>
              <a:rPr lang="en-US" dirty="0" err="1" smtClean="0"/>
              <a:t>MWh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Atower</a:t>
            </a:r>
            <a:r>
              <a:rPr lang="en-US" dirty="0" smtClean="0"/>
              <a:t>= Radius</a:t>
            </a:r>
            <a:r>
              <a:rPr lang="en-US" baseline="0" dirty="0" smtClean="0"/>
              <a:t> 3.25 m. </a:t>
            </a:r>
            <a:r>
              <a:rPr lang="en-US" dirty="0" smtClean="0"/>
              <a:t>33m^2. Array= 660</a:t>
            </a:r>
            <a:r>
              <a:rPr lang="en-US" baseline="0" dirty="0" smtClean="0"/>
              <a:t> m^2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Power</a:t>
            </a:r>
            <a:r>
              <a:rPr lang="en-US" baseline="0" dirty="0" smtClean="0"/>
              <a:t> goes down when deep draft: lower resonant frequency AND lower excitation force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6444-B76F-47A4-962A-0A2490DD195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5000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 point: Can storage and wave power smooth</a:t>
            </a:r>
            <a:r>
              <a:rPr lang="en-US" baseline="0" dirty="0" smtClean="0"/>
              <a:t> out the offshore farm’s power curve?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“scheduling</a:t>
            </a:r>
            <a:r>
              <a:rPr lang="en-US" baseline="0" dirty="0" smtClean="0"/>
              <a:t> cost”</a:t>
            </a:r>
          </a:p>
          <a:p>
            <a:r>
              <a:rPr lang="en-US" baseline="0" dirty="0" smtClean="0"/>
              <a:t>500 MW wind farm. 50 MW wave. 2000 </a:t>
            </a:r>
            <a:r>
              <a:rPr lang="en-US" baseline="0" dirty="0" err="1" smtClean="0"/>
              <a:t>MWh</a:t>
            </a:r>
            <a:r>
              <a:rPr lang="en-US" baseline="0" dirty="0" smtClean="0"/>
              <a:t> storage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6444-B76F-47A4-962A-0A2490DD195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1941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</a:t>
            </a:r>
            <a:r>
              <a:rPr lang="en-US" baseline="0" dirty="0" smtClean="0"/>
              <a:t> point: </a:t>
            </a:r>
            <a:r>
              <a:rPr lang="en-US" dirty="0" smtClean="0"/>
              <a:t>I applied this control</a:t>
            </a:r>
            <a:r>
              <a:rPr lang="en-US" baseline="0" dirty="0" smtClean="0"/>
              <a:t> strategy on a wind-wave-storage system energized by actual buoy wind/wave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6444-B76F-47A4-962A-0A2490DD195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691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</a:t>
            </a:r>
            <a:r>
              <a:rPr lang="en-US" baseline="0" dirty="0" smtClean="0"/>
              <a:t> point: Combine wave and storage to smooth out offshore system supply curve.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Using more wave power can accomplish came smoothing effect for less cost.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6444-B76F-47A4-962A-0A2490DD195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5289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 point: For roughly 30% more </a:t>
            </a:r>
            <a:r>
              <a:rPr lang="en-US" dirty="0" err="1" smtClean="0"/>
              <a:t>levelized</a:t>
            </a:r>
            <a:r>
              <a:rPr lang="en-US" dirty="0" smtClean="0"/>
              <a:t> cost of energy,</a:t>
            </a:r>
            <a:r>
              <a:rPr lang="en-US" baseline="0" dirty="0" smtClean="0"/>
              <a:t> offshore farm’s power output to grid may be smoothed 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6444-B76F-47A4-962A-0A2490DD195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4686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 point: For roughly 30% more </a:t>
            </a:r>
            <a:r>
              <a:rPr lang="en-US" dirty="0" err="1" smtClean="0"/>
              <a:t>levelized</a:t>
            </a:r>
            <a:r>
              <a:rPr lang="en-US" dirty="0" smtClean="0"/>
              <a:t> cost of energy,</a:t>
            </a:r>
            <a:r>
              <a:rPr lang="en-US" baseline="0" dirty="0" smtClean="0"/>
              <a:t> offshore farm’s power output to grid may be smoothed 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6444-B76F-47A4-962A-0A2490DD195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468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point: How can an offshore wind turbine structure be enhanced.</a:t>
            </a:r>
          </a:p>
          <a:p>
            <a:endParaRPr lang="en-US" dirty="0" smtClean="0"/>
          </a:p>
          <a:p>
            <a:r>
              <a:rPr lang="en-US" dirty="0" smtClean="0"/>
              <a:t>This presentation focuses on the wave power</a:t>
            </a:r>
            <a:r>
              <a:rPr lang="en-US" baseline="0" dirty="0" smtClean="0"/>
              <a:t>, with considerations for the energy supply smoothing effect of the wave-wind-storage system combined at the end.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emphasize: FIRST ORDER ESTIMATES + explore design space</a:t>
            </a:r>
          </a:p>
          <a:p>
            <a:endParaRPr lang="en-US" dirty="0" smtClean="0"/>
          </a:p>
          <a:p>
            <a:r>
              <a:rPr lang="en-US" dirty="0" smtClean="0"/>
              <a:t>The focus of my PhD is on optimizing</a:t>
            </a:r>
            <a:r>
              <a:rPr lang="en-US" baseline="0" dirty="0" smtClean="0"/>
              <a:t> the LCOE of a wave device that could be attached to an offshore structure.</a:t>
            </a:r>
          </a:p>
          <a:p>
            <a:r>
              <a:rPr lang="en-US" baseline="0" dirty="0" smtClean="0"/>
              <a:t>Reduced wave cost.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Focus on offshore system: 500</a:t>
            </a:r>
            <a:r>
              <a:rPr lang="en-US" baseline="0" dirty="0" smtClean="0"/>
              <a:t> MW wind farm near Mendocino, CA, with wave power and ORES.</a:t>
            </a:r>
            <a:endParaRPr lang="en-US" dirty="0" smtClean="0"/>
          </a:p>
          <a:p>
            <a:r>
              <a:rPr lang="en-US" dirty="0" smtClean="0"/>
              <a:t>Motivation: Reduced cost when</a:t>
            </a:r>
            <a:r>
              <a:rPr lang="en-US" baseline="0" dirty="0" smtClean="0"/>
              <a:t> combine systems (wave and ORES</a:t>
            </a:r>
            <a:r>
              <a:rPr lang="en-US" baseline="0" dirty="0" smtClean="0">
                <a:sym typeface="Wingdings" pitchFamily="2" charset="2"/>
              </a:rPr>
              <a:t> more constant “higher quality” power flow in lines. Share mooring and transmission line cost)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6444-B76F-47A4-962A-0A2490DD195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point: Adding</a:t>
            </a:r>
            <a:r>
              <a:rPr lang="en-US" baseline="0" dirty="0" smtClean="0"/>
              <a:t> wave and storage eases electric grid power management and reduces the cost of renewable energy</a:t>
            </a:r>
            <a:endParaRPr lang="en-US" baseline="0" dirty="0" smtClean="0">
              <a:sym typeface="Wingdings" pitchFamily="2" charset="2"/>
            </a:endParaRP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500 MW wind + 47 MW wave + 2000 </a:t>
            </a:r>
            <a:r>
              <a:rPr lang="en-US" baseline="0" dirty="0" err="1" smtClean="0">
                <a:sym typeface="Wingdings" pitchFamily="2" charset="2"/>
              </a:rPr>
              <a:t>MWh</a:t>
            </a:r>
            <a:r>
              <a:rPr lang="en-US" baseline="0" dirty="0" smtClean="0">
                <a:sym typeface="Wingdings" pitchFamily="2" charset="2"/>
              </a:rPr>
              <a:t> ORES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Note: ORES can double as anchoring point. AND fossil fuel-free!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6444-B76F-47A4-962A-0A2490DD195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point: In the next 10 minutes, I’ll describe how a wave device encircling a</a:t>
            </a:r>
            <a:r>
              <a:rPr lang="en-US" baseline="0" dirty="0" smtClean="0"/>
              <a:t> FWT </a:t>
            </a:r>
            <a:r>
              <a:rPr lang="en-US" dirty="0" smtClean="0"/>
              <a:t>may be optimized, and how</a:t>
            </a:r>
            <a:r>
              <a:rPr lang="en-US" baseline="0" dirty="0" smtClean="0"/>
              <a:t> wave and storage may smooth out a wind farm’s power curve.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Preliminary</a:t>
            </a:r>
            <a:r>
              <a:rPr lang="en-US" baseline="0" dirty="0" smtClean="0"/>
              <a:t> PhD work</a:t>
            </a:r>
            <a:endParaRPr lang="en-US" dirty="0" smtClean="0"/>
          </a:p>
          <a:p>
            <a:r>
              <a:rPr lang="en-US" dirty="0" smtClean="0"/>
              <a:t>Study:</a:t>
            </a:r>
            <a:r>
              <a:rPr lang="en-US" baseline="0" dirty="0" smtClean="0"/>
              <a:t> optimize two components of the offshore system:</a:t>
            </a:r>
          </a:p>
          <a:p>
            <a:r>
              <a:rPr lang="en-US" baseline="0" dirty="0" smtClean="0"/>
              <a:t>	1) Minimize LCOE of OWC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	2) </a:t>
            </a:r>
            <a:r>
              <a:rPr lang="en-US" dirty="0" smtClean="0"/>
              <a:t>Investigate power supply-demand matching. CEEP= Critical excess of electricity production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6444-B76F-47A4-962A-0A2490DD195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 point: Varying the diameter</a:t>
            </a:r>
            <a:r>
              <a:rPr lang="en-US" baseline="0" dirty="0" smtClean="0"/>
              <a:t> and draft have a significant effect on the dynamics and power capture of a wave harvester.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Standard hydrodynamic coefficients (Newman MH</a:t>
            </a:r>
            <a:r>
              <a:rPr lang="en-US" baseline="0" dirty="0" smtClean="0"/>
              <a:t>). F is dynamic pressure/ Froude-</a:t>
            </a:r>
            <a:r>
              <a:rPr lang="en-US" baseline="0" dirty="0" err="1" smtClean="0"/>
              <a:t>Krylov</a:t>
            </a:r>
            <a:r>
              <a:rPr lang="en-US" baseline="0" dirty="0" smtClean="0"/>
              <a:t>/ GI </a:t>
            </a:r>
            <a:r>
              <a:rPr lang="en-US" baseline="0" dirty="0" err="1" smtClean="0"/>
              <a:t>Tayor</a:t>
            </a:r>
            <a:r>
              <a:rPr lang="en-US" baseline="0" dirty="0" smtClean="0"/>
              <a:t> force acting on bottom of column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6444-B76F-47A4-962A-0A2490DD195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422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 point: Vary D and T, and damping for optimum</a:t>
            </a:r>
            <a:r>
              <a:rPr lang="en-US" baseline="0" dirty="0" smtClean="0"/>
              <a:t> power capture over entire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6444-B76F-47A4-962A-0A2490DD195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099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Main point: Wave devices can</a:t>
            </a:r>
            <a:r>
              <a:rPr lang="en-US" baseline="0" dirty="0" smtClean="0"/>
              <a:t> have a high capacity factor. Devices with small drafts and midrange D produce most power.</a:t>
            </a:r>
          </a:p>
          <a:p>
            <a:pPr marL="228600" indent="-228600">
              <a:buAutoNum type="arabicParenR"/>
            </a:pPr>
            <a:endParaRPr lang="en-US" baseline="0" dirty="0" smtClean="0"/>
          </a:p>
          <a:p>
            <a:pPr marL="228600" indent="-228600">
              <a:buAutoNum type="arabicParenR"/>
            </a:pPr>
            <a:r>
              <a:rPr lang="en-US" baseline="0" dirty="0" smtClean="0"/>
              <a:t>Observe large power output when water column natural frequency corresponds to the ocean waves’ most common dominant frequencies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For systems that don’t show this resonant phenomenon, we can harvest about 0.3 MW average, with a capacity of 0.4 MW</a:t>
            </a:r>
          </a:p>
          <a:p>
            <a:pPr marL="228600" indent="-228600">
              <a:buAutoNum type="arabicParenR"/>
            </a:pPr>
            <a:endParaRPr lang="en-US" baseline="0" dirty="0" smtClean="0"/>
          </a:p>
          <a:p>
            <a:pPr marL="228600" indent="-228600">
              <a:buAutoNum type="arabicParenR"/>
            </a:pPr>
            <a:r>
              <a:rPr lang="en-US" baseline="0" dirty="0" smtClean="0"/>
              <a:t>This translates to a capacity factor of about 0.7.</a:t>
            </a:r>
          </a:p>
          <a:p>
            <a:pPr marL="228600" indent="-228600">
              <a:buAutoNum type="arabicParenR"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Power</a:t>
            </a:r>
            <a:r>
              <a:rPr lang="en-US" baseline="0" dirty="0" smtClean="0"/>
              <a:t> goes down when deep draft: lower resonant frequency AND lower excitation force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6444-B76F-47A4-962A-0A2490DD195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500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 point: The $/kWh depends on device size and capacity.</a:t>
            </a:r>
          </a:p>
          <a:p>
            <a:endParaRPr lang="en-US" dirty="0" smtClean="0"/>
          </a:p>
          <a:p>
            <a:r>
              <a:rPr lang="en-US" dirty="0" smtClean="0"/>
              <a:t>Steel mass:</a:t>
            </a:r>
            <a:r>
              <a:rPr lang="en-US" baseline="0" dirty="0" smtClean="0"/>
              <a:t> $830 per ton </a:t>
            </a:r>
            <a:r>
              <a:rPr lang="en-US" baseline="0" dirty="0" smtClean="0">
                <a:sym typeface="Wingdings" panose="05000000000000000000" pitchFamily="2" charset="2"/>
              </a:rPr>
              <a:t>. Typical values roughly 1200 kg per kW.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Capital cost representative for N= 3, D= 10 m, T= 6 m, Capacity= .25 MW</a:t>
            </a:r>
          </a:p>
          <a:p>
            <a:endParaRPr lang="en-US" dirty="0" smtClean="0"/>
          </a:p>
          <a:p>
            <a:r>
              <a:rPr lang="en-US" dirty="0" smtClean="0"/>
              <a:t>Note,</a:t>
            </a:r>
            <a:r>
              <a:rPr lang="en-US" baseline="0" dirty="0" smtClean="0"/>
              <a:t> significant cost savings without transmission and mooring lines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AEP= Capacity * hours in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6444-B76F-47A4-962A-0A2490DD195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4771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 point: Increasing diameter decreases Costs. Even</a:t>
            </a:r>
            <a:r>
              <a:rPr lang="en-US" baseline="0" dirty="0" smtClean="0"/>
              <a:t> though</a:t>
            </a:r>
            <a:r>
              <a:rPr lang="en-US" dirty="0" smtClean="0"/>
              <a:t> increasing diameter</a:t>
            </a:r>
            <a:r>
              <a:rPr lang="en-US" baseline="0" dirty="0" smtClean="0"/>
              <a:t> </a:t>
            </a:r>
            <a:r>
              <a:rPr lang="en-US" dirty="0" smtClean="0"/>
              <a:t>decreases power, diameter with lowest LCOE for</a:t>
            </a:r>
            <a:r>
              <a:rPr lang="en-US" baseline="0" dirty="0" smtClean="0"/>
              <a:t> larger diameter.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Power</a:t>
            </a:r>
            <a:r>
              <a:rPr lang="en-US" baseline="0" dirty="0" smtClean="0"/>
              <a:t> goes down when deep draft: lower resonant frequency AND lower excitation force</a:t>
            </a:r>
          </a:p>
          <a:p>
            <a:endParaRPr lang="en-US" baseline="0" dirty="0" smtClean="0"/>
          </a:p>
          <a:p>
            <a:r>
              <a:rPr lang="en-US" baseline="0" dirty="0" smtClean="0"/>
              <a:t>Main point: for middle values of diameter and low draft, low LCOE.</a:t>
            </a:r>
          </a:p>
          <a:p>
            <a:r>
              <a:rPr lang="en-US" baseline="0" dirty="0" smtClean="0"/>
              <a:t>Sudden drops in LCOE may be unreal/due to buoy data resolution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6444-B76F-47A4-962A-0A2490DD195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500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4F2C0B6-718D-41A9-B6C0-5F3FC3F642FF}" type="datetime1">
              <a:rPr lang="en-US" smtClean="0"/>
              <a:pPr/>
              <a:t>6/8/2015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Abstract   Functional Requirements   Fundamental Contributions    Timeline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2ABC25-F1F9-4C08-8FB9-E868994A7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09C533AF-441F-403D-BAFF-AEC8E17E9C7D}" type="datetime1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Abstract   Functional Requirements   Fundamental Contributions    Timeline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ABC25-F1F9-4C08-8FB9-E868994A7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</p:spPr>
        <p:txBody>
          <a:bodyPr/>
          <a:lstStyle/>
          <a:p>
            <a:fld id="{2F08AA1F-2FC0-48A4-B687-5B2EC0306C69}" type="datetime1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Abstract   Functional Requirements   Fundamental Contributions    Timeline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32ABC25-F1F9-4C08-8FB9-E868994A7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2ABC25-F1F9-4C08-8FB9-E868994A78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95400" y="6356350"/>
            <a:ext cx="7086600" cy="365125"/>
          </a:xfrm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Introduction   </a:t>
            </a:r>
            <a:r>
              <a:rPr lang="en-US" sz="1600" dirty="0" smtClean="0">
                <a:solidFill>
                  <a:schemeClr val="tx1"/>
                </a:solidFill>
              </a:rPr>
              <a:t>WEC Optimization     Supply-Demand Matching     Conclusions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32ABC25-F1F9-4C08-8FB9-E868994A7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2ABC25-F1F9-4C08-8FB9-E868994A7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95400" y="6356350"/>
            <a:ext cx="7086600" cy="365125"/>
          </a:xfrm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Introduction   </a:t>
            </a:r>
            <a:r>
              <a:rPr lang="en-US" sz="1600" dirty="0" smtClean="0">
                <a:solidFill>
                  <a:schemeClr val="tx1"/>
                </a:solidFill>
              </a:rPr>
              <a:t>WEC Optimization     Supply-Demand Matching     Conclusions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2ABC25-F1F9-4C08-8FB9-E868994A7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95400" y="6356350"/>
            <a:ext cx="7086600" cy="36512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Abstract</a:t>
            </a:r>
            <a:r>
              <a:rPr lang="en-US" sz="1600" dirty="0" smtClean="0"/>
              <a:t>   Functional Requirements   Fundamental Contributions    Timeline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2ABC25-F1F9-4C08-8FB9-E868994A78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95400" y="6356350"/>
            <a:ext cx="7086600" cy="36512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Introduction   </a:t>
            </a:r>
            <a:r>
              <a:rPr lang="en-US" sz="1600" dirty="0" smtClean="0">
                <a:solidFill>
                  <a:schemeClr val="tx1"/>
                </a:solidFill>
              </a:rPr>
              <a:t>WEC Optimization     Supply-Demand Matching     Conclusions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2ABC25-F1F9-4C08-8FB9-E868994A78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95400" y="6356350"/>
            <a:ext cx="7086600" cy="36512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Introduction   </a:t>
            </a:r>
            <a:r>
              <a:rPr lang="en-US" sz="1600" dirty="0" smtClean="0">
                <a:solidFill>
                  <a:schemeClr val="tx1"/>
                </a:solidFill>
              </a:rPr>
              <a:t>WEC Optimization     Supply-Demand Matching     Conclusions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2ABC25-F1F9-4C08-8FB9-E868994A7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95400" y="6356350"/>
            <a:ext cx="7086600" cy="36512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Introduction   </a:t>
            </a:r>
            <a:r>
              <a:rPr lang="en-US" sz="1600" dirty="0" smtClean="0">
                <a:solidFill>
                  <a:schemeClr val="tx1"/>
                </a:solidFill>
              </a:rPr>
              <a:t>WEC Optimization     Supply-Demand Matching     Conclusions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AA8DF68E-1F42-4183-BA4A-4D5B82DC97DD}" type="datetime1">
              <a:rPr lang="en-US" smtClean="0"/>
              <a:pPr/>
              <a:t>6/8/2015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32ABC25-F1F9-4C08-8FB9-E868994A7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  <a:prstGeom prst="rect">
            <a:avLst/>
          </a:prstGeom>
        </p:spPr>
        <p:txBody>
          <a:bodyPr rtlCol="0"/>
          <a:lstStyle/>
          <a:p>
            <a:r>
              <a:rPr lang="en-US" smtClean="0"/>
              <a:t>Abstract   Functional Requirements   Fundamental Contributions    Timeline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32ABC25-F1F9-4C08-8FB9-E868994A78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295400" y="6356350"/>
            <a:ext cx="7086600" cy="36512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Introduction   </a:t>
            </a:r>
            <a:r>
              <a:rPr lang="en-US" sz="1600" dirty="0" smtClean="0">
                <a:solidFill>
                  <a:schemeClr val="tx1"/>
                </a:solidFill>
              </a:rPr>
              <a:t>WEC Optimization     Supply-Demand Matching     Conclusions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0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11" Type="http://schemas.openxmlformats.org/officeDocument/2006/relationships/image" Target="../media/image45.png"/><Relationship Id="rId5" Type="http://schemas.openxmlformats.org/officeDocument/2006/relationships/image" Target="../media/image3.png"/><Relationship Id="rId10" Type="http://schemas.openxmlformats.org/officeDocument/2006/relationships/image" Target="../media/image44.png"/><Relationship Id="rId4" Type="http://schemas.openxmlformats.org/officeDocument/2006/relationships/image" Target="../media/image36.png"/><Relationship Id="rId9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10" Type="http://schemas.openxmlformats.org/officeDocument/2006/relationships/image" Target="../media/image3.png"/><Relationship Id="rId4" Type="http://schemas.openxmlformats.org/officeDocument/2006/relationships/image" Target="../media/image4.png"/><Relationship Id="rId9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tif"/><Relationship Id="rId4" Type="http://schemas.openxmlformats.org/officeDocument/2006/relationships/image" Target="../media/image52.t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png"/><Relationship Id="rId5" Type="http://schemas.openxmlformats.org/officeDocument/2006/relationships/image" Target="../media/image3.png"/><Relationship Id="rId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tif"/><Relationship Id="rId5" Type="http://schemas.openxmlformats.org/officeDocument/2006/relationships/image" Target="../media/image21.png"/><Relationship Id="rId4" Type="http://schemas.openxmlformats.org/officeDocument/2006/relationships/image" Target="../media/image20.t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tif"/><Relationship Id="rId3" Type="http://schemas.openxmlformats.org/officeDocument/2006/relationships/image" Target="../media/image25.tif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32.tif"/><Relationship Id="rId5" Type="http://schemas.openxmlformats.org/officeDocument/2006/relationships/image" Target="../media/image27.png"/><Relationship Id="rId10" Type="http://schemas.openxmlformats.org/officeDocument/2006/relationships/image" Target="../media/image31.png"/><Relationship Id="rId4" Type="http://schemas.openxmlformats.org/officeDocument/2006/relationships/image" Target="../media/image26.png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33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5.pn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tif"/><Relationship Id="rId3" Type="http://schemas.openxmlformats.org/officeDocument/2006/relationships/image" Target="../media/image36.png"/><Relationship Id="rId7" Type="http://schemas.openxmlformats.org/officeDocument/2006/relationships/image" Target="../media/image37.t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tif"/><Relationship Id="rId5" Type="http://schemas.openxmlformats.org/officeDocument/2006/relationships/image" Target="../media/image5.png"/><Relationship Id="rId10" Type="http://schemas.openxmlformats.org/officeDocument/2006/relationships/image" Target="../media/image39.png"/><Relationship Id="rId4" Type="http://schemas.openxmlformats.org/officeDocument/2006/relationships/image" Target="../media/image27.png"/><Relationship Id="rId9" Type="http://schemas.openxmlformats.org/officeDocument/2006/relationships/image" Target="../media/image3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228599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Power and Cost Predictions for an Offshore Wind-Wave-Storage System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981200"/>
          </a:xfrm>
        </p:spPr>
        <p:txBody>
          <a:bodyPr>
            <a:normAutofit fontScale="32500" lnSpcReduction="20000"/>
          </a:bodyPr>
          <a:lstStyle/>
          <a:p>
            <a:r>
              <a:rPr lang="en-US" sz="6000" dirty="0" smtClean="0"/>
              <a:t>Jocelyn </a:t>
            </a:r>
            <a:r>
              <a:rPr lang="en-US" sz="6000" dirty="0" err="1" smtClean="0"/>
              <a:t>Kluger</a:t>
            </a:r>
            <a:endParaRPr lang="en-US" sz="6000" dirty="0" smtClean="0"/>
          </a:p>
          <a:p>
            <a:r>
              <a:rPr lang="en-US" sz="6000" dirty="0" smtClean="0"/>
              <a:t>PhD Candidate</a:t>
            </a:r>
          </a:p>
          <a:p>
            <a:r>
              <a:rPr lang="en-US" sz="6000" dirty="0" smtClean="0"/>
              <a:t>Massachusetts Institute of Technology</a:t>
            </a:r>
          </a:p>
          <a:p>
            <a:endParaRPr lang="en-US" sz="6000" dirty="0"/>
          </a:p>
          <a:p>
            <a:r>
              <a:rPr lang="en-US" sz="6000" dirty="0" smtClean="0"/>
              <a:t>Thesis advisors: Professors Alex Slocum and Themis </a:t>
            </a:r>
            <a:r>
              <a:rPr lang="en-US" sz="6000" dirty="0" err="1" smtClean="0"/>
              <a:t>Sapsis</a:t>
            </a:r>
            <a:endParaRPr lang="en-US" sz="6000" dirty="0" smtClean="0"/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447800" y="2895600"/>
            <a:ext cx="6400800" cy="1066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NAWEA 2015 Symposium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500" dirty="0" smtClean="0">
                <a:solidFill>
                  <a:schemeClr val="tx1">
                    <a:tint val="75000"/>
                  </a:schemeClr>
                </a:solidFill>
              </a:rPr>
              <a:t>June 8, 2015</a:t>
            </a:r>
            <a:endParaRPr kumimoji="0" lang="en-US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25" t="67502" r="27994" b="25366"/>
          <a:stretch/>
        </p:blipFill>
        <p:spPr bwMode="auto">
          <a:xfrm>
            <a:off x="168819" y="5715000"/>
            <a:ext cx="3674247" cy="521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25" t="18612" r="27994" b="25366"/>
          <a:stretch/>
        </p:blipFill>
        <p:spPr bwMode="auto">
          <a:xfrm>
            <a:off x="168819" y="1877248"/>
            <a:ext cx="3674247" cy="409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648200" cy="1219200"/>
          </a:xfrm>
        </p:spPr>
        <p:txBody>
          <a:bodyPr>
            <a:noAutofit/>
          </a:bodyPr>
          <a:lstStyle/>
          <a:p>
            <a:r>
              <a:rPr lang="en-US" sz="3700" dirty="0" smtClean="0"/>
              <a:t>Optimal System</a:t>
            </a:r>
            <a:endParaRPr lang="en-US" sz="3700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"/>
          </p:nvPr>
        </p:nvSpPr>
        <p:spPr>
          <a:xfrm>
            <a:off x="9525000" y="533400"/>
            <a:ext cx="5334000" cy="4218653"/>
          </a:xfrm>
        </p:spPr>
        <p:txBody>
          <a:bodyPr>
            <a:normAutofit/>
          </a:bodyPr>
          <a:lstStyle/>
          <a:p>
            <a:r>
              <a:rPr lang="en-US" dirty="0" smtClean="0"/>
              <a:t>ff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232ABC25-F1F9-4C08-8FB9-E868994A78F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-228600"/>
            <a:ext cx="2139644" cy="1828800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-3253854" y="1594041"/>
            <a:ext cx="2168857" cy="3465095"/>
            <a:chOff x="1277771" y="2667000"/>
            <a:chExt cx="2168857" cy="3465095"/>
          </a:xfrm>
        </p:grpSpPr>
        <p:pic>
          <p:nvPicPr>
            <p:cNvPr id="27" name="Picture 2"/>
            <p:cNvPicPr>
              <a:picLocks noChangeAspect="1" noChangeArrowheads="1"/>
            </p:cNvPicPr>
            <p:nvPr/>
          </p:nvPicPr>
          <p:blipFill rotWithShape="1">
            <a:blip r:embed="rId5" cstate="print"/>
            <a:srcRect l="19751" t="14311" r="66599" b="46922"/>
            <a:stretch/>
          </p:blipFill>
          <p:spPr bwMode="auto">
            <a:xfrm>
              <a:off x="1277771" y="2667000"/>
              <a:ext cx="2168857" cy="3465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Oval 27"/>
            <p:cNvSpPr/>
            <p:nvPr/>
          </p:nvSpPr>
          <p:spPr>
            <a:xfrm>
              <a:off x="2173974" y="4544786"/>
              <a:ext cx="1219200" cy="9906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Content Placeholder 2"/>
          <p:cNvSpPr txBox="1">
            <a:spLocks/>
          </p:cNvSpPr>
          <p:nvPr/>
        </p:nvSpPr>
        <p:spPr>
          <a:xfrm>
            <a:off x="3505200" y="3926305"/>
            <a:ext cx="4953000" cy="2743200"/>
          </a:xfrm>
          <a:prstGeom prst="rect">
            <a:avLst/>
          </a:prstGeom>
        </p:spPr>
        <p:txBody>
          <a:bodyPr vert="horz" numCol="1">
            <a:normAutofit/>
          </a:bodyPr>
          <a:lstStyle/>
          <a:p>
            <a:pPr marL="2205990" lvl="4" indent="-514350">
              <a:spcBef>
                <a:spcPts val="550"/>
              </a:spcBef>
              <a:buClr>
                <a:schemeClr val="accent1"/>
              </a:buClr>
              <a:buSzPct val="100000"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343400" y="2326105"/>
            <a:ext cx="4495800" cy="914399"/>
          </a:xfrm>
          <a:prstGeom prst="rect">
            <a:avLst/>
          </a:prstGeom>
        </p:spPr>
        <p:txBody>
          <a:bodyPr vert="horz" numCol="1">
            <a:normAutofit/>
          </a:bodyPr>
          <a:lstStyle/>
          <a:p>
            <a:pPr marL="834390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+mj-lt"/>
              <a:buAutoNum type="arabicPeriod" startAt="2"/>
              <a:tabLst/>
              <a:defRPr/>
            </a:pPr>
            <a:endParaRPr kumimoji="0" lang="en-US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6" t="5173" r="36007" b="4702"/>
          <a:stretch/>
        </p:blipFill>
        <p:spPr>
          <a:xfrm>
            <a:off x="11052022" y="1958924"/>
            <a:ext cx="3505200" cy="3131367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184105"/>
              </p:ext>
            </p:extLst>
          </p:nvPr>
        </p:nvGraphicFramePr>
        <p:xfrm>
          <a:off x="3935174" y="1604861"/>
          <a:ext cx="5062265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5865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Parameter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Value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Average</a:t>
                      </a:r>
                      <a:r>
                        <a:rPr lang="en-US" sz="2200" baseline="0" dirty="0" smtClean="0"/>
                        <a:t> annual power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0.25MW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Capacity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0.36 MW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Capacity factor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0.7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Capital Cost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$1.3 million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err="1" smtClean="0"/>
                        <a:t>Levelized</a:t>
                      </a:r>
                      <a:r>
                        <a:rPr lang="en-US" sz="2200" dirty="0" smtClean="0"/>
                        <a:t> Cost of Energy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$67/</a:t>
                      </a:r>
                      <a:r>
                        <a:rPr lang="en-US" sz="2200" dirty="0" err="1" smtClean="0"/>
                        <a:t>MWh</a:t>
                      </a:r>
                      <a:endParaRPr lang="en-US" sz="2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9589" y="-275769"/>
            <a:ext cx="2134762" cy="1824627"/>
          </a:xfrm>
          <a:prstGeom prst="rect">
            <a:avLst/>
          </a:prstGeom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0" t="24271" r="55490" b="12637"/>
          <a:stretch/>
        </p:blipFill>
        <p:spPr bwMode="auto">
          <a:xfrm>
            <a:off x="10808632" y="-427378"/>
            <a:ext cx="2175679" cy="2127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28700" y="6400800"/>
            <a:ext cx="7086600" cy="365125"/>
          </a:xfrm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dirty="0" smtClean="0"/>
              <a:t>Introduction</a:t>
            </a:r>
            <a:r>
              <a:rPr lang="en-US" sz="1600" b="1" dirty="0" smtClean="0">
                <a:solidFill>
                  <a:srgbClr val="0070C0"/>
                </a:solidFill>
              </a:rPr>
              <a:t>   OWC Optimization     </a:t>
            </a:r>
            <a:r>
              <a:rPr lang="en-US" sz="1600" dirty="0" smtClean="0">
                <a:solidFill>
                  <a:schemeClr val="tx1"/>
                </a:solidFill>
              </a:rPr>
              <a:t>Supply Smoothing     Conclusions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21" t="21875" r="33502" b="23755"/>
          <a:stretch/>
        </p:blipFill>
        <p:spPr bwMode="auto">
          <a:xfrm>
            <a:off x="10166544" y="-427378"/>
            <a:ext cx="3459853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53" t="18778" r="32526" b="13254"/>
          <a:stretch/>
        </p:blipFill>
        <p:spPr bwMode="auto">
          <a:xfrm>
            <a:off x="9397618" y="-428568"/>
            <a:ext cx="2822028" cy="4971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40" t="18779" r="31556" b="11099"/>
          <a:stretch/>
        </p:blipFill>
        <p:spPr bwMode="auto">
          <a:xfrm>
            <a:off x="9154510" y="1361510"/>
            <a:ext cx="2624920" cy="5129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38" t="18779" r="33013" b="20366"/>
          <a:stretch/>
        </p:blipFill>
        <p:spPr bwMode="auto">
          <a:xfrm>
            <a:off x="-3946040" y="-525368"/>
            <a:ext cx="2916620" cy="4451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306544" y="4141113"/>
            <a:ext cx="216128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6 Columns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58473" y="5560426"/>
            <a:ext cx="114807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D=12 </a:t>
            </a:r>
            <a:r>
              <a:rPr lang="en-US" sz="2200" b="1" dirty="0">
                <a:solidFill>
                  <a:srgbClr val="FF0000"/>
                </a:solidFill>
              </a:rPr>
              <a:t>m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1361246" y="5493349"/>
            <a:ext cx="543754" cy="1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2633934" y="4724400"/>
            <a:ext cx="12522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2T=14 </a:t>
            </a:r>
            <a:r>
              <a:rPr lang="en-US" sz="2200" b="1" dirty="0">
                <a:solidFill>
                  <a:srgbClr val="FF0000"/>
                </a:solidFill>
              </a:rPr>
              <a:t>m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2667000" y="4495800"/>
            <a:ext cx="0" cy="817581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993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Supply Smoothing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32ABC25-F1F9-4C08-8FB9-E868994A78F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 descr="powerFlo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50669" y="4756052"/>
            <a:ext cx="7696200" cy="3453187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 l="26667" t="8889" r="10000" b="20741"/>
          <a:stretch>
            <a:fillRect/>
          </a:stretch>
        </p:blipFill>
        <p:spPr bwMode="auto">
          <a:xfrm>
            <a:off x="9969719" y="388883"/>
            <a:ext cx="585216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5" cstate="print"/>
          <a:srcRect l="12500" t="21111" r="31250" b="19630"/>
          <a:stretch>
            <a:fillRect/>
          </a:stretch>
        </p:blipFill>
        <p:spPr bwMode="auto">
          <a:xfrm>
            <a:off x="9829800" y="2438400"/>
            <a:ext cx="5791200" cy="3431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6" cstate="print"/>
          <a:srcRect l="11250" t="19259" r="32500" b="22222"/>
          <a:stretch>
            <a:fillRect/>
          </a:stretch>
        </p:blipFill>
        <p:spPr bwMode="auto">
          <a:xfrm>
            <a:off x="9829800" y="304800"/>
            <a:ext cx="429710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9317421" y="228600"/>
            <a:ext cx="388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Surplus </a:t>
            </a:r>
            <a:r>
              <a:rPr lang="en-US" sz="2800" dirty="0" smtClean="0">
                <a:solidFill>
                  <a:srgbClr val="0070C0"/>
                </a:solidFill>
              </a:rPr>
              <a:t>Renewable Power Supply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000" t="20000" r="32500" b="20000"/>
          <a:stretch>
            <a:fillRect/>
          </a:stretch>
        </p:blipFill>
        <p:spPr bwMode="auto">
          <a:xfrm>
            <a:off x="9275379" y="4876800"/>
            <a:ext cx="4114800" cy="2645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1" name="Picture 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583" t="16667" r="32083" b="21852"/>
          <a:stretch>
            <a:fillRect/>
          </a:stretch>
        </p:blipFill>
        <p:spPr bwMode="auto">
          <a:xfrm>
            <a:off x="9482959" y="2217683"/>
            <a:ext cx="4230477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9448800" y="1085046"/>
            <a:ext cx="388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Insufficient </a:t>
            </a:r>
            <a:r>
              <a:rPr lang="en-US" sz="2800" dirty="0" smtClean="0">
                <a:solidFill>
                  <a:srgbClr val="0070C0"/>
                </a:solidFill>
              </a:rPr>
              <a:t>Renewable Power Supply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36895"/>
            <a:ext cx="6019800" cy="26174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Goals:</a:t>
            </a:r>
          </a:p>
          <a:p>
            <a:pPr marL="880110" lvl="1" indent="-514350">
              <a:buSzPct val="100000"/>
              <a:buFont typeface="+mj-lt"/>
              <a:buAutoNum type="arabicParenR"/>
            </a:pPr>
            <a:r>
              <a:rPr lang="en-US" dirty="0" smtClean="0"/>
              <a:t>Keep each hour’s power within </a:t>
            </a:r>
            <a:r>
              <a:rPr lang="en-US" u="sng" dirty="0" smtClean="0"/>
              <a:t>+</a:t>
            </a:r>
            <a:r>
              <a:rPr lang="en-US" dirty="0" smtClean="0"/>
              <a:t>10% previous hour’s power</a:t>
            </a:r>
          </a:p>
          <a:p>
            <a:pPr marL="880110" lvl="1" indent="-514350">
              <a:buSzPct val="100000"/>
              <a:buFont typeface="+mj-lt"/>
              <a:buAutoNum type="arabicParenR"/>
            </a:pPr>
            <a:r>
              <a:rPr lang="en-US" dirty="0" smtClean="0"/>
              <a:t>Minimize cost</a:t>
            </a:r>
          </a:p>
          <a:p>
            <a:pPr marL="1611630" lvl="3" indent="-514350">
              <a:buSzPct val="100000"/>
            </a:pPr>
            <a:r>
              <a:rPr lang="en-US" dirty="0" smtClean="0"/>
              <a:t>Vary storage and wave farm capacity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8" t="5173" r="35213" b="4702"/>
          <a:stretch/>
        </p:blipFill>
        <p:spPr>
          <a:xfrm>
            <a:off x="800100" y="3811787"/>
            <a:ext cx="4152900" cy="229164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-3602070" y="1182707"/>
            <a:ext cx="3048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     </a:t>
            </a:r>
            <a:r>
              <a:rPr lang="en-US" sz="2200" dirty="0" smtClean="0">
                <a:solidFill>
                  <a:srgbClr val="0000FF"/>
                </a:solidFill>
              </a:rPr>
              <a:t>500 MW wind farm    +     47 MW wave farm</a:t>
            </a:r>
          </a:p>
          <a:p>
            <a:r>
              <a:rPr lang="en-US" sz="2200" dirty="0" smtClean="0">
                <a:solidFill>
                  <a:srgbClr val="0000FF"/>
                </a:solidFill>
              </a:rPr>
              <a:t>+ 2000 </a:t>
            </a:r>
            <a:r>
              <a:rPr lang="en-US" sz="2200" dirty="0" err="1" smtClean="0">
                <a:solidFill>
                  <a:srgbClr val="0000FF"/>
                </a:solidFill>
              </a:rPr>
              <a:t>MWh</a:t>
            </a:r>
            <a:r>
              <a:rPr lang="en-US" sz="2200" dirty="0" smtClean="0">
                <a:solidFill>
                  <a:srgbClr val="0000FF"/>
                </a:solidFill>
              </a:rPr>
              <a:t> ORES</a:t>
            </a:r>
            <a:endParaRPr lang="en-US" sz="2200" dirty="0">
              <a:solidFill>
                <a:srgbClr val="0000FF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0" cstate="print"/>
          <a:srcRect l="17488" t="14311" r="66217" b="15281"/>
          <a:stretch>
            <a:fillRect/>
          </a:stretch>
        </p:blipFill>
        <p:spPr bwMode="auto">
          <a:xfrm>
            <a:off x="6096000" y="125118"/>
            <a:ext cx="2407599" cy="5851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Oval 18"/>
          <p:cNvSpPr/>
          <p:nvPr/>
        </p:nvSpPr>
        <p:spPr>
          <a:xfrm>
            <a:off x="7318849" y="1982005"/>
            <a:ext cx="1184750" cy="83739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153149" y="5024027"/>
            <a:ext cx="12192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324600" y="125119"/>
            <a:ext cx="2362200" cy="185688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28700" y="6400800"/>
            <a:ext cx="7086600" cy="365125"/>
          </a:xfrm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dirty="0" smtClean="0"/>
              <a:t>Introduction</a:t>
            </a:r>
            <a:r>
              <a:rPr lang="en-US" sz="1600" b="1" dirty="0" smtClean="0">
                <a:solidFill>
                  <a:srgbClr val="0070C0"/>
                </a:solidFill>
              </a:rPr>
              <a:t>   </a:t>
            </a:r>
            <a:r>
              <a:rPr lang="en-US" sz="1600" dirty="0" smtClean="0"/>
              <a:t>OWC Optimization     </a:t>
            </a:r>
            <a:r>
              <a:rPr lang="en-US" sz="1600" b="1" dirty="0" smtClean="0">
                <a:solidFill>
                  <a:srgbClr val="0070C0"/>
                </a:solidFill>
              </a:rPr>
              <a:t>Supply Smoothing     </a:t>
            </a:r>
            <a:r>
              <a:rPr lang="en-US" sz="1600" dirty="0" smtClean="0">
                <a:solidFill>
                  <a:schemeClr val="tx1"/>
                </a:solidFill>
              </a:rPr>
              <a:t>Conclusions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27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" name="AutoShape 3"/>
          <p:cNvCxnSpPr>
            <a:cxnSpLocks noChangeShapeType="1"/>
            <a:endCxn id="122" idx="1"/>
          </p:cNvCxnSpPr>
          <p:nvPr/>
        </p:nvCxnSpPr>
        <p:spPr bwMode="auto">
          <a:xfrm>
            <a:off x="5114130" y="4227148"/>
            <a:ext cx="706418" cy="134320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80" name="AutoShape 3"/>
          <p:cNvCxnSpPr>
            <a:cxnSpLocks noChangeShapeType="1"/>
            <a:endCxn id="121" idx="1"/>
          </p:cNvCxnSpPr>
          <p:nvPr/>
        </p:nvCxnSpPr>
        <p:spPr bwMode="auto">
          <a:xfrm>
            <a:off x="5099842" y="4197179"/>
            <a:ext cx="711181" cy="347979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Control strategy to smooth output power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232ABC25-F1F9-4C08-8FB9-E868994A78F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-6096000" y="2545140"/>
            <a:ext cx="46482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Performance measure: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Minimize mean (S2-S1)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Minimize LCOE</a:t>
            </a:r>
            <a:endParaRPr lang="en-US" sz="3200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-6781800" y="666872"/>
            <a:ext cx="5181600" cy="4572000"/>
          </a:xfrm>
        </p:spPr>
        <p:txBody>
          <a:bodyPr/>
          <a:lstStyle/>
          <a:p>
            <a:r>
              <a:rPr lang="en-US" dirty="0" smtClean="0"/>
              <a:t>Effect of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energy storage capacity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Wave power</a:t>
            </a:r>
            <a:endParaRPr lang="en-US" dirty="0"/>
          </a:p>
        </p:txBody>
      </p:sp>
      <p:sp>
        <p:nvSpPr>
          <p:cNvPr id="19" name="Oval 4"/>
          <p:cNvSpPr>
            <a:spLocks noChangeArrowheads="1"/>
          </p:cNvSpPr>
          <p:nvPr/>
        </p:nvSpPr>
        <p:spPr bwMode="auto">
          <a:xfrm>
            <a:off x="-3370263" y="4118140"/>
            <a:ext cx="182563" cy="182563"/>
          </a:xfrm>
          <a:prstGeom prst="ellipse">
            <a:avLst/>
          </a:prstGeom>
          <a:solidFill>
            <a:srgbClr val="00CC00"/>
          </a:solidFill>
          <a:ln w="9525" algn="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5"/>
          <p:cNvSpPr>
            <a:spLocks noChangeShapeType="1"/>
          </p:cNvSpPr>
          <p:nvPr/>
        </p:nvSpPr>
        <p:spPr bwMode="auto">
          <a:xfrm>
            <a:off x="-822325" y="4594242"/>
            <a:ext cx="404812" cy="0"/>
          </a:xfrm>
          <a:prstGeom prst="line">
            <a:avLst/>
          </a:prstGeom>
          <a:noFill/>
          <a:ln w="22225" algn="ctr">
            <a:solidFill>
              <a:srgbClr val="0000FF"/>
            </a:solidFill>
            <a:round/>
            <a:headEnd type="triangl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6"/>
          <p:cNvSpPr>
            <a:spLocks noChangeArrowheads="1"/>
          </p:cNvSpPr>
          <p:nvPr/>
        </p:nvSpPr>
        <p:spPr bwMode="auto">
          <a:xfrm>
            <a:off x="-2262188" y="4719803"/>
            <a:ext cx="182563" cy="182562"/>
          </a:xfrm>
          <a:prstGeom prst="ellipse">
            <a:avLst/>
          </a:prstGeom>
          <a:solidFill>
            <a:srgbClr val="00CC00"/>
          </a:solidFill>
          <a:ln w="9525" algn="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Oval 7"/>
          <p:cNvSpPr>
            <a:spLocks noChangeArrowheads="1"/>
          </p:cNvSpPr>
          <p:nvPr/>
        </p:nvSpPr>
        <p:spPr bwMode="auto">
          <a:xfrm>
            <a:off x="-1411288" y="5156365"/>
            <a:ext cx="182563" cy="184150"/>
          </a:xfrm>
          <a:prstGeom prst="ellipse">
            <a:avLst/>
          </a:prstGeom>
          <a:solidFill>
            <a:srgbClr val="00CC00"/>
          </a:solidFill>
          <a:ln w="9525" algn="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auto">
          <a:xfrm>
            <a:off x="-2568575" y="4811878"/>
            <a:ext cx="317500" cy="0"/>
          </a:xfrm>
          <a:prstGeom prst="line">
            <a:avLst/>
          </a:prstGeom>
          <a:noFill/>
          <a:ln w="22225" algn="ctr">
            <a:solidFill>
              <a:srgbClr val="808080"/>
            </a:solidFill>
            <a:round/>
            <a:headEnd type="triangl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Oval 11"/>
          <p:cNvSpPr>
            <a:spLocks noChangeArrowheads="1"/>
          </p:cNvSpPr>
          <p:nvPr/>
        </p:nvSpPr>
        <p:spPr bwMode="auto">
          <a:xfrm>
            <a:off x="-2779713" y="4130840"/>
            <a:ext cx="182563" cy="182563"/>
          </a:xfrm>
          <a:prstGeom prst="ellipse">
            <a:avLst/>
          </a:prstGeom>
          <a:solidFill>
            <a:srgbClr val="0000FF"/>
          </a:solidFill>
          <a:ln w="9525" algn="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12"/>
          <p:cNvSpPr>
            <a:spLocks noChangeArrowheads="1"/>
          </p:cNvSpPr>
          <p:nvPr/>
        </p:nvSpPr>
        <p:spPr bwMode="auto">
          <a:xfrm>
            <a:off x="-2754313" y="4702340"/>
            <a:ext cx="182563" cy="182563"/>
          </a:xfrm>
          <a:prstGeom prst="ellipse">
            <a:avLst/>
          </a:prstGeom>
          <a:solidFill>
            <a:srgbClr val="0000FF"/>
          </a:solidFill>
          <a:ln w="9525" algn="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13"/>
          <p:cNvSpPr>
            <a:spLocks noChangeShapeType="1"/>
          </p:cNvSpPr>
          <p:nvPr/>
        </p:nvSpPr>
        <p:spPr bwMode="auto">
          <a:xfrm flipH="1">
            <a:off x="-2066925" y="4808703"/>
            <a:ext cx="1144587" cy="0"/>
          </a:xfrm>
          <a:prstGeom prst="line">
            <a:avLst/>
          </a:prstGeom>
          <a:noFill/>
          <a:ln w="22225" algn="ctr">
            <a:solidFill>
              <a:srgbClr val="0000FF"/>
            </a:solidFill>
            <a:round/>
            <a:headEnd type="triangl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14"/>
          <p:cNvSpPr>
            <a:spLocks noChangeArrowheads="1"/>
          </p:cNvSpPr>
          <p:nvPr/>
        </p:nvSpPr>
        <p:spPr bwMode="auto">
          <a:xfrm>
            <a:off x="-925513" y="4845067"/>
            <a:ext cx="182563" cy="182563"/>
          </a:xfrm>
          <a:prstGeom prst="ellipse">
            <a:avLst/>
          </a:prstGeom>
          <a:solidFill>
            <a:srgbClr val="0000FF"/>
          </a:solidFill>
          <a:ln w="9525" algn="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15"/>
          <p:cNvSpPr>
            <a:spLocks noChangeShapeType="1"/>
          </p:cNvSpPr>
          <p:nvPr/>
        </p:nvSpPr>
        <p:spPr bwMode="auto">
          <a:xfrm>
            <a:off x="-2568575" y="5243678"/>
            <a:ext cx="1155700" cy="6350"/>
          </a:xfrm>
          <a:prstGeom prst="line">
            <a:avLst/>
          </a:prstGeom>
          <a:noFill/>
          <a:ln w="22225" algn="ctr">
            <a:solidFill>
              <a:srgbClr val="0000FF"/>
            </a:solidFill>
            <a:round/>
            <a:headEnd type="triangl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" name="Line 16"/>
          <p:cNvSpPr>
            <a:spLocks noChangeShapeType="1"/>
          </p:cNvSpPr>
          <p:nvPr/>
        </p:nvSpPr>
        <p:spPr bwMode="auto">
          <a:xfrm flipH="1">
            <a:off x="-1228725" y="5246853"/>
            <a:ext cx="312737" cy="6350"/>
          </a:xfrm>
          <a:prstGeom prst="line">
            <a:avLst/>
          </a:prstGeom>
          <a:noFill/>
          <a:ln w="22225" algn="ctr">
            <a:solidFill>
              <a:srgbClr val="0000FF"/>
            </a:solidFill>
            <a:round/>
            <a:headEnd type="triangl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" name="Oval 17"/>
          <p:cNvSpPr>
            <a:spLocks noChangeArrowheads="1"/>
          </p:cNvSpPr>
          <p:nvPr/>
        </p:nvSpPr>
        <p:spPr bwMode="auto">
          <a:xfrm>
            <a:off x="-914400" y="5280042"/>
            <a:ext cx="182562" cy="182563"/>
          </a:xfrm>
          <a:prstGeom prst="ellipse">
            <a:avLst/>
          </a:prstGeom>
          <a:solidFill>
            <a:srgbClr val="0000FF"/>
          </a:solidFill>
          <a:ln w="9525" algn="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1" name="Oval 18"/>
          <p:cNvSpPr>
            <a:spLocks noChangeArrowheads="1"/>
          </p:cNvSpPr>
          <p:nvPr/>
        </p:nvSpPr>
        <p:spPr bwMode="auto">
          <a:xfrm>
            <a:off x="-2749550" y="5156365"/>
            <a:ext cx="182562" cy="182563"/>
          </a:xfrm>
          <a:prstGeom prst="ellipse">
            <a:avLst/>
          </a:prstGeom>
          <a:solidFill>
            <a:srgbClr val="0000FF"/>
          </a:solidFill>
          <a:ln w="9525" algn="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Content Placeholder 2"/>
          <p:cNvSpPr>
            <a:spLocks noGrp="1"/>
          </p:cNvSpPr>
          <p:nvPr>
            <p:ph sz="quarter" idx="1"/>
          </p:nvPr>
        </p:nvSpPr>
        <p:spPr>
          <a:xfrm>
            <a:off x="547092" y="1524000"/>
            <a:ext cx="8292108" cy="762000"/>
          </a:xfrm>
        </p:spPr>
        <p:txBody>
          <a:bodyPr numCol="1">
            <a:normAutofit fontScale="85000" lnSpcReduction="20000"/>
          </a:bodyPr>
          <a:lstStyle/>
          <a:p>
            <a:pPr marL="834390" lvl="1" indent="-514350">
              <a:buSzPct val="100000"/>
            </a:pPr>
            <a:r>
              <a:rPr lang="en-US" dirty="0" smtClean="0"/>
              <a:t>Use ORES to supply/absorb power as required, if it can</a:t>
            </a:r>
          </a:p>
          <a:p>
            <a:pPr marL="834390" lvl="1" indent="-514350">
              <a:buSzPct val="100000"/>
            </a:pPr>
            <a:r>
              <a:rPr lang="en-US" dirty="0" smtClean="0"/>
              <a:t>Try to maintain ORES stored energy at 50% capacity</a:t>
            </a:r>
          </a:p>
          <a:p>
            <a:pPr marL="834390" lvl="1" indent="-514350">
              <a:buSzPct val="100000"/>
            </a:pPr>
            <a:endParaRPr lang="en-US" dirty="0" smtClean="0"/>
          </a:p>
        </p:txBody>
      </p:sp>
      <p:pic>
        <p:nvPicPr>
          <p:cNvPr id="2067" name="Picture 1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3" t="31142" r="38631" b="14548"/>
          <a:stretch/>
        </p:blipFill>
        <p:spPr bwMode="auto">
          <a:xfrm>
            <a:off x="-4478338" y="3597925"/>
            <a:ext cx="2964656" cy="305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AutoShape 22"/>
          <p:cNvSpPr>
            <a:spLocks/>
          </p:cNvSpPr>
          <p:nvPr/>
        </p:nvSpPr>
        <p:spPr bwMode="auto">
          <a:xfrm rot="10800000">
            <a:off x="10287001" y="2036763"/>
            <a:ext cx="337328" cy="762000"/>
          </a:xfrm>
          <a:prstGeom prst="leftBrace">
            <a:avLst>
              <a:gd name="adj1" fmla="val 19667"/>
              <a:gd name="adj2" fmla="val 48301"/>
            </a:avLst>
          </a:prstGeom>
          <a:noFill/>
          <a:ln w="317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Text Box 21"/>
          <p:cNvSpPr txBox="1">
            <a:spLocks noChangeArrowheads="1"/>
          </p:cNvSpPr>
          <p:nvPr/>
        </p:nvSpPr>
        <p:spPr bwMode="auto">
          <a:xfrm>
            <a:off x="10591800" y="2036763"/>
            <a:ext cx="1591366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+mj-lt"/>
                <a:cs typeface="Arial" pitchFamily="34" charset="0"/>
              </a:rPr>
              <a:t>ORES absorbs difference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2" name="Line 55"/>
          <p:cNvSpPr>
            <a:spLocks noChangeShapeType="1"/>
          </p:cNvSpPr>
          <p:nvPr/>
        </p:nvSpPr>
        <p:spPr bwMode="auto">
          <a:xfrm rot="5400000">
            <a:off x="9819871" y="2893219"/>
            <a:ext cx="3424237" cy="0"/>
          </a:xfrm>
          <a:prstGeom prst="line">
            <a:avLst/>
          </a:prstGeom>
          <a:noFill/>
          <a:ln w="22225" algn="ctr">
            <a:solidFill>
              <a:srgbClr val="000000"/>
            </a:solidFill>
            <a:round/>
            <a:headEnd type="triangl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104" name="AutoShape 56"/>
          <p:cNvCxnSpPr>
            <a:cxnSpLocks noChangeShapeType="1"/>
          </p:cNvCxnSpPr>
          <p:nvPr/>
        </p:nvCxnSpPr>
        <p:spPr bwMode="auto">
          <a:xfrm rot="5400000" flipH="1" flipV="1">
            <a:off x="12509890" y="787400"/>
            <a:ext cx="9525" cy="2403475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2105" name="AutoShape 57"/>
          <p:cNvCxnSpPr>
            <a:cxnSpLocks noChangeShapeType="1"/>
          </p:cNvCxnSpPr>
          <p:nvPr/>
        </p:nvCxnSpPr>
        <p:spPr bwMode="auto">
          <a:xfrm rot="5400000" flipH="1" flipV="1">
            <a:off x="12509890" y="2638425"/>
            <a:ext cx="9525" cy="2403475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2106" name="AutoShape 58"/>
          <p:cNvCxnSpPr>
            <a:cxnSpLocks noChangeShapeType="1"/>
          </p:cNvCxnSpPr>
          <p:nvPr/>
        </p:nvCxnSpPr>
        <p:spPr bwMode="auto">
          <a:xfrm rot="5400000" flipH="1" flipV="1">
            <a:off x="12509890" y="1692275"/>
            <a:ext cx="9525" cy="2403475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sp>
        <p:nvSpPr>
          <p:cNvPr id="58" name="Line 64"/>
          <p:cNvSpPr>
            <a:spLocks noChangeShapeType="1"/>
          </p:cNvSpPr>
          <p:nvPr/>
        </p:nvSpPr>
        <p:spPr bwMode="auto">
          <a:xfrm rot="5400000" flipH="1">
            <a:off x="11843933" y="1667669"/>
            <a:ext cx="388937" cy="0"/>
          </a:xfrm>
          <a:prstGeom prst="line">
            <a:avLst/>
          </a:prstGeom>
          <a:noFill/>
          <a:ln w="22225" algn="ctr">
            <a:solidFill>
              <a:srgbClr val="FF0000"/>
            </a:solidFill>
            <a:round/>
            <a:headEnd type="triangl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Text Box 66"/>
          <p:cNvSpPr txBox="1">
            <a:spLocks noChangeArrowheads="1"/>
          </p:cNvSpPr>
          <p:nvPr/>
        </p:nvSpPr>
        <p:spPr bwMode="auto">
          <a:xfrm>
            <a:off x="11147815" y="876300"/>
            <a:ext cx="819150" cy="38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" pitchFamily="34" charset="0"/>
                <a:cs typeface="Arial" pitchFamily="34" charset="0"/>
              </a:rPr>
              <a:t>Power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3" name="AutoShape 73"/>
          <p:cNvSpPr>
            <a:spLocks/>
          </p:cNvSpPr>
          <p:nvPr/>
        </p:nvSpPr>
        <p:spPr bwMode="auto">
          <a:xfrm>
            <a:off x="15179661" y="1966912"/>
            <a:ext cx="388937" cy="1862138"/>
          </a:xfrm>
          <a:prstGeom prst="leftBrace">
            <a:avLst>
              <a:gd name="adj1" fmla="val 39898"/>
              <a:gd name="adj2" fmla="val 48296"/>
            </a:avLst>
          </a:prstGeom>
          <a:noFill/>
          <a:ln w="12700" algn="ctr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4" name="Text Box 74"/>
          <p:cNvSpPr txBox="1">
            <a:spLocks noChangeArrowheads="1"/>
          </p:cNvSpPr>
          <p:nvPr/>
        </p:nvSpPr>
        <p:spPr bwMode="auto">
          <a:xfrm>
            <a:off x="15203877" y="1844070"/>
            <a:ext cx="1807705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Tw Cen MT" pitchFamily="34" charset="0"/>
                <a:cs typeface="Arial" pitchFamily="34" charset="0"/>
              </a:rPr>
              <a:t>Acceptable net S</a:t>
            </a:r>
            <a:r>
              <a:rPr kumimoji="0" lang="en-US" altLang="en-US" sz="2000" b="0" i="0" u="none" strike="noStrike" cap="none" normalizeH="0" baseline="-25000" dirty="0" smtClean="0">
                <a:ln>
                  <a:noFill/>
                </a:ln>
                <a:solidFill>
                  <a:srgbClr val="808080"/>
                </a:solidFill>
                <a:effectLst/>
                <a:latin typeface="Tw Cen MT" pitchFamily="34" charset="0"/>
                <a:cs typeface="Arial" pitchFamily="34" charset="0"/>
              </a:rPr>
              <a:t>2net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Tw Cen MT" pitchFamily="34" charset="0"/>
                <a:cs typeface="Arial" pitchFamily="34" charset="0"/>
              </a:rPr>
              <a:t> values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5" name="Text Box 75"/>
          <p:cNvSpPr txBox="1">
            <a:spLocks noChangeArrowheads="1"/>
          </p:cNvSpPr>
          <p:nvPr/>
        </p:nvSpPr>
        <p:spPr bwMode="auto">
          <a:xfrm>
            <a:off x="12146352" y="1068387"/>
            <a:ext cx="523875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solidFill>
                  <a:srgbClr val="33CC33"/>
                </a:solidFill>
                <a:effectLst/>
                <a:latin typeface="Tw Cen MT" pitchFamily="34" charset="0"/>
                <a:cs typeface="Arial" pitchFamily="34" charset="0"/>
              </a:rPr>
              <a:t>S</a:t>
            </a:r>
            <a:r>
              <a:rPr kumimoji="0" lang="en-US" altLang="en-US" sz="2000" b="0" i="0" u="none" strike="noStrike" cap="none" normalizeH="0" baseline="-25000" smtClean="0">
                <a:ln>
                  <a:noFill/>
                </a:ln>
                <a:solidFill>
                  <a:srgbClr val="33CC33"/>
                </a:solidFill>
                <a:effectLst/>
                <a:latin typeface="Tw Cen MT" pitchFamily="34" charset="0"/>
                <a:cs typeface="Arial" pitchFamily="34" charset="0"/>
              </a:rPr>
              <a:t>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7" name="Text Box 77"/>
          <p:cNvSpPr txBox="1">
            <a:spLocks noChangeArrowheads="1"/>
          </p:cNvSpPr>
          <p:nvPr/>
        </p:nvSpPr>
        <p:spPr bwMode="auto">
          <a:xfrm>
            <a:off x="12660702" y="4354512"/>
            <a:ext cx="523875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solidFill>
                  <a:srgbClr val="33CC33"/>
                </a:solidFill>
                <a:effectLst/>
                <a:latin typeface="Tw Cen MT" pitchFamily="34" charset="0"/>
                <a:cs typeface="Arial" pitchFamily="34" charset="0"/>
              </a:rPr>
              <a:t>S</a:t>
            </a:r>
            <a:r>
              <a:rPr kumimoji="0" lang="en-US" altLang="en-US" sz="2000" b="0" i="0" u="none" strike="noStrike" cap="none" normalizeH="0" baseline="-25000" smtClean="0">
                <a:ln>
                  <a:noFill/>
                </a:ln>
                <a:solidFill>
                  <a:srgbClr val="33CC33"/>
                </a:solidFill>
                <a:effectLst/>
                <a:latin typeface="Tw Cen MT" pitchFamily="34" charset="0"/>
                <a:cs typeface="Arial" pitchFamily="34" charset="0"/>
              </a:rPr>
              <a:t>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8" name="Text Box 78"/>
          <p:cNvSpPr txBox="1">
            <a:spLocks noChangeArrowheads="1"/>
          </p:cNvSpPr>
          <p:nvPr/>
        </p:nvSpPr>
        <p:spPr bwMode="auto">
          <a:xfrm>
            <a:off x="12060627" y="1925637"/>
            <a:ext cx="57150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w Cen MT" pitchFamily="34" charset="0"/>
                <a:cs typeface="Arial" pitchFamily="34" charset="0"/>
              </a:rPr>
              <a:t>S</a:t>
            </a:r>
            <a:r>
              <a:rPr kumimoji="0" lang="en-US" altLang="en-US" sz="2000" b="0" i="0" u="none" strike="noStrike" cap="none" normalizeH="0" baseline="-25000" smtClean="0">
                <a:ln>
                  <a:noFill/>
                </a:ln>
                <a:solidFill>
                  <a:srgbClr val="0000FF"/>
                </a:solidFill>
                <a:effectLst/>
                <a:latin typeface="Tw Cen MT" pitchFamily="34" charset="0"/>
                <a:cs typeface="Arial" pitchFamily="34" charset="0"/>
              </a:rPr>
              <a:t>2net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9" name="Text Box 79"/>
          <p:cNvSpPr txBox="1">
            <a:spLocks noChangeArrowheads="1"/>
          </p:cNvSpPr>
          <p:nvPr/>
        </p:nvSpPr>
        <p:spPr bwMode="auto">
          <a:xfrm>
            <a:off x="12622602" y="3430587"/>
            <a:ext cx="57150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w Cen MT" pitchFamily="34" charset="0"/>
                <a:cs typeface="Arial" pitchFamily="34" charset="0"/>
              </a:rPr>
              <a:t>S</a:t>
            </a:r>
            <a:r>
              <a:rPr kumimoji="0" lang="en-US" altLang="en-US" sz="2000" b="0" i="0" u="none" strike="noStrike" cap="none" normalizeH="0" baseline="-25000" smtClean="0">
                <a:ln>
                  <a:noFill/>
                </a:ln>
                <a:solidFill>
                  <a:srgbClr val="0000FF"/>
                </a:solidFill>
                <a:effectLst/>
                <a:latin typeface="Tw Cen MT" pitchFamily="34" charset="0"/>
                <a:cs typeface="Arial" pitchFamily="34" charset="0"/>
              </a:rPr>
              <a:t>2net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3" name="Text Box 83"/>
          <p:cNvSpPr txBox="1">
            <a:spLocks noChangeArrowheads="1"/>
          </p:cNvSpPr>
          <p:nvPr/>
        </p:nvSpPr>
        <p:spPr bwMode="auto">
          <a:xfrm>
            <a:off x="10304852" y="1782762"/>
            <a:ext cx="1068388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solidFill>
                  <a:srgbClr val="00B0F0"/>
                </a:solidFill>
                <a:effectLst/>
                <a:latin typeface="Tw Cen MT" pitchFamily="34" charset="0"/>
                <a:cs typeface="Arial" pitchFamily="34" charset="0"/>
              </a:rPr>
              <a:t>0.9S</a:t>
            </a:r>
            <a:r>
              <a:rPr kumimoji="0" lang="en-US" altLang="en-US" sz="2000" b="0" i="0" u="none" strike="noStrike" cap="none" normalizeH="0" baseline="-25000" smtClean="0">
                <a:ln>
                  <a:noFill/>
                </a:ln>
                <a:solidFill>
                  <a:srgbClr val="00B0F0"/>
                </a:solidFill>
                <a:effectLst/>
                <a:latin typeface="Tw Cen MT" pitchFamily="34" charset="0"/>
                <a:cs typeface="Arial" pitchFamily="34" charset="0"/>
              </a:rPr>
              <a:t>1net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Oval 8"/>
          <p:cNvSpPr>
            <a:spLocks noChangeArrowheads="1"/>
          </p:cNvSpPr>
          <p:nvPr/>
        </p:nvSpPr>
        <p:spPr bwMode="auto">
          <a:xfrm>
            <a:off x="11942287" y="1316059"/>
            <a:ext cx="184150" cy="184150"/>
          </a:xfrm>
          <a:prstGeom prst="ellipse">
            <a:avLst/>
          </a:prstGeom>
          <a:solidFill>
            <a:srgbClr val="00CC00"/>
          </a:solidFill>
          <a:ln w="9525" algn="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Oval 8"/>
          <p:cNvSpPr>
            <a:spLocks noChangeArrowheads="1"/>
          </p:cNvSpPr>
          <p:nvPr/>
        </p:nvSpPr>
        <p:spPr bwMode="auto">
          <a:xfrm>
            <a:off x="12552753" y="4214297"/>
            <a:ext cx="184150" cy="184150"/>
          </a:xfrm>
          <a:prstGeom prst="ellipse">
            <a:avLst/>
          </a:prstGeom>
          <a:solidFill>
            <a:srgbClr val="00CC00"/>
          </a:solidFill>
          <a:ln w="9525" algn="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Oval 14"/>
          <p:cNvSpPr>
            <a:spLocks noChangeArrowheads="1"/>
          </p:cNvSpPr>
          <p:nvPr/>
        </p:nvSpPr>
        <p:spPr bwMode="auto">
          <a:xfrm>
            <a:off x="11942287" y="1862138"/>
            <a:ext cx="182563" cy="182563"/>
          </a:xfrm>
          <a:prstGeom prst="ellipse">
            <a:avLst/>
          </a:prstGeom>
          <a:solidFill>
            <a:srgbClr val="0000FF"/>
          </a:solidFill>
          <a:ln w="9525" algn="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9" name="Group 108"/>
          <p:cNvGrpSpPr/>
          <p:nvPr/>
        </p:nvGrpSpPr>
        <p:grpSpPr>
          <a:xfrm>
            <a:off x="37376" y="2486686"/>
            <a:ext cx="4031457" cy="935000"/>
            <a:chOff x="83343" y="3787492"/>
            <a:chExt cx="4031457" cy="935000"/>
          </a:xfrm>
        </p:grpSpPr>
        <p:sp>
          <p:nvSpPr>
            <p:cNvPr id="2052" name="Text Box 20"/>
            <p:cNvSpPr txBox="1">
              <a:spLocks noChangeArrowheads="1"/>
            </p:cNvSpPr>
            <p:nvPr/>
          </p:nvSpPr>
          <p:spPr bwMode="auto">
            <a:xfrm>
              <a:off x="86553" y="3787492"/>
              <a:ext cx="2881312" cy="388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0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+mj-lt"/>
                  <a:cs typeface="Arial" pitchFamily="34" charset="0"/>
                </a:rPr>
                <a:t>Wind + Wave Supply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2053" name="Text Box 21"/>
            <p:cNvSpPr txBox="1">
              <a:spLocks noChangeArrowheads="1"/>
            </p:cNvSpPr>
            <p:nvPr/>
          </p:nvSpPr>
          <p:spPr bwMode="auto">
            <a:xfrm>
              <a:off x="83343" y="4092255"/>
              <a:ext cx="4031457" cy="630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+mj-lt"/>
                  <a:cs typeface="Arial" pitchFamily="34" charset="0"/>
                </a:rPr>
                <a:t>Wind + Wave + ORES Net Supply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</p:grpSp>
      <p:sp>
        <p:nvSpPr>
          <p:cNvPr id="177" name="Text Box 111"/>
          <p:cNvSpPr txBox="1">
            <a:spLocks noChangeArrowheads="1"/>
          </p:cNvSpPr>
          <p:nvPr/>
        </p:nvSpPr>
        <p:spPr bwMode="auto">
          <a:xfrm>
            <a:off x="6878979" y="6063437"/>
            <a:ext cx="1981200" cy="321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Tw Cen MT" pitchFamily="34" charset="0"/>
                <a:cs typeface="Arial" pitchFamily="34" charset="0"/>
              </a:rPr>
              <a:t>time </a:t>
            </a:r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 t</a:t>
            </a:r>
            <a:r>
              <a:rPr kumimoji="0" lang="en-US" altLang="en-US" sz="2000" b="0" i="0" u="none" strike="noStrike" cap="none" normalizeH="0" baseline="-25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en-US" altLang="en-US" sz="2000" b="0" i="0" u="none" strike="noStrike" cap="none" normalizeH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+1 hour</a:t>
            </a:r>
            <a:endParaRPr kumimoji="0" lang="en-US" altLang="en-US" sz="1800" b="0" i="0" u="none" strike="noStrike" cap="none" normalizeH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28700" y="6400800"/>
            <a:ext cx="7086600" cy="365125"/>
          </a:xfrm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dirty="0" smtClean="0"/>
              <a:t>Introduction</a:t>
            </a:r>
            <a:r>
              <a:rPr lang="en-US" sz="1600" b="1" dirty="0" smtClean="0">
                <a:solidFill>
                  <a:srgbClr val="0070C0"/>
                </a:solidFill>
              </a:rPr>
              <a:t>   </a:t>
            </a:r>
            <a:r>
              <a:rPr lang="en-US" sz="1600" dirty="0" smtClean="0"/>
              <a:t>OWC Optimization     </a:t>
            </a:r>
            <a:r>
              <a:rPr lang="en-US" sz="1600" b="1" dirty="0" smtClean="0">
                <a:solidFill>
                  <a:srgbClr val="0070C0"/>
                </a:solidFill>
              </a:rPr>
              <a:t>Supply Smoothing     </a:t>
            </a:r>
            <a:r>
              <a:rPr lang="en-US" sz="1600" dirty="0" smtClean="0">
                <a:solidFill>
                  <a:schemeClr val="tx1"/>
                </a:solidFill>
              </a:rPr>
              <a:t>Conclusions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Line 2"/>
          <p:cNvSpPr>
            <a:spLocks noChangeShapeType="1"/>
          </p:cNvSpPr>
          <p:nvPr/>
        </p:nvSpPr>
        <p:spPr bwMode="auto">
          <a:xfrm rot="5400000">
            <a:off x="3317080" y="4276554"/>
            <a:ext cx="3594100" cy="0"/>
          </a:xfrm>
          <a:prstGeom prst="line">
            <a:avLst/>
          </a:prstGeom>
          <a:noFill/>
          <a:ln w="22225" algn="ctr">
            <a:solidFill>
              <a:srgbClr val="000000"/>
            </a:solidFill>
            <a:round/>
            <a:headEnd type="triangl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 flipV="1">
            <a:off x="4895055" y="3271667"/>
            <a:ext cx="1828800" cy="0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 flipV="1">
            <a:off x="4895055" y="5143329"/>
            <a:ext cx="1828800" cy="0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1029" name="AutoShape 5"/>
          <p:cNvCxnSpPr>
            <a:cxnSpLocks noChangeShapeType="1"/>
          </p:cNvCxnSpPr>
          <p:nvPr/>
        </p:nvCxnSpPr>
        <p:spPr bwMode="auto">
          <a:xfrm flipV="1">
            <a:off x="4852193" y="4197179"/>
            <a:ext cx="1828800" cy="0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sp>
        <p:nvSpPr>
          <p:cNvPr id="6" name="Line 7"/>
          <p:cNvSpPr>
            <a:spLocks noChangeShapeType="1"/>
          </p:cNvSpPr>
          <p:nvPr/>
        </p:nvSpPr>
        <p:spPr bwMode="auto">
          <a:xfrm rot="5400000">
            <a:off x="5726111" y="5383836"/>
            <a:ext cx="319087" cy="0"/>
          </a:xfrm>
          <a:prstGeom prst="line">
            <a:avLst/>
          </a:prstGeom>
          <a:noFill/>
          <a:ln w="22225" algn="ctr">
            <a:solidFill>
              <a:srgbClr val="FF0000"/>
            </a:solidFill>
            <a:round/>
            <a:headEnd type="triangl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218780" y="3997154"/>
            <a:ext cx="631825" cy="38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Tw Cen MT" pitchFamily="34" charset="0"/>
                <a:cs typeface="Arial" pitchFamily="34" charset="0"/>
              </a:rPr>
              <a:t>S</a:t>
            </a:r>
            <a:r>
              <a:rPr kumimoji="0" lang="en-US" altLang="en-US" sz="2000" b="0" i="0" u="none" strike="noStrike" cap="none" normalizeH="0" baseline="-25000" smtClean="0">
                <a:ln>
                  <a:noFill/>
                </a:ln>
                <a:solidFill>
                  <a:srgbClr val="0070C0"/>
                </a:solidFill>
                <a:effectLst/>
                <a:latin typeface="Tw Cen MT" pitchFamily="34" charset="0"/>
                <a:cs typeface="Arial" pitchFamily="34" charset="0"/>
              </a:rPr>
              <a:t>1net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155280" y="2173117"/>
            <a:ext cx="139382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" pitchFamily="34" charset="0"/>
                <a:cs typeface="Arial" pitchFamily="34" charset="0"/>
              </a:rPr>
              <a:t>Power (MW)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4025105" y="4949654"/>
            <a:ext cx="923925" cy="38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Tw Cen MT" pitchFamily="34" charset="0"/>
                <a:cs typeface="Arial" pitchFamily="34" charset="0"/>
              </a:rPr>
              <a:t>0.9S</a:t>
            </a:r>
            <a:r>
              <a:rPr kumimoji="0" lang="en-US" altLang="en-US" sz="2000" b="0" i="0" u="none" strike="noStrike" cap="none" normalizeH="0" baseline="-25000" smtClean="0">
                <a:ln>
                  <a:noFill/>
                </a:ln>
                <a:solidFill>
                  <a:srgbClr val="0070C0"/>
                </a:solidFill>
                <a:effectLst/>
                <a:latin typeface="Tw Cen MT" pitchFamily="34" charset="0"/>
                <a:cs typeface="Arial" pitchFamily="34" charset="0"/>
              </a:rPr>
              <a:t>1net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AutoShape 17"/>
          <p:cNvSpPr>
            <a:spLocks/>
          </p:cNvSpPr>
          <p:nvPr/>
        </p:nvSpPr>
        <p:spPr bwMode="auto">
          <a:xfrm>
            <a:off x="3529805" y="3265317"/>
            <a:ext cx="388938" cy="1860550"/>
          </a:xfrm>
          <a:prstGeom prst="leftBrace">
            <a:avLst>
              <a:gd name="adj1" fmla="val 39864"/>
              <a:gd name="adj2" fmla="val 48296"/>
            </a:avLst>
          </a:prstGeom>
          <a:noFill/>
          <a:ln w="12700" algn="ctr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2040730" y="3909842"/>
            <a:ext cx="15557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808080"/>
                </a:solidFill>
                <a:effectLst/>
                <a:latin typeface="Tw Cen MT" pitchFamily="34" charset="0"/>
                <a:cs typeface="Arial" pitchFamily="34" charset="0"/>
              </a:rPr>
              <a:t>Acceptable net S</a:t>
            </a:r>
            <a:r>
              <a:rPr kumimoji="0" lang="en-US" altLang="en-US" sz="1600" b="0" i="0" u="none" strike="noStrike" cap="none" normalizeH="0" baseline="-25000" smtClean="0">
                <a:ln>
                  <a:noFill/>
                </a:ln>
                <a:solidFill>
                  <a:srgbClr val="808080"/>
                </a:solidFill>
                <a:effectLst/>
                <a:latin typeface="Tw Cen MT" pitchFamily="34" charset="0"/>
                <a:cs typeface="Arial" pitchFamily="34" charset="0"/>
              </a:rPr>
              <a:t>2net</a:t>
            </a: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808080"/>
                </a:solidFill>
                <a:effectLst/>
                <a:latin typeface="Tw Cen MT" pitchFamily="34" charset="0"/>
                <a:cs typeface="Arial" pitchFamily="34" charset="0"/>
              </a:rPr>
              <a:t> values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Text Box 20"/>
          <p:cNvSpPr txBox="1">
            <a:spLocks noChangeArrowheads="1"/>
          </p:cNvSpPr>
          <p:nvPr/>
        </p:nvSpPr>
        <p:spPr bwMode="auto">
          <a:xfrm>
            <a:off x="5969793" y="4368629"/>
            <a:ext cx="523875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33CC33"/>
                </a:solidFill>
                <a:effectLst/>
                <a:latin typeface="Tw Cen MT" pitchFamily="34" charset="0"/>
                <a:cs typeface="Arial" pitchFamily="34" charset="0"/>
              </a:rPr>
              <a:t>S</a:t>
            </a:r>
            <a:r>
              <a:rPr kumimoji="0" lang="en-US" altLang="en-US" sz="2000" b="0" i="0" u="none" strike="noStrike" cap="none" normalizeH="0" baseline="-25000" dirty="0" smtClean="0">
                <a:ln>
                  <a:noFill/>
                </a:ln>
                <a:solidFill>
                  <a:srgbClr val="33CC33"/>
                </a:solidFill>
                <a:effectLst/>
                <a:latin typeface="Tw Cen MT" pitchFamily="34" charset="0"/>
                <a:cs typeface="Arial" pitchFamily="34" charset="0"/>
              </a:rPr>
              <a:t>2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Text Box 21"/>
          <p:cNvSpPr txBox="1">
            <a:spLocks noChangeArrowheads="1"/>
          </p:cNvSpPr>
          <p:nvPr/>
        </p:nvSpPr>
        <p:spPr bwMode="auto">
          <a:xfrm>
            <a:off x="6039643" y="5514804"/>
            <a:ext cx="523875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solidFill>
                  <a:srgbClr val="33CC33"/>
                </a:solidFill>
                <a:effectLst/>
                <a:latin typeface="Tw Cen MT" pitchFamily="34" charset="0"/>
                <a:cs typeface="Arial" pitchFamily="34" charset="0"/>
              </a:rPr>
              <a:t>S</a:t>
            </a:r>
            <a:r>
              <a:rPr kumimoji="0" lang="en-US" altLang="en-US" sz="2000" b="0" i="0" u="none" strike="noStrike" cap="none" normalizeH="0" baseline="-25000" smtClean="0">
                <a:ln>
                  <a:noFill/>
                </a:ln>
                <a:solidFill>
                  <a:srgbClr val="33CC33"/>
                </a:solidFill>
                <a:effectLst/>
                <a:latin typeface="Tw Cen MT" pitchFamily="34" charset="0"/>
                <a:cs typeface="Arial" pitchFamily="34" charset="0"/>
              </a:rPr>
              <a:t>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Text Box 22"/>
          <p:cNvSpPr txBox="1">
            <a:spLocks noChangeArrowheads="1"/>
          </p:cNvSpPr>
          <p:nvPr/>
        </p:nvSpPr>
        <p:spPr bwMode="auto">
          <a:xfrm>
            <a:off x="5950743" y="3233567"/>
            <a:ext cx="57150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w Cen MT" pitchFamily="34" charset="0"/>
                <a:cs typeface="Arial" pitchFamily="34" charset="0"/>
              </a:rPr>
              <a:t>S</a:t>
            </a:r>
            <a:r>
              <a:rPr kumimoji="0" lang="en-US" altLang="en-US" sz="2000" b="0" i="0" u="none" strike="noStrike" cap="none" normalizeH="0" baseline="-25000" dirty="0" smtClean="0">
                <a:ln>
                  <a:noFill/>
                </a:ln>
                <a:solidFill>
                  <a:srgbClr val="0000FF"/>
                </a:solidFill>
                <a:effectLst/>
                <a:latin typeface="Tw Cen MT" pitchFamily="34" charset="0"/>
                <a:cs typeface="Arial" pitchFamily="34" charset="0"/>
              </a:rPr>
              <a:t>2net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7" name="Text Box 23"/>
          <p:cNvSpPr txBox="1">
            <a:spLocks noChangeArrowheads="1"/>
          </p:cNvSpPr>
          <p:nvPr/>
        </p:nvSpPr>
        <p:spPr bwMode="auto">
          <a:xfrm>
            <a:off x="5938043" y="5122692"/>
            <a:ext cx="57150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w Cen MT" pitchFamily="34" charset="0"/>
                <a:cs typeface="Arial" pitchFamily="34" charset="0"/>
              </a:rPr>
              <a:t>S</a:t>
            </a:r>
            <a:r>
              <a:rPr kumimoji="0" lang="en-US" altLang="en-US" sz="2000" b="0" i="0" u="none" strike="noStrike" cap="none" normalizeH="0" baseline="-25000" smtClean="0">
                <a:ln>
                  <a:noFill/>
                </a:ln>
                <a:solidFill>
                  <a:srgbClr val="0000FF"/>
                </a:solidFill>
                <a:effectLst/>
                <a:latin typeface="Tw Cen MT" pitchFamily="34" charset="0"/>
                <a:cs typeface="Arial" pitchFamily="34" charset="0"/>
              </a:rPr>
              <a:t>2net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Text Box 25"/>
          <p:cNvSpPr txBox="1">
            <a:spLocks noChangeArrowheads="1"/>
          </p:cNvSpPr>
          <p:nvPr/>
        </p:nvSpPr>
        <p:spPr bwMode="auto">
          <a:xfrm>
            <a:off x="3886993" y="3081167"/>
            <a:ext cx="1066800" cy="38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Tw Cen MT" pitchFamily="34" charset="0"/>
                <a:cs typeface="Arial" pitchFamily="34" charset="0"/>
              </a:rPr>
              <a:t>1.1S</a:t>
            </a:r>
            <a:r>
              <a:rPr kumimoji="0" lang="en-US" altLang="en-US" sz="2000" b="0" i="0" u="none" strike="noStrike" cap="none" normalizeH="0" baseline="-25000" smtClean="0">
                <a:ln>
                  <a:noFill/>
                </a:ln>
                <a:solidFill>
                  <a:srgbClr val="0070C0"/>
                </a:solidFill>
                <a:effectLst/>
                <a:latin typeface="Tw Cen MT" pitchFamily="34" charset="0"/>
                <a:cs typeface="Arial" pitchFamily="34" charset="0"/>
              </a:rPr>
              <a:t>1net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1" name="Line 27"/>
          <p:cNvSpPr>
            <a:spLocks noChangeShapeType="1"/>
          </p:cNvSpPr>
          <p:nvPr/>
        </p:nvSpPr>
        <p:spPr bwMode="auto">
          <a:xfrm rot="10800000" flipV="1">
            <a:off x="5099843" y="5975179"/>
            <a:ext cx="1935162" cy="0"/>
          </a:xfrm>
          <a:prstGeom prst="line">
            <a:avLst/>
          </a:prstGeom>
          <a:noFill/>
          <a:ln w="22225" algn="ctr">
            <a:solidFill>
              <a:srgbClr val="000000"/>
            </a:solidFill>
            <a:round/>
            <a:headEnd type="triangl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2" name="Text Box 28"/>
          <p:cNvSpPr txBox="1">
            <a:spLocks noChangeArrowheads="1"/>
          </p:cNvSpPr>
          <p:nvPr/>
        </p:nvSpPr>
        <p:spPr bwMode="auto">
          <a:xfrm>
            <a:off x="7040111" y="5752639"/>
            <a:ext cx="16589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itchFamily="34" charset="0"/>
                <a:cs typeface="Arial" pitchFamily="34" charset="0"/>
              </a:rPr>
              <a:t>Time (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w Cen MT" pitchFamily="34" charset="0"/>
                <a:cs typeface="Arial" pitchFamily="34" charset="0"/>
              </a:rPr>
              <a:t>hr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itchFamily="34" charset="0"/>
                <a:cs typeface="Arial" pitchFamily="34" charset="0"/>
              </a:rPr>
              <a:t>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3" name="Line 29"/>
          <p:cNvSpPr>
            <a:spLocks noChangeShapeType="1"/>
          </p:cNvSpPr>
          <p:nvPr/>
        </p:nvSpPr>
        <p:spPr bwMode="auto">
          <a:xfrm rot="16200000">
            <a:off x="5759449" y="5972798"/>
            <a:ext cx="274638" cy="0"/>
          </a:xfrm>
          <a:prstGeom prst="line">
            <a:avLst/>
          </a:prstGeom>
          <a:noFill/>
          <a:ln w="22225" algn="ctr">
            <a:solidFill>
              <a:srgbClr val="00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4" name="Text Box 30"/>
          <p:cNvSpPr txBox="1">
            <a:spLocks noChangeArrowheads="1"/>
          </p:cNvSpPr>
          <p:nvPr/>
        </p:nvSpPr>
        <p:spPr bwMode="auto">
          <a:xfrm>
            <a:off x="5042693" y="6018042"/>
            <a:ext cx="16589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t</a:t>
            </a:r>
            <a:r>
              <a:rPr kumimoji="0" lang="en-US" altLang="en-US" sz="2000" b="0" i="0" u="none" strike="noStrike" cap="none" normalizeH="0" baseline="-2500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5" name="Text Box 31"/>
          <p:cNvSpPr txBox="1">
            <a:spLocks noChangeArrowheads="1"/>
          </p:cNvSpPr>
          <p:nvPr/>
        </p:nvSpPr>
        <p:spPr bwMode="auto">
          <a:xfrm>
            <a:off x="5784055" y="6014867"/>
            <a:ext cx="395288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t</a:t>
            </a:r>
            <a:r>
              <a:rPr kumimoji="0" lang="en-US" altLang="en-US" sz="2000" b="0" i="0" u="none" strike="noStrike" cap="none" normalizeH="0" baseline="-2500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Oval 14"/>
          <p:cNvSpPr>
            <a:spLocks noChangeArrowheads="1"/>
          </p:cNvSpPr>
          <p:nvPr/>
        </p:nvSpPr>
        <p:spPr bwMode="auto">
          <a:xfrm>
            <a:off x="5787230" y="3170067"/>
            <a:ext cx="182563" cy="182563"/>
          </a:xfrm>
          <a:prstGeom prst="ellipse">
            <a:avLst/>
          </a:prstGeom>
          <a:solidFill>
            <a:srgbClr val="0000FF"/>
          </a:solidFill>
          <a:ln w="9525" algn="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Oval 14"/>
          <p:cNvSpPr>
            <a:spLocks noChangeArrowheads="1"/>
          </p:cNvSpPr>
          <p:nvPr/>
        </p:nvSpPr>
        <p:spPr bwMode="auto">
          <a:xfrm>
            <a:off x="5797382" y="5032373"/>
            <a:ext cx="182563" cy="182563"/>
          </a:xfrm>
          <a:prstGeom prst="ellipse">
            <a:avLst/>
          </a:prstGeom>
          <a:solidFill>
            <a:srgbClr val="0000FF"/>
          </a:solidFill>
          <a:ln w="9525" algn="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Oval 14"/>
          <p:cNvSpPr>
            <a:spLocks noChangeArrowheads="1"/>
          </p:cNvSpPr>
          <p:nvPr/>
        </p:nvSpPr>
        <p:spPr bwMode="auto">
          <a:xfrm>
            <a:off x="5008560" y="4093991"/>
            <a:ext cx="182563" cy="182563"/>
          </a:xfrm>
          <a:prstGeom prst="ellipse">
            <a:avLst/>
          </a:prstGeom>
          <a:solidFill>
            <a:srgbClr val="0000FF"/>
          </a:solidFill>
          <a:ln w="9525" algn="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66" name="Group 2065"/>
          <p:cNvGrpSpPr/>
          <p:nvPr/>
        </p:nvGrpSpPr>
        <p:grpSpPr>
          <a:xfrm>
            <a:off x="5784055" y="3365329"/>
            <a:ext cx="184150" cy="1654175"/>
            <a:chOff x="5784055" y="3365329"/>
            <a:chExt cx="184150" cy="1654175"/>
          </a:xfrm>
        </p:grpSpPr>
        <p:sp>
          <p:nvSpPr>
            <p:cNvPr id="15" name="Line 14"/>
            <p:cNvSpPr>
              <a:spLocks noChangeShapeType="1"/>
            </p:cNvSpPr>
            <p:nvPr/>
          </p:nvSpPr>
          <p:spPr bwMode="auto">
            <a:xfrm rot="5400000">
              <a:off x="5307805" y="3943179"/>
              <a:ext cx="1155700" cy="0"/>
            </a:xfrm>
            <a:prstGeom prst="line">
              <a:avLst/>
            </a:prstGeom>
            <a:noFill/>
            <a:ln w="22225" algn="ctr">
              <a:solidFill>
                <a:srgbClr val="808080"/>
              </a:solidFill>
              <a:round/>
              <a:headEnd type="triangl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 rot="5400000" flipH="1">
              <a:off x="5728492" y="4859167"/>
              <a:ext cx="314325" cy="6350"/>
            </a:xfrm>
            <a:prstGeom prst="line">
              <a:avLst/>
            </a:prstGeom>
            <a:noFill/>
            <a:ln w="22225" algn="ctr">
              <a:solidFill>
                <a:srgbClr val="808080"/>
              </a:solidFill>
              <a:round/>
              <a:headEnd type="triangl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Oval 8"/>
            <p:cNvSpPr>
              <a:spLocks noChangeArrowheads="1"/>
            </p:cNvSpPr>
            <p:nvPr/>
          </p:nvSpPr>
          <p:spPr bwMode="auto">
            <a:xfrm>
              <a:off x="5784055" y="4518190"/>
              <a:ext cx="184150" cy="184150"/>
            </a:xfrm>
            <a:prstGeom prst="ellipse">
              <a:avLst/>
            </a:prstGeom>
            <a:solidFill>
              <a:srgbClr val="00CC00"/>
            </a:solidFill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2" name="Oval 8"/>
          <p:cNvSpPr>
            <a:spLocks noChangeArrowheads="1"/>
          </p:cNvSpPr>
          <p:nvPr/>
        </p:nvSpPr>
        <p:spPr bwMode="auto">
          <a:xfrm>
            <a:off x="5793580" y="5543380"/>
            <a:ext cx="184150" cy="184150"/>
          </a:xfrm>
          <a:prstGeom prst="ellipse">
            <a:avLst/>
          </a:prstGeom>
          <a:solidFill>
            <a:srgbClr val="00CC00"/>
          </a:solidFill>
          <a:ln w="9525" algn="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68" name="Group 2067"/>
          <p:cNvGrpSpPr/>
          <p:nvPr/>
        </p:nvGrpSpPr>
        <p:grpSpPr>
          <a:xfrm>
            <a:off x="5164387" y="2376317"/>
            <a:ext cx="1353093" cy="1744410"/>
            <a:chOff x="5164387" y="2376317"/>
            <a:chExt cx="1353093" cy="1744410"/>
          </a:xfrm>
        </p:grpSpPr>
        <p:sp>
          <p:nvSpPr>
            <p:cNvPr id="9" name="Line 10"/>
            <p:cNvSpPr>
              <a:spLocks noChangeShapeType="1"/>
            </p:cNvSpPr>
            <p:nvPr/>
          </p:nvSpPr>
          <p:spPr bwMode="auto">
            <a:xfrm rot="5400000" flipH="1">
              <a:off x="5691186" y="2975598"/>
              <a:ext cx="388938" cy="0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triangl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Text Box 19"/>
            <p:cNvSpPr txBox="1">
              <a:spLocks noChangeArrowheads="1"/>
            </p:cNvSpPr>
            <p:nvPr/>
          </p:nvSpPr>
          <p:spPr bwMode="auto">
            <a:xfrm>
              <a:off x="5993605" y="2376317"/>
              <a:ext cx="523875" cy="285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000" b="0" i="0" u="none" strike="noStrike" cap="none" normalizeH="0" baseline="0" smtClean="0">
                  <a:ln>
                    <a:noFill/>
                  </a:ln>
                  <a:solidFill>
                    <a:srgbClr val="33CC33"/>
                  </a:solidFill>
                  <a:effectLst/>
                  <a:latin typeface="Tw Cen MT" pitchFamily="34" charset="0"/>
                  <a:cs typeface="Arial" pitchFamily="34" charset="0"/>
                </a:rPr>
                <a:t>S</a:t>
              </a:r>
              <a:r>
                <a:rPr kumimoji="0" lang="en-US" altLang="en-US" sz="2000" b="0" i="0" u="none" strike="noStrike" cap="none" normalizeH="0" baseline="-25000" smtClean="0">
                  <a:ln>
                    <a:noFill/>
                  </a:ln>
                  <a:solidFill>
                    <a:srgbClr val="33CC33"/>
                  </a:solidFill>
                  <a:effectLst/>
                  <a:latin typeface="Tw Cen MT" pitchFamily="34" charset="0"/>
                  <a:cs typeface="Arial" pitchFamily="34" charset="0"/>
                </a:rPr>
                <a:t>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Oval 8"/>
            <p:cNvSpPr>
              <a:spLocks noChangeArrowheads="1"/>
            </p:cNvSpPr>
            <p:nvPr/>
          </p:nvSpPr>
          <p:spPr bwMode="auto">
            <a:xfrm>
              <a:off x="5785643" y="2607299"/>
              <a:ext cx="184150" cy="184150"/>
            </a:xfrm>
            <a:prstGeom prst="ellipse">
              <a:avLst/>
            </a:prstGeom>
            <a:solidFill>
              <a:srgbClr val="00CC00"/>
            </a:solidFill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75" name="AutoShape 3"/>
            <p:cNvCxnSpPr>
              <a:cxnSpLocks noChangeShapeType="1"/>
              <a:stCxn id="115" idx="7"/>
              <a:endCxn id="120" idx="3"/>
            </p:cNvCxnSpPr>
            <p:nvPr/>
          </p:nvCxnSpPr>
          <p:spPr bwMode="auto">
            <a:xfrm flipV="1">
              <a:off x="5164387" y="2764481"/>
              <a:ext cx="648224" cy="1356246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cxnSp>
      </p:grpSp>
      <p:sp>
        <p:nvSpPr>
          <p:cNvPr id="85" name="Text Box 22"/>
          <p:cNvSpPr txBox="1">
            <a:spLocks noChangeArrowheads="1"/>
          </p:cNvSpPr>
          <p:nvPr/>
        </p:nvSpPr>
        <p:spPr bwMode="auto">
          <a:xfrm>
            <a:off x="5943600" y="3209925"/>
            <a:ext cx="57150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w Cen MT" pitchFamily="34" charset="0"/>
                <a:cs typeface="Arial" pitchFamily="34" charset="0"/>
              </a:rPr>
              <a:t>S</a:t>
            </a:r>
            <a:r>
              <a:rPr kumimoji="0" lang="en-US" altLang="en-US" sz="2000" b="0" i="0" u="none" strike="noStrike" cap="none" normalizeH="0" baseline="-25000" dirty="0" smtClean="0">
                <a:ln>
                  <a:noFill/>
                </a:ln>
                <a:solidFill>
                  <a:srgbClr val="0000FF"/>
                </a:solidFill>
                <a:effectLst/>
                <a:latin typeface="Tw Cen MT" pitchFamily="34" charset="0"/>
                <a:cs typeface="Arial" pitchFamily="34" charset="0"/>
              </a:rPr>
              <a:t>2net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Oval 14"/>
          <p:cNvSpPr>
            <a:spLocks noChangeArrowheads="1"/>
          </p:cNvSpPr>
          <p:nvPr/>
        </p:nvSpPr>
        <p:spPr bwMode="auto">
          <a:xfrm>
            <a:off x="5787229" y="3162048"/>
            <a:ext cx="182563" cy="182563"/>
          </a:xfrm>
          <a:prstGeom prst="ellipse">
            <a:avLst/>
          </a:prstGeom>
          <a:solidFill>
            <a:srgbClr val="0000FF"/>
          </a:solidFill>
          <a:ln w="9525" algn="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03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2050" grpId="0"/>
      <p:bldP spid="2054" grpId="0"/>
      <p:bldP spid="2054" grpId="1"/>
      <p:bldP spid="2056" grpId="0"/>
      <p:bldP spid="2056" grpId="1"/>
      <p:bldP spid="2057" grpId="0"/>
      <p:bldP spid="110" grpId="0" animBg="1"/>
      <p:bldP spid="110" grpId="1" animBg="1"/>
      <p:bldP spid="112" grpId="0" animBg="1"/>
      <p:bldP spid="122" grpId="0" animBg="1"/>
      <p:bldP spid="122" grpId="1" animBg="1"/>
      <p:bldP spid="85" grpId="0"/>
      <p:bldP spid="8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990600"/>
          </a:xfrm>
        </p:spPr>
        <p:txBody>
          <a:bodyPr/>
          <a:lstStyle/>
          <a:p>
            <a:r>
              <a:rPr lang="en-US" dirty="0" smtClean="0"/>
              <a:t>Supply-Demand Matching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0" y="962550"/>
            <a:ext cx="533400" cy="244476"/>
          </a:xfrm>
        </p:spPr>
        <p:txBody>
          <a:bodyPr>
            <a:normAutofit fontScale="85000" lnSpcReduction="20000"/>
          </a:bodyPr>
          <a:lstStyle/>
          <a:p>
            <a:fld id="{232ABC25-F1F9-4C08-8FB9-E868994A78F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10363200" y="9906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Average hourly gas plant fluctuation for varied wave and ORES capacity and total system cost</a:t>
            </a:r>
          </a:p>
          <a:p>
            <a:endParaRPr lang="en-US" sz="3200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28700" y="6400800"/>
            <a:ext cx="7086600" cy="365125"/>
          </a:xfrm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dirty="0" smtClean="0"/>
              <a:t>Introduction</a:t>
            </a:r>
            <a:r>
              <a:rPr lang="en-US" sz="1600" b="1" dirty="0" smtClean="0">
                <a:solidFill>
                  <a:srgbClr val="0070C0"/>
                </a:solidFill>
              </a:rPr>
              <a:t>   </a:t>
            </a:r>
            <a:r>
              <a:rPr lang="en-US" sz="1600" dirty="0" smtClean="0"/>
              <a:t>OWC Optimization     </a:t>
            </a:r>
            <a:r>
              <a:rPr lang="en-US" sz="1600" b="1" dirty="0" smtClean="0">
                <a:solidFill>
                  <a:srgbClr val="0070C0"/>
                </a:solidFill>
              </a:rPr>
              <a:t>Supply Smoothing     </a:t>
            </a:r>
            <a:r>
              <a:rPr lang="en-US" sz="1600" dirty="0" smtClean="0">
                <a:solidFill>
                  <a:schemeClr val="tx1"/>
                </a:solidFill>
              </a:rPr>
              <a:t>Conclusions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4" y="838200"/>
            <a:ext cx="4735146" cy="37289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938" y="1180836"/>
            <a:ext cx="4515058" cy="3386292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2596643" y="3043128"/>
            <a:ext cx="233973" cy="228600"/>
          </a:xfrm>
          <a:prstGeom prst="ellipse">
            <a:avLst/>
          </a:prstGeom>
          <a:noFill/>
          <a:ln w="50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010400" y="3043128"/>
            <a:ext cx="233973" cy="228600"/>
          </a:xfrm>
          <a:prstGeom prst="ellipse">
            <a:avLst/>
          </a:prstGeom>
          <a:noFill/>
          <a:ln w="50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051" b="8600"/>
          <a:stretch/>
        </p:blipFill>
        <p:spPr>
          <a:xfrm>
            <a:off x="-5521" y="4567129"/>
            <a:ext cx="9155042" cy="2214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232ABC25-F1F9-4C08-8FB9-E868994A78F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dirty="0" smtClean="0"/>
              <a:t>Introduction</a:t>
            </a:r>
            <a:r>
              <a:rPr lang="en-US" sz="1600" b="1" dirty="0" smtClean="0">
                <a:solidFill>
                  <a:srgbClr val="0070C0"/>
                </a:solidFill>
              </a:rPr>
              <a:t>   </a:t>
            </a:r>
            <a:r>
              <a:rPr lang="en-US" sz="1600" dirty="0" smtClean="0"/>
              <a:t>OWC Optimization     Supply Smoothing     </a:t>
            </a:r>
            <a:r>
              <a:rPr lang="en-US" sz="1600" b="1" dirty="0" smtClean="0">
                <a:solidFill>
                  <a:srgbClr val="0070C0"/>
                </a:solidFill>
              </a:rPr>
              <a:t>Conclusions</a:t>
            </a:r>
            <a:endParaRPr lang="en-US" sz="1600" b="1" dirty="0">
              <a:solidFill>
                <a:srgbClr val="0070C0"/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834617591"/>
              </p:ext>
            </p:extLst>
          </p:nvPr>
        </p:nvGraphicFramePr>
        <p:xfrm>
          <a:off x="-4505202" y="2819400"/>
          <a:ext cx="3524003" cy="3486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-3581400" y="7620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Levelized</a:t>
            </a:r>
            <a:r>
              <a:rPr lang="en-US" dirty="0" smtClean="0"/>
              <a:t> Cost of Energy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-3581400" y="392668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Capital Cost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83" t="36387" r="46564" b="34483"/>
          <a:stretch/>
        </p:blipFill>
        <p:spPr bwMode="auto">
          <a:xfrm>
            <a:off x="9906000" y="423375"/>
            <a:ext cx="3438944" cy="2554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83" t="36387" r="56367" b="34483"/>
          <a:stretch/>
        </p:blipFill>
        <p:spPr bwMode="auto">
          <a:xfrm>
            <a:off x="-2743200" y="1371600"/>
            <a:ext cx="1910255" cy="2554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566790"/>
              </p:ext>
            </p:extLst>
          </p:nvPr>
        </p:nvGraphicFramePr>
        <p:xfrm>
          <a:off x="3957997" y="2944455"/>
          <a:ext cx="5148472" cy="236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176672"/>
              </a:tblGrid>
              <a:tr h="43135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Parameter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Value</a:t>
                      </a:r>
                      <a:endParaRPr lang="en-US" sz="1800" dirty="0"/>
                    </a:p>
                  </a:txBody>
                  <a:tcPr/>
                </a:tc>
              </a:tr>
              <a:tr h="4313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Levelized</a:t>
                      </a:r>
                      <a:r>
                        <a:rPr lang="en-US" sz="1800" dirty="0" smtClean="0"/>
                        <a:t> Cost of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$287/MW</a:t>
                      </a:r>
                      <a:endParaRPr lang="en-US" sz="1800" dirty="0"/>
                    </a:p>
                  </a:txBody>
                  <a:tcPr/>
                </a:tc>
              </a:tr>
              <a:tr h="43135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Capacity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780 MW</a:t>
                      </a:r>
                      <a:endParaRPr lang="en-US" sz="1800" dirty="0"/>
                    </a:p>
                  </a:txBody>
                  <a:tcPr/>
                </a:tc>
              </a:tr>
              <a:tr h="43135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Capacity factor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0.51</a:t>
                      </a:r>
                      <a:endParaRPr lang="en-US" sz="1800" dirty="0"/>
                    </a:p>
                  </a:txBody>
                  <a:tcPr/>
                </a:tc>
              </a:tr>
              <a:tr h="4313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Maximum hourly power fluctuation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413 MW</a:t>
                      </a:r>
                    </a:p>
                    <a:p>
                      <a:r>
                        <a:rPr lang="en-US" sz="1800" dirty="0" smtClean="0"/>
                        <a:t>(12 times per year)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6172200" cy="92503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Best “smoothed-power output” wind-wave-storage system</a:t>
            </a:r>
          </a:p>
          <a:p>
            <a:pPr marL="0" indent="0">
              <a:buNone/>
            </a:pPr>
            <a:r>
              <a:rPr lang="en-US" dirty="0" smtClean="0"/>
              <a:t>(room for improvement)</a:t>
            </a:r>
            <a:endParaRPr lang="en-US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/>
          <a:srcRect l="17488" t="14311" r="66217" b="15281"/>
          <a:stretch>
            <a:fillRect/>
          </a:stretch>
        </p:blipFill>
        <p:spPr bwMode="auto">
          <a:xfrm>
            <a:off x="8001001" y="0"/>
            <a:ext cx="1143000" cy="2777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2" t="37975" r="57101" b="23437"/>
          <a:stretch/>
        </p:blipFill>
        <p:spPr bwMode="auto">
          <a:xfrm>
            <a:off x="228600" y="2648607"/>
            <a:ext cx="3352800" cy="2957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627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32ABC25-F1F9-4C08-8FB9-E868994A78F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9154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Optimize wave device power</a:t>
            </a:r>
          </a:p>
          <a:p>
            <a:pPr lvl="1"/>
            <a:r>
              <a:rPr lang="en-US" dirty="0" smtClean="0"/>
              <a:t>Floating device, backward-bent duct </a:t>
            </a:r>
          </a:p>
          <a:p>
            <a:r>
              <a:rPr lang="en-US" dirty="0" smtClean="0"/>
              <a:t>Predict stress and motion induced on wind turbine</a:t>
            </a:r>
          </a:p>
          <a:p>
            <a:r>
              <a:rPr lang="en-US" dirty="0"/>
              <a:t>Experimentally verify theory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Energy storage optimization</a:t>
            </a:r>
          </a:p>
          <a:p>
            <a:endParaRPr lang="en-US" dirty="0" smtClean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28700" y="6400800"/>
            <a:ext cx="7086600" cy="365125"/>
          </a:xfrm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dirty="0" smtClean="0"/>
              <a:t>Introduction</a:t>
            </a:r>
            <a:r>
              <a:rPr lang="en-US" sz="1600" b="1" dirty="0" smtClean="0">
                <a:solidFill>
                  <a:srgbClr val="0070C0"/>
                </a:solidFill>
              </a:rPr>
              <a:t>   </a:t>
            </a:r>
            <a:r>
              <a:rPr lang="en-US" sz="1600" dirty="0" smtClean="0"/>
              <a:t>OWC Optimization     Supply Smoothing     </a:t>
            </a:r>
            <a:r>
              <a:rPr lang="en-US" sz="1600" b="1" dirty="0" smtClean="0">
                <a:solidFill>
                  <a:srgbClr val="0070C0"/>
                </a:solidFill>
              </a:rPr>
              <a:t>Conclusions</a:t>
            </a:r>
            <a:endParaRPr lang="en-US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447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32ABC25-F1F9-4C08-8FB9-E868994A78F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Much thanks to...</a:t>
            </a:r>
          </a:p>
          <a:p>
            <a:r>
              <a:rPr lang="en-US" dirty="0" err="1" smtClean="0"/>
              <a:t>Maha</a:t>
            </a:r>
            <a:r>
              <a:rPr lang="en-US" dirty="0" smtClean="0"/>
              <a:t> </a:t>
            </a:r>
            <a:r>
              <a:rPr lang="en-US" dirty="0" err="1" smtClean="0"/>
              <a:t>Haji</a:t>
            </a:r>
            <a:endParaRPr lang="en-US" dirty="0" smtClean="0"/>
          </a:p>
          <a:p>
            <a:r>
              <a:rPr lang="en-US" dirty="0" smtClean="0"/>
              <a:t>My PERG </a:t>
            </a:r>
            <a:r>
              <a:rPr lang="en-US" dirty="0" err="1" smtClean="0"/>
              <a:t>labmates</a:t>
            </a:r>
            <a:endParaRPr lang="en-US" dirty="0" smtClean="0"/>
          </a:p>
          <a:p>
            <a:r>
              <a:rPr lang="en-US" dirty="0" smtClean="0"/>
              <a:t>My advisors, </a:t>
            </a:r>
            <a:r>
              <a:rPr lang="en-US" dirty="0" err="1" smtClean="0"/>
              <a:t>Prof.s</a:t>
            </a:r>
            <a:r>
              <a:rPr lang="en-US" dirty="0" smtClean="0"/>
              <a:t> </a:t>
            </a:r>
            <a:r>
              <a:rPr lang="en-US" dirty="0" err="1" smtClean="0"/>
              <a:t>Themis</a:t>
            </a:r>
            <a:r>
              <a:rPr lang="en-US" dirty="0" smtClean="0"/>
              <a:t> </a:t>
            </a:r>
            <a:r>
              <a:rPr lang="en-US" dirty="0" err="1" smtClean="0"/>
              <a:t>Sapsis</a:t>
            </a:r>
            <a:r>
              <a:rPr lang="en-US" dirty="0" smtClean="0"/>
              <a:t> and Alex Slocum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28700" y="6400800"/>
            <a:ext cx="7086600" cy="365125"/>
          </a:xfrm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dirty="0" smtClean="0"/>
              <a:t>Introduction</a:t>
            </a:r>
            <a:r>
              <a:rPr lang="en-US" sz="1600" b="1" dirty="0" smtClean="0">
                <a:solidFill>
                  <a:srgbClr val="0070C0"/>
                </a:solidFill>
              </a:rPr>
              <a:t>   </a:t>
            </a:r>
            <a:r>
              <a:rPr lang="en-US" sz="1600" dirty="0" smtClean="0"/>
              <a:t>OWC Optimization     Supply Smoothing     </a:t>
            </a:r>
            <a:r>
              <a:rPr lang="en-US" sz="1600" b="1" dirty="0" smtClean="0">
                <a:solidFill>
                  <a:srgbClr val="0070C0"/>
                </a:solidFill>
              </a:rPr>
              <a:t>Conclusions</a:t>
            </a:r>
            <a:endParaRPr lang="en-US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6017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232ABC25-F1F9-4C08-8FB9-E868994A78F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dirty="0" smtClean="0"/>
              <a:t>Introduction</a:t>
            </a:r>
            <a:r>
              <a:rPr lang="en-US" sz="1600" b="1" dirty="0" smtClean="0">
                <a:solidFill>
                  <a:srgbClr val="0070C0"/>
                </a:solidFill>
              </a:rPr>
              <a:t>   </a:t>
            </a:r>
            <a:r>
              <a:rPr lang="en-US" sz="1600" dirty="0" smtClean="0"/>
              <a:t>OWC Optimization     Supply Smoothing     </a:t>
            </a:r>
            <a:r>
              <a:rPr lang="en-US" sz="1600" b="1" dirty="0" smtClean="0">
                <a:solidFill>
                  <a:srgbClr val="0070C0"/>
                </a:solidFill>
              </a:rPr>
              <a:t>Conclusions</a:t>
            </a:r>
            <a:endParaRPr lang="en-US" sz="1600" b="1" dirty="0">
              <a:solidFill>
                <a:srgbClr val="0070C0"/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54557761"/>
              </p:ext>
            </p:extLst>
          </p:nvPr>
        </p:nvGraphicFramePr>
        <p:xfrm>
          <a:off x="304800" y="2438400"/>
          <a:ext cx="3524003" cy="3486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-3581400" y="7620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Levelized</a:t>
            </a:r>
            <a:r>
              <a:rPr lang="en-US" dirty="0" smtClean="0"/>
              <a:t> Cost of Energy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-3581400" y="392668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Capital Cost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83" t="36387" r="46564" b="34483"/>
          <a:stretch/>
        </p:blipFill>
        <p:spPr bwMode="auto">
          <a:xfrm>
            <a:off x="9906000" y="423375"/>
            <a:ext cx="3438944" cy="2554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83" t="36387" r="56367" b="34483"/>
          <a:stretch/>
        </p:blipFill>
        <p:spPr bwMode="auto">
          <a:xfrm>
            <a:off x="-2743200" y="1371600"/>
            <a:ext cx="1910255" cy="2554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540153"/>
              </p:ext>
            </p:extLst>
          </p:nvPr>
        </p:nvGraphicFramePr>
        <p:xfrm>
          <a:off x="3957997" y="2914978"/>
          <a:ext cx="5148472" cy="236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176672"/>
              </a:tblGrid>
              <a:tr h="43135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Parameter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Value</a:t>
                      </a:r>
                      <a:endParaRPr lang="en-US" sz="1800" dirty="0"/>
                    </a:p>
                  </a:txBody>
                  <a:tcPr/>
                </a:tc>
              </a:tr>
              <a:tr h="4313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Levelized</a:t>
                      </a:r>
                      <a:r>
                        <a:rPr lang="en-US" sz="1800" dirty="0" smtClean="0"/>
                        <a:t> Cost of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$287/MW</a:t>
                      </a:r>
                      <a:endParaRPr lang="en-US" sz="1800" dirty="0"/>
                    </a:p>
                  </a:txBody>
                  <a:tcPr/>
                </a:tc>
              </a:tr>
              <a:tr h="43135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Capacity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780 MW</a:t>
                      </a:r>
                      <a:endParaRPr lang="en-US" sz="1800" dirty="0"/>
                    </a:p>
                  </a:txBody>
                  <a:tcPr/>
                </a:tc>
              </a:tr>
              <a:tr h="43135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Capacity factor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0.51</a:t>
                      </a:r>
                      <a:endParaRPr lang="en-US" sz="1800" dirty="0"/>
                    </a:p>
                  </a:txBody>
                  <a:tcPr/>
                </a:tc>
              </a:tr>
              <a:tr h="4313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Maximum hourly power fluctuation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413 MW</a:t>
                      </a:r>
                    </a:p>
                    <a:p>
                      <a:r>
                        <a:rPr lang="en-US" sz="1800" dirty="0" smtClean="0"/>
                        <a:t>(12 times per year)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6172200" cy="92503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Best “smoothed-power output” wind-wave-storage system</a:t>
            </a:r>
          </a:p>
          <a:p>
            <a:pPr marL="0" indent="0">
              <a:buNone/>
            </a:pPr>
            <a:r>
              <a:rPr lang="en-US" dirty="0" smtClean="0"/>
              <a:t>(room for improvement)</a:t>
            </a:r>
            <a:endParaRPr lang="en-US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/>
          <a:srcRect l="17488" t="14311" r="66217" b="15281"/>
          <a:stretch>
            <a:fillRect/>
          </a:stretch>
        </p:blipFill>
        <p:spPr bwMode="auto">
          <a:xfrm>
            <a:off x="8001001" y="0"/>
            <a:ext cx="1143000" cy="2777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1190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32ABC25-F1F9-4C08-8FB9-E868994A78FD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l="17488" t="14311" r="66217" b="15281"/>
          <a:stretch>
            <a:fillRect/>
          </a:stretch>
        </p:blipFill>
        <p:spPr bwMode="auto">
          <a:xfrm>
            <a:off x="4800600" y="228600"/>
            <a:ext cx="2590800" cy="6296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18" t="26077" r="37506" b="36961"/>
          <a:stretch/>
        </p:blipFill>
        <p:spPr bwMode="auto">
          <a:xfrm>
            <a:off x="9677400" y="533400"/>
            <a:ext cx="2743200" cy="2294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3250" t="14311" r="12083" b="10578"/>
          <a:stretch>
            <a:fillRect/>
          </a:stretch>
        </p:blipFill>
        <p:spPr bwMode="auto">
          <a:xfrm>
            <a:off x="0" y="1524000"/>
            <a:ext cx="834929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7086600" cy="365125"/>
          </a:xfrm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Introduction   </a:t>
            </a:r>
            <a:r>
              <a:rPr lang="en-US" sz="1600" dirty="0" smtClean="0"/>
              <a:t>OWC</a:t>
            </a:r>
            <a:r>
              <a:rPr lang="en-US" sz="1600" dirty="0" smtClean="0">
                <a:solidFill>
                  <a:schemeClr val="tx1"/>
                </a:solidFill>
              </a:rPr>
              <a:t> Optimization     Supply Smoothing     Conclusions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24600" y="5309203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Figure by M. </a:t>
            </a:r>
            <a:r>
              <a:rPr lang="en-US" sz="2000" dirty="0" err="1" smtClean="0"/>
              <a:t>Haji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9" name="Oval 8"/>
          <p:cNvSpPr/>
          <p:nvPr/>
        </p:nvSpPr>
        <p:spPr>
          <a:xfrm>
            <a:off x="1219200" y="2895600"/>
            <a:ext cx="9144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677400" y="3124200"/>
            <a:ext cx="3352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Goals</a:t>
            </a:r>
            <a:r>
              <a:rPr lang="en-US" sz="2000" dirty="0" smtClean="0"/>
              <a:t> 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dirty="0" smtClean="0"/>
              <a:t>Minimize cost, stress of OWC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dirty="0" smtClean="0"/>
              <a:t>Minimize CEEP of nearby gas plant</a:t>
            </a:r>
            <a:endParaRPr lang="en-US" sz="2000" dirty="0"/>
          </a:p>
        </p:txBody>
      </p:sp>
      <p:grpSp>
        <p:nvGrpSpPr>
          <p:cNvPr id="5" name="Group 4"/>
          <p:cNvGrpSpPr/>
          <p:nvPr/>
        </p:nvGrpSpPr>
        <p:grpSpPr>
          <a:xfrm>
            <a:off x="533400" y="3505200"/>
            <a:ext cx="5290505" cy="2514600"/>
            <a:chOff x="533400" y="3505200"/>
            <a:chExt cx="5290505" cy="2514600"/>
          </a:xfrm>
        </p:grpSpPr>
        <p:sp>
          <p:nvSpPr>
            <p:cNvPr id="10" name="Oval 9"/>
            <p:cNvSpPr/>
            <p:nvPr/>
          </p:nvSpPr>
          <p:spPr>
            <a:xfrm>
              <a:off x="533400" y="5257800"/>
              <a:ext cx="914400" cy="7620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914400" y="3505200"/>
              <a:ext cx="3276600" cy="2362200"/>
              <a:chOff x="914400" y="3505200"/>
              <a:chExt cx="3276600" cy="2362200"/>
            </a:xfrm>
          </p:grpSpPr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28807" t="14595" r="44448" b="30250"/>
              <a:stretch>
                <a:fillRect/>
              </a:stretch>
            </p:blipFill>
            <p:spPr bwMode="auto">
              <a:xfrm>
                <a:off x="2286000" y="3505200"/>
                <a:ext cx="1905000" cy="2209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4" name="Straight Connector 13"/>
              <p:cNvCxnSpPr/>
              <p:nvPr/>
            </p:nvCxnSpPr>
            <p:spPr>
              <a:xfrm flipV="1">
                <a:off x="914400" y="3581400"/>
                <a:ext cx="1447800" cy="1676400"/>
              </a:xfrm>
              <a:prstGeom prst="line">
                <a:avLst/>
              </a:prstGeom>
              <a:ln w="25400">
                <a:solidFill>
                  <a:srgbClr val="FF0000"/>
                </a:solidFill>
                <a:head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1371600" y="5562600"/>
                <a:ext cx="1295400" cy="304800"/>
              </a:xfrm>
              <a:prstGeom prst="line">
                <a:avLst/>
              </a:prstGeom>
              <a:ln w="25400">
                <a:solidFill>
                  <a:srgbClr val="FF0000"/>
                </a:solidFill>
                <a:head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/>
            <p:cNvSpPr txBox="1"/>
            <p:nvPr/>
          </p:nvSpPr>
          <p:spPr>
            <a:xfrm>
              <a:off x="4191000" y="3920264"/>
              <a:ext cx="1632905" cy="156966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O</a:t>
              </a:r>
              <a:r>
                <a:rPr lang="en-US" sz="2400" dirty="0" smtClean="0"/>
                <a:t>cean</a:t>
              </a:r>
            </a:p>
            <a:p>
              <a:r>
                <a:rPr lang="en-US" sz="2400" b="1" dirty="0" smtClean="0"/>
                <a:t>R</a:t>
              </a:r>
              <a:r>
                <a:rPr lang="en-US" sz="2400" dirty="0" smtClean="0"/>
                <a:t>enewable</a:t>
              </a:r>
            </a:p>
            <a:p>
              <a:r>
                <a:rPr lang="en-US" sz="2400" b="1" dirty="0" smtClean="0"/>
                <a:t>E</a:t>
              </a:r>
              <a:r>
                <a:rPr lang="en-US" sz="2400" dirty="0" smtClean="0"/>
                <a:t>nergy</a:t>
              </a:r>
            </a:p>
            <a:p>
              <a:r>
                <a:rPr lang="en-US" sz="2400" b="1" dirty="0" smtClean="0"/>
                <a:t>S</a:t>
              </a:r>
              <a:r>
                <a:rPr lang="en-US" sz="2400" dirty="0" smtClean="0"/>
                <a:t>torage</a:t>
              </a:r>
              <a:endParaRPr lang="en-US" sz="2400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466850" y="889481"/>
            <a:ext cx="7334349" cy="4953000"/>
            <a:chOff x="5823905" y="2105114"/>
            <a:chExt cx="7334349" cy="4953000"/>
          </a:xfrm>
        </p:grpSpPr>
        <p:grpSp>
          <p:nvGrpSpPr>
            <p:cNvPr id="7" name="Group 6"/>
            <p:cNvGrpSpPr/>
            <p:nvPr/>
          </p:nvGrpSpPr>
          <p:grpSpPr>
            <a:xfrm>
              <a:off x="5823905" y="2105114"/>
              <a:ext cx="7334349" cy="4953000"/>
              <a:chOff x="-8261887" y="3549316"/>
              <a:chExt cx="7334349" cy="4953000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-7500091" y="3549316"/>
                <a:ext cx="6572553" cy="49530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-8261887" y="3618903"/>
                <a:ext cx="7334349" cy="4572000"/>
                <a:chOff x="2088176" y="1676400"/>
                <a:chExt cx="7334349" cy="4572000"/>
              </a:xfrm>
              <a:solidFill>
                <a:schemeClr val="bg1"/>
              </a:solidFill>
            </p:grpSpPr>
            <p:pic>
              <p:nvPicPr>
                <p:cNvPr id="19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618" t="26077" r="37506" b="36961"/>
                <a:stretch/>
              </p:blipFill>
              <p:spPr bwMode="auto">
                <a:xfrm>
                  <a:off x="2868870" y="3108104"/>
                  <a:ext cx="2851889" cy="238584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0" name="TextBox 19"/>
                <p:cNvSpPr txBox="1"/>
                <p:nvPr/>
              </p:nvSpPr>
              <p:spPr>
                <a:xfrm>
                  <a:off x="6248400" y="5725180"/>
                  <a:ext cx="2895600" cy="523220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/>
                    <a:t>Figure from: S. </a:t>
                  </a:r>
                  <a:r>
                    <a:rPr lang="en-US" sz="1400" dirty="0" err="1" smtClean="0"/>
                    <a:t>Okuhara</a:t>
                  </a:r>
                  <a:r>
                    <a:rPr lang="en-US" sz="1400" dirty="0" smtClean="0"/>
                    <a:t> et al.</a:t>
                  </a:r>
                  <a:r>
                    <a:rPr lang="en-US" sz="1400" i="1" dirty="0" smtClean="0"/>
                    <a:t>, </a:t>
                  </a:r>
                  <a:r>
                    <a:rPr lang="en-US" sz="1400" dirty="0" smtClean="0"/>
                    <a:t>J. Fluid Dynamics 2013</a:t>
                  </a:r>
                  <a:endParaRPr lang="en-US" sz="1400" dirty="0"/>
                </a:p>
              </p:txBody>
            </p:sp>
            <p:cxnSp>
              <p:nvCxnSpPr>
                <p:cNvPr id="21" name="Straight Connector 20"/>
                <p:cNvCxnSpPr>
                  <a:stCxn id="9" idx="7"/>
                </p:cNvCxnSpPr>
                <p:nvPr/>
              </p:nvCxnSpPr>
              <p:spPr>
                <a:xfrm flipV="1">
                  <a:off x="2583014" y="3657601"/>
                  <a:ext cx="541186" cy="62750"/>
                </a:xfrm>
                <a:prstGeom prst="line">
                  <a:avLst/>
                </a:prstGeom>
                <a:grpFill/>
                <a:ln w="25400">
                  <a:solidFill>
                    <a:srgbClr val="FF0000"/>
                  </a:solidFill>
                  <a:head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2088176" y="4370759"/>
                  <a:ext cx="1036024" cy="287621"/>
                </a:xfrm>
                <a:prstGeom prst="line">
                  <a:avLst/>
                </a:prstGeom>
                <a:grpFill/>
                <a:ln w="25400">
                  <a:solidFill>
                    <a:srgbClr val="FF0000"/>
                  </a:solidFill>
                  <a:head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5486400" y="4841260"/>
                  <a:ext cx="2061882" cy="502920"/>
                </a:xfrm>
                <a:prstGeom prst="line">
                  <a:avLst/>
                </a:prstGeom>
                <a:grpFill/>
                <a:ln w="25400">
                  <a:solidFill>
                    <a:srgbClr val="FF0000"/>
                  </a:solidFill>
                  <a:head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>
                  <a:endCxn id="25" idx="0"/>
                </p:cNvCxnSpPr>
                <p:nvPr/>
              </p:nvCxnSpPr>
              <p:spPr>
                <a:xfrm flipV="1">
                  <a:off x="5486400" y="2905780"/>
                  <a:ext cx="2061883" cy="862584"/>
                </a:xfrm>
                <a:prstGeom prst="line">
                  <a:avLst/>
                </a:prstGeom>
                <a:grpFill/>
                <a:ln w="25400">
                  <a:solidFill>
                    <a:srgbClr val="FF0000"/>
                  </a:solidFill>
                  <a:head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5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4167" t="9630" r="50000" b="13416"/>
                <a:stretch>
                  <a:fillRect/>
                </a:stretch>
              </p:blipFill>
              <p:spPr bwMode="auto">
                <a:xfrm>
                  <a:off x="6096000" y="2905780"/>
                  <a:ext cx="2904565" cy="2743200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6" name="TextBox 25"/>
                <p:cNvSpPr txBox="1"/>
                <p:nvPr/>
              </p:nvSpPr>
              <p:spPr>
                <a:xfrm>
                  <a:off x="5791200" y="1676400"/>
                  <a:ext cx="3631325" cy="1200329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u="sng" dirty="0" smtClean="0"/>
                    <a:t>Wells turbine</a:t>
                  </a:r>
                  <a:endParaRPr lang="en-US" sz="2400" dirty="0" smtClean="0"/>
                </a:p>
                <a:p>
                  <a:r>
                    <a:rPr lang="en-US" sz="2400" dirty="0" smtClean="0"/>
                    <a:t>rotates in one direction independent of water flow</a:t>
                  </a:r>
                </a:p>
              </p:txBody>
            </p:sp>
          </p:grpSp>
        </p:grpSp>
        <p:sp>
          <p:nvSpPr>
            <p:cNvPr id="4" name="TextBox 3"/>
            <p:cNvSpPr txBox="1"/>
            <p:nvPr/>
          </p:nvSpPr>
          <p:spPr>
            <a:xfrm>
              <a:off x="6585701" y="2106985"/>
              <a:ext cx="2057400" cy="1200329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O</a:t>
              </a:r>
              <a:r>
                <a:rPr lang="en-US" sz="2400" dirty="0" smtClean="0"/>
                <a:t>scillating </a:t>
              </a:r>
              <a:r>
                <a:rPr lang="en-US" sz="2400" b="1" dirty="0" smtClean="0"/>
                <a:t>W</a:t>
              </a:r>
              <a:r>
                <a:rPr lang="en-US" sz="2400" dirty="0" smtClean="0"/>
                <a:t>ater</a:t>
              </a:r>
              <a:br>
                <a:rPr lang="en-US" sz="2400" dirty="0" smtClean="0"/>
              </a:br>
              <a:r>
                <a:rPr lang="en-US" sz="2400" b="1" dirty="0" smtClean="0"/>
                <a:t>C</a:t>
              </a:r>
              <a:r>
                <a:rPr lang="en-US" sz="2400" dirty="0" smtClean="0"/>
                <a:t>olumn array</a:t>
              </a:r>
              <a:endParaRPr lang="en-US" sz="2400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76300" y="1518666"/>
            <a:ext cx="5372100" cy="1605534"/>
            <a:chOff x="876300" y="1518666"/>
            <a:chExt cx="5372100" cy="1605534"/>
          </a:xfrm>
        </p:grpSpPr>
        <p:sp>
          <p:nvSpPr>
            <p:cNvPr id="30" name="TextBox 29"/>
            <p:cNvSpPr txBox="1"/>
            <p:nvPr/>
          </p:nvSpPr>
          <p:spPr>
            <a:xfrm>
              <a:off x="2362200" y="1602755"/>
              <a:ext cx="3886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500 MW offshore wind farm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876300" y="1518666"/>
              <a:ext cx="1638300" cy="160553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combine 3 systems?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Smooth out rapid fluctuations in available power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Collocation reduces Cost</a:t>
            </a:r>
          </a:p>
          <a:p>
            <a:pPr lvl="1"/>
            <a:r>
              <a:rPr lang="en-US" dirty="0" smtClean="0"/>
              <a:t>Shared transmission and mooring lines</a:t>
            </a:r>
          </a:p>
          <a:p>
            <a:pPr lvl="1"/>
            <a:r>
              <a:rPr lang="en-US" dirty="0" smtClean="0"/>
              <a:t>ORES can double as the anchor point</a:t>
            </a:r>
          </a:p>
          <a:p>
            <a:pPr lvl="1"/>
            <a:endParaRPr lang="en-US" dirty="0" smtClean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7086600" cy="365125"/>
          </a:xfrm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Introduction   </a:t>
            </a:r>
            <a:r>
              <a:rPr lang="en-US" sz="1600" dirty="0" smtClean="0"/>
              <a:t>OWC</a:t>
            </a:r>
            <a:r>
              <a:rPr lang="en-US" sz="1600" dirty="0" smtClean="0">
                <a:solidFill>
                  <a:schemeClr val="tx1"/>
                </a:solidFill>
              </a:rPr>
              <a:t> Optimization     Supply Smoothing     Conclusions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94539" y="3200400"/>
            <a:ext cx="14064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Based on 2007 wind and wave data</a:t>
            </a:r>
            <a:endParaRPr lang="en-US" sz="2200" dirty="0"/>
          </a:p>
        </p:txBody>
      </p:sp>
      <p:sp>
        <p:nvSpPr>
          <p:cNvPr id="19" name="TextBox 18"/>
          <p:cNvSpPr txBox="1"/>
          <p:nvPr/>
        </p:nvSpPr>
        <p:spPr>
          <a:xfrm>
            <a:off x="10210800" y="4925459"/>
            <a:ext cx="3048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     </a:t>
            </a:r>
            <a:r>
              <a:rPr lang="en-US" sz="2200" dirty="0" smtClean="0">
                <a:solidFill>
                  <a:srgbClr val="0000FF"/>
                </a:solidFill>
              </a:rPr>
              <a:t>500 MW wind farm    +     47 MW wave farm</a:t>
            </a:r>
          </a:p>
          <a:p>
            <a:r>
              <a:rPr lang="en-US" sz="2200" dirty="0" smtClean="0">
                <a:solidFill>
                  <a:srgbClr val="0000FF"/>
                </a:solidFill>
              </a:rPr>
              <a:t>+ 2000 </a:t>
            </a:r>
            <a:r>
              <a:rPr lang="en-US" sz="2200" dirty="0" err="1" smtClean="0">
                <a:solidFill>
                  <a:srgbClr val="0000FF"/>
                </a:solidFill>
              </a:rPr>
              <a:t>MWh</a:t>
            </a:r>
            <a:r>
              <a:rPr lang="en-US" sz="2200" dirty="0" smtClean="0">
                <a:solidFill>
                  <a:srgbClr val="0000FF"/>
                </a:solidFill>
              </a:rPr>
              <a:t> ORES</a:t>
            </a:r>
            <a:endParaRPr lang="en-US" sz="2200" dirty="0">
              <a:solidFill>
                <a:srgbClr val="0000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6" t="5173" r="36007" b="4702"/>
          <a:stretch/>
        </p:blipFill>
        <p:spPr>
          <a:xfrm>
            <a:off x="9601200" y="1794092"/>
            <a:ext cx="3505200" cy="31313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6" r="3883"/>
          <a:stretch/>
        </p:blipFill>
        <p:spPr>
          <a:xfrm>
            <a:off x="1547305" y="2133600"/>
            <a:ext cx="5082095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uiExpand="1" build="allAtOnce"/>
      <p:bldP spid="19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488743" y="2667000"/>
            <a:ext cx="2168857" cy="3465095"/>
            <a:chOff x="1277771" y="2667000"/>
            <a:chExt cx="2168857" cy="3465095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19751" t="14311" r="66599" b="46922"/>
            <a:stretch/>
          </p:blipFill>
          <p:spPr bwMode="auto">
            <a:xfrm>
              <a:off x="1277771" y="2667000"/>
              <a:ext cx="2168857" cy="3465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Oval 10"/>
            <p:cNvSpPr/>
            <p:nvPr/>
          </p:nvSpPr>
          <p:spPr>
            <a:xfrm>
              <a:off x="2173974" y="4544786"/>
              <a:ext cx="1219200" cy="9906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32ABC25-F1F9-4C08-8FB9-E868994A78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76400"/>
            <a:ext cx="4648200" cy="1295400"/>
          </a:xfrm>
        </p:spPr>
        <p:txBody>
          <a:bodyPr numCol="1">
            <a:normAutofit fontScale="92500" lnSpcReduction="20000"/>
          </a:bodyPr>
          <a:lstStyle/>
          <a:p>
            <a:pPr marL="834390" lvl="1" indent="-514350">
              <a:buSzPct val="100000"/>
              <a:buFont typeface="+mj-lt"/>
              <a:buAutoNum type="arabicPeriod"/>
            </a:pPr>
            <a:r>
              <a:rPr lang="en-US" dirty="0" smtClean="0"/>
              <a:t>Optimize OWC array </a:t>
            </a:r>
            <a:r>
              <a:rPr lang="en-US" dirty="0" err="1" smtClean="0"/>
              <a:t>Levelized</a:t>
            </a:r>
            <a:r>
              <a:rPr lang="en-US" dirty="0" smtClean="0"/>
              <a:t> Cost of Energy ($/kWh)</a:t>
            </a:r>
          </a:p>
          <a:p>
            <a:pPr marL="1108710" lvl="2" indent="-514350">
              <a:buSzPct val="100000"/>
              <a:buFont typeface="Wingdings" pitchFamily="2" charset="2"/>
              <a:buChar char="Ø"/>
            </a:pPr>
            <a:r>
              <a:rPr lang="en-US" dirty="0" smtClean="0"/>
              <a:t>Vary geometry</a:t>
            </a:r>
          </a:p>
        </p:txBody>
      </p:sp>
      <p:pic>
        <p:nvPicPr>
          <p:cNvPr id="17" name="Picture 16" descr="power_match_Estore1000_wind25per_ZOOMED.bmp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333"/>
          <a:stretch>
            <a:fillRect/>
          </a:stretch>
        </p:blipFill>
        <p:spPr>
          <a:xfrm>
            <a:off x="10363200" y="838200"/>
            <a:ext cx="2286000" cy="3168409"/>
          </a:xfrm>
          <a:prstGeom prst="rect">
            <a:avLst/>
          </a:prstGeom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000" t="20000" r="32500" b="20000"/>
          <a:stretch>
            <a:fillRect/>
          </a:stretch>
        </p:blipFill>
        <p:spPr bwMode="auto">
          <a:xfrm>
            <a:off x="9753600" y="4212772"/>
            <a:ext cx="4114800" cy="2645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7086600" cy="365125"/>
          </a:xfrm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Introduction   </a:t>
            </a:r>
            <a:r>
              <a:rPr lang="en-US" sz="1600" dirty="0" smtClean="0"/>
              <a:t>OWC</a:t>
            </a:r>
            <a:r>
              <a:rPr lang="en-US" sz="1600" dirty="0" smtClean="0">
                <a:solidFill>
                  <a:schemeClr val="tx1"/>
                </a:solidFill>
              </a:rPr>
              <a:t> Optimization     Supply Smoothing     Conclusions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657600" y="3276600"/>
            <a:ext cx="4953000" cy="2743200"/>
          </a:xfrm>
          <a:prstGeom prst="rect">
            <a:avLst/>
          </a:prstGeom>
        </p:spPr>
        <p:txBody>
          <a:bodyPr vert="horz" numCol="1">
            <a:normAutofit/>
          </a:bodyPr>
          <a:lstStyle/>
          <a:p>
            <a:pPr marL="2205990" lvl="4" indent="-514350">
              <a:spcBef>
                <a:spcPts val="550"/>
              </a:spcBef>
              <a:buClr>
                <a:schemeClr val="accent1"/>
              </a:buClr>
              <a:buSzPct val="100000"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114800" y="1676400"/>
            <a:ext cx="4876800" cy="1371600"/>
          </a:xfrm>
          <a:prstGeom prst="rect">
            <a:avLst/>
          </a:prstGeom>
        </p:spPr>
        <p:txBody>
          <a:bodyPr vert="horz" numCol="1">
            <a:normAutofit fontScale="92500" lnSpcReduction="20000"/>
          </a:bodyPr>
          <a:lstStyle/>
          <a:p>
            <a:pPr marL="834390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+mj-lt"/>
              <a:buAutoNum type="arabicPeriod" startAt="2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Smooth out the offshore system power supply</a:t>
            </a:r>
          </a:p>
          <a:p>
            <a:pPr marL="1108710" marR="0" lvl="2" indent="-51435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" pitchFamily="2" charset="2"/>
              <a:buChar char="Ø"/>
              <a:tabLst/>
              <a:defRPr/>
            </a:pP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Vary energy storage</a:t>
            </a:r>
            <a:r>
              <a:rPr kumimoji="0" lang="en-US" sz="23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 wave farm </a:t>
            </a: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capacity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6" t="5173" r="36007" b="4702"/>
          <a:stretch/>
        </p:blipFill>
        <p:spPr>
          <a:xfrm>
            <a:off x="4991100" y="3048000"/>
            <a:ext cx="3505200" cy="313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4158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35" t="28623" r="15102" b="16409"/>
          <a:stretch/>
        </p:blipFill>
        <p:spPr bwMode="auto">
          <a:xfrm>
            <a:off x="1" y="2520316"/>
            <a:ext cx="4057819" cy="2905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86" t="25380" r="11667" b="13960"/>
          <a:stretch/>
        </p:blipFill>
        <p:spPr bwMode="auto">
          <a:xfrm>
            <a:off x="4143941" y="2612136"/>
            <a:ext cx="2866459" cy="2569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3705" y="162856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Power Model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"/>
          </p:nvPr>
        </p:nvSpPr>
        <p:spPr>
          <a:xfrm>
            <a:off x="-7239000" y="5105400"/>
            <a:ext cx="6056586" cy="2770853"/>
          </a:xfrm>
        </p:spPr>
        <p:txBody>
          <a:bodyPr>
            <a:normAutofit/>
          </a:bodyPr>
          <a:lstStyle/>
          <a:p>
            <a:r>
              <a:rPr lang="en-US" dirty="0" smtClean="0"/>
              <a:t>Frequency domain: For each column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232ABC25-F1F9-4C08-8FB9-E868994A78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9" t="22184" r="51983" b="6705"/>
          <a:stretch/>
        </p:blipFill>
        <p:spPr bwMode="auto">
          <a:xfrm>
            <a:off x="-4572000" y="2133600"/>
            <a:ext cx="2716270" cy="2681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287000" y="1504654"/>
            <a:ext cx="3048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are coefficients?</a:t>
            </a:r>
          </a:p>
          <a:p>
            <a:r>
              <a:rPr lang="en-US" dirty="0" smtClean="0"/>
              <a:t>What is Fe?</a:t>
            </a:r>
          </a:p>
          <a:p>
            <a:r>
              <a:rPr lang="en-US" dirty="0" smtClean="0"/>
              <a:t>How calculate annual power?</a:t>
            </a:r>
          </a:p>
          <a:p>
            <a:endParaRPr lang="en-US" dirty="0"/>
          </a:p>
          <a:p>
            <a:r>
              <a:rPr lang="en-US" dirty="0" smtClean="0"/>
              <a:t>Which variables are from source, and which from simulation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20364" y="1579602"/>
            <a:ext cx="52865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u="sng" dirty="0" smtClean="0"/>
              <a:t>For each water column in tube:</a:t>
            </a:r>
            <a:endParaRPr lang="en-US" sz="3000" u="sng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79" t="23152" r="35524" b="34232"/>
          <a:stretch/>
        </p:blipFill>
        <p:spPr bwMode="auto">
          <a:xfrm>
            <a:off x="-4038600" y="-900581"/>
            <a:ext cx="3468415" cy="3117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18" t="26077" r="37506" b="36961"/>
          <a:stretch/>
        </p:blipFill>
        <p:spPr bwMode="auto">
          <a:xfrm>
            <a:off x="0" y="-76200"/>
            <a:ext cx="2743200" cy="2294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8" t="18104" r="49636" b="70864"/>
          <a:stretch/>
        </p:blipFill>
        <p:spPr bwMode="auto">
          <a:xfrm>
            <a:off x="7016969" y="3057467"/>
            <a:ext cx="1974631" cy="481328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7" name="Picture 1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5" t="40415" r="47317" b="37276"/>
          <a:stretch/>
        </p:blipFill>
        <p:spPr bwMode="auto">
          <a:xfrm>
            <a:off x="6684579" y="3654357"/>
            <a:ext cx="2307021" cy="973338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7" t="39863" r="42752" b="36862"/>
          <a:stretch/>
        </p:blipFill>
        <p:spPr bwMode="auto">
          <a:xfrm>
            <a:off x="4495800" y="5210767"/>
            <a:ext cx="2793153" cy="1083293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48" name="Group 47"/>
          <p:cNvGrpSpPr/>
          <p:nvPr/>
        </p:nvGrpSpPr>
        <p:grpSpPr>
          <a:xfrm>
            <a:off x="6986424" y="4724400"/>
            <a:ext cx="2005176" cy="1569660"/>
            <a:chOff x="6986424" y="4724400"/>
            <a:chExt cx="2005176" cy="1569660"/>
          </a:xfrm>
        </p:grpSpPr>
        <p:sp>
          <p:nvSpPr>
            <p:cNvPr id="25" name="TextBox 24"/>
            <p:cNvSpPr txBox="1"/>
            <p:nvPr/>
          </p:nvSpPr>
          <p:spPr>
            <a:xfrm>
              <a:off x="7422276" y="4724400"/>
              <a:ext cx="1569324" cy="156966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Adjustable turbine linear damping</a:t>
              </a:r>
              <a:endParaRPr lang="en-US" sz="2400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 flipV="1">
              <a:off x="6986424" y="4823364"/>
              <a:ext cx="435852" cy="288511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4717832" y="2286000"/>
            <a:ext cx="4273768" cy="685800"/>
            <a:chOff x="4717832" y="2286000"/>
            <a:chExt cx="4273768" cy="685800"/>
          </a:xfrm>
        </p:grpSpPr>
        <p:sp>
          <p:nvSpPr>
            <p:cNvPr id="43" name="Rectangle 42"/>
            <p:cNvSpPr/>
            <p:nvPr/>
          </p:nvSpPr>
          <p:spPr>
            <a:xfrm>
              <a:off x="5394960" y="2334509"/>
              <a:ext cx="533400" cy="6372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35" name="Picture 11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66" t="43857" r="25738" b="41488"/>
            <a:stretch/>
          </p:blipFill>
          <p:spPr bwMode="auto">
            <a:xfrm>
              <a:off x="4717832" y="2286000"/>
              <a:ext cx="4273768" cy="54011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  <a:miter lim="800000"/>
              <a:headEnd/>
              <a:tailEnd/>
            </a:ln>
          </p:spPr>
        </p:pic>
      </p:grpSp>
      <p:grpSp>
        <p:nvGrpSpPr>
          <p:cNvPr id="47" name="Group 46"/>
          <p:cNvGrpSpPr/>
          <p:nvPr/>
        </p:nvGrpSpPr>
        <p:grpSpPr>
          <a:xfrm>
            <a:off x="1795427" y="4823364"/>
            <a:ext cx="2531562" cy="1470696"/>
            <a:chOff x="1795427" y="4823364"/>
            <a:chExt cx="2531562" cy="1470696"/>
          </a:xfrm>
        </p:grpSpPr>
        <p:cxnSp>
          <p:nvCxnSpPr>
            <p:cNvPr id="54" name="Straight Arrow Connector 53"/>
            <p:cNvCxnSpPr/>
            <p:nvPr/>
          </p:nvCxnSpPr>
          <p:spPr>
            <a:xfrm flipV="1">
              <a:off x="3788652" y="4823364"/>
              <a:ext cx="538337" cy="891637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37" name="Picture 13"/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16" t="45474" r="57590" b="43514"/>
            <a:stretch/>
          </p:blipFill>
          <p:spPr bwMode="auto">
            <a:xfrm>
              <a:off x="1795427" y="5697977"/>
              <a:ext cx="2531562" cy="596083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2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7086600" cy="365125"/>
          </a:xfrm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dirty="0" smtClean="0"/>
              <a:t>Introduction</a:t>
            </a:r>
            <a:r>
              <a:rPr lang="en-US" sz="1600" b="1" dirty="0" smtClean="0">
                <a:solidFill>
                  <a:srgbClr val="0070C0"/>
                </a:solidFill>
              </a:rPr>
              <a:t>   OWC Optimization     </a:t>
            </a:r>
            <a:r>
              <a:rPr lang="en-US" sz="1600" dirty="0" smtClean="0">
                <a:solidFill>
                  <a:schemeClr val="tx1"/>
                </a:solidFill>
              </a:rPr>
              <a:t>Supply Smoothing     Conclusions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Optimization Procedure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-76200" y="1522847"/>
            <a:ext cx="6477000" cy="2287153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SzPct val="100000"/>
              <a:buFont typeface="+mj-lt"/>
              <a:buAutoNum type="arabicParenR"/>
            </a:pPr>
            <a:r>
              <a:rPr lang="en-US" dirty="0" smtClean="0"/>
              <a:t>Vary D and T</a:t>
            </a:r>
          </a:p>
          <a:p>
            <a:pPr marL="514350" lvl="1" indent="-514350">
              <a:spcBef>
                <a:spcPts val="700"/>
              </a:spcBef>
              <a:buClr>
                <a:schemeClr val="accent2"/>
              </a:buClr>
              <a:buSzPct val="100000"/>
              <a:buFont typeface="+mj-lt"/>
              <a:buAutoNum type="arabicParenR" startAt="2"/>
            </a:pPr>
            <a:r>
              <a:rPr lang="en-US" dirty="0" smtClean="0"/>
              <a:t>Constrain water plane area: </a:t>
            </a:r>
            <a:r>
              <a:rPr lang="en-US" dirty="0" err="1"/>
              <a:t>NA</a:t>
            </a:r>
            <a:r>
              <a:rPr lang="en-US" baseline="-25000" dirty="0" err="1"/>
              <a:t>w</a:t>
            </a:r>
            <a:r>
              <a:rPr lang="en-US" dirty="0"/>
              <a:t> </a:t>
            </a:r>
            <a:r>
              <a:rPr lang="en-US" u="sng" dirty="0"/>
              <a:t>&lt;</a:t>
            </a:r>
            <a:r>
              <a:rPr lang="en-US" dirty="0"/>
              <a:t> </a:t>
            </a:r>
            <a:r>
              <a:rPr lang="en-US" dirty="0" smtClean="0"/>
              <a:t>20A</a:t>
            </a:r>
            <a:r>
              <a:rPr lang="en-US" baseline="-25000" dirty="0" smtClean="0"/>
              <a:t>Tower</a:t>
            </a:r>
            <a:endParaRPr lang="en-US" dirty="0" smtClean="0"/>
          </a:p>
          <a:p>
            <a:pPr marL="834390" lvl="1" indent="-514350">
              <a:buSzPct val="100000"/>
            </a:pPr>
            <a:r>
              <a:rPr lang="en-US" dirty="0" smtClean="0"/>
              <a:t>Limit wind turbine stress and motion</a:t>
            </a:r>
          </a:p>
          <a:p>
            <a:pPr marL="514350" indent="-514350">
              <a:buSzPct val="100000"/>
              <a:buFont typeface="+mj-lt"/>
              <a:buAutoNum type="arabicParenR" startAt="3"/>
            </a:pPr>
            <a:r>
              <a:rPr lang="en-US" dirty="0"/>
              <a:t>Use annual wave </a:t>
            </a:r>
            <a:r>
              <a:rPr lang="en-US" dirty="0" smtClean="0"/>
              <a:t>data</a:t>
            </a:r>
          </a:p>
          <a:p>
            <a:pPr marL="514350" indent="-514350">
              <a:buSzPct val="100000"/>
              <a:buFont typeface="+mj-lt"/>
              <a:buAutoNum type="arabicParenR" startAt="3"/>
            </a:pPr>
            <a:r>
              <a:rPr lang="en-US" dirty="0" smtClean="0"/>
              <a:t>Constrain response</a:t>
            </a:r>
          </a:p>
          <a:p>
            <a:pPr marL="834390" lvl="1" indent="-514350">
              <a:buSzPct val="100000"/>
            </a:pPr>
            <a:r>
              <a:rPr lang="en-US" dirty="0" smtClean="0"/>
              <a:t>displacement, Y&lt;T</a:t>
            </a:r>
          </a:p>
          <a:p>
            <a:pPr marL="834390" lvl="1" indent="-514350">
              <a:buSzPct val="100000"/>
            </a:pPr>
            <a:r>
              <a:rPr lang="en-US" dirty="0" smtClean="0"/>
              <a:t>Maximum power, P</a:t>
            </a:r>
            <a:r>
              <a:rPr lang="en-US" baseline="-25000" dirty="0" smtClean="0"/>
              <a:t>Max</a:t>
            </a:r>
            <a:r>
              <a:rPr lang="en-US" dirty="0" smtClean="0"/>
              <a:t>&lt; Mean(</a:t>
            </a:r>
            <a:r>
              <a:rPr lang="en-US" dirty="0" err="1" smtClean="0"/>
              <a:t>P</a:t>
            </a:r>
            <a:r>
              <a:rPr lang="en-US" sz="2000" dirty="0" err="1" smtClean="0"/>
              <a:t>unrestricted</a:t>
            </a:r>
            <a:r>
              <a:rPr lang="en-US" sz="2500" dirty="0" smtClean="0"/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232ABC25-F1F9-4C08-8FB9-E868994A78FD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4099" name="Group 4098"/>
          <p:cNvGrpSpPr/>
          <p:nvPr/>
        </p:nvGrpSpPr>
        <p:grpSpPr>
          <a:xfrm>
            <a:off x="2183830" y="2891135"/>
            <a:ext cx="4337180" cy="2447880"/>
            <a:chOff x="228600" y="3876720"/>
            <a:chExt cx="4337180" cy="244788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927" t="26832" r="28037" b="26077"/>
            <a:stretch/>
          </p:blipFill>
          <p:spPr bwMode="auto">
            <a:xfrm>
              <a:off x="228600" y="3876720"/>
              <a:ext cx="2578361" cy="243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543271" y="4791120"/>
              <a:ext cx="152645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34390" lvl="1" indent="-514350" algn="ctr">
                <a:buSzPct val="100000"/>
              </a:pPr>
              <a:r>
                <a:rPr lang="en-US" sz="2400" dirty="0" err="1" smtClean="0">
                  <a:solidFill>
                    <a:srgbClr val="FF0000"/>
                  </a:solidFill>
                </a:rPr>
                <a:t>A</a:t>
              </a:r>
              <a:r>
                <a:rPr lang="en-US" sz="2400" baseline="-25000" dirty="0" err="1" smtClean="0">
                  <a:solidFill>
                    <a:srgbClr val="FF0000"/>
                  </a:solidFill>
                </a:rPr>
                <a:t>Tower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207345" y="4676820"/>
              <a:ext cx="152645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34390" lvl="1" indent="-514350" algn="ctr">
                <a:buSzPct val="100000"/>
              </a:pPr>
              <a:r>
                <a:rPr lang="en-US" sz="2400" dirty="0" smtClean="0">
                  <a:solidFill>
                    <a:srgbClr val="FF0000"/>
                  </a:solidFill>
                </a:rPr>
                <a:t>A</a:t>
              </a:r>
              <a:r>
                <a:rPr lang="en-US" sz="2400" baseline="-25000" dirty="0">
                  <a:solidFill>
                    <a:srgbClr val="FF0000"/>
                  </a:solidFill>
                </a:rPr>
                <a:t>W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2535620" y="4676820"/>
              <a:ext cx="359980" cy="190500"/>
            </a:xfrm>
            <a:prstGeom prst="line">
              <a:avLst/>
            </a:prstGeom>
            <a:ln w="25400">
              <a:solidFill>
                <a:srgbClr val="FF0000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1517780" y="5493603"/>
              <a:ext cx="30480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34390" lvl="1" indent="-514350" algn="ctr">
                <a:buSzPct val="100000"/>
              </a:pPr>
              <a:r>
                <a:rPr lang="en-US" sz="2400" dirty="0" smtClean="0">
                  <a:solidFill>
                    <a:srgbClr val="FF0000"/>
                  </a:solidFill>
                </a:rPr>
                <a:t>N</a:t>
              </a:r>
            </a:p>
            <a:p>
              <a:pPr marL="834390" lvl="1" indent="-514350" algn="ctr">
                <a:buSzPct val="100000"/>
              </a:pPr>
              <a:r>
                <a:rPr lang="en-US" sz="2400" dirty="0" smtClean="0">
                  <a:solidFill>
                    <a:srgbClr val="FF0000"/>
                  </a:solidFill>
                </a:rPr>
                <a:t>Columns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2620402" y="5493603"/>
              <a:ext cx="421378" cy="263783"/>
            </a:xfrm>
            <a:prstGeom prst="line">
              <a:avLst/>
            </a:prstGeom>
            <a:ln w="25400">
              <a:solidFill>
                <a:srgbClr val="FF0000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00" name="Picture 409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53000" y="2519441"/>
            <a:ext cx="4159469" cy="308766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1" t="26724" r="54440" b="19221"/>
          <a:stretch/>
        </p:blipFill>
        <p:spPr bwMode="auto">
          <a:xfrm>
            <a:off x="9829800" y="2287239"/>
            <a:ext cx="2651918" cy="251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7086600" cy="365125"/>
          </a:xfrm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dirty="0" smtClean="0"/>
              <a:t>Introduction</a:t>
            </a:r>
            <a:r>
              <a:rPr lang="en-US" sz="1600" b="1" dirty="0" smtClean="0">
                <a:solidFill>
                  <a:srgbClr val="0070C0"/>
                </a:solidFill>
              </a:rPr>
              <a:t>   OWC Optimization     </a:t>
            </a:r>
            <a:r>
              <a:rPr lang="en-US" sz="1600" dirty="0" smtClean="0">
                <a:solidFill>
                  <a:schemeClr val="tx1"/>
                </a:solidFill>
              </a:rPr>
              <a:t>Supply Smoothing     Conclusions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03" y="3754649"/>
            <a:ext cx="4085753" cy="303293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6200" y="3601606"/>
            <a:ext cx="3962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Sample Sea State</a:t>
            </a:r>
            <a:endParaRPr lang="en-US" sz="24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142" y="3135760"/>
            <a:ext cx="4816665" cy="357551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87" t="31034" r="36774" b="19222"/>
          <a:stretch/>
        </p:blipFill>
        <p:spPr bwMode="auto">
          <a:xfrm>
            <a:off x="5791200" y="0"/>
            <a:ext cx="3352800" cy="263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95800" y="2891135"/>
            <a:ext cx="470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Sea State Probability Distribution</a:t>
            </a:r>
            <a:endParaRPr lang="en-US" sz="2400" dirty="0"/>
          </a:p>
        </p:txBody>
      </p:sp>
      <p:sp>
        <p:nvSpPr>
          <p:cNvPr id="25" name="Arc 24"/>
          <p:cNvSpPr/>
          <p:nvPr/>
        </p:nvSpPr>
        <p:spPr>
          <a:xfrm rot="485355" flipV="1">
            <a:off x="2501653" y="4612361"/>
            <a:ext cx="3058156" cy="984792"/>
          </a:xfrm>
          <a:prstGeom prst="arc">
            <a:avLst>
              <a:gd name="adj1" fmla="val 11482011"/>
              <a:gd name="adj2" fmla="val 21029419"/>
            </a:avLst>
          </a:prstGeom>
          <a:noFill/>
          <a:ln w="38100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2" grpId="0"/>
      <p:bldP spid="4" grpId="0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3505200"/>
            <a:ext cx="4290848" cy="3300906"/>
            <a:chOff x="0" y="3395122"/>
            <a:chExt cx="4530656" cy="3453510"/>
          </a:xfrm>
        </p:grpSpPr>
        <p:sp>
          <p:nvSpPr>
            <p:cNvPr id="14" name="Rectangle 13"/>
            <p:cNvSpPr/>
            <p:nvPr/>
          </p:nvSpPr>
          <p:spPr>
            <a:xfrm>
              <a:off x="609600" y="3395122"/>
              <a:ext cx="2895600" cy="4910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547726"/>
              <a:ext cx="4530656" cy="3300906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-304800"/>
            <a:ext cx="8153400" cy="1042251"/>
          </a:xfrm>
        </p:spPr>
        <p:txBody>
          <a:bodyPr>
            <a:noAutofit/>
          </a:bodyPr>
          <a:lstStyle/>
          <a:p>
            <a:r>
              <a:rPr lang="en-US" sz="4500" dirty="0" smtClean="0"/>
              <a:t>Power Results</a:t>
            </a:r>
            <a:endParaRPr lang="en-US" sz="4500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"/>
          </p:nvPr>
        </p:nvSpPr>
        <p:spPr>
          <a:xfrm>
            <a:off x="9753600" y="457200"/>
            <a:ext cx="5334000" cy="4218653"/>
          </a:xfrm>
        </p:spPr>
        <p:txBody>
          <a:bodyPr>
            <a:normAutofit/>
          </a:bodyPr>
          <a:lstStyle/>
          <a:p>
            <a:r>
              <a:rPr lang="en-US" dirty="0" smtClean="0"/>
              <a:t>ff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232ABC25-F1F9-4C08-8FB9-E868994A78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56650"/>
            <a:ext cx="1359042" cy="1161603"/>
          </a:xfrm>
          <a:prstGeom prst="rect">
            <a:avLst/>
          </a:prstGeom>
        </p:spPr>
      </p:pic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5" cstate="print"/>
          <a:srcRect l="25833" t="34074" r="52917" b="28889"/>
          <a:stretch>
            <a:fillRect/>
          </a:stretch>
        </p:blipFill>
        <p:spPr bwMode="auto">
          <a:xfrm>
            <a:off x="9906000" y="2909691"/>
            <a:ext cx="2438400" cy="23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18" t="26077" r="37506" b="36961"/>
          <a:stretch/>
        </p:blipFill>
        <p:spPr bwMode="auto">
          <a:xfrm>
            <a:off x="9601200" y="170793"/>
            <a:ext cx="2743200" cy="2294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0" t="24271" r="55490" b="12637"/>
          <a:stretch/>
        </p:blipFill>
        <p:spPr bwMode="auto">
          <a:xfrm>
            <a:off x="7585301" y="81954"/>
            <a:ext cx="1558698" cy="1524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7" name="Straight Connector 26"/>
          <p:cNvCxnSpPr/>
          <p:nvPr/>
        </p:nvCxnSpPr>
        <p:spPr>
          <a:xfrm>
            <a:off x="6706985" y="1030408"/>
            <a:ext cx="1025553" cy="417392"/>
          </a:xfrm>
          <a:prstGeom prst="line">
            <a:avLst/>
          </a:prstGeom>
          <a:ln w="25400">
            <a:solidFill>
              <a:srgbClr val="FF0000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7"/>
          <a:stretch/>
        </p:blipFill>
        <p:spPr>
          <a:xfrm>
            <a:off x="4711842" y="3389936"/>
            <a:ext cx="4419600" cy="3412192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4" t="38578" r="54077" b="37069"/>
          <a:stretch/>
        </p:blipFill>
        <p:spPr bwMode="auto">
          <a:xfrm>
            <a:off x="4958039" y="1873401"/>
            <a:ext cx="1284082" cy="681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4" t="39776" r="5126" b="38281"/>
          <a:stretch/>
        </p:blipFill>
        <p:spPr bwMode="auto">
          <a:xfrm>
            <a:off x="4237915" y="2580955"/>
            <a:ext cx="4817323" cy="657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"/>
            <a:ext cx="4290848" cy="3172162"/>
          </a:xfrm>
          <a:prstGeom prst="rect">
            <a:avLst/>
          </a:prstGeom>
        </p:spPr>
      </p:pic>
      <p:cxnSp>
        <p:nvCxnSpPr>
          <p:cNvPr id="28" name="Straight Connector 27"/>
          <p:cNvCxnSpPr/>
          <p:nvPr/>
        </p:nvCxnSpPr>
        <p:spPr>
          <a:xfrm flipV="1">
            <a:off x="6715796" y="304800"/>
            <a:ext cx="1016742" cy="251652"/>
          </a:xfrm>
          <a:prstGeom prst="line">
            <a:avLst/>
          </a:prstGeom>
          <a:ln w="25400">
            <a:solidFill>
              <a:srgbClr val="FF0000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9" t="32040" r="58318" b="26476"/>
          <a:stretch/>
        </p:blipFill>
        <p:spPr bwMode="auto">
          <a:xfrm>
            <a:off x="109303" y="1810254"/>
            <a:ext cx="3689131" cy="3034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50" t="32040" r="19253" b="22770"/>
          <a:stretch/>
        </p:blipFill>
        <p:spPr bwMode="auto">
          <a:xfrm>
            <a:off x="4786934" y="1810254"/>
            <a:ext cx="4020207" cy="3305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Cost estimate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"/>
          </p:nvPr>
        </p:nvSpPr>
        <p:spPr>
          <a:xfrm>
            <a:off x="9144000" y="1905000"/>
            <a:ext cx="6056586" cy="4371053"/>
          </a:xfrm>
        </p:spPr>
        <p:txBody>
          <a:bodyPr>
            <a:normAutofit/>
          </a:bodyPr>
          <a:lstStyle/>
          <a:p>
            <a:r>
              <a:rPr lang="en-US" dirty="0" smtClean="0"/>
              <a:t>Cost from turbine capacity, structural mass, hinge components</a:t>
            </a:r>
            <a:endParaRPr lang="en-US" dirty="0"/>
          </a:p>
          <a:p>
            <a:pPr lvl="1"/>
            <a:r>
              <a:rPr lang="en-US" dirty="0" smtClean="0"/>
              <a:t>Let O &amp; M =, Lifetime= 20 years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232ABC25-F1F9-4C08-8FB9-E868994A78F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9800" y="3729496"/>
            <a:ext cx="2609850" cy="2230695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18" t="26077" r="37506" b="36961"/>
          <a:stretch/>
        </p:blipFill>
        <p:spPr bwMode="auto">
          <a:xfrm>
            <a:off x="7162800" y="2628"/>
            <a:ext cx="1981200" cy="1657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" t="41810" r="4392" b="35560"/>
          <a:stretch/>
        </p:blipFill>
        <p:spPr bwMode="auto">
          <a:xfrm>
            <a:off x="377187" y="5378423"/>
            <a:ext cx="5886451" cy="793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35030258"/>
              </p:ext>
            </p:extLst>
          </p:nvPr>
        </p:nvGraphicFramePr>
        <p:xfrm>
          <a:off x="6797038" y="7086600"/>
          <a:ext cx="4267200" cy="3343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359331941"/>
              </p:ext>
            </p:extLst>
          </p:nvPr>
        </p:nvGraphicFramePr>
        <p:xfrm>
          <a:off x="533400" y="7315200"/>
          <a:ext cx="4282437" cy="322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7" name="Right Brace 6"/>
          <p:cNvSpPr/>
          <p:nvPr/>
        </p:nvSpPr>
        <p:spPr>
          <a:xfrm>
            <a:off x="3581400" y="3221503"/>
            <a:ext cx="350519" cy="457200"/>
          </a:xfrm>
          <a:prstGeom prst="rightBrac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901437" y="3163669"/>
            <a:ext cx="792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$0.83</a:t>
            </a:r>
          </a:p>
          <a:p>
            <a:pPr algn="ctr"/>
            <a:r>
              <a:rPr lang="en-US" dirty="0" smtClean="0"/>
              <a:t>Kg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990601" y="2343834"/>
            <a:ext cx="1219200" cy="26853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/>
          <p:cNvSpPr/>
          <p:nvPr/>
        </p:nvSpPr>
        <p:spPr>
          <a:xfrm rot="10800000">
            <a:off x="1615438" y="3914122"/>
            <a:ext cx="5029200" cy="1371600"/>
          </a:xfrm>
          <a:prstGeom prst="arc">
            <a:avLst>
              <a:gd name="adj1" fmla="val 11482011"/>
              <a:gd name="adj2" fmla="val 21139201"/>
            </a:avLst>
          </a:prstGeom>
          <a:noFill/>
          <a:ln w="38100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09896" y="4345021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x 0.115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Portion of capital cost paid each year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63637" y="6027003"/>
            <a:ext cx="30670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Based on:</a:t>
            </a:r>
          </a:p>
          <a:p>
            <a:r>
              <a:rPr lang="en-US" sz="1600" dirty="0" smtClean="0"/>
              <a:t>Sandia Labs Report 2014-18311</a:t>
            </a:r>
          </a:p>
          <a:p>
            <a:r>
              <a:rPr lang="en-US" sz="1600" dirty="0"/>
              <a:t>a</a:t>
            </a:r>
            <a:r>
              <a:rPr lang="en-US" sz="1600" dirty="0" smtClean="0"/>
              <a:t>nd Tegan </a:t>
            </a:r>
            <a:r>
              <a:rPr lang="en-US" sz="1600" i="1" dirty="0" smtClean="0"/>
              <a:t>Cost of Wind Energy</a:t>
            </a:r>
            <a:endParaRPr lang="en-US" sz="1600" i="1" dirty="0"/>
          </a:p>
        </p:txBody>
      </p:sp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200" y="6400801"/>
            <a:ext cx="6038851" cy="304800"/>
          </a:xfrm>
          <a:ln>
            <a:solidFill>
              <a:schemeClr val="accent1"/>
            </a:solidFill>
          </a:ln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sz="1600" dirty="0" smtClean="0"/>
              <a:t>Introduction</a:t>
            </a:r>
            <a:r>
              <a:rPr lang="en-US" sz="1600" b="1" dirty="0" smtClean="0">
                <a:solidFill>
                  <a:srgbClr val="0070C0"/>
                </a:solidFill>
              </a:rPr>
              <a:t>   OWC Optimization     </a:t>
            </a:r>
            <a:r>
              <a:rPr lang="en-US" sz="1600" dirty="0" smtClean="0">
                <a:solidFill>
                  <a:schemeClr val="tx1"/>
                </a:solidFill>
              </a:rPr>
              <a:t>Supply Smoothing     Conclusions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5730238" y="3383460"/>
            <a:ext cx="1066800" cy="16457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 animBg="1"/>
      <p:bldP spid="10" grpId="0" animBg="1"/>
      <p:bldP spid="11" grpId="0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04800"/>
            <a:ext cx="4800600" cy="1219200"/>
          </a:xfrm>
        </p:spPr>
        <p:txBody>
          <a:bodyPr>
            <a:noAutofit/>
          </a:bodyPr>
          <a:lstStyle/>
          <a:p>
            <a:r>
              <a:rPr lang="en-US" sz="3700" dirty="0" smtClean="0"/>
              <a:t>Cost Results</a:t>
            </a:r>
            <a:endParaRPr lang="en-US" sz="3700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"/>
          </p:nvPr>
        </p:nvSpPr>
        <p:spPr>
          <a:xfrm>
            <a:off x="9753600" y="457200"/>
            <a:ext cx="5334000" cy="4218653"/>
          </a:xfrm>
        </p:spPr>
        <p:txBody>
          <a:bodyPr>
            <a:normAutofit/>
          </a:bodyPr>
          <a:lstStyle/>
          <a:p>
            <a:r>
              <a:rPr lang="en-US" dirty="0" smtClean="0"/>
              <a:t>ff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232ABC25-F1F9-4C08-8FB9-E868994A78F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628"/>
            <a:ext cx="2139644" cy="1828800"/>
          </a:xfrm>
          <a:prstGeom prst="rect">
            <a:avLst/>
          </a:prstGeom>
        </p:spPr>
      </p:pic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4" cstate="print"/>
          <a:srcRect l="25833" t="34074" r="52917" b="28889"/>
          <a:stretch>
            <a:fillRect/>
          </a:stretch>
        </p:blipFill>
        <p:spPr bwMode="auto">
          <a:xfrm>
            <a:off x="4451604" y="0"/>
            <a:ext cx="2253996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-5029200" y="504885"/>
            <a:ext cx="4495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Power</a:t>
            </a:r>
          </a:p>
          <a:p>
            <a:r>
              <a:rPr lang="en-US" sz="3200" dirty="0" smtClean="0"/>
              <a:t>Capacity</a:t>
            </a:r>
          </a:p>
          <a:p>
            <a:r>
              <a:rPr lang="en-US" sz="3200" dirty="0" smtClean="0"/>
              <a:t>Then, capacity factor on top of capacity</a:t>
            </a:r>
          </a:p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Capital Cost</a:t>
            </a:r>
          </a:p>
          <a:p>
            <a:r>
              <a:rPr lang="en-US" sz="3200" dirty="0" smtClean="0"/>
              <a:t>Capacity factor,</a:t>
            </a:r>
          </a:p>
          <a:p>
            <a:r>
              <a:rPr lang="en-US" sz="3200" dirty="0" smtClean="0"/>
              <a:t>LCOE</a:t>
            </a:r>
          </a:p>
          <a:p>
            <a:endParaRPr lang="en-US" sz="3200" dirty="0"/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18" t="26077" r="37506" b="36961"/>
          <a:stretch/>
        </p:blipFill>
        <p:spPr bwMode="auto">
          <a:xfrm>
            <a:off x="6837047" y="2628"/>
            <a:ext cx="2306953" cy="192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42"/>
          <a:stretch/>
        </p:blipFill>
        <p:spPr>
          <a:xfrm>
            <a:off x="11125200" y="-804956"/>
            <a:ext cx="5129048" cy="4000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15"/>
          <a:stretch/>
        </p:blipFill>
        <p:spPr>
          <a:xfrm>
            <a:off x="4800600" y="3453962"/>
            <a:ext cx="4370249" cy="339071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3276600"/>
            <a:ext cx="4572000" cy="679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"/>
          <a:stretch/>
        </p:blipFill>
        <p:spPr>
          <a:xfrm>
            <a:off x="0" y="542985"/>
            <a:ext cx="4343400" cy="325755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-6095" y="3429000"/>
            <a:ext cx="3739895" cy="4910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3506154"/>
            <a:ext cx="4533899" cy="3351846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" t="41810" r="4392" b="35560"/>
          <a:stretch/>
        </p:blipFill>
        <p:spPr bwMode="auto">
          <a:xfrm>
            <a:off x="4953000" y="2733145"/>
            <a:ext cx="4057651" cy="547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6103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4501</TotalTime>
  <Words>1461</Words>
  <Application>Microsoft Office PowerPoint</Application>
  <PresentationFormat>On-screen Show (4:3)</PresentationFormat>
  <Paragraphs>315</Paragraphs>
  <Slides>18</Slides>
  <Notes>15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Median</vt:lpstr>
      <vt:lpstr>Power and Cost Predictions for an Offshore Wind-Wave-Storage System</vt:lpstr>
      <vt:lpstr>Introduction</vt:lpstr>
      <vt:lpstr>Why combine 3 systems?</vt:lpstr>
      <vt:lpstr>Goals</vt:lpstr>
      <vt:lpstr>Power Model</vt:lpstr>
      <vt:lpstr>Optimization Procedure</vt:lpstr>
      <vt:lpstr>Power Results</vt:lpstr>
      <vt:lpstr>Cost estimate</vt:lpstr>
      <vt:lpstr>Cost Results</vt:lpstr>
      <vt:lpstr>Optimal System</vt:lpstr>
      <vt:lpstr>Supply Smoothing</vt:lpstr>
      <vt:lpstr>Control strategy to smooth output power</vt:lpstr>
      <vt:lpstr>Supply-Demand Matching</vt:lpstr>
      <vt:lpstr>Conclusions</vt:lpstr>
      <vt:lpstr>Future Work</vt:lpstr>
      <vt:lpstr>Acknowledgements</vt:lpstr>
      <vt:lpstr>Conclusions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a Floating Oscillating Water Column Wave Energy Converter for Combination with an Offshore Floating Wind Turbine</dc:title>
  <dc:creator>Jocie</dc:creator>
  <cp:lastModifiedBy>Pavithra</cp:lastModifiedBy>
  <cp:revision>268</cp:revision>
  <dcterms:created xsi:type="dcterms:W3CDTF">2015-05-11T05:14:16Z</dcterms:created>
  <dcterms:modified xsi:type="dcterms:W3CDTF">2015-06-08T19:09:01Z</dcterms:modified>
</cp:coreProperties>
</file>