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0" r:id="rId1"/>
  </p:sldMasterIdLst>
  <p:notesMasterIdLst>
    <p:notesMasterId r:id="rId3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91" r:id="rId35"/>
    <p:sldId id="289" r:id="rId36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38"/>
      <p:bold r:id="rId39"/>
      <p:italic r:id="rId40"/>
      <p:boldItalic r:id="rId41"/>
    </p:embeddedFont>
    <p:embeddedFont>
      <p:font typeface="Merriweather" panose="020B0604020202020204" charset="0"/>
      <p:regular r:id="rId42"/>
      <p:bold r:id="rId43"/>
      <p:italic r:id="rId44"/>
      <p:boldItalic r:id="rId45"/>
    </p:embeddedFont>
    <p:embeddedFont>
      <p:font typeface="Roboto" panose="020B0604020202020204" charset="0"/>
      <p:regular r:id="rId46"/>
      <p:bold r:id="rId47"/>
      <p:italic r:id="rId48"/>
      <p:boldItalic r:id="rId4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4002099-0CDF-475F-ACF6-5B7243B39346}">
  <a:tblStyle styleId="{04002099-0CDF-475F-ACF6-5B7243B39346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E9EFF7"/>
          </a:solidFill>
        </a:fill>
      </a:tcStyle>
    </a:wholeTbl>
    <a:band1H>
      <a:tcTxStyle/>
      <a:tcStyle>
        <a:tcBdr/>
        <a:fill>
          <a:solidFill>
            <a:srgbClr val="D0DEEF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D0DEEF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4E635B5D-550D-475A-9FE6-0F0C4BFD8381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4" d="100"/>
          <a:sy n="144" d="100"/>
        </p:scale>
        <p:origin x="65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2.fntdata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5.fntdata"/><Relationship Id="rId47" Type="http://schemas.openxmlformats.org/officeDocument/2006/relationships/font" Target="fonts/font10.fntdata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font" Target="fonts/font3.fntdata"/><Relationship Id="rId45" Type="http://schemas.openxmlformats.org/officeDocument/2006/relationships/font" Target="fonts/font8.fntdata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7.fntdata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6.fntdata"/><Relationship Id="rId48" Type="http://schemas.openxmlformats.org/officeDocument/2006/relationships/font" Target="fonts/font11.fntdata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1.fntdata"/><Relationship Id="rId46" Type="http://schemas.openxmlformats.org/officeDocument/2006/relationships/font" Target="fonts/font9.fntdata"/><Relationship Id="rId20" Type="http://schemas.openxmlformats.org/officeDocument/2006/relationships/slide" Target="slides/slide19.xml"/><Relationship Id="rId41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1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Shape 13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Shape 1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Shape 15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Shape 1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Shape 1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Shape 2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Shape 2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Shape 2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Shape 2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Shape 2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Shape 2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Shape 2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Shape 2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" name="Shape 2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Shape 27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9" name="Shape 2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Shape 2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Shape 29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Shape 2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Shape 2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Shape 3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Shape 30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7" name="Shape 3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Shape 31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Shape 3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-125" y="0"/>
            <a:ext cx="9144250" cy="4398100"/>
          </a:xfrm>
          <a:custGeom>
            <a:avLst/>
            <a:gdLst/>
            <a:ahLst/>
            <a:cxnLst/>
            <a:rect l="0" t="0" r="0" b="0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ubTitle" idx="1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bg>
      <p:bgPr>
        <a:solidFill>
          <a:schemeClr val="dk1"/>
        </a:solid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311750" y="831175"/>
            <a:ext cx="5334900" cy="1244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11700" y="2121425"/>
            <a:ext cx="5334900" cy="94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indent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indent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indent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indent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indent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indent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indent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9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bg>
      <p:bgPr>
        <a:solidFill>
          <a:schemeClr val="accent3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/>
          <p:nvPr/>
        </p:nvSpPr>
        <p:spPr>
          <a:xfrm>
            <a:off x="0" y="48099"/>
            <a:ext cx="9144250" cy="4398100"/>
          </a:xfrm>
          <a:custGeom>
            <a:avLst/>
            <a:gdLst/>
            <a:ahLst/>
            <a:cxnLst/>
            <a:rect l="0" t="0" r="0" b="0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6" name="Shape 16"/>
          <p:cNvSpPr/>
          <p:nvPr/>
        </p:nvSpPr>
        <p:spPr>
          <a:xfrm>
            <a:off x="0" y="0"/>
            <a:ext cx="9144250" cy="4398100"/>
          </a:xfrm>
          <a:custGeom>
            <a:avLst/>
            <a:gdLst/>
            <a:ahLst/>
            <a:cxnLst/>
            <a:rect l="0" t="0" r="0" b="0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</a:rPr>
              <a:t>‹#›</a:t>
            </a:fld>
            <a:endParaRPr>
              <a:solidFill>
                <a:schemeClr val="accent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>
            <a:off x="0" y="0"/>
            <a:ext cx="431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Shape 21"/>
          <p:cNvSpPr/>
          <p:nvPr/>
        </p:nvSpPr>
        <p:spPr>
          <a:xfrm>
            <a:off x="0" y="44125"/>
            <a:ext cx="4313625" cy="4399375"/>
          </a:xfrm>
          <a:custGeom>
            <a:avLst/>
            <a:gdLst/>
            <a:ahLst/>
            <a:cxnLst/>
            <a:rect l="0" t="0" r="0" b="0"/>
            <a:pathLst>
              <a:path w="172545" h="175975" extrusionOk="0">
                <a:moveTo>
                  <a:pt x="0" y="157"/>
                </a:moveTo>
                <a:lnTo>
                  <a:pt x="172419" y="0"/>
                </a:lnTo>
                <a:lnTo>
                  <a:pt x="172545" y="126541"/>
                </a:lnTo>
                <a:lnTo>
                  <a:pt x="0" y="1759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22" name="Shape 22"/>
          <p:cNvSpPr/>
          <p:nvPr/>
        </p:nvSpPr>
        <p:spPr>
          <a:xfrm>
            <a:off x="-125" y="0"/>
            <a:ext cx="4316900" cy="4395600"/>
          </a:xfrm>
          <a:custGeom>
            <a:avLst/>
            <a:gdLst/>
            <a:ahLst/>
            <a:cxnLst/>
            <a:rect l="0" t="0" r="0" b="0"/>
            <a:pathLst>
              <a:path w="172676" h="175824" extrusionOk="0">
                <a:moveTo>
                  <a:pt x="0" y="6"/>
                </a:moveTo>
                <a:lnTo>
                  <a:pt x="172676" y="0"/>
                </a:lnTo>
                <a:lnTo>
                  <a:pt x="172562" y="126442"/>
                </a:lnTo>
                <a:lnTo>
                  <a:pt x="0" y="17582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</p:sp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2"/>
          </p:nvPr>
        </p:nvSpPr>
        <p:spPr>
          <a:xfrm>
            <a:off x="4832400" y="1505700"/>
            <a:ext cx="3999900" cy="3076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/>
        </p:nvSpPr>
        <p:spPr>
          <a:xfrm>
            <a:off x="0" y="0"/>
            <a:ext cx="37644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3127500" cy="1829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311700" y="2390650"/>
            <a:ext cx="3127500" cy="2298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accent3"/>
        </a:solid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311675" y="798600"/>
            <a:ext cx="6247800" cy="354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</a:rPr>
              <a:t>‹#›</a:t>
            </a:fld>
            <a:endParaRPr>
              <a:solidFill>
                <a:schemeClr val="accent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311300" y="500925"/>
            <a:ext cx="3704400" cy="2049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ubTitle" idx="1"/>
          </p:nvPr>
        </p:nvSpPr>
        <p:spPr>
          <a:xfrm>
            <a:off x="304800" y="2626725"/>
            <a:ext cx="3704400" cy="926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2"/>
          </p:nvPr>
        </p:nvSpPr>
        <p:spPr>
          <a:xfrm>
            <a:off x="4879025" y="500925"/>
            <a:ext cx="3954000" cy="4111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/>
        </p:nvSpPr>
        <p:spPr>
          <a:xfrm>
            <a:off x="0" y="4369000"/>
            <a:ext cx="9144000" cy="774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311700" y="4521400"/>
            <a:ext cx="7979400" cy="46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Merriweather"/>
              <a:buNone/>
              <a:defRPr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paradigm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29845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 sz="10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example.org/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xmlns.com/SNR/0.1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mule.dlib.vt.edu:3030/eclipse/query?query=prefix%20sub:%20%3chttp://example.org/%3e%20prefix%20pred:%20%3chttp://xmlns.com/SNR/0.1/%3e%20SELECT%20?y%20WHERE%7bsub:2351245436%20pred:mentions|pred:in_reply_to|pred:in_retweet_to%20?y.%7d&amp;wt=json&amp;json.wrf=my_callback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Collection Management Tweet</a:t>
            </a:r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subTitle" idx="1"/>
          </p:nvPr>
        </p:nvSpPr>
        <p:spPr>
          <a:xfrm>
            <a:off x="481725" y="1203525"/>
            <a:ext cx="6817500" cy="73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CS5604, Information Storage &amp;</a:t>
            </a:r>
            <a:endParaRPr sz="2400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Retrieval, Fall 2017</a:t>
            </a:r>
            <a:endParaRPr sz="2400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Merriweather"/>
              <a:ea typeface="Merriweather"/>
              <a:cs typeface="Merriweather"/>
              <a:sym typeface="Merriweather"/>
            </a:endParaRPr>
          </a:p>
        </p:txBody>
      </p:sp>
      <p:pic>
        <p:nvPicPr>
          <p:cNvPr id="72" name="Shape 72" descr="File:Twitter logo.svg - Wikimedia Commons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7025" y="2271200"/>
            <a:ext cx="2793750" cy="780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Shape 73" descr="Illustration gratuite: Logo De Twitter, Oiseau De Twitter - Image ...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91100" y="2127175"/>
            <a:ext cx="1229926" cy="988324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Shape 74"/>
          <p:cNvSpPr txBox="1"/>
          <p:nvPr/>
        </p:nvSpPr>
        <p:spPr>
          <a:xfrm>
            <a:off x="4224550" y="3439475"/>
            <a:ext cx="4563000" cy="129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Farnaz Khaghani      Junkai Zeng      Momen Bhuiyan </a:t>
            </a:r>
            <a:endParaRPr>
              <a:solidFill>
                <a:srgbClr val="FFFFFF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      Anika Tabassum              Payel Bandyopadhyay</a:t>
            </a:r>
            <a:endParaRPr>
              <a:solidFill>
                <a:srgbClr val="FFFFFF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Professor: Dr. Edward Fox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4" name="Shape 134"/>
          <p:cNvGraphicFramePr/>
          <p:nvPr/>
        </p:nvGraphicFramePr>
        <p:xfrm>
          <a:off x="1524038" y="864350"/>
          <a:ext cx="6095925" cy="2506960"/>
        </p:xfrm>
        <a:graphic>
          <a:graphicData uri="http://schemas.openxmlformats.org/drawingml/2006/table">
            <a:tbl>
              <a:tblPr firstRow="1" bandRow="1">
                <a:noFill/>
                <a:tableStyleId>{04002099-0CDF-475F-ACF6-5B7243B39346}</a:tableStyleId>
              </a:tblPr>
              <a:tblGrid>
                <a:gridCol w="2031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1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19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81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Column Family</a:t>
                      </a:r>
                      <a:endParaRPr sz="1400"/>
                    </a:p>
                  </a:txBody>
                  <a:tcPr marL="68600" marR="68600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Column Name</a:t>
                      </a:r>
                      <a:endParaRPr sz="1400"/>
                    </a:p>
                  </a:txBody>
                  <a:tcPr marL="68600" marR="68600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Example</a:t>
                      </a:r>
                      <a:endParaRPr sz="1400"/>
                    </a:p>
                  </a:txBody>
                  <a:tcPr marL="68600" marR="68600" marT="34300" marB="3430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1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clean-tweet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spatial-bounding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/>
                    </a:p>
                  </a:txBody>
                  <a:tcPr marL="21425" marR="21425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8125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clean-tweet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spatial-coord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/>
                    </a:p>
                  </a:txBody>
                  <a:tcPr marL="21425" marR="21425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8125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clean-tweet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tweet-importance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/>
                    </a:p>
                  </a:txBody>
                  <a:tcPr marL="21425" marR="21425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8125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clean-tweet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url_visited_cmw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/>
                    </a:p>
                  </a:txBody>
                  <a:tcPr marL="21425" marR="21425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8125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metadata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collection-id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1024</a:t>
                      </a:r>
                      <a:endParaRPr sz="1100"/>
                    </a:p>
                  </a:txBody>
                  <a:tcPr marL="21425" marR="21425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8125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metadata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collection-name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#shooting #LasVegas</a:t>
                      </a:r>
                      <a:endParaRPr sz="1100"/>
                    </a:p>
                  </a:txBody>
                  <a:tcPr marL="21425" marR="21425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8125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metadata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doc-type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tweet</a:t>
                      </a:r>
                      <a:endParaRPr sz="1100"/>
                    </a:p>
                  </a:txBody>
                  <a:tcPr marL="21425" marR="21425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8125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metadata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dummy-data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false</a:t>
                      </a:r>
                      <a:endParaRPr sz="1100"/>
                    </a:p>
                  </a:txBody>
                  <a:tcPr marL="21425" marR="21425" marT="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35" name="Shape 135"/>
          <p:cNvSpPr txBox="1"/>
          <p:nvPr/>
        </p:nvSpPr>
        <p:spPr>
          <a:xfrm>
            <a:off x="1048675" y="0"/>
            <a:ext cx="7490400" cy="59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latin typeface="Merriweather"/>
                <a:ea typeface="Merriweather"/>
                <a:cs typeface="Merriweather"/>
                <a:sym typeface="Merriweather"/>
              </a:rPr>
              <a:t>Schemas Provided in HBase</a:t>
            </a:r>
            <a:endParaRPr sz="3200"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136" name="Shape 13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1" name="Shape 141"/>
          <p:cNvGraphicFramePr/>
          <p:nvPr/>
        </p:nvGraphicFramePr>
        <p:xfrm>
          <a:off x="1227321" y="693745"/>
          <a:ext cx="6275775" cy="3763620"/>
        </p:xfrm>
        <a:graphic>
          <a:graphicData uri="http://schemas.openxmlformats.org/drawingml/2006/table">
            <a:tbl>
              <a:tblPr firstRow="1" bandRow="1">
                <a:noFill/>
                <a:tableStyleId>{04002099-0CDF-475F-ACF6-5B7243B39346}</a:tableStyleId>
              </a:tblPr>
              <a:tblGrid>
                <a:gridCol w="2088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93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934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95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Column Family</a:t>
                      </a:r>
                      <a:endParaRPr sz="1400"/>
                    </a:p>
                  </a:txBody>
                  <a:tcPr marL="68600" marR="68600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Column Name</a:t>
                      </a:r>
                      <a:endParaRPr sz="1400"/>
                    </a:p>
                  </a:txBody>
                  <a:tcPr marL="68600" marR="68600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Example</a:t>
                      </a:r>
                      <a:endParaRPr sz="1400"/>
                    </a:p>
                  </a:txBody>
                  <a:tcPr marL="68600" marR="68600" marT="34300" marB="3430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13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tweet</a:t>
                      </a:r>
                      <a:endParaRPr sz="14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archive-source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twitter-search</a:t>
                      </a:r>
                      <a:endParaRPr sz="1100"/>
                    </a:p>
                  </a:txBody>
                  <a:tcPr marL="21425" marR="21425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73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tweet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comment-count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-1</a:t>
                      </a:r>
                      <a:endParaRPr sz="1100"/>
                    </a:p>
                  </a:txBody>
                  <a:tcPr marL="21425" marR="21425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77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tweet</a:t>
                      </a:r>
                      <a:endParaRPr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n"/>
                        <a:t>contributor-enabled</a:t>
                      </a:r>
                      <a:endParaRPr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false</a:t>
                      </a:r>
                      <a:endParaRPr/>
                    </a:p>
                  </a:txBody>
                  <a:tcPr marL="21425" marR="21425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06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tweet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created-time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Sat Sep 23 20:08:16 +0000 2017</a:t>
                      </a:r>
                      <a:endParaRPr/>
                    </a:p>
                  </a:txBody>
                  <a:tcPr marL="21425" marR="21425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2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tweet</a:t>
                      </a:r>
                      <a:endParaRPr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created-timestamp</a:t>
                      </a:r>
                      <a:endParaRPr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21425" marR="21425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08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tweet</a:t>
                      </a:r>
                      <a:endParaRPr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geo-0</a:t>
                      </a:r>
                      <a:endParaRPr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21425" marR="21425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02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tweet</a:t>
                      </a:r>
                      <a:endParaRPr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geo-1</a:t>
                      </a:r>
                      <a:endParaRPr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21425" marR="21425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9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tweet</a:t>
                      </a:r>
                      <a:endParaRPr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geo-type</a:t>
                      </a:r>
                      <a:endParaRPr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21425" marR="21425" marT="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9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tweet</a:t>
                      </a:r>
                      <a:endParaRPr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language</a:t>
                      </a:r>
                      <a:endParaRPr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en</a:t>
                      </a:r>
                      <a:endParaRPr/>
                    </a:p>
                  </a:txBody>
                  <a:tcPr marL="21425" marR="21425" marT="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42" name="Shape 142"/>
          <p:cNvSpPr txBox="1"/>
          <p:nvPr/>
        </p:nvSpPr>
        <p:spPr>
          <a:xfrm>
            <a:off x="826800" y="0"/>
            <a:ext cx="7490400" cy="59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latin typeface="Merriweather"/>
                <a:ea typeface="Merriweather"/>
                <a:cs typeface="Merriweather"/>
                <a:sym typeface="Merriweather"/>
              </a:rPr>
              <a:t>Schemas Provided in HBase</a:t>
            </a:r>
            <a:endParaRPr sz="3200"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143" name="Shape 14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8" name="Shape 148"/>
          <p:cNvGraphicFramePr/>
          <p:nvPr/>
        </p:nvGraphicFramePr>
        <p:xfrm>
          <a:off x="1504150" y="792975"/>
          <a:ext cx="6612275" cy="4252645"/>
        </p:xfrm>
        <a:graphic>
          <a:graphicData uri="http://schemas.openxmlformats.org/drawingml/2006/table">
            <a:tbl>
              <a:tblPr firstRow="1" bandRow="1">
                <a:noFill/>
                <a:tableStyleId>{04002099-0CDF-475F-ACF6-5B7243B39346}</a:tableStyleId>
              </a:tblPr>
              <a:tblGrid>
                <a:gridCol w="2031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36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866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086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Column Family</a:t>
                      </a:r>
                      <a:endParaRPr sz="1400"/>
                    </a:p>
                  </a:txBody>
                  <a:tcPr marL="68600" marR="68600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Column Name</a:t>
                      </a:r>
                      <a:endParaRPr sz="1400"/>
                    </a:p>
                  </a:txBody>
                  <a:tcPr marL="68600" marR="68600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Example</a:t>
                      </a:r>
                      <a:endParaRPr sz="1400"/>
                    </a:p>
                  </a:txBody>
                  <a:tcPr marL="68600" marR="68600" marT="34300" marB="3430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6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tweet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like-count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5</a:t>
                      </a:r>
                      <a:endParaRPr sz="1100"/>
                    </a:p>
                  </a:txBody>
                  <a:tcPr marL="21425" marR="21425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6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tweet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place-country-code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US</a:t>
                      </a:r>
                      <a:endParaRPr sz="1100"/>
                    </a:p>
                  </a:txBody>
                  <a:tcPr marL="21425" marR="21425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87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tweet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profile-img-url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None/>
                      </a:pPr>
                      <a:r>
                        <a:rPr lang="en"/>
                        <a:t>http://pbs.twimg.com/profile_images/894753143057137666/3U9Y6Di2_normal.jpg</a:t>
                      </a:r>
                      <a:endParaRPr/>
                    </a:p>
                  </a:txBody>
                  <a:tcPr marL="21425" marR="21425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6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tweet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retweet-count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</a:t>
                      </a:r>
                      <a:endParaRPr sz="1100"/>
                    </a:p>
                  </a:txBody>
                  <a:tcPr marL="21425" marR="21425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6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tweet</a:t>
                      </a:r>
                      <a:endParaRPr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screen-name</a:t>
                      </a:r>
                      <a:endParaRPr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pepesgrandma</a:t>
                      </a:r>
                      <a:endParaRPr sz="1400"/>
                    </a:p>
                  </a:txBody>
                  <a:tcPr marL="21425" marR="21425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88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tweet</a:t>
                      </a:r>
                      <a:endParaRPr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source</a:t>
                      </a:r>
                      <a:endParaRPr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&lt;a href="http://twitter.com" rel="nofollow"&gt;Twitter Web Client&lt;/a&gt;</a:t>
                      </a:r>
                      <a:endParaRPr/>
                    </a:p>
                  </a:txBody>
                  <a:tcPr marL="21425" marR="21425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595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tweet</a:t>
                      </a:r>
                      <a:endParaRPr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text</a:t>
                      </a:r>
                      <a:endParaRPr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Shooting a Chrome .50 Cal Machine Gun on the Vegas Strip \xF0\x9F\x98\x8D\x0A#lasvegas #vegas #shooting #SaturdayMotivation https://t.co/ZroMarY7un</a:t>
                      </a:r>
                      <a:endParaRPr/>
                    </a:p>
                  </a:txBody>
                  <a:tcPr marL="21425" marR="21425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46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tweet</a:t>
                      </a:r>
                      <a:endParaRPr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to-user-id</a:t>
                      </a:r>
                      <a:endParaRPr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21425" marR="21425" marT="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49" name="Shape 149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sp>
        <p:nvSpPr>
          <p:cNvPr id="150" name="Shape 150"/>
          <p:cNvSpPr txBox="1"/>
          <p:nvPr/>
        </p:nvSpPr>
        <p:spPr>
          <a:xfrm>
            <a:off x="1048675" y="0"/>
            <a:ext cx="7490400" cy="59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latin typeface="Merriweather"/>
                <a:ea typeface="Merriweather"/>
                <a:cs typeface="Merriweather"/>
                <a:sym typeface="Merriweather"/>
              </a:rPr>
              <a:t>Schemas Provided in HBase</a:t>
            </a:r>
            <a:endParaRPr sz="3200">
              <a:latin typeface="Merriweather"/>
              <a:ea typeface="Merriweather"/>
              <a:cs typeface="Merriweather"/>
              <a:sym typeface="Merriweather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5" name="Shape 155"/>
          <p:cNvGraphicFramePr/>
          <p:nvPr/>
        </p:nvGraphicFramePr>
        <p:xfrm>
          <a:off x="1449075" y="509450"/>
          <a:ext cx="6095925" cy="4324305"/>
        </p:xfrm>
        <a:graphic>
          <a:graphicData uri="http://schemas.openxmlformats.org/drawingml/2006/table">
            <a:tbl>
              <a:tblPr firstRow="1" bandRow="1">
                <a:noFill/>
                <a:tableStyleId>{04002099-0CDF-475F-ACF6-5B7243B39346}</a:tableStyleId>
              </a:tblPr>
              <a:tblGrid>
                <a:gridCol w="2031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1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19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81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Column Family</a:t>
                      </a:r>
                      <a:endParaRPr sz="1400"/>
                    </a:p>
                  </a:txBody>
                  <a:tcPr marL="68600" marR="68600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Column Name</a:t>
                      </a:r>
                      <a:endParaRPr sz="1400"/>
                    </a:p>
                  </a:txBody>
                  <a:tcPr marL="68600" marR="68600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Example</a:t>
                      </a:r>
                      <a:endParaRPr sz="1400"/>
                    </a:p>
                  </a:txBody>
                  <a:tcPr marL="68600" marR="68600" marT="34300" marB="3430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1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tweet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tweet-deleted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false</a:t>
                      </a:r>
                      <a:endParaRPr sz="1100"/>
                    </a:p>
                  </a:txBody>
                  <a:tcPr marL="21425" marR="21425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81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tweet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tweet-id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911683653868113920</a:t>
                      </a:r>
                      <a:endParaRPr sz="1100"/>
                    </a:p>
                  </a:txBody>
                  <a:tcPr marL="21425" marR="21425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81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tweet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url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https://t.co/ZroMarY7un</a:t>
                      </a:r>
                      <a:endParaRPr sz="1100"/>
                    </a:p>
                  </a:txBody>
                  <a:tcPr marL="21425" marR="21425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81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tweet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user-deleted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false</a:t>
                      </a:r>
                      <a:endParaRPr sz="1100"/>
                    </a:p>
                  </a:txBody>
                  <a:tcPr marL="21425" marR="21425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81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tweet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user-id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116384038</a:t>
                      </a:r>
                      <a:endParaRPr sz="1100"/>
                    </a:p>
                  </a:txBody>
                  <a:tcPr marL="21425" marR="21425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81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tweet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user-name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Babushka\xE5\xA5\xB3\xE5\xA3\xAB</a:t>
                      </a:r>
                      <a:endParaRPr sz="1100"/>
                    </a:p>
                  </a:txBody>
                  <a:tcPr marL="21425" marR="21425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81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tweet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user_favourites_count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42111</a:t>
                      </a:r>
                      <a:endParaRPr sz="1100"/>
                    </a:p>
                  </a:txBody>
                  <a:tcPr marL="21425" marR="21425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81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434343"/>
                          </a:solidFill>
                        </a:rPr>
                        <a:t>tweet</a:t>
                      </a:r>
                      <a:endParaRPr sz="1100">
                        <a:solidFill>
                          <a:srgbClr val="434343"/>
                        </a:solidFill>
                      </a:endParaRPr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434343"/>
                          </a:solidFill>
                        </a:rPr>
                        <a:t>user_followers_count</a:t>
                      </a:r>
                      <a:endParaRPr sz="1100">
                        <a:solidFill>
                          <a:srgbClr val="434343"/>
                        </a:solidFill>
                      </a:endParaRPr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434343"/>
                          </a:solidFill>
                        </a:rPr>
                        <a:t>5569</a:t>
                      </a:r>
                      <a:endParaRPr sz="1100">
                        <a:solidFill>
                          <a:srgbClr val="434343"/>
                        </a:solidFill>
                      </a:endParaRPr>
                    </a:p>
                  </a:txBody>
                  <a:tcPr marL="21425" marR="21425" marT="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81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434343"/>
                          </a:solidFill>
                        </a:rPr>
                        <a:t>tweet</a:t>
                      </a:r>
                      <a:endParaRPr>
                        <a:solidFill>
                          <a:srgbClr val="434343"/>
                        </a:solidFill>
                      </a:endParaRPr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434343"/>
                          </a:solidFill>
                        </a:rPr>
                        <a:t>user_friends_count</a:t>
                      </a:r>
                      <a:endParaRPr>
                        <a:solidFill>
                          <a:srgbClr val="434343"/>
                        </a:solidFill>
                      </a:endParaRPr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434343"/>
                          </a:solidFill>
                        </a:rPr>
                        <a:t>357</a:t>
                      </a:r>
                      <a:endParaRPr>
                        <a:solidFill>
                          <a:srgbClr val="434343"/>
                        </a:solidFill>
                      </a:endParaRPr>
                    </a:p>
                  </a:txBody>
                  <a:tcPr marL="21425" marR="21425" marT="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81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434343"/>
                          </a:solidFill>
                        </a:rPr>
                        <a:t>tweet</a:t>
                      </a:r>
                      <a:endParaRPr>
                        <a:solidFill>
                          <a:srgbClr val="434343"/>
                        </a:solidFill>
                      </a:endParaRPr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434343"/>
                          </a:solidFill>
                        </a:rPr>
                        <a:t>user_lang</a:t>
                      </a:r>
                      <a:endParaRPr>
                        <a:solidFill>
                          <a:srgbClr val="434343"/>
                        </a:solidFill>
                      </a:endParaRPr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434343"/>
                          </a:solidFill>
                        </a:rPr>
                        <a:t>en</a:t>
                      </a:r>
                      <a:endParaRPr>
                        <a:solidFill>
                          <a:srgbClr val="434343"/>
                        </a:solidFill>
                      </a:endParaRPr>
                    </a:p>
                  </a:txBody>
                  <a:tcPr marL="21425" marR="21425" marT="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81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434343"/>
                          </a:solidFill>
                        </a:rPr>
                        <a:t>tweet</a:t>
                      </a:r>
                      <a:endParaRPr>
                        <a:solidFill>
                          <a:srgbClr val="434343"/>
                        </a:solidFill>
                      </a:endParaRPr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434343"/>
                          </a:solidFill>
                        </a:rPr>
                        <a:t>user_location</a:t>
                      </a:r>
                      <a:endParaRPr>
                        <a:solidFill>
                          <a:srgbClr val="434343"/>
                        </a:solidFill>
                      </a:endParaRPr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434343"/>
                          </a:solidFill>
                        </a:rPr>
                        <a:t>Siberia China</a:t>
                      </a:r>
                      <a:endParaRPr>
                        <a:solidFill>
                          <a:srgbClr val="434343"/>
                        </a:solidFill>
                      </a:endParaRPr>
                    </a:p>
                  </a:txBody>
                  <a:tcPr marL="21425" marR="21425" marT="0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81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434343"/>
                          </a:solidFill>
                        </a:rPr>
                        <a:t>tweet</a:t>
                      </a:r>
                      <a:endParaRPr>
                        <a:solidFill>
                          <a:srgbClr val="434343"/>
                        </a:solidFill>
                      </a:endParaRPr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434343"/>
                          </a:solidFill>
                        </a:rPr>
                        <a:t>user_mentions_id_str</a:t>
                      </a:r>
                      <a:endParaRPr>
                        <a:solidFill>
                          <a:srgbClr val="434343"/>
                        </a:solidFill>
                      </a:endParaRPr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434343"/>
                          </a:solidFill>
                        </a:rPr>
                        <a:t>Dahboo7</a:t>
                      </a:r>
                      <a:endParaRPr>
                        <a:solidFill>
                          <a:srgbClr val="434343"/>
                        </a:solidFill>
                      </a:endParaRPr>
                    </a:p>
                  </a:txBody>
                  <a:tcPr marL="21425" marR="21425" marT="0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81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434343"/>
                          </a:solidFill>
                        </a:rPr>
                        <a:t>tweet</a:t>
                      </a:r>
                      <a:endParaRPr>
                        <a:solidFill>
                          <a:srgbClr val="434343"/>
                        </a:solidFill>
                      </a:endParaRPr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434343"/>
                          </a:solidFill>
                        </a:rPr>
                        <a:t>user_mentions_name</a:t>
                      </a:r>
                      <a:endParaRPr>
                        <a:solidFill>
                          <a:srgbClr val="434343"/>
                        </a:solidFill>
                      </a:endParaRPr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434343"/>
                          </a:solidFill>
                        </a:rPr>
                        <a:t>1411455757</a:t>
                      </a:r>
                      <a:endParaRPr>
                        <a:solidFill>
                          <a:srgbClr val="434343"/>
                        </a:solidFill>
                      </a:endParaRPr>
                    </a:p>
                  </a:txBody>
                  <a:tcPr marL="21425" marR="21425" marT="0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81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434343"/>
                          </a:solidFill>
                        </a:rPr>
                        <a:t>tweet</a:t>
                      </a:r>
                      <a:endParaRPr>
                        <a:solidFill>
                          <a:srgbClr val="434343"/>
                        </a:solidFill>
                      </a:endParaRPr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434343"/>
                          </a:solidFill>
                        </a:rPr>
                        <a:t>user_statuses_count</a:t>
                      </a:r>
                      <a:endParaRPr>
                        <a:solidFill>
                          <a:srgbClr val="434343"/>
                        </a:solidFill>
                      </a:endParaRPr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434343"/>
                          </a:solidFill>
                        </a:rPr>
                        <a:t>31996</a:t>
                      </a:r>
                      <a:endParaRPr>
                        <a:solidFill>
                          <a:srgbClr val="434343"/>
                        </a:solidFill>
                      </a:endParaRPr>
                    </a:p>
                  </a:txBody>
                  <a:tcPr marL="21425" marR="21425" marT="0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156" name="Shape 156"/>
          <p:cNvSpPr txBox="1"/>
          <p:nvPr/>
        </p:nvSpPr>
        <p:spPr>
          <a:xfrm>
            <a:off x="826800" y="0"/>
            <a:ext cx="7490400" cy="59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latin typeface="Merriweather"/>
                <a:ea typeface="Merriweather"/>
                <a:cs typeface="Merriweather"/>
                <a:sym typeface="Merriweather"/>
              </a:rPr>
              <a:t>Schemas Provided in HBase</a:t>
            </a:r>
            <a:endParaRPr sz="3200"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157" name="Shape 157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>
            <a:spLocks noGrp="1"/>
          </p:cNvSpPr>
          <p:nvPr>
            <p:ph type="title"/>
          </p:nvPr>
        </p:nvSpPr>
        <p:spPr>
          <a:xfrm>
            <a:off x="311750" y="2431375"/>
            <a:ext cx="8562900" cy="12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Social Network</a:t>
            </a:r>
            <a:endParaRPr/>
          </a:p>
        </p:txBody>
      </p:sp>
      <p:sp>
        <p:nvSpPr>
          <p:cNvPr id="163" name="Shape 16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</a:t>
            </a:r>
            <a:endParaRPr/>
          </a:p>
        </p:txBody>
      </p:sp>
      <p:pic>
        <p:nvPicPr>
          <p:cNvPr id="169" name="Shape 1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0" y="1429425"/>
            <a:ext cx="7639050" cy="3533775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Shape 1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Initial Data: JSON</a:t>
            </a:r>
            <a:endParaRPr/>
          </a:p>
        </p:txBody>
      </p:sp>
      <p:pic>
        <p:nvPicPr>
          <p:cNvPr id="176" name="Shape 1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6975" y="1285525"/>
            <a:ext cx="7451007" cy="3714076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Shape 17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Pre-processing data for social network</a:t>
            </a:r>
            <a:endParaRPr/>
          </a:p>
        </p:txBody>
      </p:sp>
      <p:sp>
        <p:nvSpPr>
          <p:cNvPr id="183" name="Shape 183"/>
          <p:cNvSpPr txBox="1"/>
          <p:nvPr/>
        </p:nvSpPr>
        <p:spPr>
          <a:xfrm>
            <a:off x="544100" y="1453775"/>
            <a:ext cx="7898100" cy="32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imes New Roman"/>
              <a:buChar char="●"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Using shell scripts for pre-processing the data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imes New Roman"/>
              <a:buChar char="●"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Converting the tweets from JSON to CSV format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imes New Roman"/>
              <a:buChar char="●"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Created a full CSV file with all fields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4" name="Shape 18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Challenges of working with JSON file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0" name="Shape 190"/>
          <p:cNvSpPr txBox="1"/>
          <p:nvPr/>
        </p:nvSpPr>
        <p:spPr>
          <a:xfrm>
            <a:off x="629125" y="1530300"/>
            <a:ext cx="7940700" cy="30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Times New Roman"/>
              <a:buChar char="●"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Difficult to interpret → JSON formatter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Times New Roman"/>
              <a:buChar char="●"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Large files to process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Times New Roman"/>
              <a:buChar char="●"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Inconsistency in the fields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1" name="Shape 191"/>
          <p:cNvSpPr/>
          <p:nvPr/>
        </p:nvSpPr>
        <p:spPr>
          <a:xfrm>
            <a:off x="1836788" y="3366650"/>
            <a:ext cx="1989300" cy="9438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JSON</a:t>
            </a:r>
            <a:endParaRPr sz="18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2" name="Shape 192"/>
          <p:cNvSpPr/>
          <p:nvPr/>
        </p:nvSpPr>
        <p:spPr>
          <a:xfrm>
            <a:off x="5372863" y="3366650"/>
            <a:ext cx="1989300" cy="943800"/>
          </a:xfrm>
          <a:prstGeom prst="rect">
            <a:avLst/>
          </a:prstGeom>
          <a:solidFill>
            <a:srgbClr val="99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CSV</a:t>
            </a:r>
            <a:endParaRPr sz="18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93" name="Shape 193"/>
          <p:cNvCxnSpPr>
            <a:endCxn id="192" idx="1"/>
          </p:cNvCxnSpPr>
          <p:nvPr/>
        </p:nvCxnSpPr>
        <p:spPr>
          <a:xfrm>
            <a:off x="3826063" y="3838550"/>
            <a:ext cx="15468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94" name="Shape 19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Commands to convert JSON to CSV</a:t>
            </a:r>
            <a:endParaRPr/>
          </a:p>
        </p:txBody>
      </p:sp>
      <p:sp>
        <p:nvSpPr>
          <p:cNvPr id="200" name="Shape 200"/>
          <p:cNvSpPr txBox="1"/>
          <p:nvPr/>
        </p:nvSpPr>
        <p:spPr>
          <a:xfrm>
            <a:off x="657000" y="1615325"/>
            <a:ext cx="7830000" cy="31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●"/>
            </a:pP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Used the “jq” library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●"/>
            </a:pP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Sample usage: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>
                <a:solidFill>
                  <a:srgbClr val="222222"/>
                </a:solidFill>
              </a:rPr>
              <a:t>cat Eclipse.json | jq -r '. | [.user.id_str, .retweeted_status.id_str, .in_reply_to_user_id, .entities.user_mentions[].id] | @csv' &gt; ./Eclipse/Eclipse.csv</a:t>
            </a:r>
            <a:endParaRPr i="1">
              <a:solidFill>
                <a:srgbClr val="222222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i="1">
              <a:solidFill>
                <a:srgbClr val="222222"/>
              </a:solidFill>
            </a:endParaRPr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Char char="●"/>
            </a:pPr>
            <a:r>
              <a:rPr lang="en">
                <a:solidFill>
                  <a:srgbClr val="222222"/>
                </a:solidFill>
              </a:rPr>
              <a:t>T</a:t>
            </a:r>
            <a:r>
              <a:rPr lang="en" sz="1800">
                <a:solidFill>
                  <a:srgbClr val="22222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he above didn’t worked when there were more than 2 fields having array elements.</a:t>
            </a:r>
            <a:endParaRPr sz="1800">
              <a:solidFill>
                <a:srgbClr val="22222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Times New Roman"/>
              <a:buChar char="●"/>
            </a:pPr>
            <a:r>
              <a:rPr lang="en" sz="1800">
                <a:solidFill>
                  <a:srgbClr val="22222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For those cases, we processed the fields separately, then separated them using semi-colon, “;” and then merged the files</a:t>
            </a:r>
            <a:endParaRPr sz="1800">
              <a:solidFill>
                <a:srgbClr val="22222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950">
              <a:solidFill>
                <a:srgbClr val="222222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950">
              <a:solidFill>
                <a:srgbClr val="222222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950">
              <a:solidFill>
                <a:srgbClr val="222222"/>
              </a:solidFill>
            </a:endParaRPr>
          </a:p>
        </p:txBody>
      </p:sp>
      <p:sp>
        <p:nvSpPr>
          <p:cNvPr id="201" name="Shape 20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Purpose of CMT</a:t>
            </a:r>
            <a:endParaRPr sz="3200"/>
          </a:p>
        </p:txBody>
      </p:sp>
      <p:sp>
        <p:nvSpPr>
          <p:cNvPr id="80" name="Shape 80"/>
          <p:cNvSpPr txBox="1"/>
          <p:nvPr/>
        </p:nvSpPr>
        <p:spPr>
          <a:xfrm>
            <a:off x="272625" y="1691825"/>
            <a:ext cx="8395200" cy="314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>
              <a:spcBef>
                <a:spcPts val="0"/>
              </a:spcBef>
              <a:spcAft>
                <a:spcPts val="0"/>
              </a:spcAft>
              <a:buSzPts val="2400"/>
              <a:buFont typeface="Times New Roman"/>
              <a:buChar char="●"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Processing Tweets of two events: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1" indent="-381000" rtl="0">
              <a:spcBef>
                <a:spcPts val="0"/>
              </a:spcBef>
              <a:spcAft>
                <a:spcPts val="0"/>
              </a:spcAft>
              <a:buSzPts val="2400"/>
              <a:buFont typeface="Times New Roman"/>
              <a:buChar char="○"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Solar Eclipse (6M Tweets)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1" indent="-381000" rtl="0">
              <a:spcBef>
                <a:spcPts val="0"/>
              </a:spcBef>
              <a:spcAft>
                <a:spcPts val="0"/>
              </a:spcAft>
              <a:buSzPts val="2400"/>
              <a:buFont typeface="Times New Roman"/>
              <a:buChar char="○"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Las Vegas Shooting (~0.18M tweets)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Font typeface="Times New Roman"/>
              <a:buChar char="●"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Creating a social network database based on the Twitter users and tweets relationships </a:t>
            </a:r>
            <a:r>
              <a:rPr lang="en"/>
              <a:t>     </a:t>
            </a:r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Sample pruned CSV file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" name="Shape 207"/>
          <p:cNvSpPr txBox="1"/>
          <p:nvPr/>
        </p:nvSpPr>
        <p:spPr>
          <a:xfrm>
            <a:off x="943675" y="1453775"/>
            <a:ext cx="7685400" cy="32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aphicFrame>
        <p:nvGraphicFramePr>
          <p:cNvPr id="208" name="Shape 208"/>
          <p:cNvGraphicFramePr/>
          <p:nvPr/>
        </p:nvGraphicFramePr>
        <p:xfrm>
          <a:off x="427175" y="1477550"/>
          <a:ext cx="8291825" cy="3352650"/>
        </p:xfrm>
        <a:graphic>
          <a:graphicData uri="http://schemas.openxmlformats.org/drawingml/2006/table">
            <a:tbl>
              <a:tblPr>
                <a:noFill/>
                <a:tableStyleId>{4E635B5D-550D-475A-9FE6-0F0C4BFD8381}</a:tableStyleId>
              </a:tblPr>
              <a:tblGrid>
                <a:gridCol w="14878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5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70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00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646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460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207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solidFill>
                            <a:schemeClr val="lt1"/>
                          </a:solidFill>
                        </a:rPr>
                        <a:t>id</a:t>
                      </a:r>
                      <a:endParaRPr sz="1000"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solidFill>
                      <a:srgbClr val="9800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solidFill>
                            <a:schemeClr val="lt1"/>
                          </a:solidFill>
                        </a:rPr>
                        <a:t>favourite_count</a:t>
                      </a:r>
                      <a:endParaRPr sz="1000"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solidFill>
                      <a:srgbClr val="9800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solidFill>
                            <a:schemeClr val="lt1"/>
                          </a:solidFill>
                        </a:rPr>
                        <a:t>full_text</a:t>
                      </a:r>
                      <a:endParaRPr sz="1000"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solidFill>
                      <a:srgbClr val="9800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solidFill>
                            <a:schemeClr val="lt1"/>
                          </a:solidFill>
                        </a:rPr>
                        <a:t>user_id</a:t>
                      </a:r>
                      <a:endParaRPr sz="1000"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solidFill>
                      <a:srgbClr val="9800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solidFill>
                            <a:schemeClr val="lt1"/>
                          </a:solidFill>
                        </a:rPr>
                        <a:t>retweeted_status_id</a:t>
                      </a:r>
                      <a:endParaRPr sz="1000"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solidFill>
                      <a:srgbClr val="9800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solidFill>
                            <a:schemeClr val="lt1"/>
                          </a:solidFill>
                        </a:rPr>
                        <a:t>in_reply_to_user_id</a:t>
                      </a:r>
                      <a:endParaRPr sz="1000"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solidFill>
                      <a:srgbClr val="9800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>
                          <a:solidFill>
                            <a:schemeClr val="lt1"/>
                          </a:solidFill>
                        </a:rPr>
                        <a:t>entities_user_mentions</a:t>
                      </a:r>
                      <a:endParaRPr sz="1000"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solidFill>
                      <a:srgbClr val="98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/>
                        <a:t>888201064817860613</a:t>
                      </a:r>
                      <a:endParaRPr sz="1000" b="1"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/>
                        <a:t>5</a:t>
                      </a:r>
                      <a:endParaRPr sz="1000" b="1"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/>
                        <a:t>There's going to be a ….</a:t>
                      </a:r>
                      <a:endParaRPr sz="1000" b="1"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/>
                        <a:t>103167711</a:t>
                      </a:r>
                      <a:endParaRPr sz="1000" b="1"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/>
                        <a:t>889882842242707456</a:t>
                      </a:r>
                      <a:endParaRPr sz="1000" b="1"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/>
                        <a:t>15102849</a:t>
                      </a:r>
                      <a:endParaRPr sz="1000" b="1"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/>
                        <a:t>713741422000807937</a:t>
                      </a:r>
                      <a:endParaRPr sz="1000" b="1"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/>
                        <a:t>19199743</a:t>
                      </a:r>
                      <a:endParaRPr sz="1000" b="1"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/>
                        <a:t>2</a:t>
                      </a:r>
                      <a:endParaRPr sz="1000" b="1"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/>
                        <a:t>I gotta buy some solar eclipse</a:t>
                      </a:r>
                      <a:endParaRPr sz="1000" b="1"/>
                    </a:p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/>
                        <a:t>….</a:t>
                      </a:r>
                      <a:endParaRPr sz="1000" b="1"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/>
                        <a:t>264792278</a:t>
                      </a:r>
                      <a:endParaRPr sz="1000" b="1"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/>
                        <a:t>889941327202455553</a:t>
                      </a:r>
                      <a:endParaRPr sz="1000" b="1"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/>
                        <a:t>125485258</a:t>
                      </a:r>
                      <a:endParaRPr sz="1000" b="1"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/>
                        <a:t>2470058834</a:t>
                      </a:r>
                      <a:endParaRPr sz="1000" b="1"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200"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/>
                        <a:t>2762027475</a:t>
                      </a:r>
                      <a:endParaRPr sz="1000" b="1"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/>
                        <a:t>0</a:t>
                      </a:r>
                      <a:endParaRPr sz="1000" b="1"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/>
                        <a:t>Cellphone service could be spotty</a:t>
                      </a:r>
                      <a:endParaRPr sz="1000" b="1"/>
                    </a:p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/>
                        <a:t>….</a:t>
                      </a:r>
                      <a:endParaRPr sz="1000" b="1"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/>
                        <a:t>466665274</a:t>
                      </a:r>
                      <a:endParaRPr sz="1000" b="1"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/>
                        <a:t>889874789611048960</a:t>
                      </a:r>
                      <a:endParaRPr sz="1000" b="1"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/>
                        <a:t>15102849</a:t>
                      </a:r>
                      <a:endParaRPr sz="1000" b="1"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/>
                        <a:t>124197346</a:t>
                      </a:r>
                      <a:endParaRPr sz="1000" b="1"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200"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/>
                        <a:t>224233529</a:t>
                      </a:r>
                      <a:endParaRPr sz="1000" b="1"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/>
                        <a:t>0</a:t>
                      </a:r>
                      <a:endParaRPr sz="1000" b="1"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/>
                        <a:t>Anyone else notice how</a:t>
                      </a:r>
                      <a:endParaRPr sz="1000" b="1"/>
                    </a:p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/>
                        <a:t>….</a:t>
                      </a:r>
                      <a:endParaRPr sz="1000" b="1"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/>
                        <a:t>101144034</a:t>
                      </a:r>
                      <a:endParaRPr sz="1000" b="1"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/>
                        <a:t>889898800411688960</a:t>
                      </a:r>
                      <a:endParaRPr sz="1000" b="1"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/>
                        <a:t>11348282</a:t>
                      </a:r>
                      <a:endParaRPr sz="1000" b="1"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b="1"/>
                        <a:t>11348282</a:t>
                      </a:r>
                      <a:endParaRPr sz="1000" b="1"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09" name="Shape 20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20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Social Network</a:t>
            </a:r>
            <a:endParaRPr/>
          </a:p>
        </p:txBody>
      </p:sp>
      <p:sp>
        <p:nvSpPr>
          <p:cNvPr id="215" name="Shape 215"/>
          <p:cNvSpPr txBox="1"/>
          <p:nvPr/>
        </p:nvSpPr>
        <p:spPr>
          <a:xfrm>
            <a:off x="372600" y="1432000"/>
            <a:ext cx="8263200" cy="333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latin typeface="Times New Roman"/>
                <a:ea typeface="Times New Roman"/>
                <a:cs typeface="Times New Roman"/>
                <a:sym typeface="Times New Roman"/>
              </a:rPr>
              <a:t>Objective : </a:t>
            </a:r>
            <a:endParaRPr sz="1800"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Build a social network to connect the tweets and users relationship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Nodes: 1) Users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     2) Tweets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    </a:t>
            </a:r>
            <a:endParaRPr sz="1800">
              <a:highlight>
                <a:srgbClr val="FFFF00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Edges: Existence of the relationship 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●"/>
            </a:pP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Retweet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●"/>
            </a:pP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Mention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●"/>
            </a:pP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In reply to 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16" name="Shape 216" descr="Social_Network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56997" y="2577197"/>
            <a:ext cx="3108500" cy="2250050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Shape 2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21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RDF triplestore</a:t>
            </a:r>
            <a:endParaRPr/>
          </a:p>
        </p:txBody>
      </p:sp>
      <p:sp>
        <p:nvSpPr>
          <p:cNvPr id="223" name="Shape 223"/>
          <p:cNvSpPr txBox="1"/>
          <p:nvPr/>
        </p:nvSpPr>
        <p:spPr>
          <a:xfrm>
            <a:off x="225400" y="1454925"/>
            <a:ext cx="8572500" cy="3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RDF (Resource Description Framework) triplestore is a graph database for storing semantic facts: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Formally describes the semantics, or meaning, of information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Represents metadata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Consists of triples which are based on an Entity-Attribute Value (EAV) model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24" name="Shape 224" descr="triple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01738" y="2902875"/>
            <a:ext cx="6219825" cy="1466850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Shape 225"/>
          <p:cNvSpPr txBox="1"/>
          <p:nvPr/>
        </p:nvSpPr>
        <p:spPr>
          <a:xfrm>
            <a:off x="3016825" y="4369725"/>
            <a:ext cx="2616300" cy="43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6AA84F"/>
                </a:highlight>
              </a:rPr>
              <a:t>Selena Gomez</a:t>
            </a:r>
            <a:r>
              <a:rPr lang="en"/>
              <a:t> follows </a:t>
            </a:r>
            <a:r>
              <a:rPr lang="en">
                <a:solidFill>
                  <a:schemeClr val="lt1"/>
                </a:solidFill>
                <a:highlight>
                  <a:srgbClr val="351C75"/>
                </a:highlight>
              </a:rPr>
              <a:t>Coach</a:t>
            </a:r>
            <a:endParaRPr>
              <a:solidFill>
                <a:schemeClr val="lt1"/>
              </a:solidFill>
              <a:highlight>
                <a:srgbClr val="351C75"/>
              </a:highlight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highlight>
                <a:srgbClr val="351C75"/>
              </a:highlight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highlight>
                <a:srgbClr val="351C75"/>
              </a:highlight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highlight>
                <a:srgbClr val="351C75"/>
              </a:highlight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highlight>
                <a:srgbClr val="351C75"/>
              </a:highlight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highlight>
                <a:srgbClr val="351C75"/>
              </a:highlight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highlight>
                <a:srgbClr val="351C75"/>
              </a:highlight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highlight>
                <a:srgbClr val="351C75"/>
              </a:highlight>
            </a:endParaRPr>
          </a:p>
        </p:txBody>
      </p:sp>
      <p:pic>
        <p:nvPicPr>
          <p:cNvPr id="226" name="Shape 226" descr="File:Rdf logo.svg - Wikimedia Commons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81300" y="1656875"/>
            <a:ext cx="1563550" cy="1694899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Shape 2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22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What is triplestore?</a:t>
            </a:r>
            <a:endParaRPr/>
          </a:p>
        </p:txBody>
      </p:sp>
      <p:sp>
        <p:nvSpPr>
          <p:cNvPr id="233" name="Shape 233"/>
          <p:cNvSpPr txBox="1"/>
          <p:nvPr/>
        </p:nvSpPr>
        <p:spPr>
          <a:xfrm>
            <a:off x="636700" y="1760275"/>
            <a:ext cx="7191000" cy="314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Font typeface="Times New Roman"/>
              <a:buChar char="-"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Social network is a graph of nodes and edges (Every nodes as a user and edge as a relationship)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Font typeface="Times New Roman"/>
              <a:buChar char="-"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Triplestore stores every node-edge (user-user relationship in simple sentence form)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Font typeface="Times New Roman"/>
              <a:buChar char="-"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Simple sentence: &lt;subject&gt; &lt;predicate&gt; &lt;object&gt;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Font typeface="Times New Roman"/>
              <a:buChar char="-"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Subject: user, predicate: relationship object: user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Font typeface="Times New Roman"/>
              <a:buChar char="-"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We store each user in form of Twitter Ids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                    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4" name="Shape 2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23</a:t>
            </a:fld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Triplestore?</a:t>
            </a:r>
            <a:endParaRPr/>
          </a:p>
        </p:txBody>
      </p:sp>
      <p:sp>
        <p:nvSpPr>
          <p:cNvPr id="240" name="Shape 240"/>
          <p:cNvSpPr txBox="1"/>
          <p:nvPr/>
        </p:nvSpPr>
        <p:spPr>
          <a:xfrm>
            <a:off x="197600" y="1758650"/>
            <a:ext cx="8439300" cy="126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Times New Roman"/>
              <a:buChar char="-"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Faster than relational databases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Times New Roman"/>
              <a:buChar char="-"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Support optional schema models, called ontology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Times New Roman"/>
              <a:buChar char="-"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Improve the search and analytics power 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Times New Roman"/>
              <a:buChar char="-"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Use of SPARQL Query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1" name="Shape 24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24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Convert CSV to RDF N-Triple File</a:t>
            </a:r>
            <a:endParaRPr/>
          </a:p>
        </p:txBody>
      </p:sp>
      <p:sp>
        <p:nvSpPr>
          <p:cNvPr id="247" name="Shape 24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25</a:t>
            </a:fld>
            <a:endParaRPr/>
          </a:p>
        </p:txBody>
      </p:sp>
      <p:sp>
        <p:nvSpPr>
          <p:cNvPr id="248" name="Shape 248"/>
          <p:cNvSpPr txBox="1"/>
          <p:nvPr/>
        </p:nvSpPr>
        <p:spPr>
          <a:xfrm>
            <a:off x="362050" y="1498100"/>
            <a:ext cx="7827600" cy="230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>
              <a:spcBef>
                <a:spcPts val="0"/>
              </a:spcBef>
              <a:spcAft>
                <a:spcPts val="0"/>
              </a:spcAft>
              <a:buSzPts val="2400"/>
              <a:buFont typeface="Times New Roman"/>
              <a:buChar char="-"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Apache Jena Library in Java to convert CSV file to N-Triple (.nt) file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81000">
              <a:spcBef>
                <a:spcPts val="0"/>
              </a:spcBef>
              <a:spcAft>
                <a:spcPts val="0"/>
              </a:spcAft>
              <a:buSzPts val="2400"/>
              <a:buFont typeface="Times New Roman"/>
              <a:buChar char="-"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Apache Jena Fuseki server to store social network (n-triple) data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 txBox="1">
            <a:spLocks noGrp="1"/>
          </p:cNvSpPr>
          <p:nvPr>
            <p:ph type="title"/>
          </p:nvPr>
        </p:nvSpPr>
        <p:spPr>
          <a:xfrm>
            <a:off x="215025" y="35877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 Triple file sample</a:t>
            </a:r>
            <a:endParaRPr/>
          </a:p>
        </p:txBody>
      </p:sp>
      <p:sp>
        <p:nvSpPr>
          <p:cNvPr id="254" name="Shape 254"/>
          <p:cNvSpPr txBox="1"/>
          <p:nvPr/>
        </p:nvSpPr>
        <p:spPr>
          <a:xfrm>
            <a:off x="436950" y="1485625"/>
            <a:ext cx="8520600" cy="279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CC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&lt;http://example.org/898620093059534848&gt;</a:t>
            </a: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&lt;http://xmlns.com/SNR/0.1/mentions&gt;</a:t>
            </a: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2400">
                <a:solidFill>
                  <a:srgbClr val="3D85C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"1021074122" </a:t>
            </a: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55" name="Shape 255"/>
          <p:cNvCxnSpPr>
            <a:stCxn id="254" idx="1"/>
            <a:endCxn id="254" idx="1"/>
          </p:cNvCxnSpPr>
          <p:nvPr/>
        </p:nvCxnSpPr>
        <p:spPr>
          <a:xfrm>
            <a:off x="436950" y="2883925"/>
            <a:ext cx="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256" name="Shape 256"/>
          <p:cNvSpPr/>
          <p:nvPr/>
        </p:nvSpPr>
        <p:spPr>
          <a:xfrm>
            <a:off x="4832325" y="2073650"/>
            <a:ext cx="3629100" cy="515100"/>
          </a:xfrm>
          <a:prstGeom prst="rect">
            <a:avLst/>
          </a:prstGeom>
          <a:solidFill>
            <a:srgbClr val="CC000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Subject: URI of the userID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57" name="Shape 257"/>
          <p:cNvSpPr/>
          <p:nvPr/>
        </p:nvSpPr>
        <p:spPr>
          <a:xfrm>
            <a:off x="724925" y="3679925"/>
            <a:ext cx="3711600" cy="515100"/>
          </a:xfrm>
          <a:prstGeom prst="rect">
            <a:avLst/>
          </a:prstGeom>
          <a:solidFill>
            <a:srgbClr val="6AA84F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Predicate: URI of the predicate</a:t>
            </a:r>
            <a:endParaRPr sz="22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" name="Shape 258"/>
          <p:cNvSpPr/>
          <p:nvPr/>
        </p:nvSpPr>
        <p:spPr>
          <a:xfrm>
            <a:off x="5466525" y="3679925"/>
            <a:ext cx="2994900" cy="466200"/>
          </a:xfrm>
          <a:prstGeom prst="rect">
            <a:avLst/>
          </a:prstGeom>
          <a:solidFill>
            <a:srgbClr val="3C78D8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Object: userID (string)</a:t>
            </a:r>
            <a:endParaRPr/>
          </a:p>
        </p:txBody>
      </p:sp>
      <p:cxnSp>
        <p:nvCxnSpPr>
          <p:cNvPr id="259" name="Shape 259"/>
          <p:cNvCxnSpPr>
            <a:endCxn id="256" idx="1"/>
          </p:cNvCxnSpPr>
          <p:nvPr/>
        </p:nvCxnSpPr>
        <p:spPr>
          <a:xfrm>
            <a:off x="3682725" y="1991300"/>
            <a:ext cx="1149600" cy="339900"/>
          </a:xfrm>
          <a:prstGeom prst="bentConnector3">
            <a:avLst>
              <a:gd name="adj1" fmla="val 0"/>
            </a:avLst>
          </a:prstGeom>
          <a:noFill/>
          <a:ln w="38100" cap="flat" cmpd="sng">
            <a:solidFill>
              <a:srgbClr val="CC0000"/>
            </a:solidFill>
            <a:prstDash val="dash"/>
            <a:round/>
            <a:headEnd type="none" w="lg" len="lg"/>
            <a:tailEnd type="none" w="lg" len="lg"/>
          </a:ln>
        </p:spPr>
      </p:cxnSp>
      <p:sp>
        <p:nvSpPr>
          <p:cNvPr id="260" name="Shape 26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26</a:t>
            </a:fld>
            <a:endParaRPr/>
          </a:p>
        </p:txBody>
      </p:sp>
      <p:cxnSp>
        <p:nvCxnSpPr>
          <p:cNvPr id="261" name="Shape 261"/>
          <p:cNvCxnSpPr>
            <a:endCxn id="258" idx="0"/>
          </p:cNvCxnSpPr>
          <p:nvPr/>
        </p:nvCxnSpPr>
        <p:spPr>
          <a:xfrm rot="-5400000" flipH="1">
            <a:off x="6436275" y="3152225"/>
            <a:ext cx="625500" cy="429900"/>
          </a:xfrm>
          <a:prstGeom prst="bentConnector3">
            <a:avLst>
              <a:gd name="adj1" fmla="val 50000"/>
            </a:avLst>
          </a:prstGeom>
          <a:noFill/>
          <a:ln w="38100" cap="flat" cmpd="sng">
            <a:solidFill>
              <a:srgbClr val="3C78D8"/>
            </a:solidFill>
            <a:prstDash val="dash"/>
            <a:round/>
            <a:headEnd type="none" w="lg" len="lg"/>
            <a:tailEnd type="none" w="lg" len="lg"/>
          </a:ln>
        </p:spPr>
      </p:cxnSp>
      <p:cxnSp>
        <p:nvCxnSpPr>
          <p:cNvPr id="262" name="Shape 262"/>
          <p:cNvCxnSpPr>
            <a:endCxn id="257" idx="0"/>
          </p:cNvCxnSpPr>
          <p:nvPr/>
        </p:nvCxnSpPr>
        <p:spPr>
          <a:xfrm rot="5400000">
            <a:off x="2369525" y="3265625"/>
            <a:ext cx="625500" cy="203100"/>
          </a:xfrm>
          <a:prstGeom prst="bentConnector3">
            <a:avLst>
              <a:gd name="adj1" fmla="val 50000"/>
            </a:avLst>
          </a:prstGeom>
          <a:noFill/>
          <a:ln w="38100" cap="flat" cmpd="sng">
            <a:solidFill>
              <a:srgbClr val="6AA84F"/>
            </a:solidFill>
            <a:prstDash val="dash"/>
            <a:round/>
            <a:headEnd type="none" w="lg" len="lg"/>
            <a:tailEnd type="none" w="lg" len="lg"/>
          </a:ln>
        </p:spPr>
      </p:cxn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 txBox="1">
            <a:spLocks noGrp="1"/>
          </p:cNvSpPr>
          <p:nvPr>
            <p:ph type="title"/>
          </p:nvPr>
        </p:nvSpPr>
        <p:spPr>
          <a:xfrm>
            <a:off x="399125" y="22627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Triplestore Database</a:t>
            </a:r>
            <a:endParaRPr/>
          </a:p>
        </p:txBody>
      </p:sp>
      <p:pic>
        <p:nvPicPr>
          <p:cNvPr id="268" name="Shape 268"/>
          <p:cNvPicPr preferRelativeResize="0"/>
          <p:nvPr/>
        </p:nvPicPr>
        <p:blipFill rotWithShape="1">
          <a:blip r:embed="rId3">
            <a:alphaModFix/>
          </a:blip>
          <a:srcRect l="1559" t="7800" r="1559"/>
          <a:stretch/>
        </p:blipFill>
        <p:spPr>
          <a:xfrm>
            <a:off x="887150" y="1446025"/>
            <a:ext cx="7847302" cy="362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Shape 2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27</a:t>
            </a:fld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Shape 274"/>
          <p:cNvSpPr txBox="1">
            <a:spLocks noGrp="1"/>
          </p:cNvSpPr>
          <p:nvPr>
            <p:ph type="title"/>
          </p:nvPr>
        </p:nvSpPr>
        <p:spPr>
          <a:xfrm>
            <a:off x="311700" y="176350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Triplestore Database</a:t>
            </a:r>
            <a:endParaRPr/>
          </a:p>
        </p:txBody>
      </p:sp>
      <p:pic>
        <p:nvPicPr>
          <p:cNvPr id="275" name="Shape 2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15625" y="1395450"/>
            <a:ext cx="6512750" cy="3613626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Shape 27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28</a:t>
            </a:fld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Front End Team Interface</a:t>
            </a:r>
            <a:endParaRPr/>
          </a:p>
        </p:txBody>
      </p:sp>
      <p:sp>
        <p:nvSpPr>
          <p:cNvPr id="282" name="Shape 282"/>
          <p:cNvSpPr txBox="1"/>
          <p:nvPr/>
        </p:nvSpPr>
        <p:spPr>
          <a:xfrm>
            <a:off x="324600" y="1410725"/>
            <a:ext cx="8676600" cy="339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351C7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Dataset:</a:t>
            </a:r>
            <a:endParaRPr sz="3000">
              <a:solidFill>
                <a:srgbClr val="351C7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Solar Eclipse event : /eclipse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LasVegas Shooting event : /shooting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(Both datasets are </a:t>
            </a:r>
            <a:r>
              <a:rPr lang="en" sz="2400" b="1">
                <a:latin typeface="Times New Roman"/>
                <a:ea typeface="Times New Roman"/>
                <a:cs typeface="Times New Roman"/>
                <a:sym typeface="Times New Roman"/>
              </a:rPr>
              <a:t>Persistent</a:t>
            </a: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 in fuseki server)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351C7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URI:</a:t>
            </a:r>
            <a:endParaRPr sz="3000">
              <a:solidFill>
                <a:srgbClr val="351C7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Subject: &lt;</a:t>
            </a:r>
            <a:r>
              <a:rPr lang="en" sz="24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http://example.org/</a:t>
            </a: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&gt;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Predicate:  &lt;</a:t>
            </a:r>
            <a:r>
              <a:rPr lang="en" sz="24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/>
              </a:rPr>
              <a:t>http://xmlns.com/SNR/0.1/</a:t>
            </a: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&gt;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3" name="Shape 28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29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Tweet Processing Overview</a:t>
            </a:r>
            <a:endParaRPr sz="3200"/>
          </a:p>
        </p:txBody>
      </p:sp>
      <p:pic>
        <p:nvPicPr>
          <p:cNvPr id="87" name="Shape 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71600" y="1353225"/>
            <a:ext cx="6307660" cy="3714076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Shape 8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Shape 288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Front End Team Interface</a:t>
            </a:r>
            <a:endParaRPr/>
          </a:p>
        </p:txBody>
      </p:sp>
      <p:sp>
        <p:nvSpPr>
          <p:cNvPr id="289" name="Shape 289"/>
          <p:cNvSpPr txBox="1"/>
          <p:nvPr/>
        </p:nvSpPr>
        <p:spPr>
          <a:xfrm>
            <a:off x="524325" y="1460650"/>
            <a:ext cx="7902600" cy="305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351C7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Relations:</a:t>
            </a:r>
            <a:endParaRPr sz="3000">
              <a:solidFill>
                <a:srgbClr val="351C7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 in_reply_to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 mentions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 in_retweet_to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 followedBy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0" name="Shape 29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30</a:t>
            </a:fld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Shape 295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Front End Team Interface</a:t>
            </a:r>
            <a:endParaRPr/>
          </a:p>
        </p:txBody>
      </p:sp>
      <p:sp>
        <p:nvSpPr>
          <p:cNvPr id="296" name="Shape 296"/>
          <p:cNvSpPr txBox="1"/>
          <p:nvPr/>
        </p:nvSpPr>
        <p:spPr>
          <a:xfrm>
            <a:off x="224725" y="1273400"/>
            <a:ext cx="8751300" cy="30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351C7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Sample for fetching query result in JSON</a:t>
            </a: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chemeClr val="hlink"/>
                </a:solidFill>
                <a:hlinkClick r:id="rId3"/>
              </a:rPr>
              <a:t>http://mule.dlib.vt.edu:3030/eclipse/query?query=prefix%20sub:%20%3Chttp://example.org/%3E%20prefix%20pred:%20%3Chttp://xmlns.com/SNR/0.1/%3E%20SELECT%20?y%20WHERE{sub:2351245436%20pred:mentions|pred:in_reply_to|pred:in_retweet_to%20?y.}&amp;wt=json&amp;json.wrf=my_callback</a:t>
            </a:r>
            <a:endParaRPr sz="18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Will fetch all mentions, in_reply_to and in_retweet_to ids of user id 2351245436 </a:t>
            </a:r>
            <a:endParaRPr sz="1800"/>
          </a:p>
        </p:txBody>
      </p:sp>
      <p:sp>
        <p:nvSpPr>
          <p:cNvPr id="297" name="Shape 29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31</a:t>
            </a:fld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Shape 302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 to upload data</a:t>
            </a:r>
            <a:endParaRPr/>
          </a:p>
        </p:txBody>
      </p:sp>
      <p:sp>
        <p:nvSpPr>
          <p:cNvPr id="303" name="Shape 303"/>
          <p:cNvSpPr txBox="1"/>
          <p:nvPr/>
        </p:nvSpPr>
        <p:spPr>
          <a:xfrm>
            <a:off x="424475" y="1435675"/>
            <a:ext cx="8189700" cy="31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Font typeface="Times New Roman"/>
              <a:buChar char="-"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The largest Solar Eclipse file (~373MB) NT file takes ~4 min to upload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Font typeface="Times New Roman"/>
              <a:buChar char="-"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Time to upload whole Solar Eclipse core ~ 12 min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Font typeface="Times New Roman"/>
              <a:buChar char="-"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Time to upload Las Vegas Shooting core ~2 min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4" name="Shape 30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32</a:t>
            </a:fld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Shape 309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Challenges and Future Works</a:t>
            </a:r>
            <a:endParaRPr/>
          </a:p>
        </p:txBody>
      </p:sp>
      <p:sp>
        <p:nvSpPr>
          <p:cNvPr id="310" name="Shape 3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33</a:t>
            </a:fld>
            <a:endParaRPr/>
          </a:p>
        </p:txBody>
      </p:sp>
      <p:sp>
        <p:nvSpPr>
          <p:cNvPr id="311" name="Shape 311"/>
          <p:cNvSpPr txBox="1"/>
          <p:nvPr/>
        </p:nvSpPr>
        <p:spPr>
          <a:xfrm>
            <a:off x="262175" y="1398225"/>
            <a:ext cx="8401800" cy="301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Font typeface="Times New Roman"/>
              <a:buChar char="-"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Fetching Twitter followers, friends takes time, not possible ~4M users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Font typeface="Times New Roman"/>
              <a:buChar char="-"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Converting directly to n-triple file from JSON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Font typeface="Times New Roman"/>
              <a:buChar char="-"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Parallelizing the conversion to N-Triple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Font typeface="Times New Roman"/>
              <a:buChar char="-"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Storing user names, screen names, followers, friends in social network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81000">
              <a:spcBef>
                <a:spcPts val="0"/>
              </a:spcBef>
              <a:spcAft>
                <a:spcPts val="0"/>
              </a:spcAft>
              <a:buSzPts val="2400"/>
              <a:buFont typeface="Times New Roman"/>
              <a:buChar char="-"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Calculating followers, friends for top </a:t>
            </a:r>
            <a:r>
              <a:rPr lang="en" sz="2400" i="1">
                <a:latin typeface="Times New Roman"/>
                <a:ea typeface="Times New Roman"/>
                <a:cs typeface="Times New Roman"/>
                <a:sym typeface="Times New Roman"/>
              </a:rPr>
              <a:t>N</a:t>
            </a: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 users who have highest number of followers, friends, tweets posted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300" y="1680369"/>
            <a:ext cx="3704400" cy="2049600"/>
          </a:xfrm>
        </p:spPr>
        <p:txBody>
          <a:bodyPr/>
          <a:lstStyle/>
          <a:p>
            <a:r>
              <a:rPr lang="en-US" dirty="0" smtClean="0"/>
              <a:t>Acknowledgment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marL="146050" indent="0">
              <a:lnSpc>
                <a:spcPct val="150000"/>
              </a:lnSpc>
              <a:buNone/>
            </a:pPr>
            <a:r>
              <a:rPr lang="en-US" sz="1400" dirty="0"/>
              <a:t>First, we would like to thank </a:t>
            </a:r>
            <a:r>
              <a:rPr lang="en-US" sz="1400" dirty="0" err="1"/>
              <a:t>Dr.Fox</a:t>
            </a:r>
            <a:r>
              <a:rPr lang="en-US" sz="1400" dirty="0"/>
              <a:t> for his constructive comments and guidance during this project. </a:t>
            </a:r>
          </a:p>
          <a:p>
            <a:pPr marL="146050" indent="0">
              <a:lnSpc>
                <a:spcPct val="150000"/>
              </a:lnSpc>
              <a:buNone/>
            </a:pPr>
            <a:r>
              <a:rPr lang="en-US" sz="1400" dirty="0"/>
              <a:t>Our thanks are also due to US National Science Foundation for supporting Global Event and Trend Archive Research (GETAR) through IIS-1619028. </a:t>
            </a:r>
          </a:p>
          <a:p>
            <a:pPr marL="14605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34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28941404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Shape 316"/>
          <p:cNvSpPr txBox="1">
            <a:spLocks noGrp="1"/>
          </p:cNvSpPr>
          <p:nvPr>
            <p:ph type="title"/>
          </p:nvPr>
        </p:nvSpPr>
        <p:spPr>
          <a:xfrm>
            <a:off x="311750" y="831175"/>
            <a:ext cx="7410900" cy="12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/>
              <a:t>Questions?</a:t>
            </a:r>
            <a:endParaRPr sz="7200"/>
          </a:p>
        </p:txBody>
      </p:sp>
      <p:sp>
        <p:nvSpPr>
          <p:cNvPr id="317" name="Shape 3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35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628650" y="-37875"/>
            <a:ext cx="7886700" cy="62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latin typeface="Merriweather"/>
                <a:ea typeface="Merriweather"/>
                <a:cs typeface="Merriweather"/>
                <a:sym typeface="Merriweather"/>
              </a:rPr>
              <a:t>Previous Arch.: JSON to HBase</a:t>
            </a:r>
            <a:endParaRPr sz="3200"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94" name="Shape 9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pic>
        <p:nvPicPr>
          <p:cNvPr id="95" name="Shape 9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83750" y="515300"/>
            <a:ext cx="3357928" cy="4251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title"/>
          </p:nvPr>
        </p:nvSpPr>
        <p:spPr>
          <a:xfrm>
            <a:off x="628650" y="-37875"/>
            <a:ext cx="7886700" cy="62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latin typeface="Merriweather"/>
                <a:ea typeface="Merriweather"/>
                <a:cs typeface="Merriweather"/>
                <a:sym typeface="Merriweather"/>
              </a:rPr>
              <a:t>Current Arch.: JSON to HBase</a:t>
            </a:r>
            <a:endParaRPr sz="3200"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101" name="Shape 10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pic>
        <p:nvPicPr>
          <p:cNvPr id="102" name="Shape 1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23863" y="586725"/>
            <a:ext cx="2496268" cy="42519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Parsing</a:t>
            </a:r>
            <a:endParaRPr sz="3200"/>
          </a:p>
        </p:txBody>
      </p:sp>
      <p:sp>
        <p:nvSpPr>
          <p:cNvPr id="108" name="Shape 108"/>
          <p:cNvSpPr txBox="1"/>
          <p:nvPr/>
        </p:nvSpPr>
        <p:spPr>
          <a:xfrm>
            <a:off x="536200" y="1618525"/>
            <a:ext cx="7844400" cy="332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Font typeface="Times New Roman"/>
              <a:buChar char="●"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json4s: a json library in scala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Font typeface="Times New Roman"/>
              <a:buChar char="●"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For Las Vegas Shooting dataset (~180k tweet), the parsing took less than 2mins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Font typeface="Times New Roman"/>
              <a:buChar char="●"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Changes: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1" indent="-381000" rtl="0">
              <a:spcBef>
                <a:spcPts val="0"/>
              </a:spcBef>
              <a:spcAft>
                <a:spcPts val="0"/>
              </a:spcAft>
              <a:buSzPts val="2400"/>
              <a:buFont typeface="Times New Roman"/>
              <a:buChar char="○"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Removal of Multiple Steps: Minimize Data Pre Processing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1" indent="-381000" rtl="0">
              <a:spcBef>
                <a:spcPts val="0"/>
              </a:spcBef>
              <a:spcAft>
                <a:spcPts val="0"/>
              </a:spcAft>
              <a:buSzPts val="2400"/>
              <a:buFont typeface="Times New Roman"/>
              <a:buChar char="○"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Overhead: Copying the json file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9" name="Shape 10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Cleaning</a:t>
            </a:r>
            <a:endParaRPr sz="3200"/>
          </a:p>
        </p:txBody>
      </p:sp>
      <p:sp>
        <p:nvSpPr>
          <p:cNvPr id="115" name="Shape 115"/>
          <p:cNvSpPr txBox="1"/>
          <p:nvPr/>
        </p:nvSpPr>
        <p:spPr>
          <a:xfrm>
            <a:off x="559275" y="1485300"/>
            <a:ext cx="8040600" cy="324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Font typeface="Times New Roman"/>
              <a:buChar char="●"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Data cleaning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1" indent="-381000" rtl="0">
              <a:spcBef>
                <a:spcPts val="0"/>
              </a:spcBef>
              <a:spcAft>
                <a:spcPts val="0"/>
              </a:spcAft>
              <a:buSzPts val="2400"/>
              <a:buFont typeface="Times New Roman"/>
              <a:buChar char="○"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NER, POS, Tokenization, Lemmatization: Stanford CoreNLP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1" indent="-381000" rtl="0">
              <a:spcBef>
                <a:spcPts val="0"/>
              </a:spcBef>
              <a:spcAft>
                <a:spcPts val="0"/>
              </a:spcAft>
              <a:buSzPts val="2400"/>
              <a:buFont typeface="Times New Roman"/>
              <a:buChar char="○"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Hashtag, Mentions, Retweet: Matthew’s Framework 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1" indent="-381000" rtl="0">
              <a:spcBef>
                <a:spcPts val="0"/>
              </a:spcBef>
              <a:spcAft>
                <a:spcPts val="0"/>
              </a:spcAft>
              <a:buSzPts val="2400"/>
              <a:buFont typeface="Times New Roman"/>
              <a:buChar char="○"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Stopword Removal: Spark ML lib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1" indent="-381000" rtl="0">
              <a:spcBef>
                <a:spcPts val="0"/>
              </a:spcBef>
              <a:spcAft>
                <a:spcPts val="0"/>
              </a:spcAft>
              <a:buSzPts val="2400"/>
              <a:buFont typeface="Times New Roman"/>
              <a:buChar char="○"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Cleaning Punctuation, Removing Profanity, Formatting: Scala Code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Font typeface="Times New Roman"/>
              <a:buChar char="●"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For Las Vegas shooting dataset, data cleaning took less than 2 hour 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6" name="Shape 1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1" name="Shape 121"/>
          <p:cNvGraphicFramePr/>
          <p:nvPr/>
        </p:nvGraphicFramePr>
        <p:xfrm>
          <a:off x="943100" y="559600"/>
          <a:ext cx="7989600" cy="5270040"/>
        </p:xfrm>
        <a:graphic>
          <a:graphicData uri="http://schemas.openxmlformats.org/drawingml/2006/table">
            <a:tbl>
              <a:tblPr firstRow="1" bandRow="1">
                <a:noFill/>
                <a:tableStyleId>{04002099-0CDF-475F-ACF6-5B7243B39346}</a:tableStyleId>
              </a:tblPr>
              <a:tblGrid>
                <a:gridCol w="2588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8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028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31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 u="none" strike="noStrike" cap="none"/>
                        <a:t>Column Family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 u="none" strike="noStrike" cap="none"/>
                        <a:t>Column-name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 u="none" strike="noStrike" cap="none"/>
                        <a:t>Example</a:t>
                      </a:r>
                      <a:endParaRPr sz="1100"/>
                    </a:p>
                  </a:txBody>
                  <a:tcPr marL="21425" marR="21425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6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clean-tweet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NER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/>
                        <a:t>Shooting a Chrome &lt;em class='NUMBER'&gt;.50&lt;/em&gt; Cal Machine Gun on the &lt;em class='LOCATION'&gt;Vegas&lt;/em&gt; &lt;em class='LOCATION'&gt;Strip&lt;/em&gt; #lasvegas #vegas #shooting #SaturdayMotivation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None/>
                      </a:pPr>
                      <a:r>
                        <a:rPr lang="en"/>
                        <a:t> https://t.co/ZroMarY7un</a:t>
                      </a:r>
                      <a:endParaRPr/>
                    </a:p>
                  </a:txBody>
                  <a:tcPr marL="68600" marR="68600" marT="34300" marB="3430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785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clean-tweet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POS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/>
                        <a:t>&lt;em class='NN'&gt;RT&lt;/em&gt; &lt;em class='NN'&gt;@troyglidden&lt;/em&gt; : &lt;em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None/>
                      </a:pPr>
                      <a:r>
                        <a:rPr lang="en"/>
                        <a:t>                                         class='NN'&gt;Scanner&lt;/em&gt; ...</a:t>
                      </a:r>
                      <a:endParaRPr/>
                    </a:p>
                  </a:txBody>
                  <a:tcPr marL="68600" marR="68600" marT="34300" marB="3430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735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clean-tweet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clean-text-cla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None/>
                      </a:pPr>
                      <a:r>
                        <a:rPr lang="en"/>
                        <a:t>security guard shot leg 32nd floor unk hotel vegas shooting</a:t>
                      </a:r>
                      <a:endParaRPr/>
                    </a:p>
                  </a:txBody>
                  <a:tcPr marL="68600" marR="68600" marT="34300" marB="3430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735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clean-tweet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clean-text-cta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/>
                        <a:t>security guard shot leg 32nd floor unk hotel vegas shooting</a:t>
                      </a:r>
                      <a:endParaRPr sz="1400"/>
                    </a:p>
                  </a:txBody>
                  <a:tcPr marL="68600" marR="68600" marT="34300" marB="3430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735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clean-tweet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clean-text-solr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/>
                        <a:t>security guard shot leg 32nd floor unk hotel vegas shooting</a:t>
                      </a:r>
                      <a:endParaRPr sz="1400"/>
                    </a:p>
                  </a:txBody>
                  <a:tcPr marL="68600" marR="68600" marT="34300" marB="3430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1625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clean-tweet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clean-tokens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None/>
                      </a:pPr>
                      <a:r>
                        <a:rPr lang="en">
                          <a:solidFill>
                            <a:srgbClr val="434343"/>
                          </a:solidFill>
                        </a:rPr>
                        <a:t>shooting;chrome;50;cal;machine;gun;vega;strip;lasvega;vega;shooting;saturdaymotivation;</a:t>
                      </a:r>
                      <a:endParaRPr>
                        <a:solidFill>
                          <a:srgbClr val="FF0000"/>
                        </a:solidFill>
                      </a:endParaRPr>
                    </a:p>
                  </a:txBody>
                  <a:tcPr marL="68600" marR="68600" marT="34300" marB="3430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735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clean-tweet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dates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/>
                        <a:t>Aug;21;2017;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68600" marR="68600" marT="34300" marB="3430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735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clean-tweet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geo-location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68600" marR="68600" marT="34300" marB="3430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22" name="Shape 122"/>
          <p:cNvSpPr txBox="1"/>
          <p:nvPr/>
        </p:nvSpPr>
        <p:spPr>
          <a:xfrm>
            <a:off x="943100" y="0"/>
            <a:ext cx="7490400" cy="59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Merriweather"/>
                <a:ea typeface="Merriweather"/>
                <a:cs typeface="Merriweather"/>
                <a:sym typeface="Merriweather"/>
              </a:rPr>
              <a:t>Schemas Provided in HBase</a:t>
            </a:r>
            <a:endParaRPr sz="3000">
              <a:latin typeface="Merriweather"/>
              <a:ea typeface="Merriweather"/>
              <a:cs typeface="Merriweather"/>
              <a:sym typeface="Merriweather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" name="Shape 127"/>
          <p:cNvGraphicFramePr/>
          <p:nvPr/>
        </p:nvGraphicFramePr>
        <p:xfrm>
          <a:off x="1524001" y="815275"/>
          <a:ext cx="5863050" cy="3747255"/>
        </p:xfrm>
        <a:graphic>
          <a:graphicData uri="http://schemas.openxmlformats.org/drawingml/2006/table">
            <a:tbl>
              <a:tblPr firstRow="1" bandRow="1">
                <a:noFill/>
                <a:tableStyleId>{04002099-0CDF-475F-ACF6-5B7243B39346}</a:tableStyleId>
              </a:tblPr>
              <a:tblGrid>
                <a:gridCol w="1954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54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543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364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Column Family</a:t>
                      </a:r>
                      <a:endParaRPr sz="1400"/>
                    </a:p>
                  </a:txBody>
                  <a:tcPr marL="68600" marR="68600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Column Name</a:t>
                      </a:r>
                      <a:endParaRPr sz="1400"/>
                    </a:p>
                  </a:txBody>
                  <a:tcPr marL="68600" marR="68600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Example</a:t>
                      </a:r>
                      <a:endParaRPr sz="1400"/>
                    </a:p>
                  </a:txBody>
                  <a:tcPr marL="68600" marR="68600" marT="34300" marB="3430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97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clean-tweet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geom-type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/>
                    </a:p>
                  </a:txBody>
                  <a:tcPr marL="21425" marR="21425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6425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clean-tweet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hashtags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#lasvegas,#vegas,#shooting,#SaturdayMotivation</a:t>
                      </a:r>
                      <a:endParaRPr sz="1100"/>
                    </a:p>
                  </a:txBody>
                  <a:tcPr marL="21425" marR="21425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302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clean-tweet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long-url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None/>
                      </a:pPr>
                      <a:r>
                        <a:rPr lang="en"/>
                        <a:t>http://freebeacon.com/culture/shooting-a-chrome-50-cal-machine-gun-on-the-vegas-strip/</a:t>
                      </a:r>
                      <a:endParaRPr/>
                    </a:p>
                  </a:txBody>
                  <a:tcPr marL="21425" marR="21425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6425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clean-tweet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mentions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troyglidden</a:t>
                      </a:r>
                      <a:endParaRPr sz="1100"/>
                    </a:p>
                  </a:txBody>
                  <a:tcPr marL="21425" marR="21425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6425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clean-tweet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rt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false</a:t>
                      </a:r>
                      <a:endParaRPr sz="1100"/>
                    </a:p>
                  </a:txBody>
                  <a:tcPr marL="21425" marR="21425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9775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clean-tweet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sner-locations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Vegas;Strip;</a:t>
                      </a:r>
                      <a:endParaRPr sz="1100"/>
                    </a:p>
                  </a:txBody>
                  <a:tcPr marL="21425" marR="21425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9775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clean-tweet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sner-organizations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/>
                    </a:p>
                  </a:txBody>
                  <a:tcPr marL="21425" marR="21425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9775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clean-tweet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sner-people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/>
                    </a:p>
                  </a:txBody>
                  <a:tcPr marL="21425" marR="21425" marT="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6425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clean-tweet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solr-gemo</a:t>
                      </a:r>
                      <a:endParaRPr sz="1100"/>
                    </a:p>
                  </a:txBody>
                  <a:tcPr marL="21425" marR="21425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/>
                    </a:p>
                  </a:txBody>
                  <a:tcPr marL="21425" marR="21425" marT="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28" name="Shape 128"/>
          <p:cNvSpPr txBox="1"/>
          <p:nvPr/>
        </p:nvSpPr>
        <p:spPr>
          <a:xfrm>
            <a:off x="911350" y="0"/>
            <a:ext cx="7490400" cy="59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Merriweather"/>
                <a:ea typeface="Merriweather"/>
                <a:cs typeface="Merriweather"/>
                <a:sym typeface="Merriweather"/>
              </a:rPr>
              <a:t>Schemas Provided in HBase</a:t>
            </a:r>
            <a:endParaRPr sz="3000"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129" name="Shape 129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aradigm">
  <a:themeElements>
    <a:clrScheme name="Paradigm">
      <a:dk1>
        <a:srgbClr val="31394D"/>
      </a:dk1>
      <a:lt1>
        <a:srgbClr val="FFFFFF"/>
      </a:lt1>
      <a:dk2>
        <a:srgbClr val="666666"/>
      </a:dk2>
      <a:lt2>
        <a:srgbClr val="626B73"/>
      </a:lt2>
      <a:accent1>
        <a:srgbClr val="002F4A"/>
      </a:accent1>
      <a:accent2>
        <a:srgbClr val="D9C4B1"/>
      </a:accent2>
      <a:accent3>
        <a:srgbClr val="EDE3DA"/>
      </a:accent3>
      <a:accent4>
        <a:srgbClr val="B85741"/>
      </a:accent4>
      <a:accent5>
        <a:srgbClr val="009384"/>
      </a:accent5>
      <a:accent6>
        <a:srgbClr val="D0F6FF"/>
      </a:accent6>
      <a:hlink>
        <a:srgbClr val="009384"/>
      </a:hlink>
      <a:folHlink>
        <a:srgbClr val="00938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1278</Words>
  <Application>Microsoft Office PowerPoint</Application>
  <PresentationFormat>On-screen Show (16:9)</PresentationFormat>
  <Paragraphs>389</Paragraphs>
  <Slides>35</Slides>
  <Notes>34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1" baseType="lpstr">
      <vt:lpstr>Calibri</vt:lpstr>
      <vt:lpstr>Merriweather</vt:lpstr>
      <vt:lpstr>Roboto</vt:lpstr>
      <vt:lpstr>Arial</vt:lpstr>
      <vt:lpstr>Times New Roman</vt:lpstr>
      <vt:lpstr>Paradigm</vt:lpstr>
      <vt:lpstr>Collection Management Tweet</vt:lpstr>
      <vt:lpstr>Purpose of CMT</vt:lpstr>
      <vt:lpstr>Tweet Processing Overview</vt:lpstr>
      <vt:lpstr>Previous Arch.: JSON to HBase</vt:lpstr>
      <vt:lpstr>Current Arch.: JSON to HBase</vt:lpstr>
      <vt:lpstr>Parsing</vt:lpstr>
      <vt:lpstr>Cleaning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Social Network</vt:lpstr>
      <vt:lpstr>Overview</vt:lpstr>
      <vt:lpstr>Initial Data: JSON</vt:lpstr>
      <vt:lpstr>Pre-processing data for social network</vt:lpstr>
      <vt:lpstr>Challenges of working with JSON file</vt:lpstr>
      <vt:lpstr>Commands to convert JSON to CSV</vt:lpstr>
      <vt:lpstr>Sample pruned CSV file </vt:lpstr>
      <vt:lpstr>Social Network</vt:lpstr>
      <vt:lpstr>RDF triplestore</vt:lpstr>
      <vt:lpstr> What is triplestore?</vt:lpstr>
      <vt:lpstr>Why Triplestore?</vt:lpstr>
      <vt:lpstr>Convert CSV to RDF N-Triple File</vt:lpstr>
      <vt:lpstr>N Triple file sample</vt:lpstr>
      <vt:lpstr>Triplestore Database</vt:lpstr>
      <vt:lpstr>Triplestore Database</vt:lpstr>
      <vt:lpstr>Front End Team Interface</vt:lpstr>
      <vt:lpstr>Front End Team Interface</vt:lpstr>
      <vt:lpstr>Front End Team Interface</vt:lpstr>
      <vt:lpstr>Time to upload data</vt:lpstr>
      <vt:lpstr>Challenges and Future Works</vt:lpstr>
      <vt:lpstr>Acknowledgment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Collection Management Tweet</dc:title>
  <dc:creator>Farnaz Khaghani</dc:creator>
  <cp:lastModifiedBy>Farnaz Khaghani</cp:lastModifiedBy>
  <cp:revision>3</cp:revision>
  <dcterms:modified xsi:type="dcterms:W3CDTF">2018-02-02T15:52:25Z</dcterms:modified>
</cp:coreProperties>
</file>