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8"/>
  </p:notesMasterIdLst>
  <p:sldIdLst>
    <p:sldId id="257" r:id="rId2"/>
    <p:sldId id="258" r:id="rId3"/>
    <p:sldId id="259" r:id="rId4"/>
    <p:sldId id="260" r:id="rId5"/>
    <p:sldId id="261" r:id="rId6"/>
    <p:sldId id="262" r:id="rId7"/>
  </p:sldIdLst>
  <p:sldSz cx="6858000" cy="9144000" type="screen4x3"/>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0" roundtripDataSignature="AMtx7mjXGUV5N5hJQBkrVihliFTT/7V9G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91" d="100"/>
          <a:sy n="91" d="100"/>
        </p:scale>
        <p:origin x="3432" y="184"/>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customschemas.google.com/relationships/presentationmetadata" Target="metadata"/><Relationship Id="rId4" Type="http://schemas.openxmlformats.org/officeDocument/2006/relationships/slide" Target="slides/slide3.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840" cy="466434"/>
          </a:xfrm>
          <a:prstGeom prst="rect">
            <a:avLst/>
          </a:prstGeom>
          <a:noFill/>
          <a:ln>
            <a:noFill/>
          </a:ln>
        </p:spPr>
        <p:txBody>
          <a:bodyPr spcFirstLastPara="1" wrap="square" lIns="93175" tIns="46575" rIns="93175" bIns="46575"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70938" y="0"/>
            <a:ext cx="3037840" cy="466434"/>
          </a:xfrm>
          <a:prstGeom prst="rect">
            <a:avLst/>
          </a:prstGeom>
          <a:noFill/>
          <a:ln>
            <a:noFill/>
          </a:ln>
        </p:spPr>
        <p:txBody>
          <a:bodyPr spcFirstLastPara="1" wrap="square" lIns="93175" tIns="46575" rIns="93175" bIns="46575"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28863" y="1162050"/>
            <a:ext cx="2352675"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1040" y="4473892"/>
            <a:ext cx="5608320" cy="3660458"/>
          </a:xfrm>
          <a:prstGeom prst="rect">
            <a:avLst/>
          </a:prstGeom>
          <a:noFill/>
          <a:ln>
            <a:noFill/>
          </a:ln>
        </p:spPr>
        <p:txBody>
          <a:bodyPr spcFirstLastPara="1" wrap="square" lIns="93175" tIns="46575" rIns="93175" bIns="46575"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29967"/>
            <a:ext cx="3037840" cy="466433"/>
          </a:xfrm>
          <a:prstGeom prst="rect">
            <a:avLst/>
          </a:prstGeom>
          <a:noFill/>
          <a:ln>
            <a:noFill/>
          </a:ln>
        </p:spPr>
        <p:txBody>
          <a:bodyPr spcFirstLastPara="1" wrap="square" lIns="93175" tIns="46575" rIns="93175" bIns="46575"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70938" y="8829967"/>
            <a:ext cx="3037840" cy="466433"/>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2328863" y="1162050"/>
            <a:ext cx="2352675"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701040" y="4473892"/>
            <a:ext cx="5608320" cy="3660458"/>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endParaRPr/>
          </a:p>
        </p:txBody>
      </p:sp>
      <p:sp>
        <p:nvSpPr>
          <p:cNvPr id="93" name="Google Shape;93;p2:notes"/>
          <p:cNvSpPr txBox="1">
            <a:spLocks noGrp="1"/>
          </p:cNvSpPr>
          <p:nvPr>
            <p:ph type="sldNum" idx="12"/>
          </p:nvPr>
        </p:nvSpPr>
        <p:spPr>
          <a:xfrm>
            <a:off x="3970938" y="8829967"/>
            <a:ext cx="3037840" cy="466433"/>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2328863" y="1162050"/>
            <a:ext cx="2352675"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701040" y="4473892"/>
            <a:ext cx="5608320" cy="3660458"/>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endParaRPr/>
          </a:p>
        </p:txBody>
      </p:sp>
      <p:sp>
        <p:nvSpPr>
          <p:cNvPr id="93" name="Google Shape;93;p2:notes"/>
          <p:cNvSpPr txBox="1">
            <a:spLocks noGrp="1"/>
          </p:cNvSpPr>
          <p:nvPr>
            <p:ph type="sldNum" idx="12"/>
          </p:nvPr>
        </p:nvSpPr>
        <p:spPr>
          <a:xfrm>
            <a:off x="3970938" y="8829967"/>
            <a:ext cx="3037840" cy="466433"/>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2</a:t>
            </a:fld>
            <a:endParaRPr/>
          </a:p>
        </p:txBody>
      </p:sp>
    </p:spTree>
    <p:extLst>
      <p:ext uri="{BB962C8B-B14F-4D97-AF65-F5344CB8AC3E}">
        <p14:creationId xmlns:p14="http://schemas.microsoft.com/office/powerpoint/2010/main" val="3285394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2328863" y="1162050"/>
            <a:ext cx="2352675"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701040" y="4473892"/>
            <a:ext cx="5608320" cy="3660458"/>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endParaRPr/>
          </a:p>
        </p:txBody>
      </p:sp>
      <p:sp>
        <p:nvSpPr>
          <p:cNvPr id="93" name="Google Shape;93;p2:notes"/>
          <p:cNvSpPr txBox="1">
            <a:spLocks noGrp="1"/>
          </p:cNvSpPr>
          <p:nvPr>
            <p:ph type="sldNum" idx="12"/>
          </p:nvPr>
        </p:nvSpPr>
        <p:spPr>
          <a:xfrm>
            <a:off x="3970938" y="8829967"/>
            <a:ext cx="3037840" cy="466433"/>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3</a:t>
            </a:fld>
            <a:endParaRPr/>
          </a:p>
        </p:txBody>
      </p:sp>
    </p:spTree>
    <p:extLst>
      <p:ext uri="{BB962C8B-B14F-4D97-AF65-F5344CB8AC3E}">
        <p14:creationId xmlns:p14="http://schemas.microsoft.com/office/powerpoint/2010/main" val="3841332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2328863" y="1162050"/>
            <a:ext cx="2352675"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701040" y="4473892"/>
            <a:ext cx="5608320" cy="3660458"/>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endParaRPr/>
          </a:p>
        </p:txBody>
      </p:sp>
      <p:sp>
        <p:nvSpPr>
          <p:cNvPr id="93" name="Google Shape;93;p2:notes"/>
          <p:cNvSpPr txBox="1">
            <a:spLocks noGrp="1"/>
          </p:cNvSpPr>
          <p:nvPr>
            <p:ph type="sldNum" idx="12"/>
          </p:nvPr>
        </p:nvSpPr>
        <p:spPr>
          <a:xfrm>
            <a:off x="3970938" y="8829967"/>
            <a:ext cx="3037840" cy="466433"/>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4</a:t>
            </a:fld>
            <a:endParaRPr/>
          </a:p>
        </p:txBody>
      </p:sp>
    </p:spTree>
    <p:extLst>
      <p:ext uri="{BB962C8B-B14F-4D97-AF65-F5344CB8AC3E}">
        <p14:creationId xmlns:p14="http://schemas.microsoft.com/office/powerpoint/2010/main" val="2053411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2328863" y="1162050"/>
            <a:ext cx="2352675"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701040" y="4473892"/>
            <a:ext cx="5608320" cy="3660458"/>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endParaRPr/>
          </a:p>
        </p:txBody>
      </p:sp>
      <p:sp>
        <p:nvSpPr>
          <p:cNvPr id="93" name="Google Shape;93;p2:notes"/>
          <p:cNvSpPr txBox="1">
            <a:spLocks noGrp="1"/>
          </p:cNvSpPr>
          <p:nvPr>
            <p:ph type="sldNum" idx="12"/>
          </p:nvPr>
        </p:nvSpPr>
        <p:spPr>
          <a:xfrm>
            <a:off x="3970938" y="8829967"/>
            <a:ext cx="3037840" cy="466433"/>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5</a:t>
            </a:fld>
            <a:endParaRPr/>
          </a:p>
        </p:txBody>
      </p:sp>
    </p:spTree>
    <p:extLst>
      <p:ext uri="{BB962C8B-B14F-4D97-AF65-F5344CB8AC3E}">
        <p14:creationId xmlns:p14="http://schemas.microsoft.com/office/powerpoint/2010/main" val="15687478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2328863" y="1162050"/>
            <a:ext cx="2352675"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701040" y="4473892"/>
            <a:ext cx="5608320" cy="3660458"/>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endParaRPr/>
          </a:p>
        </p:txBody>
      </p:sp>
      <p:sp>
        <p:nvSpPr>
          <p:cNvPr id="93" name="Google Shape;93;p2:notes"/>
          <p:cNvSpPr txBox="1">
            <a:spLocks noGrp="1"/>
          </p:cNvSpPr>
          <p:nvPr>
            <p:ph type="sldNum" idx="12"/>
          </p:nvPr>
        </p:nvSpPr>
        <p:spPr>
          <a:xfrm>
            <a:off x="3970938" y="8829967"/>
            <a:ext cx="3037840" cy="466433"/>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3277290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4"/>
          <p:cNvSpPr txBox="1">
            <a:spLocks noGrp="1"/>
          </p:cNvSpPr>
          <p:nvPr>
            <p:ph type="ctrTitle"/>
          </p:nvPr>
        </p:nvSpPr>
        <p:spPr>
          <a:xfrm>
            <a:off x="514350" y="1496484"/>
            <a:ext cx="5829300" cy="3183467"/>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
          <p:cNvSpPr txBox="1">
            <a:spLocks noGrp="1"/>
          </p:cNvSpPr>
          <p:nvPr>
            <p:ph type="subTitle" idx="1"/>
          </p:nvPr>
        </p:nvSpPr>
        <p:spPr>
          <a:xfrm>
            <a:off x="857250" y="4802717"/>
            <a:ext cx="5143500" cy="2207683"/>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18" name="Google Shape;18;p4"/>
          <p:cNvSpPr txBox="1">
            <a:spLocks noGrp="1"/>
          </p:cNvSpPr>
          <p:nvPr>
            <p:ph type="dt" idx="10"/>
          </p:nvPr>
        </p:nvSpPr>
        <p:spPr>
          <a:xfrm>
            <a:off x="471488" y="8475136"/>
            <a:ext cx="1543050" cy="4868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4"/>
          <p:cNvSpPr txBox="1">
            <a:spLocks noGrp="1"/>
          </p:cNvSpPr>
          <p:nvPr>
            <p:ph type="ftr" idx="11"/>
          </p:nvPr>
        </p:nvSpPr>
        <p:spPr>
          <a:xfrm>
            <a:off x="2271713" y="8475136"/>
            <a:ext cx="2314575" cy="4868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4"/>
          <p:cNvSpPr txBox="1">
            <a:spLocks noGrp="1"/>
          </p:cNvSpPr>
          <p:nvPr>
            <p:ph type="sldNum" idx="12"/>
          </p:nvPr>
        </p:nvSpPr>
        <p:spPr>
          <a:xfrm>
            <a:off x="4843463" y="8475136"/>
            <a:ext cx="1543050" cy="4868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471488" y="486836"/>
            <a:ext cx="5915025" cy="17674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txBox="1">
            <a:spLocks noGrp="1"/>
          </p:cNvSpPr>
          <p:nvPr>
            <p:ph type="body" idx="1"/>
          </p:nvPr>
        </p:nvSpPr>
        <p:spPr>
          <a:xfrm rot="5400000">
            <a:off x="528108" y="2377546"/>
            <a:ext cx="5801784" cy="59150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5" name="Google Shape;75;p13"/>
          <p:cNvSpPr txBox="1">
            <a:spLocks noGrp="1"/>
          </p:cNvSpPr>
          <p:nvPr>
            <p:ph type="dt" idx="10"/>
          </p:nvPr>
        </p:nvSpPr>
        <p:spPr>
          <a:xfrm>
            <a:off x="471488" y="8475136"/>
            <a:ext cx="1543050" cy="4868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2271713" y="8475136"/>
            <a:ext cx="2314575" cy="4868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a:off x="4843463" y="8475136"/>
            <a:ext cx="1543050" cy="4868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4"/>
          <p:cNvSpPr txBox="1">
            <a:spLocks noGrp="1"/>
          </p:cNvSpPr>
          <p:nvPr>
            <p:ph type="title"/>
          </p:nvPr>
        </p:nvSpPr>
        <p:spPr>
          <a:xfrm rot="5400000">
            <a:off x="1772576" y="3622015"/>
            <a:ext cx="7749117" cy="147875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4"/>
          <p:cNvSpPr txBox="1">
            <a:spLocks noGrp="1"/>
          </p:cNvSpPr>
          <p:nvPr>
            <p:ph type="body" idx="1"/>
          </p:nvPr>
        </p:nvSpPr>
        <p:spPr>
          <a:xfrm rot="5400000">
            <a:off x="-1227799" y="2186121"/>
            <a:ext cx="7749117" cy="435054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1" name="Google Shape;81;p14"/>
          <p:cNvSpPr txBox="1">
            <a:spLocks noGrp="1"/>
          </p:cNvSpPr>
          <p:nvPr>
            <p:ph type="dt" idx="10"/>
          </p:nvPr>
        </p:nvSpPr>
        <p:spPr>
          <a:xfrm>
            <a:off x="471488" y="8475136"/>
            <a:ext cx="1543050" cy="4868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4"/>
          <p:cNvSpPr txBox="1">
            <a:spLocks noGrp="1"/>
          </p:cNvSpPr>
          <p:nvPr>
            <p:ph type="ftr" idx="11"/>
          </p:nvPr>
        </p:nvSpPr>
        <p:spPr>
          <a:xfrm>
            <a:off x="2271713" y="8475136"/>
            <a:ext cx="2314575" cy="4868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sldNum" idx="12"/>
          </p:nvPr>
        </p:nvSpPr>
        <p:spPr>
          <a:xfrm>
            <a:off x="4843463" y="8475136"/>
            <a:ext cx="1543050" cy="4868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471488" y="486836"/>
            <a:ext cx="5915025" cy="17674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5"/>
          <p:cNvSpPr txBox="1">
            <a:spLocks noGrp="1"/>
          </p:cNvSpPr>
          <p:nvPr>
            <p:ph type="body" idx="1"/>
          </p:nvPr>
        </p:nvSpPr>
        <p:spPr>
          <a:xfrm>
            <a:off x="471488" y="2434167"/>
            <a:ext cx="5915025" cy="580178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4" name="Google Shape;24;p5"/>
          <p:cNvSpPr txBox="1">
            <a:spLocks noGrp="1"/>
          </p:cNvSpPr>
          <p:nvPr>
            <p:ph type="dt" idx="10"/>
          </p:nvPr>
        </p:nvSpPr>
        <p:spPr>
          <a:xfrm>
            <a:off x="471488" y="8475136"/>
            <a:ext cx="1543050" cy="4868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5"/>
          <p:cNvSpPr txBox="1">
            <a:spLocks noGrp="1"/>
          </p:cNvSpPr>
          <p:nvPr>
            <p:ph type="ftr" idx="11"/>
          </p:nvPr>
        </p:nvSpPr>
        <p:spPr>
          <a:xfrm>
            <a:off x="2271713" y="8475136"/>
            <a:ext cx="2314575" cy="4868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5"/>
          <p:cNvSpPr txBox="1">
            <a:spLocks noGrp="1"/>
          </p:cNvSpPr>
          <p:nvPr>
            <p:ph type="sldNum" idx="12"/>
          </p:nvPr>
        </p:nvSpPr>
        <p:spPr>
          <a:xfrm>
            <a:off x="4843463" y="8475136"/>
            <a:ext cx="1543050" cy="4868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67916" y="2279653"/>
            <a:ext cx="5915025" cy="380364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467916" y="6119286"/>
            <a:ext cx="5915025" cy="200024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800"/>
              <a:buNone/>
              <a:defRPr sz="1800">
                <a:solidFill>
                  <a:schemeClr val="dk1"/>
                </a:solidFill>
              </a:defRPr>
            </a:lvl1pPr>
            <a:lvl2pPr marL="914400" lvl="1" indent="-228600" algn="l">
              <a:lnSpc>
                <a:spcPct val="90000"/>
              </a:lnSpc>
              <a:spcBef>
                <a:spcPts val="375"/>
              </a:spcBef>
              <a:spcAft>
                <a:spcPts val="0"/>
              </a:spcAft>
              <a:buClr>
                <a:srgbClr val="888888"/>
              </a:buClr>
              <a:buSzPts val="1500"/>
              <a:buNone/>
              <a:defRPr sz="1500">
                <a:solidFill>
                  <a:srgbClr val="888888"/>
                </a:solidFill>
              </a:defRPr>
            </a:lvl2pPr>
            <a:lvl3pPr marL="1371600" lvl="2" indent="-228600" algn="l">
              <a:lnSpc>
                <a:spcPct val="90000"/>
              </a:lnSpc>
              <a:spcBef>
                <a:spcPts val="375"/>
              </a:spcBef>
              <a:spcAft>
                <a:spcPts val="0"/>
              </a:spcAft>
              <a:buClr>
                <a:srgbClr val="888888"/>
              </a:buClr>
              <a:buSzPts val="1350"/>
              <a:buNone/>
              <a:defRPr sz="1350">
                <a:solidFill>
                  <a:srgbClr val="888888"/>
                </a:solidFill>
              </a:defRPr>
            </a:lvl3pPr>
            <a:lvl4pPr marL="1828800" lvl="3" indent="-228600" algn="l">
              <a:lnSpc>
                <a:spcPct val="90000"/>
              </a:lnSpc>
              <a:spcBef>
                <a:spcPts val="375"/>
              </a:spcBef>
              <a:spcAft>
                <a:spcPts val="0"/>
              </a:spcAft>
              <a:buClr>
                <a:srgbClr val="888888"/>
              </a:buClr>
              <a:buSzPts val="1200"/>
              <a:buNone/>
              <a:defRPr sz="1200">
                <a:solidFill>
                  <a:srgbClr val="888888"/>
                </a:solidFill>
              </a:defRPr>
            </a:lvl4pPr>
            <a:lvl5pPr marL="2286000" lvl="4" indent="-228600" algn="l">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30" name="Google Shape;30;p6"/>
          <p:cNvSpPr txBox="1">
            <a:spLocks noGrp="1"/>
          </p:cNvSpPr>
          <p:nvPr>
            <p:ph type="dt" idx="10"/>
          </p:nvPr>
        </p:nvSpPr>
        <p:spPr>
          <a:xfrm>
            <a:off x="471488" y="8475136"/>
            <a:ext cx="1543050" cy="4868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6"/>
          <p:cNvSpPr txBox="1">
            <a:spLocks noGrp="1"/>
          </p:cNvSpPr>
          <p:nvPr>
            <p:ph type="ftr" idx="11"/>
          </p:nvPr>
        </p:nvSpPr>
        <p:spPr>
          <a:xfrm>
            <a:off x="2271713" y="8475136"/>
            <a:ext cx="2314575" cy="4868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6"/>
          <p:cNvSpPr txBox="1">
            <a:spLocks noGrp="1"/>
          </p:cNvSpPr>
          <p:nvPr>
            <p:ph type="sldNum" idx="12"/>
          </p:nvPr>
        </p:nvSpPr>
        <p:spPr>
          <a:xfrm>
            <a:off x="4843463" y="8475136"/>
            <a:ext cx="1543050" cy="4868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471488" y="486836"/>
            <a:ext cx="5915025" cy="17674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7"/>
          <p:cNvSpPr txBox="1">
            <a:spLocks noGrp="1"/>
          </p:cNvSpPr>
          <p:nvPr>
            <p:ph type="body" idx="1"/>
          </p:nvPr>
        </p:nvSpPr>
        <p:spPr>
          <a:xfrm>
            <a:off x="471488" y="2434167"/>
            <a:ext cx="2914650" cy="580178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6" name="Google Shape;36;p7"/>
          <p:cNvSpPr txBox="1">
            <a:spLocks noGrp="1"/>
          </p:cNvSpPr>
          <p:nvPr>
            <p:ph type="body" idx="2"/>
          </p:nvPr>
        </p:nvSpPr>
        <p:spPr>
          <a:xfrm>
            <a:off x="3471863" y="2434167"/>
            <a:ext cx="2914650" cy="580178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7" name="Google Shape;37;p7"/>
          <p:cNvSpPr txBox="1">
            <a:spLocks noGrp="1"/>
          </p:cNvSpPr>
          <p:nvPr>
            <p:ph type="dt" idx="10"/>
          </p:nvPr>
        </p:nvSpPr>
        <p:spPr>
          <a:xfrm>
            <a:off x="471488" y="8475136"/>
            <a:ext cx="1543050" cy="4868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7"/>
          <p:cNvSpPr txBox="1">
            <a:spLocks noGrp="1"/>
          </p:cNvSpPr>
          <p:nvPr>
            <p:ph type="ftr" idx="11"/>
          </p:nvPr>
        </p:nvSpPr>
        <p:spPr>
          <a:xfrm>
            <a:off x="2271713" y="8475136"/>
            <a:ext cx="2314575" cy="4868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7"/>
          <p:cNvSpPr txBox="1">
            <a:spLocks noGrp="1"/>
          </p:cNvSpPr>
          <p:nvPr>
            <p:ph type="sldNum" idx="12"/>
          </p:nvPr>
        </p:nvSpPr>
        <p:spPr>
          <a:xfrm>
            <a:off x="4843463" y="8475136"/>
            <a:ext cx="1543050" cy="4868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72381" y="486836"/>
            <a:ext cx="5915025" cy="17674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72381" y="2241551"/>
            <a:ext cx="2901255" cy="1098549"/>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3" name="Google Shape;43;p8"/>
          <p:cNvSpPr txBox="1">
            <a:spLocks noGrp="1"/>
          </p:cNvSpPr>
          <p:nvPr>
            <p:ph type="body" idx="2"/>
          </p:nvPr>
        </p:nvSpPr>
        <p:spPr>
          <a:xfrm>
            <a:off x="472381" y="3340100"/>
            <a:ext cx="2901255" cy="491278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4" name="Google Shape;44;p8"/>
          <p:cNvSpPr txBox="1">
            <a:spLocks noGrp="1"/>
          </p:cNvSpPr>
          <p:nvPr>
            <p:ph type="body" idx="3"/>
          </p:nvPr>
        </p:nvSpPr>
        <p:spPr>
          <a:xfrm>
            <a:off x="3471863" y="2241551"/>
            <a:ext cx="2915543" cy="1098549"/>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5" name="Google Shape;45;p8"/>
          <p:cNvSpPr txBox="1">
            <a:spLocks noGrp="1"/>
          </p:cNvSpPr>
          <p:nvPr>
            <p:ph type="body" idx="4"/>
          </p:nvPr>
        </p:nvSpPr>
        <p:spPr>
          <a:xfrm>
            <a:off x="3471863" y="3340100"/>
            <a:ext cx="2915543" cy="491278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6" name="Google Shape;46;p8"/>
          <p:cNvSpPr txBox="1">
            <a:spLocks noGrp="1"/>
          </p:cNvSpPr>
          <p:nvPr>
            <p:ph type="dt" idx="10"/>
          </p:nvPr>
        </p:nvSpPr>
        <p:spPr>
          <a:xfrm>
            <a:off x="471488" y="8475136"/>
            <a:ext cx="1543050" cy="4868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8"/>
          <p:cNvSpPr txBox="1">
            <a:spLocks noGrp="1"/>
          </p:cNvSpPr>
          <p:nvPr>
            <p:ph type="ftr" idx="11"/>
          </p:nvPr>
        </p:nvSpPr>
        <p:spPr>
          <a:xfrm>
            <a:off x="2271713" y="8475136"/>
            <a:ext cx="2314575" cy="4868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8"/>
          <p:cNvSpPr txBox="1">
            <a:spLocks noGrp="1"/>
          </p:cNvSpPr>
          <p:nvPr>
            <p:ph type="sldNum" idx="12"/>
          </p:nvPr>
        </p:nvSpPr>
        <p:spPr>
          <a:xfrm>
            <a:off x="4843463" y="8475136"/>
            <a:ext cx="1543050" cy="4868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471488" y="486836"/>
            <a:ext cx="5915025" cy="17674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9"/>
          <p:cNvSpPr txBox="1">
            <a:spLocks noGrp="1"/>
          </p:cNvSpPr>
          <p:nvPr>
            <p:ph type="dt" idx="10"/>
          </p:nvPr>
        </p:nvSpPr>
        <p:spPr>
          <a:xfrm>
            <a:off x="471488" y="8475136"/>
            <a:ext cx="1543050" cy="4868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2271713" y="8475136"/>
            <a:ext cx="2314575" cy="4868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4843463" y="8475136"/>
            <a:ext cx="1543050" cy="4868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0"/>
          <p:cNvSpPr txBox="1">
            <a:spLocks noGrp="1"/>
          </p:cNvSpPr>
          <p:nvPr>
            <p:ph type="dt" idx="10"/>
          </p:nvPr>
        </p:nvSpPr>
        <p:spPr>
          <a:xfrm>
            <a:off x="471488" y="8475136"/>
            <a:ext cx="1543050" cy="4868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0"/>
          <p:cNvSpPr txBox="1">
            <a:spLocks noGrp="1"/>
          </p:cNvSpPr>
          <p:nvPr>
            <p:ph type="ftr" idx="11"/>
          </p:nvPr>
        </p:nvSpPr>
        <p:spPr>
          <a:xfrm>
            <a:off x="2271713" y="8475136"/>
            <a:ext cx="2314575" cy="4868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0"/>
          <p:cNvSpPr txBox="1">
            <a:spLocks noGrp="1"/>
          </p:cNvSpPr>
          <p:nvPr>
            <p:ph type="sldNum" idx="12"/>
          </p:nvPr>
        </p:nvSpPr>
        <p:spPr>
          <a:xfrm>
            <a:off x="4843463" y="8475136"/>
            <a:ext cx="1543050" cy="4868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1"/>
          <p:cNvSpPr txBox="1">
            <a:spLocks noGrp="1"/>
          </p:cNvSpPr>
          <p:nvPr>
            <p:ph type="title"/>
          </p:nvPr>
        </p:nvSpPr>
        <p:spPr>
          <a:xfrm>
            <a:off x="472381" y="609600"/>
            <a:ext cx="2211884" cy="2133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1"/>
          <p:cNvSpPr txBox="1">
            <a:spLocks noGrp="1"/>
          </p:cNvSpPr>
          <p:nvPr>
            <p:ph type="body" idx="1"/>
          </p:nvPr>
        </p:nvSpPr>
        <p:spPr>
          <a:xfrm>
            <a:off x="2915543" y="1316569"/>
            <a:ext cx="3471863" cy="6498167"/>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750"/>
              </a:spcBef>
              <a:spcAft>
                <a:spcPts val="0"/>
              </a:spcAft>
              <a:buClr>
                <a:schemeClr val="dk1"/>
              </a:buClr>
              <a:buSzPts val="2400"/>
              <a:buChar char="•"/>
              <a:defRPr sz="2400"/>
            </a:lvl1pPr>
            <a:lvl2pPr marL="914400" lvl="1" indent="-361950" algn="l">
              <a:lnSpc>
                <a:spcPct val="90000"/>
              </a:lnSpc>
              <a:spcBef>
                <a:spcPts val="375"/>
              </a:spcBef>
              <a:spcAft>
                <a:spcPts val="0"/>
              </a:spcAft>
              <a:buClr>
                <a:schemeClr val="dk1"/>
              </a:buClr>
              <a:buSzPts val="2100"/>
              <a:buChar char="•"/>
              <a:defRPr sz="2100"/>
            </a:lvl2pPr>
            <a:lvl3pPr marL="1371600" lvl="2" indent="-342900" algn="l">
              <a:lnSpc>
                <a:spcPct val="90000"/>
              </a:lnSpc>
              <a:spcBef>
                <a:spcPts val="375"/>
              </a:spcBef>
              <a:spcAft>
                <a:spcPts val="0"/>
              </a:spcAft>
              <a:buClr>
                <a:schemeClr val="dk1"/>
              </a:buClr>
              <a:buSzPts val="1800"/>
              <a:buChar char="•"/>
              <a:defRPr sz="1800"/>
            </a:lvl3pPr>
            <a:lvl4pPr marL="1828800" lvl="3" indent="-323850" algn="l">
              <a:lnSpc>
                <a:spcPct val="90000"/>
              </a:lnSpc>
              <a:spcBef>
                <a:spcPts val="375"/>
              </a:spcBef>
              <a:spcAft>
                <a:spcPts val="0"/>
              </a:spcAft>
              <a:buClr>
                <a:schemeClr val="dk1"/>
              </a:buClr>
              <a:buSzPts val="1500"/>
              <a:buChar char="•"/>
              <a:defRPr sz="1500"/>
            </a:lvl4pPr>
            <a:lvl5pPr marL="2286000" lvl="4" indent="-323850" algn="l">
              <a:lnSpc>
                <a:spcPct val="90000"/>
              </a:lnSpc>
              <a:spcBef>
                <a:spcPts val="375"/>
              </a:spcBef>
              <a:spcAft>
                <a:spcPts val="0"/>
              </a:spcAft>
              <a:buClr>
                <a:schemeClr val="dk1"/>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61" name="Google Shape;61;p11"/>
          <p:cNvSpPr txBox="1">
            <a:spLocks noGrp="1"/>
          </p:cNvSpPr>
          <p:nvPr>
            <p:ph type="body" idx="2"/>
          </p:nvPr>
        </p:nvSpPr>
        <p:spPr>
          <a:xfrm>
            <a:off x="472381" y="2743200"/>
            <a:ext cx="2211884" cy="508211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2" name="Google Shape;62;p11"/>
          <p:cNvSpPr txBox="1">
            <a:spLocks noGrp="1"/>
          </p:cNvSpPr>
          <p:nvPr>
            <p:ph type="dt" idx="10"/>
          </p:nvPr>
        </p:nvSpPr>
        <p:spPr>
          <a:xfrm>
            <a:off x="471488" y="8475136"/>
            <a:ext cx="1543050" cy="4868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2271713" y="8475136"/>
            <a:ext cx="2314575" cy="4868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4843463" y="8475136"/>
            <a:ext cx="1543050" cy="4868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472381" y="609600"/>
            <a:ext cx="2211884" cy="2133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a:spLocks noGrp="1"/>
          </p:cNvSpPr>
          <p:nvPr>
            <p:ph type="pic" idx="2"/>
          </p:nvPr>
        </p:nvSpPr>
        <p:spPr>
          <a:xfrm>
            <a:off x="2915543" y="1316569"/>
            <a:ext cx="3471863" cy="6498167"/>
          </a:xfrm>
          <a:prstGeom prst="rect">
            <a:avLst/>
          </a:prstGeom>
          <a:noFill/>
          <a:ln>
            <a:noFill/>
          </a:ln>
        </p:spPr>
      </p:sp>
      <p:sp>
        <p:nvSpPr>
          <p:cNvPr id="68" name="Google Shape;68;p12"/>
          <p:cNvSpPr txBox="1">
            <a:spLocks noGrp="1"/>
          </p:cNvSpPr>
          <p:nvPr>
            <p:ph type="body" idx="1"/>
          </p:nvPr>
        </p:nvSpPr>
        <p:spPr>
          <a:xfrm>
            <a:off x="472381" y="2743200"/>
            <a:ext cx="2211884" cy="508211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9" name="Google Shape;69;p12"/>
          <p:cNvSpPr txBox="1">
            <a:spLocks noGrp="1"/>
          </p:cNvSpPr>
          <p:nvPr>
            <p:ph type="dt" idx="10"/>
          </p:nvPr>
        </p:nvSpPr>
        <p:spPr>
          <a:xfrm>
            <a:off x="471488" y="8475136"/>
            <a:ext cx="1543050" cy="4868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2271713" y="8475136"/>
            <a:ext cx="2314575" cy="4868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4843463" y="8475136"/>
            <a:ext cx="1543050" cy="4868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
          <p:cNvSpPr txBox="1">
            <a:spLocks noGrp="1"/>
          </p:cNvSpPr>
          <p:nvPr>
            <p:ph type="title"/>
          </p:nvPr>
        </p:nvSpPr>
        <p:spPr>
          <a:xfrm>
            <a:off x="471488" y="486836"/>
            <a:ext cx="5915025" cy="1767417"/>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
          <p:cNvSpPr txBox="1">
            <a:spLocks noGrp="1"/>
          </p:cNvSpPr>
          <p:nvPr>
            <p:ph type="body" idx="1"/>
          </p:nvPr>
        </p:nvSpPr>
        <p:spPr>
          <a:xfrm>
            <a:off x="471488" y="2434167"/>
            <a:ext cx="5915025" cy="5801784"/>
          </a:xfrm>
          <a:prstGeom prst="rect">
            <a:avLst/>
          </a:prstGeom>
          <a:noFill/>
          <a:ln>
            <a:noFill/>
          </a:ln>
        </p:spPr>
        <p:txBody>
          <a:bodyPr spcFirstLastPara="1" wrap="square" lIns="91425" tIns="45700" rIns="91425" bIns="45700" anchor="t" anchorCtr="0">
            <a:norm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2" name="Google Shape;12;p3"/>
          <p:cNvSpPr txBox="1">
            <a:spLocks noGrp="1"/>
          </p:cNvSpPr>
          <p:nvPr>
            <p:ph type="dt" idx="10"/>
          </p:nvPr>
        </p:nvSpPr>
        <p:spPr>
          <a:xfrm>
            <a:off x="471488" y="8475136"/>
            <a:ext cx="1543050" cy="48683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
          <p:cNvSpPr txBox="1">
            <a:spLocks noGrp="1"/>
          </p:cNvSpPr>
          <p:nvPr>
            <p:ph type="ftr" idx="11"/>
          </p:nvPr>
        </p:nvSpPr>
        <p:spPr>
          <a:xfrm>
            <a:off x="2271713" y="8475136"/>
            <a:ext cx="2314575" cy="486833"/>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
          <p:cNvSpPr txBox="1">
            <a:spLocks noGrp="1"/>
          </p:cNvSpPr>
          <p:nvPr>
            <p:ph type="sldNum" idx="12"/>
          </p:nvPr>
        </p:nvSpPr>
        <p:spPr>
          <a:xfrm>
            <a:off x="4843463" y="8475136"/>
            <a:ext cx="1543050" cy="486833"/>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
          <p:cNvSpPr txBox="1"/>
          <p:nvPr/>
        </p:nvSpPr>
        <p:spPr>
          <a:xfrm>
            <a:off x="754500" y="923262"/>
            <a:ext cx="5349000" cy="1508065"/>
          </a:xfrm>
          <a:prstGeom prst="rect">
            <a:avLst/>
          </a:prstGeom>
          <a:noFill/>
          <a:ln w="50800" cap="flat" cmpd="sng">
            <a:solidFill>
              <a:srgbClr val="000000"/>
            </a:solidFill>
            <a:prstDash val="solid"/>
            <a:round/>
            <a:headEnd type="none" w="sm" len="sm"/>
            <a:tailEnd type="none" w="sm" len="sm"/>
          </a:ln>
        </p:spPr>
        <p:txBody>
          <a:bodyPr spcFirstLastPara="1" wrap="square" lIns="274300" tIns="274300" rIns="274300" bIns="274300" anchor="ctr" anchorCtr="0">
            <a:spAutoFit/>
          </a:bodyPr>
          <a:lstStyle/>
          <a:p>
            <a:pPr marL="0" marR="0" lvl="0" indent="0" algn="l" rtl="0">
              <a:spcBef>
                <a:spcPts val="0"/>
              </a:spcBef>
              <a:spcAft>
                <a:spcPts val="0"/>
              </a:spcAft>
              <a:buNone/>
            </a:pPr>
            <a:r>
              <a:rPr lang="en-US" sz="2000" dirty="0">
                <a:solidFill>
                  <a:srgbClr val="CE0058"/>
                </a:solidFill>
                <a:latin typeface="Acherus Grotesque" panose="02000505000000020004" pitchFamily="2" charset="77"/>
                <a:sym typeface="Arial"/>
              </a:rPr>
              <a:t>PORTRAIT OF MOOSE</a:t>
            </a:r>
            <a:endParaRPr dirty="0">
              <a:solidFill>
                <a:srgbClr val="CE0058"/>
              </a:solidFill>
              <a:latin typeface="Acherus Grotesque" panose="02000505000000020004" pitchFamily="2" charset="77"/>
            </a:endParaRPr>
          </a:p>
          <a:p>
            <a:pPr marL="0" marR="0" lvl="0" indent="0" algn="l" rtl="0">
              <a:spcBef>
                <a:spcPts val="0"/>
              </a:spcBef>
              <a:spcAft>
                <a:spcPts val="0"/>
              </a:spcAft>
              <a:buNone/>
            </a:pPr>
            <a:endParaRPr sz="1400" dirty="0">
              <a:solidFill>
                <a:srgbClr val="000000"/>
              </a:solidFill>
              <a:latin typeface="Arial"/>
              <a:ea typeface="Arial"/>
              <a:cs typeface="Arial"/>
              <a:sym typeface="Arial"/>
            </a:endParaRPr>
          </a:p>
          <a:p>
            <a:pPr marL="0" marR="0" lvl="0" indent="0" algn="l" rtl="0">
              <a:spcBef>
                <a:spcPts val="0"/>
              </a:spcBef>
              <a:spcAft>
                <a:spcPts val="0"/>
              </a:spcAft>
              <a:buNone/>
            </a:pPr>
            <a:r>
              <a:rPr lang="en-US" sz="1600" dirty="0">
                <a:solidFill>
                  <a:srgbClr val="000000"/>
                </a:solidFill>
                <a:latin typeface="Acherus Grotesque" panose="02000505000000020004" pitchFamily="2" charset="77"/>
                <a:sym typeface="Arial"/>
              </a:rPr>
              <a:t>Artist			Date</a:t>
            </a:r>
            <a:endParaRPr sz="1400" dirty="0">
              <a:solidFill>
                <a:srgbClr val="000000"/>
              </a:solidFill>
              <a:latin typeface="Acherus Grotesque" panose="02000505000000020004" pitchFamily="2" charset="77"/>
              <a:sym typeface="Arial"/>
            </a:endParaRPr>
          </a:p>
          <a:p>
            <a:pPr marL="0" marR="0" lvl="0" indent="0" algn="l" rtl="0">
              <a:spcBef>
                <a:spcPts val="0"/>
              </a:spcBef>
              <a:spcAft>
                <a:spcPts val="0"/>
              </a:spcAft>
              <a:buNone/>
            </a:pPr>
            <a:r>
              <a:rPr lang="en-US" sz="1200" dirty="0">
                <a:solidFill>
                  <a:srgbClr val="000000"/>
                </a:solidFill>
                <a:latin typeface="Crimson Text"/>
                <a:ea typeface="Crimson Text"/>
                <a:cs typeface="Crimson Text"/>
                <a:sym typeface="Crimson Text"/>
              </a:rPr>
              <a:t>Tammy Hinkle			2021</a:t>
            </a:r>
            <a:endParaRPr lang="en-US" dirty="0">
              <a:latin typeface="Crimson Text"/>
              <a:ea typeface="Crimson Text"/>
            </a:endParaRPr>
          </a:p>
        </p:txBody>
      </p:sp>
      <p:sp>
        <p:nvSpPr>
          <p:cNvPr id="3" name="Google Shape;95;p2"/>
          <p:cNvSpPr txBox="1"/>
          <p:nvPr/>
        </p:nvSpPr>
        <p:spPr>
          <a:xfrm>
            <a:off x="754500" y="3272917"/>
            <a:ext cx="5349000" cy="4062610"/>
          </a:xfrm>
          <a:prstGeom prst="rect">
            <a:avLst/>
          </a:prstGeom>
          <a:noFill/>
          <a:ln w="50800" cap="flat" cmpd="sng">
            <a:solidFill>
              <a:srgbClr val="000000"/>
            </a:solidFill>
            <a:prstDash val="solid"/>
            <a:round/>
            <a:headEnd type="none" w="sm" len="sm"/>
            <a:tailEnd type="none" w="sm" len="sm"/>
          </a:ln>
        </p:spPr>
        <p:txBody>
          <a:bodyPr spcFirstLastPara="1" wrap="square" lIns="274300" tIns="274300" rIns="274300" bIns="274300" anchor="ctr" anchorCtr="0">
            <a:spAutoFit/>
          </a:bodyPr>
          <a:lstStyle/>
          <a:p>
            <a:pPr marL="0" marR="0" lvl="0" indent="0" algn="l" rtl="0">
              <a:spcBef>
                <a:spcPts val="0"/>
              </a:spcBef>
              <a:spcAft>
                <a:spcPts val="0"/>
              </a:spcAft>
              <a:buNone/>
            </a:pPr>
            <a:r>
              <a:rPr lang="en-US" sz="2000" dirty="0">
                <a:solidFill>
                  <a:srgbClr val="CE0058"/>
                </a:solidFill>
                <a:latin typeface="Acherus Grotesque" panose="02000505000000020004" pitchFamily="2" charset="77"/>
              </a:rPr>
              <a:t>MOOSE RECEIVES AN HONORARY DOCTOR OF VETERINARY MEDICINE</a:t>
            </a:r>
            <a:endParaRPr dirty="0">
              <a:solidFill>
                <a:srgbClr val="CE0058"/>
              </a:solidFill>
              <a:latin typeface="Acherus Grotesque" panose="02000505000000020004" pitchFamily="2" charset="77"/>
            </a:endParaRPr>
          </a:p>
          <a:p>
            <a:pPr marL="0" marR="0" lvl="0" indent="0" algn="l" rtl="0">
              <a:spcBef>
                <a:spcPts val="0"/>
              </a:spcBef>
              <a:spcAft>
                <a:spcPts val="0"/>
              </a:spcAft>
              <a:buNone/>
            </a:pPr>
            <a:endParaRPr sz="1400" dirty="0">
              <a:solidFill>
                <a:srgbClr val="000000"/>
              </a:solidFill>
              <a:latin typeface="Arial"/>
              <a:ea typeface="Arial"/>
              <a:cs typeface="Arial"/>
              <a:sym typeface="Arial"/>
            </a:endParaRPr>
          </a:p>
          <a:p>
            <a:r>
              <a:rPr lang="en-US" sz="1600" dirty="0">
                <a:latin typeface="Acherus Grotesque" panose="02000505000000020004" pitchFamily="2" charset="77"/>
              </a:rPr>
              <a:t>Source</a:t>
            </a:r>
          </a:p>
          <a:p>
            <a:r>
              <a:rPr lang="en-US" sz="1200" dirty="0">
                <a:latin typeface="Crimson Text"/>
                <a:ea typeface="Crimson Text"/>
                <a:cs typeface="Crimson Text"/>
                <a:sym typeface="Crimson Text"/>
              </a:rPr>
              <a:t>Trent Davis Collection</a:t>
            </a:r>
          </a:p>
          <a:p>
            <a:endParaRPr lang="en-US" sz="1600" dirty="0">
              <a:latin typeface="Acherus Grotesque" panose="02000505000000020004" pitchFamily="2" charset="77"/>
            </a:endParaRPr>
          </a:p>
          <a:p>
            <a:r>
              <a:rPr lang="en-US" sz="1600" dirty="0">
                <a:latin typeface="Acherus Grotesque" panose="02000505000000020004" pitchFamily="2" charset="77"/>
              </a:rPr>
              <a:t>Dates</a:t>
            </a:r>
          </a:p>
          <a:p>
            <a:r>
              <a:rPr lang="en-US" sz="1200" dirty="0">
                <a:latin typeface="Crimson Text"/>
                <a:ea typeface="Crimson Text"/>
                <a:cs typeface="Crimson Text"/>
                <a:sym typeface="Crimson Text"/>
              </a:rPr>
              <a:t>May 15, 2020; September 16, 2020, Fall/Winter 2020, Undated</a:t>
            </a:r>
          </a:p>
          <a:p>
            <a:pPr marL="0" marR="0" lvl="0" indent="0" algn="l" rtl="0">
              <a:spcBef>
                <a:spcPts val="0"/>
              </a:spcBef>
              <a:spcAft>
                <a:spcPts val="0"/>
              </a:spcAft>
              <a:buNone/>
            </a:pPr>
            <a:endParaRPr lang="en-US" sz="1400" dirty="0">
              <a:solidFill>
                <a:srgbClr val="000000"/>
              </a:solidFill>
              <a:latin typeface="Arial"/>
              <a:ea typeface="Arial"/>
              <a:cs typeface="Arial"/>
              <a:sym typeface="Arial"/>
            </a:endParaRPr>
          </a:p>
          <a:p>
            <a:r>
              <a:rPr lang="en-US" sz="1600" dirty="0">
                <a:latin typeface="Acherus Grotesque" panose="02000505000000020004" pitchFamily="2" charset="77"/>
              </a:rPr>
              <a:t>Description</a:t>
            </a:r>
          </a:p>
          <a:p>
            <a:pPr lvl="0" algn="just"/>
            <a:r>
              <a:rPr lang="en-US" sz="1200" dirty="0">
                <a:latin typeface="Crimson Text"/>
                <a:ea typeface="Crimson Text"/>
                <a:cs typeface="Crimson Text"/>
                <a:sym typeface="Crimson Text"/>
              </a:rPr>
              <a:t>Items related to the Virginia-Maryland College of Veterinary Medicine bestowing on Moose Davis an honorary doctorate, including a Proclamation </a:t>
            </a:r>
            <a:r>
              <a:rPr lang="en-US" sz="1200" dirty="0">
                <a:solidFill>
                  <a:srgbClr val="000000"/>
                </a:solidFill>
                <a:latin typeface="Crimson Text"/>
                <a:ea typeface="Crimson Text"/>
                <a:cs typeface="Crimson Text"/>
                <a:sym typeface="Crimson Text"/>
              </a:rPr>
              <a:t>of Appreciation (left), flier, press release, remarks from Dr. Jennifer Hodgson, Associate Dean </a:t>
            </a:r>
            <a:r>
              <a:rPr lang="en-US" sz="1200" dirty="0">
                <a:latin typeface="Crimson Text"/>
                <a:ea typeface="Crimson Text"/>
                <a:cs typeface="Crimson Text"/>
                <a:sym typeface="Crimson Text"/>
              </a:rPr>
              <a:t>for Professional Programs, </a:t>
            </a:r>
            <a:r>
              <a:rPr lang="en-US" sz="1200" dirty="0">
                <a:solidFill>
                  <a:srgbClr val="000000"/>
                </a:solidFill>
                <a:latin typeface="Crimson Text"/>
                <a:ea typeface="Crimson Text"/>
                <a:cs typeface="Crimson Text"/>
                <a:sym typeface="Crimson Text"/>
              </a:rPr>
              <a:t>and an article from TRACKS Magazine, the magazine of </a:t>
            </a:r>
            <a:r>
              <a:rPr lang="en-US" sz="1200" dirty="0">
                <a:latin typeface="Crimson Text"/>
                <a:ea typeface="Crimson Text"/>
                <a:cs typeface="Crimson Text"/>
                <a:sym typeface="Crimson Text"/>
              </a:rPr>
              <a:t>the Virginia-Maryland College of Veterinary Medicine.</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
          <p:cNvSpPr txBox="1"/>
          <p:nvPr/>
        </p:nvSpPr>
        <p:spPr>
          <a:xfrm>
            <a:off x="754500" y="888915"/>
            <a:ext cx="5349000" cy="2308284"/>
          </a:xfrm>
          <a:prstGeom prst="rect">
            <a:avLst/>
          </a:prstGeom>
          <a:noFill/>
          <a:ln w="50800" cap="flat" cmpd="sng">
            <a:solidFill>
              <a:srgbClr val="000000"/>
            </a:solidFill>
            <a:prstDash val="solid"/>
            <a:round/>
            <a:headEnd type="none" w="sm" len="sm"/>
            <a:tailEnd type="none" w="sm" len="sm"/>
          </a:ln>
        </p:spPr>
        <p:txBody>
          <a:bodyPr spcFirstLastPara="1" wrap="square" lIns="274300" tIns="274300" rIns="274300" bIns="274300" anchor="ctr" anchorCtr="0">
            <a:spAutoFit/>
          </a:bodyPr>
          <a:lstStyle/>
          <a:p>
            <a:pPr marL="0" marR="0" lvl="0" indent="0" algn="l" rtl="0">
              <a:spcBef>
                <a:spcPts val="0"/>
              </a:spcBef>
              <a:spcAft>
                <a:spcPts val="0"/>
              </a:spcAft>
              <a:buNone/>
            </a:pPr>
            <a:r>
              <a:rPr lang="en-US" sz="2000" dirty="0">
                <a:solidFill>
                  <a:srgbClr val="CE0058"/>
                </a:solidFill>
                <a:latin typeface="Acherus Grotesque" panose="02000505000000020004" pitchFamily="2" charset="77"/>
                <a:sym typeface="Arial"/>
              </a:rPr>
              <a:t>LEASH AND ACCESSORIES</a:t>
            </a:r>
            <a:endParaRPr dirty="0">
              <a:solidFill>
                <a:srgbClr val="CE0058"/>
              </a:solidFill>
              <a:latin typeface="Acherus Grotesque" panose="02000505000000020004" pitchFamily="2" charset="77"/>
            </a:endParaRPr>
          </a:p>
          <a:p>
            <a:pPr marL="0" marR="0" lvl="0" indent="0" algn="l" rtl="0">
              <a:spcBef>
                <a:spcPts val="0"/>
              </a:spcBef>
              <a:spcAft>
                <a:spcPts val="0"/>
              </a:spcAft>
              <a:buNone/>
            </a:pPr>
            <a:endParaRPr sz="1400" dirty="0">
              <a:solidFill>
                <a:srgbClr val="000000"/>
              </a:solidFill>
              <a:latin typeface="Arial"/>
              <a:ea typeface="Arial"/>
              <a:cs typeface="Arial"/>
              <a:sym typeface="Arial"/>
            </a:endParaRPr>
          </a:p>
          <a:p>
            <a:pPr marL="0" marR="0" lvl="0" indent="0" algn="l" rtl="0">
              <a:spcBef>
                <a:spcPts val="0"/>
              </a:spcBef>
              <a:spcAft>
                <a:spcPts val="0"/>
              </a:spcAft>
              <a:buNone/>
            </a:pPr>
            <a:r>
              <a:rPr lang="en-US" sz="1600" dirty="0">
                <a:solidFill>
                  <a:srgbClr val="000000"/>
                </a:solidFill>
                <a:latin typeface="Acherus Grotesque" panose="02000505000000020004" pitchFamily="2" charset="77"/>
                <a:sym typeface="Arial"/>
              </a:rPr>
              <a:t>Source			Date</a:t>
            </a:r>
            <a:endParaRPr sz="1600" dirty="0">
              <a:solidFill>
                <a:srgbClr val="000000"/>
              </a:solidFill>
              <a:latin typeface="Acherus Grotesque" panose="02000505000000020004" pitchFamily="2" charset="77"/>
              <a:sym typeface="Arial"/>
            </a:endParaRPr>
          </a:p>
          <a:p>
            <a:pPr marL="0" marR="0" lvl="0" indent="0" algn="l" rtl="0">
              <a:spcBef>
                <a:spcPts val="0"/>
              </a:spcBef>
              <a:spcAft>
                <a:spcPts val="0"/>
              </a:spcAft>
              <a:buNone/>
            </a:pPr>
            <a:r>
              <a:rPr lang="en-US" sz="1200" dirty="0">
                <a:solidFill>
                  <a:srgbClr val="000000"/>
                </a:solidFill>
                <a:latin typeface="Crimson Text"/>
                <a:ea typeface="Crimson Text"/>
                <a:cs typeface="Crimson Text"/>
                <a:sym typeface="Crimson Text"/>
              </a:rPr>
              <a:t>On loan from Trent Davis		circa 2020</a:t>
            </a:r>
          </a:p>
          <a:p>
            <a:pPr marL="0" marR="0" lvl="0" indent="0" algn="l" rtl="0">
              <a:spcBef>
                <a:spcPts val="0"/>
              </a:spcBef>
              <a:spcAft>
                <a:spcPts val="0"/>
              </a:spcAft>
              <a:buNone/>
            </a:pPr>
            <a:endParaRPr lang="en-US" sz="1200" dirty="0">
              <a:latin typeface="Crimson Text"/>
              <a:ea typeface="Crimson Text"/>
              <a:sym typeface="Crimson Text"/>
            </a:endParaRPr>
          </a:p>
          <a:p>
            <a:pPr lvl="0"/>
            <a:r>
              <a:rPr lang="en-US" sz="1600" dirty="0">
                <a:latin typeface="Acherus Grotesque" panose="02000505000000020004" pitchFamily="2" charset="77"/>
              </a:rPr>
              <a:t>Description</a:t>
            </a:r>
          </a:p>
          <a:p>
            <a:pPr lvl="0"/>
            <a:r>
              <a:rPr lang="en-US" sz="1200" dirty="0">
                <a:latin typeface="Crimson Text"/>
                <a:ea typeface="Crimson Text"/>
                <a:cs typeface="Crimson Text"/>
              </a:rPr>
              <a:t>Moose’s leash, a leash wrapper that reads “Therapy Dog,” and a reproduction of the bone-shaped dog tag that Moose wore.</a:t>
            </a:r>
          </a:p>
        </p:txBody>
      </p:sp>
      <p:sp>
        <p:nvSpPr>
          <p:cNvPr id="3" name="Google Shape;95;p2"/>
          <p:cNvSpPr txBox="1"/>
          <p:nvPr/>
        </p:nvSpPr>
        <p:spPr>
          <a:xfrm>
            <a:off x="754500" y="4191820"/>
            <a:ext cx="5349000" cy="2646838"/>
          </a:xfrm>
          <a:prstGeom prst="rect">
            <a:avLst/>
          </a:prstGeom>
          <a:noFill/>
          <a:ln w="50800" cap="flat" cmpd="sng">
            <a:solidFill>
              <a:srgbClr val="000000"/>
            </a:solidFill>
            <a:prstDash val="solid"/>
            <a:round/>
            <a:headEnd type="none" w="sm" len="sm"/>
            <a:tailEnd type="none" w="sm" len="sm"/>
          </a:ln>
        </p:spPr>
        <p:txBody>
          <a:bodyPr spcFirstLastPara="1" wrap="square" lIns="274300" tIns="274300" rIns="274300" bIns="274300" anchor="ctr" anchorCtr="0">
            <a:spAutoFit/>
          </a:bodyPr>
          <a:lstStyle/>
          <a:p>
            <a:pPr marL="0" marR="0" lvl="0" indent="0" algn="l" rtl="0">
              <a:spcBef>
                <a:spcPts val="0"/>
              </a:spcBef>
              <a:spcAft>
                <a:spcPts val="0"/>
              </a:spcAft>
              <a:buNone/>
            </a:pPr>
            <a:r>
              <a:rPr lang="en-US" sz="2000" dirty="0">
                <a:solidFill>
                  <a:srgbClr val="CE0058"/>
                </a:solidFill>
                <a:latin typeface="Acherus Grotesque" panose="02000505000000020004" pitchFamily="2" charset="77"/>
              </a:rPr>
              <a:t>THERAPY DOG PROGRAM</a:t>
            </a:r>
            <a:br>
              <a:rPr lang="en-US" sz="2000" dirty="0">
                <a:solidFill>
                  <a:srgbClr val="CE0058"/>
                </a:solidFill>
                <a:latin typeface="Acherus Grotesque" panose="02000505000000020004" pitchFamily="2" charset="77"/>
              </a:rPr>
            </a:br>
            <a:r>
              <a:rPr lang="en-US" sz="2000" dirty="0">
                <a:solidFill>
                  <a:srgbClr val="CE0058"/>
                </a:solidFill>
                <a:latin typeface="Acherus Grotesque" panose="02000505000000020004" pitchFamily="2" charset="77"/>
              </a:rPr>
              <a:t>MAGAZINE ARTICLE</a:t>
            </a:r>
            <a:endParaRPr dirty="0">
              <a:solidFill>
                <a:srgbClr val="CE0058"/>
              </a:solidFill>
              <a:latin typeface="Acherus Grotesque" panose="02000505000000020004" pitchFamily="2" charset="77"/>
            </a:endParaRPr>
          </a:p>
          <a:p>
            <a:pPr marL="0" marR="0" lvl="0" indent="0" algn="l" rtl="0">
              <a:spcBef>
                <a:spcPts val="0"/>
              </a:spcBef>
              <a:spcAft>
                <a:spcPts val="0"/>
              </a:spcAft>
              <a:buNone/>
            </a:pPr>
            <a:endParaRPr sz="1400" dirty="0">
              <a:solidFill>
                <a:srgbClr val="000000"/>
              </a:solidFill>
              <a:latin typeface="Arial"/>
              <a:ea typeface="Arial"/>
              <a:cs typeface="Arial"/>
              <a:sym typeface="Arial"/>
            </a:endParaRPr>
          </a:p>
          <a:p>
            <a:r>
              <a:rPr lang="en-US" sz="1600" dirty="0">
                <a:latin typeface="Acherus Grotesque" panose="02000505000000020004" pitchFamily="2" charset="77"/>
              </a:rPr>
              <a:t>Source			Date</a:t>
            </a:r>
          </a:p>
          <a:p>
            <a:r>
              <a:rPr lang="en-US" sz="1200" dirty="0">
                <a:latin typeface="Crimson Text"/>
                <a:ea typeface="Crimson Text"/>
                <a:cs typeface="Crimson Text"/>
                <a:sym typeface="Crimson Text"/>
              </a:rPr>
              <a:t>Trent Davis Collection		2020, July/August</a:t>
            </a:r>
          </a:p>
          <a:p>
            <a:pPr marL="0" marR="0" lvl="0" indent="0" algn="l" rtl="0">
              <a:spcBef>
                <a:spcPts val="0"/>
              </a:spcBef>
              <a:spcAft>
                <a:spcPts val="0"/>
              </a:spcAft>
              <a:buNone/>
            </a:pPr>
            <a:endParaRPr lang="en-US" sz="1400" dirty="0">
              <a:solidFill>
                <a:srgbClr val="000000"/>
              </a:solidFill>
              <a:latin typeface="Arial"/>
              <a:ea typeface="Arial"/>
              <a:cs typeface="Arial"/>
              <a:sym typeface="Arial"/>
            </a:endParaRPr>
          </a:p>
          <a:p>
            <a:r>
              <a:rPr lang="en-US" sz="1600" dirty="0">
                <a:latin typeface="Acherus Grotesque" panose="02000505000000020004" pitchFamily="2" charset="77"/>
              </a:rPr>
              <a:t>Description</a:t>
            </a:r>
          </a:p>
          <a:p>
            <a:pPr marL="0" marR="0" lvl="0" indent="0" algn="just" rtl="0">
              <a:spcBef>
                <a:spcPts val="0"/>
              </a:spcBef>
              <a:spcAft>
                <a:spcPts val="0"/>
              </a:spcAft>
              <a:buNone/>
            </a:pPr>
            <a:r>
              <a:rPr lang="en-US" sz="1200" dirty="0">
                <a:solidFill>
                  <a:srgbClr val="000000"/>
                </a:solidFill>
                <a:latin typeface="Crimson Text"/>
                <a:ea typeface="Crimson Text"/>
                <a:cs typeface="Crimson Text"/>
                <a:sym typeface="Crimson Text"/>
              </a:rPr>
              <a:t>Article titled “Canine Catharsis” about the therapy dogs program at Virginia Tech, featuring Trent Davis Ph.D. and Moose.</a:t>
            </a:r>
            <a:endParaRPr dirty="0"/>
          </a:p>
        </p:txBody>
      </p:sp>
    </p:spTree>
    <p:extLst>
      <p:ext uri="{BB962C8B-B14F-4D97-AF65-F5344CB8AC3E}">
        <p14:creationId xmlns:p14="http://schemas.microsoft.com/office/powerpoint/2010/main" val="4171355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
          <p:cNvSpPr txBox="1"/>
          <p:nvPr/>
        </p:nvSpPr>
        <p:spPr>
          <a:xfrm>
            <a:off x="754500" y="907131"/>
            <a:ext cx="5349000" cy="2800726"/>
          </a:xfrm>
          <a:prstGeom prst="rect">
            <a:avLst/>
          </a:prstGeom>
          <a:noFill/>
          <a:ln w="50800" cap="flat" cmpd="sng">
            <a:solidFill>
              <a:srgbClr val="000000"/>
            </a:solidFill>
            <a:prstDash val="solid"/>
            <a:round/>
            <a:headEnd type="none" w="sm" len="sm"/>
            <a:tailEnd type="none" w="sm" len="sm"/>
          </a:ln>
        </p:spPr>
        <p:txBody>
          <a:bodyPr spcFirstLastPara="1" wrap="square" lIns="274300" tIns="274300" rIns="274300" bIns="274300" anchor="ctr" anchorCtr="0">
            <a:spAutoFit/>
          </a:bodyPr>
          <a:lstStyle/>
          <a:p>
            <a:pPr marL="0" marR="0" lvl="0" indent="0" algn="l" rtl="0">
              <a:spcBef>
                <a:spcPts val="0"/>
              </a:spcBef>
              <a:spcAft>
                <a:spcPts val="0"/>
              </a:spcAft>
              <a:buNone/>
            </a:pPr>
            <a:r>
              <a:rPr lang="en-US" sz="2000" dirty="0">
                <a:solidFill>
                  <a:srgbClr val="CE0058"/>
                </a:solidFill>
                <a:latin typeface="Acherus Grotesque" panose="02000505000000020004" pitchFamily="2" charset="77"/>
                <a:sym typeface="Arial"/>
              </a:rPr>
              <a:t>OFFICIAL GOOD DOG MEDAL</a:t>
            </a:r>
            <a:br>
              <a:rPr lang="en-US" sz="2000" dirty="0">
                <a:solidFill>
                  <a:srgbClr val="CE0058"/>
                </a:solidFill>
                <a:latin typeface="Acherus Grotesque" panose="02000505000000020004" pitchFamily="2" charset="77"/>
                <a:sym typeface="Arial"/>
              </a:rPr>
            </a:br>
            <a:r>
              <a:rPr lang="en-US" sz="2000" dirty="0">
                <a:solidFill>
                  <a:srgbClr val="CE0058"/>
                </a:solidFill>
                <a:latin typeface="Acherus Grotesque" panose="02000505000000020004" pitchFamily="2" charset="77"/>
                <a:sym typeface="Arial"/>
              </a:rPr>
              <a:t>AND CARD</a:t>
            </a:r>
            <a:endParaRPr dirty="0">
              <a:solidFill>
                <a:srgbClr val="CE0058"/>
              </a:solidFill>
              <a:latin typeface="Acherus Grotesque" panose="02000505000000020004" pitchFamily="2" charset="77"/>
            </a:endParaRPr>
          </a:p>
          <a:p>
            <a:pPr marL="0" marR="0" lvl="0" indent="0" algn="l" rtl="0">
              <a:spcBef>
                <a:spcPts val="0"/>
              </a:spcBef>
              <a:spcAft>
                <a:spcPts val="0"/>
              </a:spcAft>
              <a:buNone/>
            </a:pPr>
            <a:endParaRPr sz="1400" dirty="0">
              <a:solidFill>
                <a:srgbClr val="000000"/>
              </a:solidFill>
              <a:latin typeface="Arial"/>
              <a:ea typeface="Arial"/>
              <a:cs typeface="Arial"/>
              <a:sym typeface="Arial"/>
            </a:endParaRPr>
          </a:p>
          <a:p>
            <a:pPr marL="0" marR="0" lvl="0" indent="0" algn="l" rtl="0">
              <a:spcBef>
                <a:spcPts val="0"/>
              </a:spcBef>
              <a:spcAft>
                <a:spcPts val="0"/>
              </a:spcAft>
              <a:buNone/>
            </a:pPr>
            <a:r>
              <a:rPr lang="en-US" sz="1600" dirty="0">
                <a:solidFill>
                  <a:srgbClr val="000000"/>
                </a:solidFill>
                <a:latin typeface="Acherus Grotesque" panose="02000505000000020004" pitchFamily="2" charset="77"/>
                <a:sym typeface="Arial"/>
              </a:rPr>
              <a:t>Source			Date</a:t>
            </a:r>
            <a:endParaRPr sz="1400" dirty="0">
              <a:solidFill>
                <a:srgbClr val="000000"/>
              </a:solidFill>
              <a:latin typeface="Acherus Grotesque" panose="02000505000000020004" pitchFamily="2" charset="77"/>
              <a:sym typeface="Arial"/>
            </a:endParaRPr>
          </a:p>
          <a:p>
            <a:pPr marL="0" marR="0" lvl="0" indent="0" algn="l" rtl="0">
              <a:spcBef>
                <a:spcPts val="0"/>
              </a:spcBef>
              <a:spcAft>
                <a:spcPts val="0"/>
              </a:spcAft>
              <a:buNone/>
            </a:pPr>
            <a:r>
              <a:rPr lang="en-US" sz="1200" dirty="0">
                <a:solidFill>
                  <a:srgbClr val="000000"/>
                </a:solidFill>
                <a:latin typeface="Crimson Text"/>
                <a:ea typeface="Crimson Text"/>
                <a:cs typeface="Crimson Text"/>
                <a:sym typeface="Crimson Text"/>
              </a:rPr>
              <a:t>On loan from Trent Davis		circa 2020</a:t>
            </a:r>
          </a:p>
          <a:p>
            <a:pPr marL="0" marR="0" lvl="0" indent="0" algn="l" rtl="0">
              <a:spcBef>
                <a:spcPts val="0"/>
              </a:spcBef>
              <a:spcAft>
                <a:spcPts val="0"/>
              </a:spcAft>
              <a:buNone/>
            </a:pPr>
            <a:endParaRPr lang="en-US" sz="1200" dirty="0">
              <a:latin typeface="Crimson Text"/>
              <a:ea typeface="Crimson Text"/>
              <a:sym typeface="Crimson Text"/>
            </a:endParaRPr>
          </a:p>
          <a:p>
            <a:pPr lvl="0"/>
            <a:r>
              <a:rPr lang="en-US" sz="1600" dirty="0">
                <a:latin typeface="Acherus Grotesque" panose="02000505000000020004" pitchFamily="2" charset="77"/>
              </a:rPr>
              <a:t>Description</a:t>
            </a:r>
          </a:p>
          <a:p>
            <a:pPr lvl="0"/>
            <a:r>
              <a:rPr lang="en-US" sz="1200" dirty="0">
                <a:latin typeface="Crimson Text"/>
                <a:ea typeface="Crimson Text"/>
                <a:cs typeface="Crimson Text"/>
              </a:rPr>
              <a:t>An Official Good Dog medal and a congratulatory card from dog bed manufacturer Big Barker. The card thanks Moose for his work supporting the Virginia Tech community and offers congratulations on his honorary doctorate.</a:t>
            </a:r>
          </a:p>
        </p:txBody>
      </p:sp>
      <p:sp>
        <p:nvSpPr>
          <p:cNvPr id="2" name="Google Shape;95;p2">
            <a:extLst>
              <a:ext uri="{FF2B5EF4-FFF2-40B4-BE49-F238E27FC236}">
                <a16:creationId xmlns:a16="http://schemas.microsoft.com/office/drawing/2014/main" id="{F14C0D85-3378-EEC9-8586-358B10F5B01E}"/>
              </a:ext>
            </a:extLst>
          </p:cNvPr>
          <p:cNvSpPr txBox="1"/>
          <p:nvPr/>
        </p:nvSpPr>
        <p:spPr>
          <a:xfrm>
            <a:off x="754500" y="4903287"/>
            <a:ext cx="5349000" cy="2123618"/>
          </a:xfrm>
          <a:prstGeom prst="rect">
            <a:avLst/>
          </a:prstGeom>
          <a:noFill/>
          <a:ln w="50800" cap="flat" cmpd="sng">
            <a:solidFill>
              <a:srgbClr val="000000"/>
            </a:solidFill>
            <a:prstDash val="solid"/>
            <a:round/>
            <a:headEnd type="none" w="sm" len="sm"/>
            <a:tailEnd type="none" w="sm" len="sm"/>
          </a:ln>
        </p:spPr>
        <p:txBody>
          <a:bodyPr spcFirstLastPara="1" wrap="square" lIns="274300" tIns="274300" rIns="274300" bIns="274300" anchor="ctr" anchorCtr="0">
            <a:spAutoFit/>
          </a:bodyPr>
          <a:lstStyle/>
          <a:p>
            <a:pPr marL="0" marR="0" lvl="0" indent="0" algn="l" rtl="0">
              <a:spcBef>
                <a:spcPts val="0"/>
              </a:spcBef>
              <a:spcAft>
                <a:spcPts val="0"/>
              </a:spcAft>
              <a:buNone/>
            </a:pPr>
            <a:r>
              <a:rPr lang="en-US" sz="2000" dirty="0">
                <a:solidFill>
                  <a:srgbClr val="CE0058"/>
                </a:solidFill>
                <a:latin typeface="Acherus Grotesque" panose="02000505000000020004" pitchFamily="2" charset="77"/>
                <a:sym typeface="Arial"/>
              </a:rPr>
              <a:t>COLORING PAGES</a:t>
            </a:r>
            <a:endParaRPr dirty="0">
              <a:solidFill>
                <a:srgbClr val="CE0058"/>
              </a:solidFill>
              <a:latin typeface="Acherus Grotesque" panose="02000505000000020004" pitchFamily="2" charset="77"/>
            </a:endParaRPr>
          </a:p>
          <a:p>
            <a:pPr marL="0" marR="0" lvl="0" indent="0" algn="l" rtl="0">
              <a:spcBef>
                <a:spcPts val="0"/>
              </a:spcBef>
              <a:spcAft>
                <a:spcPts val="0"/>
              </a:spcAft>
              <a:buNone/>
            </a:pPr>
            <a:endParaRPr sz="1400" dirty="0">
              <a:solidFill>
                <a:srgbClr val="000000"/>
              </a:solidFill>
              <a:latin typeface="Arial"/>
              <a:ea typeface="Arial"/>
              <a:cs typeface="Arial"/>
              <a:sym typeface="Arial"/>
            </a:endParaRPr>
          </a:p>
          <a:p>
            <a:pPr marL="0" marR="0" lvl="0" indent="0" algn="l" rtl="0">
              <a:spcBef>
                <a:spcPts val="0"/>
              </a:spcBef>
              <a:spcAft>
                <a:spcPts val="0"/>
              </a:spcAft>
              <a:buNone/>
            </a:pPr>
            <a:r>
              <a:rPr lang="en-US" sz="1600" dirty="0">
                <a:solidFill>
                  <a:srgbClr val="000000"/>
                </a:solidFill>
                <a:latin typeface="Acherus Grotesque" panose="02000505000000020004" pitchFamily="2" charset="77"/>
                <a:sym typeface="Arial"/>
              </a:rPr>
              <a:t>Source			Date</a:t>
            </a:r>
            <a:endParaRPr sz="1400" dirty="0">
              <a:solidFill>
                <a:srgbClr val="000000"/>
              </a:solidFill>
              <a:latin typeface="Acherus Grotesque" panose="02000505000000020004" pitchFamily="2" charset="77"/>
              <a:sym typeface="Arial"/>
            </a:endParaRPr>
          </a:p>
          <a:p>
            <a:pPr marL="0" marR="0" lvl="0" indent="0" algn="l" rtl="0">
              <a:spcBef>
                <a:spcPts val="0"/>
              </a:spcBef>
              <a:spcAft>
                <a:spcPts val="0"/>
              </a:spcAft>
              <a:buNone/>
            </a:pPr>
            <a:r>
              <a:rPr lang="en-US" sz="1200" dirty="0">
                <a:solidFill>
                  <a:srgbClr val="000000"/>
                </a:solidFill>
                <a:latin typeface="Crimson Text"/>
                <a:ea typeface="Crimson Text"/>
                <a:cs typeface="Crimson Text"/>
                <a:sym typeface="Crimson Text"/>
              </a:rPr>
              <a:t>Trent Davis </a:t>
            </a:r>
            <a:r>
              <a:rPr lang="en-US" sz="1200" dirty="0">
                <a:latin typeface="Crimson Text"/>
                <a:ea typeface="Crimson Text"/>
                <a:cs typeface="Crimson Text"/>
                <a:sym typeface="Crimson Text"/>
              </a:rPr>
              <a:t>Collection</a:t>
            </a:r>
            <a:r>
              <a:rPr lang="en-US" sz="1200" dirty="0">
                <a:solidFill>
                  <a:srgbClr val="000000"/>
                </a:solidFill>
                <a:latin typeface="Crimson Text"/>
                <a:ea typeface="Crimson Text"/>
                <a:cs typeface="Crimson Text"/>
                <a:sym typeface="Crimson Text"/>
              </a:rPr>
              <a:t>		Undated</a:t>
            </a:r>
          </a:p>
          <a:p>
            <a:pPr marL="0" marR="0" lvl="0" indent="0" algn="l" rtl="0">
              <a:spcBef>
                <a:spcPts val="0"/>
              </a:spcBef>
              <a:spcAft>
                <a:spcPts val="0"/>
              </a:spcAft>
              <a:buNone/>
            </a:pPr>
            <a:endParaRPr lang="en-US" sz="1200" dirty="0">
              <a:latin typeface="Crimson Text"/>
              <a:ea typeface="Crimson Text"/>
              <a:sym typeface="Crimson Text"/>
            </a:endParaRPr>
          </a:p>
          <a:p>
            <a:pPr lvl="0"/>
            <a:r>
              <a:rPr lang="en-US" sz="1600" dirty="0">
                <a:latin typeface="Acherus Grotesque" panose="02000505000000020004" pitchFamily="2" charset="77"/>
              </a:rPr>
              <a:t>Description</a:t>
            </a:r>
          </a:p>
          <a:p>
            <a:pPr lvl="0"/>
            <a:r>
              <a:rPr lang="en-US" sz="1200" dirty="0">
                <a:latin typeface="Crimson Text"/>
                <a:ea typeface="Crimson Text"/>
                <a:cs typeface="Crimson Text"/>
              </a:rPr>
              <a:t>Coloring pages of Moose’s head as colored by community members.</a:t>
            </a:r>
          </a:p>
        </p:txBody>
      </p:sp>
    </p:spTree>
    <p:extLst>
      <p:ext uri="{BB962C8B-B14F-4D97-AF65-F5344CB8AC3E}">
        <p14:creationId xmlns:p14="http://schemas.microsoft.com/office/powerpoint/2010/main" val="184126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
          <p:cNvSpPr txBox="1"/>
          <p:nvPr/>
        </p:nvSpPr>
        <p:spPr>
          <a:xfrm>
            <a:off x="754500" y="968686"/>
            <a:ext cx="5349000" cy="2677616"/>
          </a:xfrm>
          <a:prstGeom prst="rect">
            <a:avLst/>
          </a:prstGeom>
          <a:noFill/>
          <a:ln w="50800" cap="flat" cmpd="sng">
            <a:solidFill>
              <a:srgbClr val="000000"/>
            </a:solidFill>
            <a:prstDash val="solid"/>
            <a:round/>
            <a:headEnd type="none" w="sm" len="sm"/>
            <a:tailEnd type="none" w="sm" len="sm"/>
          </a:ln>
        </p:spPr>
        <p:txBody>
          <a:bodyPr spcFirstLastPara="1" wrap="square" lIns="274300" tIns="274300" rIns="274300" bIns="274300" anchor="ctr" anchorCtr="0">
            <a:spAutoFit/>
          </a:bodyPr>
          <a:lstStyle/>
          <a:p>
            <a:pPr marL="0" marR="0" lvl="0" indent="0" algn="l" rtl="0">
              <a:spcBef>
                <a:spcPts val="0"/>
              </a:spcBef>
              <a:spcAft>
                <a:spcPts val="0"/>
              </a:spcAft>
              <a:buNone/>
            </a:pPr>
            <a:r>
              <a:rPr lang="en-US" sz="2000" dirty="0">
                <a:solidFill>
                  <a:srgbClr val="CE0058"/>
                </a:solidFill>
                <a:latin typeface="Acherus Grotesque" panose="02000505000000020004" pitchFamily="2" charset="77"/>
                <a:sym typeface="Arial"/>
              </a:rPr>
              <a:t>THERAPY DOG BANDANAS</a:t>
            </a:r>
            <a:endParaRPr dirty="0">
              <a:solidFill>
                <a:srgbClr val="CE0058"/>
              </a:solidFill>
              <a:latin typeface="Acherus Grotesque" panose="02000505000000020004" pitchFamily="2" charset="77"/>
            </a:endParaRPr>
          </a:p>
          <a:p>
            <a:pPr marL="0" marR="0" lvl="0" indent="0" algn="l" rtl="0">
              <a:spcBef>
                <a:spcPts val="0"/>
              </a:spcBef>
              <a:spcAft>
                <a:spcPts val="0"/>
              </a:spcAft>
              <a:buNone/>
            </a:pPr>
            <a:endParaRPr sz="1400" dirty="0">
              <a:solidFill>
                <a:srgbClr val="000000"/>
              </a:solidFill>
              <a:latin typeface="Arial"/>
              <a:ea typeface="Arial"/>
              <a:cs typeface="Arial"/>
              <a:sym typeface="Arial"/>
            </a:endParaRPr>
          </a:p>
          <a:p>
            <a:pPr marL="0" marR="0" lvl="0" indent="0" algn="l" rtl="0">
              <a:spcBef>
                <a:spcPts val="0"/>
              </a:spcBef>
              <a:spcAft>
                <a:spcPts val="0"/>
              </a:spcAft>
              <a:buNone/>
            </a:pPr>
            <a:r>
              <a:rPr lang="en-US" sz="1600" dirty="0">
                <a:solidFill>
                  <a:srgbClr val="000000"/>
                </a:solidFill>
                <a:latin typeface="Acherus Grotesque" panose="02000505000000020004" pitchFamily="2" charset="77"/>
                <a:sym typeface="Arial"/>
              </a:rPr>
              <a:t>Source			Date</a:t>
            </a:r>
            <a:endParaRPr sz="1400" dirty="0">
              <a:solidFill>
                <a:srgbClr val="000000"/>
              </a:solidFill>
              <a:latin typeface="Acherus Grotesque" panose="02000505000000020004" pitchFamily="2" charset="77"/>
              <a:sym typeface="Arial"/>
            </a:endParaRPr>
          </a:p>
          <a:p>
            <a:pPr marL="0" marR="0" lvl="0" indent="0" algn="l" rtl="0">
              <a:spcBef>
                <a:spcPts val="0"/>
              </a:spcBef>
              <a:spcAft>
                <a:spcPts val="0"/>
              </a:spcAft>
              <a:buNone/>
            </a:pPr>
            <a:r>
              <a:rPr lang="en-US" sz="1200" dirty="0">
                <a:solidFill>
                  <a:srgbClr val="000000"/>
                </a:solidFill>
                <a:latin typeface="Crimson Text"/>
                <a:ea typeface="Crimson Text"/>
                <a:cs typeface="Crimson Text"/>
                <a:sym typeface="Crimson Text"/>
              </a:rPr>
              <a:t>On loan from Trent Davis		Circa 2014</a:t>
            </a:r>
          </a:p>
          <a:p>
            <a:pPr marL="0" marR="0" lvl="0" indent="0" algn="l" rtl="0">
              <a:spcBef>
                <a:spcPts val="0"/>
              </a:spcBef>
              <a:spcAft>
                <a:spcPts val="0"/>
              </a:spcAft>
              <a:buNone/>
            </a:pPr>
            <a:endParaRPr lang="en-US" sz="1200" dirty="0">
              <a:latin typeface="Crimson Text"/>
              <a:ea typeface="Crimson Text"/>
              <a:sym typeface="Crimson Text"/>
            </a:endParaRPr>
          </a:p>
          <a:p>
            <a:pPr lvl="0"/>
            <a:r>
              <a:rPr lang="en-US" sz="1600" dirty="0">
                <a:latin typeface="Acherus Grotesque" panose="02000505000000020004" pitchFamily="2" charset="77"/>
              </a:rPr>
              <a:t>Description</a:t>
            </a:r>
          </a:p>
          <a:p>
            <a:pPr lvl="0"/>
            <a:r>
              <a:rPr lang="en-US" sz="1200" dirty="0">
                <a:latin typeface="Crimson Text"/>
                <a:ea typeface="Crimson Text"/>
                <a:cs typeface="Crimson Text"/>
              </a:rPr>
              <a:t>This is the first therapy dog bandana worn by Dr. Moose Davis. There is noticeable wearing and repair on the edges. Over the years, a variety of bandanas were added to the therapy dogs’ wardrobe. Some other can be seen elsewhere in the exhibit.</a:t>
            </a:r>
          </a:p>
        </p:txBody>
      </p:sp>
      <p:sp>
        <p:nvSpPr>
          <p:cNvPr id="3" name="Google Shape;95;p2"/>
          <p:cNvSpPr txBox="1"/>
          <p:nvPr/>
        </p:nvSpPr>
        <p:spPr>
          <a:xfrm>
            <a:off x="754500" y="5269233"/>
            <a:ext cx="5349000" cy="2339061"/>
          </a:xfrm>
          <a:prstGeom prst="rect">
            <a:avLst/>
          </a:prstGeom>
          <a:noFill/>
          <a:ln w="50800" cap="flat" cmpd="sng">
            <a:solidFill>
              <a:srgbClr val="000000"/>
            </a:solidFill>
            <a:prstDash val="solid"/>
            <a:round/>
            <a:headEnd type="none" w="sm" len="sm"/>
            <a:tailEnd type="none" w="sm" len="sm"/>
          </a:ln>
        </p:spPr>
        <p:txBody>
          <a:bodyPr spcFirstLastPara="1" wrap="square" lIns="274300" tIns="274300" rIns="274300" bIns="274300" anchor="ctr" anchorCtr="0">
            <a:spAutoFit/>
          </a:bodyPr>
          <a:lstStyle/>
          <a:p>
            <a:pPr marL="0" marR="0" lvl="0" indent="0" algn="l" rtl="0">
              <a:spcBef>
                <a:spcPts val="0"/>
              </a:spcBef>
              <a:spcAft>
                <a:spcPts val="0"/>
              </a:spcAft>
              <a:buNone/>
            </a:pPr>
            <a:r>
              <a:rPr lang="en-US" sz="2000" dirty="0">
                <a:solidFill>
                  <a:srgbClr val="CE0058"/>
                </a:solidFill>
                <a:latin typeface="Acherus Grotesque" panose="02000505000000020004" pitchFamily="2" charset="77"/>
              </a:rPr>
              <a:t>PLASTER PAWPRINT</a:t>
            </a:r>
            <a:endParaRPr dirty="0">
              <a:solidFill>
                <a:srgbClr val="CE0058"/>
              </a:solidFill>
              <a:latin typeface="Acherus Grotesque" panose="02000505000000020004" pitchFamily="2" charset="77"/>
            </a:endParaRPr>
          </a:p>
          <a:p>
            <a:pPr marL="0" marR="0" lvl="0" indent="0" algn="l" rtl="0">
              <a:spcBef>
                <a:spcPts val="0"/>
              </a:spcBef>
              <a:spcAft>
                <a:spcPts val="0"/>
              </a:spcAft>
              <a:buNone/>
            </a:pPr>
            <a:endParaRPr sz="1400" dirty="0">
              <a:solidFill>
                <a:srgbClr val="000000"/>
              </a:solidFill>
              <a:latin typeface="Arial"/>
              <a:ea typeface="Arial"/>
              <a:cs typeface="Arial"/>
              <a:sym typeface="Arial"/>
            </a:endParaRPr>
          </a:p>
          <a:p>
            <a:r>
              <a:rPr lang="en-US" sz="1600" dirty="0">
                <a:latin typeface="Acherus Grotesque" panose="02000505000000020004" pitchFamily="2" charset="77"/>
              </a:rPr>
              <a:t>Source			Date</a:t>
            </a:r>
          </a:p>
          <a:p>
            <a:r>
              <a:rPr lang="en-US" sz="1200" dirty="0">
                <a:latin typeface="Crimson Text"/>
                <a:ea typeface="Crimson Text"/>
                <a:cs typeface="Crimson Text"/>
                <a:sym typeface="Crimson Text"/>
              </a:rPr>
              <a:t>On loan from Trent Davis		Fall 2020</a:t>
            </a:r>
          </a:p>
          <a:p>
            <a:pPr marL="0" marR="0" lvl="0" indent="0" algn="l" rtl="0">
              <a:spcBef>
                <a:spcPts val="0"/>
              </a:spcBef>
              <a:spcAft>
                <a:spcPts val="0"/>
              </a:spcAft>
              <a:buNone/>
            </a:pPr>
            <a:endParaRPr lang="en-US" sz="1400" dirty="0">
              <a:solidFill>
                <a:srgbClr val="000000"/>
              </a:solidFill>
              <a:latin typeface="Arial"/>
              <a:ea typeface="Arial"/>
              <a:cs typeface="Arial"/>
              <a:sym typeface="Arial"/>
            </a:endParaRPr>
          </a:p>
          <a:p>
            <a:r>
              <a:rPr lang="en-US" sz="1600" dirty="0">
                <a:latin typeface="Acherus Grotesque" panose="02000505000000020004" pitchFamily="2" charset="77"/>
              </a:rPr>
              <a:t>Description</a:t>
            </a:r>
          </a:p>
          <a:p>
            <a:pPr marL="0" marR="0" lvl="0" indent="0" algn="just" rtl="0">
              <a:spcBef>
                <a:spcPts val="0"/>
              </a:spcBef>
              <a:spcAft>
                <a:spcPts val="0"/>
              </a:spcAft>
              <a:buNone/>
            </a:pPr>
            <a:r>
              <a:rPr lang="en-US" sz="1200" dirty="0">
                <a:solidFill>
                  <a:srgbClr val="000000"/>
                </a:solidFill>
                <a:latin typeface="Crimson Text"/>
                <a:ea typeface="Crimson Text"/>
                <a:cs typeface="Crimson Text"/>
                <a:sym typeface="Crimson Text"/>
              </a:rPr>
              <a:t>A plaster cast of Dr. Moose Davis’s pawprint taken after he received his honorary doctorate.</a:t>
            </a:r>
            <a:endParaRPr dirty="0"/>
          </a:p>
        </p:txBody>
      </p:sp>
    </p:spTree>
    <p:extLst>
      <p:ext uri="{BB962C8B-B14F-4D97-AF65-F5344CB8AC3E}">
        <p14:creationId xmlns:p14="http://schemas.microsoft.com/office/powerpoint/2010/main" val="1849018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
          <p:cNvSpPr txBox="1"/>
          <p:nvPr/>
        </p:nvSpPr>
        <p:spPr>
          <a:xfrm>
            <a:off x="754500" y="1245685"/>
            <a:ext cx="5349000" cy="2123618"/>
          </a:xfrm>
          <a:prstGeom prst="rect">
            <a:avLst/>
          </a:prstGeom>
          <a:noFill/>
          <a:ln w="50800" cap="flat" cmpd="sng">
            <a:solidFill>
              <a:srgbClr val="000000"/>
            </a:solidFill>
            <a:prstDash val="solid"/>
            <a:round/>
            <a:headEnd type="none" w="sm" len="sm"/>
            <a:tailEnd type="none" w="sm" len="sm"/>
          </a:ln>
        </p:spPr>
        <p:txBody>
          <a:bodyPr spcFirstLastPara="1" wrap="square" lIns="274300" tIns="274300" rIns="274300" bIns="274300" anchor="ctr" anchorCtr="0">
            <a:spAutoFit/>
          </a:bodyPr>
          <a:lstStyle/>
          <a:p>
            <a:pPr marL="0" marR="0" lvl="0" indent="0" algn="l" rtl="0">
              <a:spcBef>
                <a:spcPts val="0"/>
              </a:spcBef>
              <a:spcAft>
                <a:spcPts val="0"/>
              </a:spcAft>
              <a:buNone/>
            </a:pPr>
            <a:r>
              <a:rPr lang="en-US" sz="2000" dirty="0">
                <a:solidFill>
                  <a:srgbClr val="CE0058"/>
                </a:solidFill>
                <a:latin typeface="Acherus Grotesque" panose="02000505000000020004" pitchFamily="2" charset="77"/>
                <a:sym typeface="Arial"/>
              </a:rPr>
              <a:t>PAINTING AND SKETCH</a:t>
            </a:r>
            <a:endParaRPr dirty="0">
              <a:solidFill>
                <a:srgbClr val="CE0058"/>
              </a:solidFill>
              <a:latin typeface="Acherus Grotesque" panose="02000505000000020004" pitchFamily="2" charset="77"/>
            </a:endParaRPr>
          </a:p>
          <a:p>
            <a:pPr marL="0" marR="0" lvl="0" indent="0" algn="l" rtl="0">
              <a:spcBef>
                <a:spcPts val="0"/>
              </a:spcBef>
              <a:spcAft>
                <a:spcPts val="0"/>
              </a:spcAft>
              <a:buNone/>
            </a:pPr>
            <a:endParaRPr sz="1400" dirty="0">
              <a:solidFill>
                <a:srgbClr val="000000"/>
              </a:solidFill>
              <a:latin typeface="Arial"/>
              <a:ea typeface="Arial"/>
              <a:cs typeface="Arial"/>
              <a:sym typeface="Arial"/>
            </a:endParaRPr>
          </a:p>
          <a:p>
            <a:pPr marL="0" marR="0" lvl="0" indent="0" algn="l" rtl="0">
              <a:spcBef>
                <a:spcPts val="0"/>
              </a:spcBef>
              <a:spcAft>
                <a:spcPts val="0"/>
              </a:spcAft>
              <a:buNone/>
            </a:pPr>
            <a:r>
              <a:rPr lang="en-US" sz="1600" dirty="0">
                <a:solidFill>
                  <a:srgbClr val="000000"/>
                </a:solidFill>
                <a:latin typeface="Acherus Grotesque" panose="02000505000000020004" pitchFamily="2" charset="77"/>
                <a:sym typeface="Arial"/>
              </a:rPr>
              <a:t>Artists			Date</a:t>
            </a:r>
            <a:endParaRPr sz="1400" dirty="0">
              <a:solidFill>
                <a:srgbClr val="000000"/>
              </a:solidFill>
              <a:latin typeface="Acherus Grotesque" panose="02000505000000020004" pitchFamily="2" charset="77"/>
              <a:sym typeface="Arial"/>
            </a:endParaRPr>
          </a:p>
          <a:p>
            <a:pPr marL="0" marR="0" lvl="0" indent="0" algn="l" rtl="0">
              <a:spcBef>
                <a:spcPts val="0"/>
              </a:spcBef>
              <a:spcAft>
                <a:spcPts val="0"/>
              </a:spcAft>
              <a:buNone/>
            </a:pPr>
            <a:r>
              <a:rPr lang="en-US" sz="1200" dirty="0">
                <a:solidFill>
                  <a:srgbClr val="000000"/>
                </a:solidFill>
                <a:latin typeface="Crimson Text"/>
                <a:ea typeface="Crimson Text"/>
                <a:cs typeface="Crimson Text"/>
                <a:sym typeface="Crimson Text"/>
              </a:rPr>
              <a:t>KAK, ILLE?			2020; 2017</a:t>
            </a:r>
          </a:p>
          <a:p>
            <a:pPr marL="0" marR="0" lvl="0" indent="0" algn="l" rtl="0">
              <a:spcBef>
                <a:spcPts val="0"/>
              </a:spcBef>
              <a:spcAft>
                <a:spcPts val="0"/>
              </a:spcAft>
              <a:buNone/>
            </a:pPr>
            <a:endParaRPr lang="en-US" sz="1200" dirty="0">
              <a:latin typeface="Crimson Text"/>
              <a:ea typeface="Crimson Text"/>
              <a:sym typeface="Crimson Text"/>
            </a:endParaRPr>
          </a:p>
          <a:p>
            <a:pPr lvl="0"/>
            <a:r>
              <a:rPr lang="en-US" sz="1600" dirty="0">
                <a:latin typeface="Acherus Grotesque" panose="02000505000000020004" pitchFamily="2" charset="77"/>
              </a:rPr>
              <a:t>Description</a:t>
            </a:r>
          </a:p>
          <a:p>
            <a:pPr lvl="0"/>
            <a:r>
              <a:rPr lang="en-US" sz="1200" dirty="0">
                <a:latin typeface="Crimson Text"/>
                <a:ea typeface="Crimson Text"/>
                <a:cs typeface="Crimson Text"/>
              </a:rPr>
              <a:t>Art created by community members in honor of Moose.</a:t>
            </a:r>
          </a:p>
        </p:txBody>
      </p:sp>
      <p:sp>
        <p:nvSpPr>
          <p:cNvPr id="3" name="Google Shape;95;p2"/>
          <p:cNvSpPr txBox="1"/>
          <p:nvPr/>
        </p:nvSpPr>
        <p:spPr>
          <a:xfrm>
            <a:off x="754500" y="5176900"/>
            <a:ext cx="5349000" cy="2523727"/>
          </a:xfrm>
          <a:prstGeom prst="rect">
            <a:avLst/>
          </a:prstGeom>
          <a:noFill/>
          <a:ln w="50800" cap="flat" cmpd="sng">
            <a:solidFill>
              <a:srgbClr val="000000"/>
            </a:solidFill>
            <a:prstDash val="solid"/>
            <a:round/>
            <a:headEnd type="none" w="sm" len="sm"/>
            <a:tailEnd type="none" w="sm" len="sm"/>
          </a:ln>
        </p:spPr>
        <p:txBody>
          <a:bodyPr spcFirstLastPara="1" wrap="square" lIns="274300" tIns="274300" rIns="274300" bIns="274300" anchor="ctr" anchorCtr="0">
            <a:spAutoFit/>
          </a:bodyPr>
          <a:lstStyle/>
          <a:p>
            <a:pPr marL="0" marR="0" lvl="0" indent="0" algn="l" rtl="0">
              <a:spcBef>
                <a:spcPts val="0"/>
              </a:spcBef>
              <a:spcAft>
                <a:spcPts val="0"/>
              </a:spcAft>
              <a:buNone/>
            </a:pPr>
            <a:r>
              <a:rPr lang="en-US" sz="2000" dirty="0">
                <a:solidFill>
                  <a:srgbClr val="CE0058"/>
                </a:solidFill>
                <a:latin typeface="Acherus Grotesque" panose="02000505000000020004" pitchFamily="2" charset="77"/>
              </a:rPr>
              <a:t>SAMPLING OF CONDOLENCE CARDS</a:t>
            </a:r>
            <a:endParaRPr dirty="0">
              <a:solidFill>
                <a:srgbClr val="CE0058"/>
              </a:solidFill>
              <a:latin typeface="Acherus Grotesque" panose="02000505000000020004" pitchFamily="2" charset="77"/>
            </a:endParaRPr>
          </a:p>
          <a:p>
            <a:pPr marL="0" marR="0" lvl="0" indent="0" algn="l" rtl="0">
              <a:spcBef>
                <a:spcPts val="0"/>
              </a:spcBef>
              <a:spcAft>
                <a:spcPts val="0"/>
              </a:spcAft>
              <a:buNone/>
            </a:pPr>
            <a:endParaRPr sz="1400" dirty="0">
              <a:solidFill>
                <a:srgbClr val="000000"/>
              </a:solidFill>
              <a:latin typeface="Arial"/>
              <a:ea typeface="Arial"/>
              <a:cs typeface="Arial"/>
              <a:sym typeface="Arial"/>
            </a:endParaRPr>
          </a:p>
          <a:p>
            <a:r>
              <a:rPr lang="en-US" sz="1600" dirty="0">
                <a:latin typeface="Acherus Grotesque" panose="02000505000000020004" pitchFamily="2" charset="77"/>
              </a:rPr>
              <a:t>Source			Date</a:t>
            </a:r>
          </a:p>
          <a:p>
            <a:r>
              <a:rPr lang="en-US" sz="1200" dirty="0">
                <a:latin typeface="Crimson Text"/>
                <a:ea typeface="Crimson Text"/>
                <a:cs typeface="Crimson Text"/>
                <a:sym typeface="Crimson Text"/>
              </a:rPr>
              <a:t>Trent Davis Collection		December 2020</a:t>
            </a:r>
          </a:p>
          <a:p>
            <a:pPr marL="0" marR="0" lvl="0" indent="0" algn="l" rtl="0">
              <a:spcBef>
                <a:spcPts val="0"/>
              </a:spcBef>
              <a:spcAft>
                <a:spcPts val="0"/>
              </a:spcAft>
              <a:buNone/>
            </a:pPr>
            <a:endParaRPr lang="en-US" sz="1400" dirty="0">
              <a:solidFill>
                <a:srgbClr val="000000"/>
              </a:solidFill>
              <a:latin typeface="Arial"/>
              <a:ea typeface="Arial"/>
              <a:cs typeface="Arial"/>
              <a:sym typeface="Arial"/>
            </a:endParaRPr>
          </a:p>
          <a:p>
            <a:r>
              <a:rPr lang="en-US" sz="1600" dirty="0">
                <a:latin typeface="Acherus Grotesque" panose="02000505000000020004" pitchFamily="2" charset="77"/>
              </a:rPr>
              <a:t>Description</a:t>
            </a:r>
          </a:p>
          <a:p>
            <a:pPr marL="0" marR="0" lvl="0" indent="0" algn="just" rtl="0">
              <a:spcBef>
                <a:spcPts val="0"/>
              </a:spcBef>
              <a:spcAft>
                <a:spcPts val="0"/>
              </a:spcAft>
              <a:buNone/>
            </a:pPr>
            <a:r>
              <a:rPr lang="en-US" sz="1200" dirty="0">
                <a:solidFill>
                  <a:srgbClr val="000000"/>
                </a:solidFill>
                <a:latin typeface="Crimson Text"/>
                <a:ea typeface="Crimson Text"/>
                <a:cs typeface="Crimson Text"/>
                <a:sym typeface="Crimson Text"/>
              </a:rPr>
              <a:t>A sampling of the many cards offering condolences on the death of Dr. Moose Davis in late 2020 and celebrating his contributions to the Virginia Tech community.</a:t>
            </a:r>
            <a:endParaRPr dirty="0"/>
          </a:p>
        </p:txBody>
      </p:sp>
    </p:spTree>
    <p:extLst>
      <p:ext uri="{BB962C8B-B14F-4D97-AF65-F5344CB8AC3E}">
        <p14:creationId xmlns:p14="http://schemas.microsoft.com/office/powerpoint/2010/main" val="2164756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
          <p:cNvSpPr txBox="1"/>
          <p:nvPr/>
        </p:nvSpPr>
        <p:spPr>
          <a:xfrm>
            <a:off x="754500" y="876353"/>
            <a:ext cx="5349000" cy="2862282"/>
          </a:xfrm>
          <a:prstGeom prst="rect">
            <a:avLst/>
          </a:prstGeom>
          <a:noFill/>
          <a:ln w="50800" cap="flat" cmpd="sng">
            <a:solidFill>
              <a:srgbClr val="000000"/>
            </a:solidFill>
            <a:prstDash val="solid"/>
            <a:round/>
            <a:headEnd type="none" w="sm" len="sm"/>
            <a:tailEnd type="none" w="sm" len="sm"/>
          </a:ln>
        </p:spPr>
        <p:txBody>
          <a:bodyPr spcFirstLastPara="1" wrap="square" lIns="274300" tIns="274300" rIns="274300" bIns="274300" anchor="ctr" anchorCtr="0">
            <a:spAutoFit/>
          </a:bodyPr>
          <a:lstStyle/>
          <a:p>
            <a:pPr marL="0" marR="0" lvl="0" indent="0" algn="l" rtl="0">
              <a:spcBef>
                <a:spcPts val="0"/>
              </a:spcBef>
              <a:spcAft>
                <a:spcPts val="0"/>
              </a:spcAft>
              <a:buNone/>
            </a:pPr>
            <a:r>
              <a:rPr lang="en-US" sz="2000" dirty="0">
                <a:solidFill>
                  <a:srgbClr val="CE0058"/>
                </a:solidFill>
                <a:latin typeface="Acherus Grotesque" panose="02000505000000020004" pitchFamily="2" charset="77"/>
                <a:sym typeface="Arial"/>
              </a:rPr>
              <a:t>JOSIE, DEREK, AND WAGNER ITEMS</a:t>
            </a:r>
            <a:endParaRPr dirty="0">
              <a:solidFill>
                <a:srgbClr val="CE0058"/>
              </a:solidFill>
              <a:latin typeface="Acherus Grotesque" panose="02000505000000020004" pitchFamily="2" charset="77"/>
            </a:endParaRPr>
          </a:p>
          <a:p>
            <a:pPr marL="0" marR="0" lvl="0" indent="0" algn="l" rtl="0">
              <a:spcBef>
                <a:spcPts val="0"/>
              </a:spcBef>
              <a:spcAft>
                <a:spcPts val="0"/>
              </a:spcAft>
              <a:buNone/>
            </a:pPr>
            <a:endParaRPr sz="1400" dirty="0">
              <a:solidFill>
                <a:srgbClr val="000000"/>
              </a:solidFill>
              <a:latin typeface="Arial"/>
              <a:ea typeface="Arial"/>
              <a:cs typeface="Arial"/>
              <a:sym typeface="Arial"/>
            </a:endParaRPr>
          </a:p>
          <a:p>
            <a:pPr marL="0" marR="0" lvl="0" indent="0" algn="l" rtl="0">
              <a:spcBef>
                <a:spcPts val="0"/>
              </a:spcBef>
              <a:spcAft>
                <a:spcPts val="0"/>
              </a:spcAft>
              <a:buNone/>
            </a:pPr>
            <a:r>
              <a:rPr lang="en-US" sz="1600" dirty="0">
                <a:solidFill>
                  <a:srgbClr val="000000"/>
                </a:solidFill>
                <a:latin typeface="Acherus Grotesque" panose="02000505000000020004" pitchFamily="2" charset="77"/>
                <a:sym typeface="Arial"/>
              </a:rPr>
              <a:t>Source			Dates</a:t>
            </a:r>
            <a:endParaRPr sz="1400" dirty="0">
              <a:solidFill>
                <a:srgbClr val="000000"/>
              </a:solidFill>
              <a:latin typeface="Acherus Grotesque" panose="02000505000000020004" pitchFamily="2" charset="77"/>
              <a:sym typeface="Arial"/>
            </a:endParaRPr>
          </a:p>
          <a:p>
            <a:pPr marL="0" marR="0" lvl="0" indent="0" algn="l" rtl="0">
              <a:spcBef>
                <a:spcPts val="0"/>
              </a:spcBef>
              <a:spcAft>
                <a:spcPts val="0"/>
              </a:spcAft>
              <a:buNone/>
            </a:pPr>
            <a:r>
              <a:rPr lang="en-US" sz="1200" dirty="0">
                <a:solidFill>
                  <a:srgbClr val="000000"/>
                </a:solidFill>
                <a:latin typeface="Crimson Text"/>
                <a:ea typeface="Crimson Text"/>
                <a:cs typeface="Crimson Text"/>
                <a:sym typeface="Crimson Text"/>
              </a:rPr>
              <a:t>Trent Davis Collection		Undated</a:t>
            </a:r>
          </a:p>
          <a:p>
            <a:pPr marL="0" marR="0" lvl="0" indent="0" algn="l" rtl="0">
              <a:spcBef>
                <a:spcPts val="0"/>
              </a:spcBef>
              <a:spcAft>
                <a:spcPts val="0"/>
              </a:spcAft>
              <a:buNone/>
            </a:pPr>
            <a:endParaRPr lang="en-US" sz="1200" dirty="0">
              <a:latin typeface="Crimson Text"/>
              <a:ea typeface="Crimson Text"/>
              <a:sym typeface="Crimson Text"/>
            </a:endParaRPr>
          </a:p>
          <a:p>
            <a:pPr lvl="0"/>
            <a:r>
              <a:rPr lang="en-US" sz="1600" dirty="0">
                <a:latin typeface="Acherus Grotesque" panose="02000505000000020004" pitchFamily="2" charset="77"/>
              </a:rPr>
              <a:t>Description</a:t>
            </a:r>
          </a:p>
          <a:p>
            <a:pPr lvl="0"/>
            <a:r>
              <a:rPr lang="en-US" sz="1200" dirty="0">
                <a:latin typeface="Crimson Text"/>
                <a:ea typeface="Crimson Text"/>
                <a:cs typeface="Crimson Text"/>
              </a:rPr>
              <a:t>Pawprint cards, fliers, and stickers featuring the VT Therapy Dogs who continue to carry on Dr. Moose’s legacy. They regularly hold “office hours” around campus. Josie is on the 2nd floor of Newman Library on Mondays at 4PM, Derek is in the McComas Hall Entrance on Tuesdays at 4PM, and Wagner is in Squires Student Center Wednesdays at 2PM.</a:t>
            </a:r>
          </a:p>
        </p:txBody>
      </p:sp>
      <p:sp>
        <p:nvSpPr>
          <p:cNvPr id="3" name="Google Shape;95;p2"/>
          <p:cNvSpPr txBox="1"/>
          <p:nvPr/>
        </p:nvSpPr>
        <p:spPr>
          <a:xfrm>
            <a:off x="754500" y="4930679"/>
            <a:ext cx="5349000" cy="3016170"/>
          </a:xfrm>
          <a:prstGeom prst="rect">
            <a:avLst/>
          </a:prstGeom>
          <a:noFill/>
          <a:ln w="50800" cap="flat" cmpd="sng">
            <a:solidFill>
              <a:srgbClr val="000000"/>
            </a:solidFill>
            <a:prstDash val="solid"/>
            <a:round/>
            <a:headEnd type="none" w="sm" len="sm"/>
            <a:tailEnd type="none" w="sm" len="sm"/>
          </a:ln>
        </p:spPr>
        <p:txBody>
          <a:bodyPr spcFirstLastPara="1" wrap="square" lIns="274300" tIns="274300" rIns="274300" bIns="274300" anchor="ctr" anchorCtr="0">
            <a:spAutoFit/>
          </a:bodyPr>
          <a:lstStyle/>
          <a:p>
            <a:pPr marL="0" marR="0" lvl="0" indent="0" algn="l" rtl="0">
              <a:spcBef>
                <a:spcPts val="0"/>
              </a:spcBef>
              <a:spcAft>
                <a:spcPts val="0"/>
              </a:spcAft>
              <a:buNone/>
            </a:pPr>
            <a:r>
              <a:rPr lang="en-US" sz="2000" dirty="0">
                <a:solidFill>
                  <a:srgbClr val="CE0058"/>
                </a:solidFill>
                <a:latin typeface="Acherus Grotesque" panose="02000505000000020004" pitchFamily="2" charset="77"/>
              </a:rPr>
              <a:t>VIRGINIA VETERINARY MEDICAL ASSOCIATION ANIMAL HERO AWARD</a:t>
            </a:r>
            <a:endParaRPr dirty="0">
              <a:solidFill>
                <a:srgbClr val="CE0058"/>
              </a:solidFill>
              <a:latin typeface="Acherus Grotesque" panose="02000505000000020004" pitchFamily="2" charset="77"/>
            </a:endParaRPr>
          </a:p>
          <a:p>
            <a:pPr marL="0" marR="0" lvl="0" indent="0" algn="l" rtl="0">
              <a:spcBef>
                <a:spcPts val="0"/>
              </a:spcBef>
              <a:spcAft>
                <a:spcPts val="0"/>
              </a:spcAft>
              <a:buNone/>
            </a:pPr>
            <a:endParaRPr sz="1400" dirty="0">
              <a:solidFill>
                <a:srgbClr val="000000"/>
              </a:solidFill>
              <a:latin typeface="Arial"/>
              <a:ea typeface="Arial"/>
              <a:cs typeface="Arial"/>
              <a:sym typeface="Arial"/>
            </a:endParaRPr>
          </a:p>
          <a:p>
            <a:r>
              <a:rPr lang="en-US" sz="1600" dirty="0">
                <a:latin typeface="Acherus Grotesque" panose="02000505000000020004" pitchFamily="2" charset="77"/>
              </a:rPr>
              <a:t>Source			Date</a:t>
            </a:r>
          </a:p>
          <a:p>
            <a:r>
              <a:rPr lang="en-US" sz="1200" dirty="0">
                <a:latin typeface="Crimson Text"/>
                <a:ea typeface="Crimson Text"/>
                <a:cs typeface="Crimson Text"/>
                <a:sym typeface="Crimson Text"/>
              </a:rPr>
              <a:t>Trent Davis Collection, Plaque on loan	February, March, Summer 2019</a:t>
            </a:r>
          </a:p>
          <a:p>
            <a:pPr marL="0" marR="0" lvl="0" indent="0" algn="l" rtl="0">
              <a:spcBef>
                <a:spcPts val="0"/>
              </a:spcBef>
              <a:spcAft>
                <a:spcPts val="0"/>
              </a:spcAft>
              <a:buNone/>
            </a:pPr>
            <a:endParaRPr lang="en-US" sz="1400" dirty="0">
              <a:solidFill>
                <a:srgbClr val="000000"/>
              </a:solidFill>
              <a:latin typeface="Arial"/>
              <a:ea typeface="Arial"/>
              <a:cs typeface="Arial"/>
              <a:sym typeface="Arial"/>
            </a:endParaRPr>
          </a:p>
          <a:p>
            <a:r>
              <a:rPr lang="en-US" sz="1600" dirty="0">
                <a:latin typeface="Acherus Grotesque" panose="02000505000000020004" pitchFamily="2" charset="77"/>
              </a:rPr>
              <a:t>Description</a:t>
            </a:r>
          </a:p>
          <a:p>
            <a:pPr marL="0" marR="0" lvl="0" indent="0" algn="just" rtl="0">
              <a:spcBef>
                <a:spcPts val="0"/>
              </a:spcBef>
              <a:spcAft>
                <a:spcPts val="0"/>
              </a:spcAft>
              <a:buNone/>
            </a:pPr>
            <a:r>
              <a:rPr lang="en-US" sz="1200" dirty="0">
                <a:solidFill>
                  <a:srgbClr val="000000"/>
                </a:solidFill>
                <a:latin typeface="Crimson Text"/>
                <a:ea typeface="Crimson Text"/>
                <a:cs typeface="Crimson Text"/>
                <a:sym typeface="Crimson Text"/>
              </a:rPr>
              <a:t>Moose was named the Virginia Veterinary Medical Association’s 2019 Animal Hero in February of that year. A plaque was provided commemorating that honor and it was covered in the media. Articles from The Roanoke Times and Virginia Tech Magazine are on display.</a:t>
            </a:r>
            <a:endParaRPr dirty="0"/>
          </a:p>
        </p:txBody>
      </p:sp>
    </p:spTree>
    <p:extLst>
      <p:ext uri="{BB962C8B-B14F-4D97-AF65-F5344CB8AC3E}">
        <p14:creationId xmlns:p14="http://schemas.microsoft.com/office/powerpoint/2010/main" val="1473724516"/>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TotalTime>
  <Words>620</Words>
  <Application>Microsoft Macintosh PowerPoint</Application>
  <PresentationFormat>On-screen Show (4:3)</PresentationFormat>
  <Paragraphs>90</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Acherus Grotesque</vt:lpstr>
      <vt:lpstr>Arial</vt:lpstr>
      <vt:lpstr>Calibri</vt:lpstr>
      <vt:lpstr>Crimson Text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Wright de Hernandez, Anthony</dc:creator>
  <cp:lastModifiedBy>Wright de Hernandez, Anthony</cp:lastModifiedBy>
  <cp:revision>12</cp:revision>
  <cp:lastPrinted>2022-09-02T13:29:55Z</cp:lastPrinted>
  <dcterms:created xsi:type="dcterms:W3CDTF">2017-06-23T14:37:44Z</dcterms:created>
  <dcterms:modified xsi:type="dcterms:W3CDTF">2023-07-11T20:56:29Z</dcterms:modified>
</cp:coreProperties>
</file>