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Roboto"/>
      <p:regular r:id="rId19"/>
      <p:bold r:id="rId20"/>
      <p:italic r:id="rId21"/>
      <p:boldItalic r:id="rId22"/>
    </p:embeddedFont>
    <p:embeddedFont>
      <p:font typeface="EB Garamond Medium"/>
      <p:regular r:id="rId23"/>
      <p:bold r:id="rId24"/>
      <p:italic r:id="rId25"/>
      <p:boldItalic r:id="rId26"/>
    </p:embeddedFont>
    <p:embeddedFont>
      <p:font typeface="Roboto Mono"/>
      <p:regular r:id="rId27"/>
      <p:bold r:id="rId28"/>
      <p:italic r:id="rId29"/>
      <p:boldItalic r:id="rId30"/>
    </p:embeddedFont>
    <p:embeddedFont>
      <p:font typeface="Barlow Light"/>
      <p:regular r:id="rId31"/>
      <p:bold r:id="rId32"/>
      <p:italic r:id="rId33"/>
      <p:boldItalic r:id="rId34"/>
    </p:embeddedFont>
    <p:embeddedFont>
      <p:font typeface="Barlow"/>
      <p:regular r:id="rId35"/>
      <p:bold r:id="rId36"/>
      <p:italic r:id="rId37"/>
      <p:boldItalic r:id="rId38"/>
    </p:embeddedFont>
    <p:embeddedFont>
      <p:font typeface="DM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DMSans-bold.fntdata"/><Relationship Id="rId20" Type="http://schemas.openxmlformats.org/officeDocument/2006/relationships/font" Target="fonts/Roboto-bold.fntdata"/><Relationship Id="rId42" Type="http://schemas.openxmlformats.org/officeDocument/2006/relationships/font" Target="fonts/DMSans-boldItalic.fntdata"/><Relationship Id="rId41" Type="http://schemas.openxmlformats.org/officeDocument/2006/relationships/font" Target="fonts/DMSans-italic.fntdata"/><Relationship Id="rId22" Type="http://schemas.openxmlformats.org/officeDocument/2006/relationships/font" Target="fonts/Roboto-boldItalic.fntdata"/><Relationship Id="rId21" Type="http://schemas.openxmlformats.org/officeDocument/2006/relationships/font" Target="fonts/Roboto-italic.fntdata"/><Relationship Id="rId24" Type="http://schemas.openxmlformats.org/officeDocument/2006/relationships/font" Target="fonts/EBGaramondMedium-bold.fntdata"/><Relationship Id="rId23" Type="http://schemas.openxmlformats.org/officeDocument/2006/relationships/font" Target="fonts/EBGaramond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EBGaramondMedium-boldItalic.fntdata"/><Relationship Id="rId25" Type="http://schemas.openxmlformats.org/officeDocument/2006/relationships/font" Target="fonts/EBGaramondMedium-italic.fntdata"/><Relationship Id="rId28" Type="http://schemas.openxmlformats.org/officeDocument/2006/relationships/font" Target="fonts/RobotoMono-bold.fntdata"/><Relationship Id="rId27" Type="http://schemas.openxmlformats.org/officeDocument/2006/relationships/font" Target="fonts/RobotoMon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Mono-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BarlowLight-regular.fntdata"/><Relationship Id="rId30" Type="http://schemas.openxmlformats.org/officeDocument/2006/relationships/font" Target="fonts/RobotoMono-boldItalic.fntdata"/><Relationship Id="rId11" Type="http://schemas.openxmlformats.org/officeDocument/2006/relationships/slide" Target="slides/slide6.xml"/><Relationship Id="rId33" Type="http://schemas.openxmlformats.org/officeDocument/2006/relationships/font" Target="fonts/BarlowLight-italic.fntdata"/><Relationship Id="rId10" Type="http://schemas.openxmlformats.org/officeDocument/2006/relationships/slide" Target="slides/slide5.xml"/><Relationship Id="rId32" Type="http://schemas.openxmlformats.org/officeDocument/2006/relationships/font" Target="fonts/BarlowLight-bold.fntdata"/><Relationship Id="rId13" Type="http://schemas.openxmlformats.org/officeDocument/2006/relationships/slide" Target="slides/slide8.xml"/><Relationship Id="rId35" Type="http://schemas.openxmlformats.org/officeDocument/2006/relationships/font" Target="fonts/Barlow-regular.fntdata"/><Relationship Id="rId12" Type="http://schemas.openxmlformats.org/officeDocument/2006/relationships/slide" Target="slides/slide7.xml"/><Relationship Id="rId34" Type="http://schemas.openxmlformats.org/officeDocument/2006/relationships/font" Target="fonts/BarlowLight-boldItalic.fntdata"/><Relationship Id="rId15" Type="http://schemas.openxmlformats.org/officeDocument/2006/relationships/slide" Target="slides/slide10.xml"/><Relationship Id="rId37" Type="http://schemas.openxmlformats.org/officeDocument/2006/relationships/font" Target="fonts/Barlow-italic.fntdata"/><Relationship Id="rId14" Type="http://schemas.openxmlformats.org/officeDocument/2006/relationships/slide" Target="slides/slide9.xml"/><Relationship Id="rId36" Type="http://schemas.openxmlformats.org/officeDocument/2006/relationships/font" Target="fonts/Barlow-bold.fntdata"/><Relationship Id="rId17" Type="http://schemas.openxmlformats.org/officeDocument/2006/relationships/slide" Target="slides/slide12.xml"/><Relationship Id="rId39" Type="http://schemas.openxmlformats.org/officeDocument/2006/relationships/font" Target="fonts/DMSans-regular.fntdata"/><Relationship Id="rId16" Type="http://schemas.openxmlformats.org/officeDocument/2006/relationships/slide" Target="slides/slide11.xml"/><Relationship Id="rId38" Type="http://schemas.openxmlformats.org/officeDocument/2006/relationships/font" Target="fonts/Barlow-boldItalic.fntdata"/><Relationship Id="rId19" Type="http://schemas.openxmlformats.org/officeDocument/2006/relationships/font" Target="fonts/Roboto-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t/>
            </a:r>
            <a:endParaRPr sz="1200">
              <a:solidFill>
                <a:schemeClr val="dk1"/>
              </a:solidFill>
              <a:latin typeface="Roboto"/>
              <a:ea typeface="Roboto"/>
              <a:cs typeface="Roboto"/>
              <a:sym typeface="Roboto"/>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92bc32ea5_2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92bc32ea5_2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100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492bc32ea5_2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492bc32ea5_2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100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c1fa207c6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4c1fa207c6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1000"/>
              </a:spcBef>
              <a:spcAft>
                <a:spcPts val="0"/>
              </a:spcAft>
              <a:buClr>
                <a:schemeClr val="dk1"/>
              </a:buClr>
              <a:buSzPts val="1100"/>
              <a:buFont typeface="DM Sans"/>
              <a:buChar char="○"/>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94d582c2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494d582c2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1000"/>
              </a:spcBef>
              <a:spcAft>
                <a:spcPts val="0"/>
              </a:spcAft>
              <a:buClr>
                <a:schemeClr val="dk1"/>
              </a:buClr>
              <a:buSzPts val="1100"/>
              <a:buFont typeface="DM Sans"/>
              <a:buChar char="○"/>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47faa1f63a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47faa1f63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7faa1f63a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7faa1f63a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t/>
            </a:r>
            <a:endParaRPr sz="1200">
              <a:solidFill>
                <a:srgbClr val="222222"/>
              </a:solidFill>
              <a:latin typeface="Roboto"/>
              <a:ea typeface="Roboto"/>
              <a:cs typeface="Roboto"/>
              <a:sym typeface="Robo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47faa1f63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47faa1f63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222222"/>
              </a:solidFill>
              <a:latin typeface="Roboto"/>
              <a:ea typeface="Roboto"/>
              <a:cs typeface="Roboto"/>
              <a:sym typeface="Robo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4c1fa207c6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4c1fa207c6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c1fa207c6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c1fa207c6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7faa1f63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7faa1f63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1000"/>
              </a:spcAft>
              <a:buNone/>
            </a:pPr>
            <a:r>
              <a:t/>
            </a:r>
            <a:endParaRPr>
              <a:solidFill>
                <a:schemeClr val="dk1"/>
              </a:solidFill>
              <a:latin typeface="DM Sans"/>
              <a:ea typeface="DM Sans"/>
              <a:cs typeface="DM Sans"/>
              <a:sym typeface="DM San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47faa1f63a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47faa1f63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1000"/>
              </a:spcBef>
              <a:spcAft>
                <a:spcPts val="0"/>
              </a:spcAft>
              <a:buClr>
                <a:schemeClr val="dk1"/>
              </a:buClr>
              <a:buSzPts val="1100"/>
              <a:buFont typeface="DM Sans"/>
              <a:buChar char="○"/>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c1fa207c6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4c1fa207c6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100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hyperlink" Target="https://educopia.org/sponsee-profile/metaarchive-cooperative/" TargetMode="External"/><Relationship Id="rId5" Type="http://schemas.openxmlformats.org/officeDocument/2006/relationships/hyperlink" Target="https://github.com/MetaArchive" TargetMode="External"/><Relationship Id="rId6" Type="http://schemas.openxmlformats.org/officeDocument/2006/relationships/hyperlink" Target="https://github.com/lockss/community/wiki/PLN-Templat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3" cy="5143501"/>
          </a:xfrm>
          <a:prstGeom prst="rect">
            <a:avLst/>
          </a:prstGeom>
          <a:noFill/>
          <a:ln>
            <a:noFill/>
          </a:ln>
        </p:spPr>
      </p:pic>
      <p:sp>
        <p:nvSpPr>
          <p:cNvPr id="55" name="Google Shape;55;p13"/>
          <p:cNvSpPr txBox="1"/>
          <p:nvPr>
            <p:ph type="ctrTitle"/>
          </p:nvPr>
        </p:nvSpPr>
        <p:spPr>
          <a:xfrm>
            <a:off x="4454076" y="1176875"/>
            <a:ext cx="3951300" cy="2052600"/>
          </a:xfrm>
          <a:prstGeom prst="rect">
            <a:avLst/>
          </a:prstGeom>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990"/>
              <a:buNone/>
            </a:pPr>
            <a:r>
              <a:rPr i="1" lang="en" sz="3659">
                <a:solidFill>
                  <a:srgbClr val="FFC71D"/>
                </a:solidFill>
                <a:latin typeface="EB Garamond Medium"/>
                <a:ea typeface="EB Garamond Medium"/>
                <a:cs typeface="EB Garamond Medium"/>
                <a:sym typeface="EB Garamond Medium"/>
              </a:rPr>
              <a:t>MetaArchive </a:t>
            </a:r>
            <a:br>
              <a:rPr i="1" lang="en" sz="3659">
                <a:solidFill>
                  <a:srgbClr val="FFC71D"/>
                </a:solidFill>
                <a:latin typeface="EB Garamond Medium"/>
                <a:ea typeface="EB Garamond Medium"/>
                <a:cs typeface="EB Garamond Medium"/>
                <a:sym typeface="EB Garamond Medium"/>
              </a:rPr>
            </a:br>
            <a:r>
              <a:rPr i="1" lang="en" sz="3659">
                <a:solidFill>
                  <a:srgbClr val="FFC71D"/>
                </a:solidFill>
                <a:latin typeface="EB Garamond Medium"/>
                <a:ea typeface="EB Garamond Medium"/>
                <a:cs typeface="EB Garamond Medium"/>
                <a:sym typeface="EB Garamond Medium"/>
              </a:rPr>
              <a:t>Across Its Life Cycle:</a:t>
            </a:r>
            <a:r>
              <a:rPr lang="en" sz="3359">
                <a:solidFill>
                  <a:schemeClr val="lt1"/>
                </a:solidFill>
                <a:latin typeface="Barlow Light"/>
                <a:ea typeface="Barlow Light"/>
                <a:cs typeface="Barlow Light"/>
                <a:sym typeface="Barlow Light"/>
              </a:rPr>
              <a:t> </a:t>
            </a:r>
            <a:endParaRPr sz="2400">
              <a:solidFill>
                <a:schemeClr val="lt1"/>
              </a:solidFill>
              <a:latin typeface="Barlow Light"/>
              <a:ea typeface="Barlow Light"/>
              <a:cs typeface="Barlow Light"/>
              <a:sym typeface="Barlow Light"/>
            </a:endParaRPr>
          </a:p>
        </p:txBody>
      </p:sp>
      <p:sp>
        <p:nvSpPr>
          <p:cNvPr id="56" name="Google Shape;56;p13"/>
          <p:cNvSpPr txBox="1"/>
          <p:nvPr/>
        </p:nvSpPr>
        <p:spPr>
          <a:xfrm>
            <a:off x="241519" y="3813910"/>
            <a:ext cx="2780400" cy="91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highlight>
                  <a:schemeClr val="lt1"/>
                </a:highlight>
                <a:latin typeface="Roboto Mono"/>
                <a:ea typeface="Roboto Mono"/>
                <a:cs typeface="Roboto Mono"/>
                <a:sym typeface="Roboto Mono"/>
              </a:rPr>
              <a:t>Coalition of Networked Information Spring Meeting</a:t>
            </a:r>
            <a:endParaRPr sz="1300">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rPr lang="en" sz="1300">
                <a:solidFill>
                  <a:schemeClr val="dk1"/>
                </a:solidFill>
                <a:highlight>
                  <a:schemeClr val="lt1"/>
                </a:highlight>
                <a:latin typeface="Roboto Mono"/>
                <a:ea typeface="Roboto Mono"/>
                <a:cs typeface="Roboto Mono"/>
                <a:sym typeface="Roboto Mono"/>
              </a:rPr>
              <a:t>Milwaukee, Wisconsin</a:t>
            </a:r>
            <a:endParaRPr sz="1300">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rPr lang="en" sz="1300">
                <a:solidFill>
                  <a:schemeClr val="dk1"/>
                </a:solidFill>
                <a:highlight>
                  <a:schemeClr val="lt1"/>
                </a:highlight>
                <a:latin typeface="Roboto Mono"/>
                <a:ea typeface="Roboto Mono"/>
                <a:cs typeface="Roboto Mono"/>
                <a:sym typeface="Roboto Mono"/>
              </a:rPr>
              <a:t>April 8, 2025</a:t>
            </a:r>
            <a:endParaRPr sz="1300">
              <a:solidFill>
                <a:schemeClr val="dk1"/>
              </a:solidFill>
              <a:highlight>
                <a:schemeClr val="lt1"/>
              </a:highlight>
              <a:latin typeface="Roboto Mono"/>
              <a:ea typeface="Roboto Mono"/>
              <a:cs typeface="Roboto Mono"/>
              <a:sym typeface="Roboto Mono"/>
            </a:endParaRPr>
          </a:p>
        </p:txBody>
      </p:sp>
      <p:sp>
        <p:nvSpPr>
          <p:cNvPr id="57" name="Google Shape;57;p13"/>
          <p:cNvSpPr txBox="1"/>
          <p:nvPr/>
        </p:nvSpPr>
        <p:spPr>
          <a:xfrm>
            <a:off x="4454076" y="3158750"/>
            <a:ext cx="42837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400">
                <a:solidFill>
                  <a:schemeClr val="lt1"/>
                </a:solidFill>
                <a:latin typeface="Barlow Light"/>
                <a:ea typeface="Barlow Light"/>
                <a:cs typeface="Barlow Light"/>
                <a:sym typeface="Barlow Light"/>
              </a:rPr>
              <a:t>Change and resilience in the </a:t>
            </a:r>
            <a:br>
              <a:rPr lang="en" sz="2400">
                <a:solidFill>
                  <a:schemeClr val="lt1"/>
                </a:solidFill>
                <a:latin typeface="Barlow Light"/>
                <a:ea typeface="Barlow Light"/>
                <a:cs typeface="Barlow Light"/>
                <a:sym typeface="Barlow Light"/>
              </a:rPr>
            </a:br>
            <a:r>
              <a:rPr lang="en" sz="2400">
                <a:solidFill>
                  <a:schemeClr val="lt1"/>
                </a:solidFill>
                <a:latin typeface="Barlow Light"/>
                <a:ea typeface="Barlow Light"/>
                <a:cs typeface="Barlow Light"/>
                <a:sym typeface="Barlow Light"/>
              </a:rPr>
              <a:t>digital preservation ecosystem</a:t>
            </a:r>
            <a:endParaRPr sz="2400">
              <a:solidFill>
                <a:schemeClr val="lt1"/>
              </a:solidFill>
              <a:latin typeface="Barlow Light"/>
              <a:ea typeface="Barlow Light"/>
              <a:cs typeface="Barlow Light"/>
              <a:sym typeface="Barlow Light"/>
            </a:endParaRPr>
          </a:p>
          <a:p>
            <a:pPr indent="0" lvl="0" marL="0" rtl="0" algn="l">
              <a:spcBef>
                <a:spcPts val="0"/>
              </a:spcBef>
              <a:spcAft>
                <a:spcPts val="0"/>
              </a:spcAft>
              <a:buNone/>
            </a:pPr>
            <a:r>
              <a:rPr lang="en">
                <a:solidFill>
                  <a:schemeClr val="lt1"/>
                </a:solidFill>
                <a:latin typeface="Barlow Light"/>
                <a:ea typeface="Barlow Light"/>
                <a:cs typeface="Barlow Light"/>
                <a:sym typeface="Barlow Light"/>
              </a:rPr>
              <a:t>Featuring panelists representing MetaArchive community leadership, LOCKSS, and Educopia</a:t>
            </a:r>
            <a:endParaRPr>
              <a:solidFill>
                <a:schemeClr val="lt1"/>
              </a:solidFill>
              <a:latin typeface="Barlow Light"/>
              <a:ea typeface="Barlow Light"/>
              <a:cs typeface="Barlow Light"/>
              <a:sym typeface="Barlow Light"/>
            </a:endParaRPr>
          </a:p>
          <a:p>
            <a:pPr indent="0" lvl="0" marL="0" rtl="0" algn="l">
              <a:spcBef>
                <a:spcPts val="0"/>
              </a:spcBef>
              <a:spcAft>
                <a:spcPts val="0"/>
              </a:spcAft>
              <a:buNone/>
            </a:pPr>
            <a:r>
              <a:t/>
            </a:r>
            <a:endParaRPr>
              <a:solidFill>
                <a:schemeClr val="lt1"/>
              </a:solidFill>
              <a:latin typeface="Barlow Light"/>
              <a:ea typeface="Barlow Light"/>
              <a:cs typeface="Barlow Light"/>
              <a:sym typeface="Barlow Light"/>
            </a:endParaRPr>
          </a:p>
          <a:p>
            <a:pPr indent="0" lvl="0" marL="0" rtl="0" algn="l">
              <a:spcBef>
                <a:spcPts val="0"/>
              </a:spcBef>
              <a:spcAft>
                <a:spcPts val="0"/>
              </a:spcAft>
              <a:buNone/>
            </a:pPr>
            <a:r>
              <a:rPr lang="en">
                <a:solidFill>
                  <a:schemeClr val="lt1"/>
                </a:solidFill>
                <a:latin typeface="Barlow Light"/>
                <a:ea typeface="Barlow Light"/>
                <a:cs typeface="Barlow Light"/>
                <a:sym typeface="Barlow Light"/>
              </a:rPr>
              <a:t>Moderated by Jessica Meyerson @ Educopia </a:t>
            </a:r>
            <a:endParaRPr>
              <a:solidFill>
                <a:schemeClr val="lt1"/>
              </a:solidFill>
              <a:latin typeface="Barlow Light"/>
              <a:ea typeface="Barlow Light"/>
              <a:cs typeface="Barlow Light"/>
              <a:sym typeface="Barlow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id="144" name="Google Shape;144;p22"/>
          <p:cNvPicPr preferRelativeResize="0"/>
          <p:nvPr/>
        </p:nvPicPr>
        <p:blipFill>
          <a:blip r:embed="rId3">
            <a:alphaModFix/>
          </a:blip>
          <a:stretch>
            <a:fillRect/>
          </a:stretch>
        </p:blipFill>
        <p:spPr>
          <a:xfrm>
            <a:off x="0" y="-3"/>
            <a:ext cx="9144003" cy="5143501"/>
          </a:xfrm>
          <a:prstGeom prst="rect">
            <a:avLst/>
          </a:prstGeom>
          <a:noFill/>
          <a:ln>
            <a:noFill/>
          </a:ln>
        </p:spPr>
      </p:pic>
      <p:sp>
        <p:nvSpPr>
          <p:cNvPr id="145" name="Google Shape;145;p22"/>
          <p:cNvSpPr txBox="1"/>
          <p:nvPr>
            <p:ph idx="1" type="body"/>
          </p:nvPr>
        </p:nvSpPr>
        <p:spPr>
          <a:xfrm>
            <a:off x="365748" y="487950"/>
            <a:ext cx="2965500" cy="1794900"/>
          </a:xfrm>
          <a:prstGeom prst="rect">
            <a:avLst/>
          </a:prstGeom>
          <a:effectLst>
            <a:outerShdw blurRad="57150" rotWithShape="0" algn="bl" dir="5400000" dist="19050">
              <a:srgbClr val="000000">
                <a:alpha val="28000"/>
              </a:srgb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i="1" lang="en" sz="2400">
                <a:solidFill>
                  <a:srgbClr val="FFC71D"/>
                </a:solidFill>
                <a:latin typeface="EB Garamond Medium"/>
                <a:ea typeface="EB Garamond Medium"/>
                <a:cs typeface="EB Garamond Medium"/>
                <a:sym typeface="EB Garamond Medium"/>
              </a:rPr>
              <a:t>How can institutions invest in long-term capacity building for digital preservation?</a:t>
            </a:r>
            <a:endParaRPr i="1" sz="2400">
              <a:solidFill>
                <a:srgbClr val="FFC71D"/>
              </a:solidFill>
              <a:latin typeface="EB Garamond Medium"/>
              <a:ea typeface="EB Garamond Medium"/>
              <a:cs typeface="EB Garamond Medium"/>
              <a:sym typeface="EB Garamond Medium"/>
            </a:endParaRPr>
          </a:p>
        </p:txBody>
      </p:sp>
      <p:sp>
        <p:nvSpPr>
          <p:cNvPr id="146" name="Google Shape;146;p22"/>
          <p:cNvSpPr txBox="1"/>
          <p:nvPr/>
        </p:nvSpPr>
        <p:spPr>
          <a:xfrm>
            <a:off x="3877600" y="564149"/>
            <a:ext cx="4707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lt1"/>
                </a:highlight>
                <a:latin typeface="Roboto Mono"/>
                <a:ea typeface="Roboto Mono"/>
                <a:cs typeface="Roboto Mono"/>
                <a:sym typeface="Roboto Mono"/>
              </a:rPr>
              <a:t>Alex </a:t>
            </a:r>
            <a:br>
              <a:rPr lang="en">
                <a:solidFill>
                  <a:schemeClr val="dk1"/>
                </a:solidFill>
                <a:highlight>
                  <a:schemeClr val="lt1"/>
                </a:highlight>
                <a:latin typeface="Roboto Mono"/>
                <a:ea typeface="Roboto Mono"/>
                <a:cs typeface="Roboto Mono"/>
                <a:sym typeface="Roboto Mono"/>
              </a:rPr>
            </a:br>
            <a:br>
              <a:rPr lang="en">
                <a:solidFill>
                  <a:schemeClr val="dk1"/>
                </a:solidFill>
                <a:highlight>
                  <a:schemeClr val="lt1"/>
                </a:highlight>
                <a:latin typeface="Roboto Mono"/>
                <a:ea typeface="Roboto Mono"/>
                <a:cs typeface="Roboto Mono"/>
                <a:sym typeface="Roboto Mono"/>
              </a:rPr>
            </a:br>
            <a:r>
              <a:rPr lang="en">
                <a:solidFill>
                  <a:schemeClr val="lt1"/>
                </a:solidFill>
                <a:latin typeface="Barlow"/>
                <a:ea typeface="Barlow"/>
                <a:cs typeface="Barlow"/>
                <a:sym typeface="Barlow"/>
              </a:rPr>
              <a:t>What skills and knowledge should institutions be developing initially to ensure they are stewards of their own digital futures?</a:t>
            </a:r>
            <a:endParaRPr sz="1500">
              <a:solidFill>
                <a:schemeClr val="lt1"/>
              </a:solidFill>
              <a:latin typeface="Barlow"/>
              <a:ea typeface="Barlow"/>
              <a:cs typeface="Barlow"/>
              <a:sym typeface="Barlow"/>
            </a:endParaRPr>
          </a:p>
        </p:txBody>
      </p:sp>
      <p:cxnSp>
        <p:nvCxnSpPr>
          <p:cNvPr id="147" name="Google Shape;147;p22"/>
          <p:cNvCxnSpPr/>
          <p:nvPr/>
        </p:nvCxnSpPr>
        <p:spPr>
          <a:xfrm>
            <a:off x="3566325" y="-44300"/>
            <a:ext cx="0" cy="5183400"/>
          </a:xfrm>
          <a:prstGeom prst="straightConnector1">
            <a:avLst/>
          </a:prstGeom>
          <a:noFill/>
          <a:ln cap="flat" cmpd="sng" w="9525">
            <a:solidFill>
              <a:srgbClr val="F1C232"/>
            </a:solidFill>
            <a:prstDash val="solid"/>
            <a:round/>
            <a:headEnd len="med" w="med" type="none"/>
            <a:tailEnd len="med" w="med" type="none"/>
          </a:ln>
        </p:spPr>
      </p:cxnSp>
      <p:cxnSp>
        <p:nvCxnSpPr>
          <p:cNvPr id="148" name="Google Shape;148;p22"/>
          <p:cNvCxnSpPr/>
          <p:nvPr/>
        </p:nvCxnSpPr>
        <p:spPr>
          <a:xfrm flipH="1" rot="10800000">
            <a:off x="3588500" y="2571600"/>
            <a:ext cx="5555400" cy="9000"/>
          </a:xfrm>
          <a:prstGeom prst="straightConnector1">
            <a:avLst/>
          </a:prstGeom>
          <a:noFill/>
          <a:ln cap="flat" cmpd="sng" w="9525">
            <a:solidFill>
              <a:srgbClr val="F1C232"/>
            </a:solidFill>
            <a:prstDash val="solid"/>
            <a:round/>
            <a:headEnd len="med" w="med" type="none"/>
            <a:tailEnd len="med" w="med" type="none"/>
          </a:ln>
        </p:spPr>
      </p:cxnSp>
      <p:sp>
        <p:nvSpPr>
          <p:cNvPr id="149" name="Google Shape;149;p22"/>
          <p:cNvSpPr txBox="1"/>
          <p:nvPr/>
        </p:nvSpPr>
        <p:spPr>
          <a:xfrm>
            <a:off x="3877600" y="3121975"/>
            <a:ext cx="4772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lt1"/>
                </a:highlight>
                <a:latin typeface="Roboto Mono"/>
                <a:ea typeface="Roboto Mono"/>
                <a:cs typeface="Roboto Mono"/>
                <a:sym typeface="Roboto Mono"/>
              </a:rPr>
              <a:t>Zach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Clr>
                <a:schemeClr val="dk1"/>
              </a:buClr>
              <a:buSzPts val="1100"/>
              <a:buFont typeface="Arial"/>
              <a:buNone/>
            </a:pPr>
            <a:r>
              <a:rPr lang="en">
                <a:solidFill>
                  <a:schemeClr val="lt1"/>
                </a:solidFill>
                <a:latin typeface="Barlow"/>
                <a:ea typeface="Barlow"/>
                <a:cs typeface="Barlow"/>
                <a:sym typeface="Barlow"/>
              </a:rPr>
              <a:t>What are some of the components that need to be in place for a successful community-governed digital preservation network?</a:t>
            </a:r>
            <a:endParaRPr>
              <a:solidFill>
                <a:schemeClr val="dk1"/>
              </a:solidFill>
              <a:highlight>
                <a:schemeClr val="lt1"/>
              </a:highlight>
              <a:latin typeface="Roboto Mono"/>
              <a:ea typeface="Roboto Mono"/>
              <a:cs typeface="Roboto Mono"/>
              <a:sym typeface="Roboto Mon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id="154" name="Google Shape;154;p23"/>
          <p:cNvPicPr preferRelativeResize="0"/>
          <p:nvPr/>
        </p:nvPicPr>
        <p:blipFill>
          <a:blip r:embed="rId3">
            <a:alphaModFix/>
          </a:blip>
          <a:stretch>
            <a:fillRect/>
          </a:stretch>
        </p:blipFill>
        <p:spPr>
          <a:xfrm>
            <a:off x="0" y="-3"/>
            <a:ext cx="9144003" cy="5143501"/>
          </a:xfrm>
          <a:prstGeom prst="rect">
            <a:avLst/>
          </a:prstGeom>
          <a:noFill/>
          <a:ln>
            <a:noFill/>
          </a:ln>
        </p:spPr>
      </p:pic>
      <p:sp>
        <p:nvSpPr>
          <p:cNvPr id="155" name="Google Shape;155;p23"/>
          <p:cNvSpPr txBox="1"/>
          <p:nvPr>
            <p:ph idx="1" type="body"/>
          </p:nvPr>
        </p:nvSpPr>
        <p:spPr>
          <a:xfrm>
            <a:off x="365748" y="487950"/>
            <a:ext cx="2965500" cy="1794900"/>
          </a:xfrm>
          <a:prstGeom prst="rect">
            <a:avLst/>
          </a:prstGeom>
          <a:effectLst>
            <a:outerShdw blurRad="57150" rotWithShape="0" algn="bl" dir="5400000" dist="19050">
              <a:srgbClr val="000000">
                <a:alpha val="28000"/>
              </a:srgb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i="1" lang="en" sz="2400">
                <a:solidFill>
                  <a:srgbClr val="FFC71D"/>
                </a:solidFill>
                <a:latin typeface="EB Garamond Medium"/>
                <a:ea typeface="EB Garamond Medium"/>
                <a:cs typeface="EB Garamond Medium"/>
                <a:sym typeface="EB Garamond Medium"/>
              </a:rPr>
              <a:t>What models can we learn from in order to achieve greater resilience community-driven digital preservation networks?</a:t>
            </a:r>
            <a:endParaRPr i="1" sz="2400">
              <a:solidFill>
                <a:srgbClr val="FFC71D"/>
              </a:solidFill>
              <a:latin typeface="EB Garamond Medium"/>
              <a:ea typeface="EB Garamond Medium"/>
              <a:cs typeface="EB Garamond Medium"/>
              <a:sym typeface="EB Garamond Medium"/>
            </a:endParaRPr>
          </a:p>
        </p:txBody>
      </p:sp>
      <p:sp>
        <p:nvSpPr>
          <p:cNvPr id="156" name="Google Shape;156;p23"/>
          <p:cNvSpPr txBox="1"/>
          <p:nvPr/>
        </p:nvSpPr>
        <p:spPr>
          <a:xfrm>
            <a:off x="3902100" y="3176724"/>
            <a:ext cx="4707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highlight>
                  <a:schemeClr val="lt1"/>
                </a:highlight>
                <a:latin typeface="Roboto Mono"/>
                <a:ea typeface="Roboto Mono"/>
                <a:cs typeface="Roboto Mono"/>
                <a:sym typeface="Roboto Mono"/>
              </a:rPr>
              <a:t>Jackson</a:t>
            </a:r>
            <a:br>
              <a:rPr lang="en">
                <a:solidFill>
                  <a:schemeClr val="dk1"/>
                </a:solidFill>
                <a:highlight>
                  <a:schemeClr val="lt1"/>
                </a:highlight>
                <a:latin typeface="Roboto Mono"/>
                <a:ea typeface="Roboto Mono"/>
                <a:cs typeface="Roboto Mono"/>
                <a:sym typeface="Roboto Mono"/>
              </a:rPr>
            </a:br>
            <a:br>
              <a:rPr lang="en">
                <a:solidFill>
                  <a:schemeClr val="dk1"/>
                </a:solidFill>
                <a:highlight>
                  <a:schemeClr val="lt1"/>
                </a:highlight>
                <a:latin typeface="Roboto Mono"/>
                <a:ea typeface="Roboto Mono"/>
                <a:cs typeface="Roboto Mono"/>
                <a:sym typeface="Roboto Mono"/>
              </a:rPr>
            </a:br>
            <a:r>
              <a:rPr lang="en">
                <a:solidFill>
                  <a:schemeClr val="lt1"/>
                </a:solidFill>
                <a:latin typeface="Barlow"/>
                <a:ea typeface="Barlow"/>
                <a:cs typeface="Barlow"/>
                <a:sym typeface="Barlow"/>
              </a:rPr>
              <a:t>What lessons can be learned from mutual-aid networks, and other cooperative models to inform the future of community-driven digital preservation?</a:t>
            </a:r>
            <a:endParaRPr sz="1500">
              <a:solidFill>
                <a:schemeClr val="lt1"/>
              </a:solidFill>
              <a:latin typeface="Barlow"/>
              <a:ea typeface="Barlow"/>
              <a:cs typeface="Barlow"/>
              <a:sym typeface="Barlow"/>
            </a:endParaRPr>
          </a:p>
        </p:txBody>
      </p:sp>
      <p:cxnSp>
        <p:nvCxnSpPr>
          <p:cNvPr id="157" name="Google Shape;157;p23"/>
          <p:cNvCxnSpPr/>
          <p:nvPr/>
        </p:nvCxnSpPr>
        <p:spPr>
          <a:xfrm>
            <a:off x="3566325" y="-44300"/>
            <a:ext cx="0" cy="5183400"/>
          </a:xfrm>
          <a:prstGeom prst="straightConnector1">
            <a:avLst/>
          </a:prstGeom>
          <a:noFill/>
          <a:ln cap="flat" cmpd="sng" w="9525">
            <a:solidFill>
              <a:srgbClr val="F1C232"/>
            </a:solidFill>
            <a:prstDash val="solid"/>
            <a:round/>
            <a:headEnd len="med" w="med" type="none"/>
            <a:tailEnd len="med" w="med" type="none"/>
          </a:ln>
        </p:spPr>
      </p:cxnSp>
      <p:cxnSp>
        <p:nvCxnSpPr>
          <p:cNvPr id="158" name="Google Shape;158;p23"/>
          <p:cNvCxnSpPr/>
          <p:nvPr/>
        </p:nvCxnSpPr>
        <p:spPr>
          <a:xfrm flipH="1" rot="10800000">
            <a:off x="3588500" y="2571600"/>
            <a:ext cx="5555400" cy="9000"/>
          </a:xfrm>
          <a:prstGeom prst="straightConnector1">
            <a:avLst/>
          </a:prstGeom>
          <a:noFill/>
          <a:ln cap="flat" cmpd="sng" w="9525">
            <a:solidFill>
              <a:srgbClr val="F1C232"/>
            </a:solidFill>
            <a:prstDash val="solid"/>
            <a:round/>
            <a:headEnd len="med" w="med" type="none"/>
            <a:tailEnd len="med" w="med" type="none"/>
          </a:ln>
        </p:spPr>
      </p:cxnSp>
      <p:sp>
        <p:nvSpPr>
          <p:cNvPr id="159" name="Google Shape;159;p23"/>
          <p:cNvSpPr txBox="1"/>
          <p:nvPr/>
        </p:nvSpPr>
        <p:spPr>
          <a:xfrm>
            <a:off x="3869850" y="497975"/>
            <a:ext cx="47724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highlight>
                  <a:schemeClr val="lt1"/>
                </a:highlight>
                <a:latin typeface="Roboto Mono"/>
                <a:ea typeface="Roboto Mono"/>
                <a:cs typeface="Roboto Mono"/>
                <a:sym typeface="Roboto Mono"/>
              </a:rPr>
              <a:t>Snowden</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rPr lang="en">
                <a:solidFill>
                  <a:schemeClr val="lt1"/>
                </a:solidFill>
                <a:latin typeface="Barlow"/>
                <a:ea typeface="Barlow"/>
                <a:cs typeface="Barlow"/>
                <a:sym typeface="Barlow"/>
              </a:rPr>
              <a:t>What do these models tell us about the benefits of understanding community-driven digital preservation networks as essential civic and technical infrastructure rather than as technical solutions?</a:t>
            </a:r>
            <a:endParaRPr>
              <a:solidFill>
                <a:schemeClr val="dk1"/>
              </a:solidFill>
              <a:highlight>
                <a:schemeClr val="lt1"/>
              </a:highlight>
              <a:latin typeface="Roboto Mono"/>
              <a:ea typeface="Roboto Mono"/>
              <a:cs typeface="Roboto Mono"/>
              <a:sym typeface="Roboto Mon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24"/>
          <p:cNvPicPr preferRelativeResize="0"/>
          <p:nvPr/>
        </p:nvPicPr>
        <p:blipFill>
          <a:blip r:embed="rId3">
            <a:alphaModFix/>
          </a:blip>
          <a:stretch>
            <a:fillRect/>
          </a:stretch>
        </p:blipFill>
        <p:spPr>
          <a:xfrm>
            <a:off x="0" y="-3"/>
            <a:ext cx="9144003" cy="5143501"/>
          </a:xfrm>
          <a:prstGeom prst="rect">
            <a:avLst/>
          </a:prstGeom>
          <a:noFill/>
          <a:ln>
            <a:noFill/>
          </a:ln>
        </p:spPr>
      </p:pic>
      <p:sp>
        <p:nvSpPr>
          <p:cNvPr id="165" name="Google Shape;165;p24"/>
          <p:cNvSpPr txBox="1"/>
          <p:nvPr/>
        </p:nvSpPr>
        <p:spPr>
          <a:xfrm>
            <a:off x="310525" y="456050"/>
            <a:ext cx="8450400" cy="450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solidFill>
                  <a:schemeClr val="lt1"/>
                </a:solidFill>
                <a:latin typeface="Barlow Light"/>
                <a:ea typeface="Barlow Light"/>
                <a:cs typeface="Barlow Light"/>
                <a:sym typeface="Barlow Light"/>
              </a:rPr>
              <a:t>All Panelists </a:t>
            </a:r>
            <a:br>
              <a:rPr lang="en">
                <a:solidFill>
                  <a:schemeClr val="dk1"/>
                </a:solidFill>
                <a:highlight>
                  <a:schemeClr val="lt1"/>
                </a:highlight>
                <a:latin typeface="Roboto Mono"/>
                <a:ea typeface="Roboto Mono"/>
                <a:cs typeface="Roboto Mono"/>
                <a:sym typeface="Roboto Mono"/>
              </a:rPr>
            </a:b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rPr lang="en" sz="1300">
                <a:solidFill>
                  <a:schemeClr val="dk1"/>
                </a:solidFill>
                <a:highlight>
                  <a:schemeClr val="lt1"/>
                </a:highlight>
                <a:latin typeface="Roboto Mono"/>
                <a:ea typeface="Roboto Mono"/>
                <a:cs typeface="Roboto Mono"/>
                <a:sym typeface="Roboto Mono"/>
              </a:rPr>
              <a:t>For our last question, each panelist will tell you why, specifically, they believe this statement to be true.</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lnSpc>
                <a:spcPct val="100000"/>
              </a:lnSpc>
              <a:spcBef>
                <a:spcPts val="0"/>
              </a:spcBef>
              <a:spcAft>
                <a:spcPts val="0"/>
              </a:spcAft>
              <a:buNone/>
            </a:pPr>
            <a:r>
              <a:t/>
            </a:r>
            <a:endParaRPr>
              <a:solidFill>
                <a:schemeClr val="lt1"/>
              </a:solidFill>
              <a:latin typeface="Barlow"/>
              <a:ea typeface="Barlow"/>
              <a:cs typeface="Barlow"/>
              <a:sym typeface="Barlow"/>
            </a:endParaRPr>
          </a:p>
        </p:txBody>
      </p:sp>
      <p:sp>
        <p:nvSpPr>
          <p:cNvPr id="166" name="Google Shape;166;p24"/>
          <p:cNvSpPr txBox="1"/>
          <p:nvPr>
            <p:ph idx="1" type="body"/>
          </p:nvPr>
        </p:nvSpPr>
        <p:spPr>
          <a:xfrm>
            <a:off x="310525" y="1303575"/>
            <a:ext cx="8350500" cy="1794900"/>
          </a:xfrm>
          <a:prstGeom prst="rect">
            <a:avLst/>
          </a:prstGeom>
          <a:effectLst>
            <a:outerShdw blurRad="57150" rotWithShape="0" algn="bl" dir="5400000" dist="19050">
              <a:srgbClr val="000000">
                <a:alpha val="10000"/>
              </a:srgb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i="1" lang="en" sz="2300">
                <a:solidFill>
                  <a:srgbClr val="FFC71D"/>
                </a:solidFill>
                <a:latin typeface="EB Garamond Medium"/>
                <a:ea typeface="EB Garamond Medium"/>
                <a:cs typeface="EB Garamond Medium"/>
                <a:sym typeface="EB Garamond Medium"/>
              </a:rPr>
              <a:t>“In a time of field-and-nationwide change and transition, </a:t>
            </a:r>
            <a:endParaRPr i="1" sz="2300">
              <a:solidFill>
                <a:srgbClr val="FFC71D"/>
              </a:solidFill>
              <a:latin typeface="EB Garamond Medium"/>
              <a:ea typeface="EB Garamond Medium"/>
              <a:cs typeface="EB Garamond Medium"/>
              <a:sym typeface="EB Garamond Medium"/>
            </a:endParaRPr>
          </a:p>
          <a:p>
            <a:pPr indent="0" lvl="0" marL="0" rtl="0" algn="l">
              <a:lnSpc>
                <a:spcPct val="100000"/>
              </a:lnSpc>
              <a:spcBef>
                <a:spcPts val="0"/>
              </a:spcBef>
              <a:spcAft>
                <a:spcPts val="0"/>
              </a:spcAft>
              <a:buNone/>
            </a:pPr>
            <a:r>
              <a:rPr i="1" lang="en" sz="2300">
                <a:solidFill>
                  <a:srgbClr val="FFC71D"/>
                </a:solidFill>
                <a:latin typeface="EB Garamond Medium"/>
                <a:ea typeface="EB Garamond Medium"/>
                <a:cs typeface="EB Garamond Medium"/>
                <a:sym typeface="EB Garamond Medium"/>
              </a:rPr>
              <a:t>investments in shared infrastructure and inter-institutional communities of practice help create both an abundant and resilient information ecosystem – only collectively can we guarantee access to </a:t>
            </a:r>
            <a:endParaRPr i="1" sz="2300">
              <a:solidFill>
                <a:srgbClr val="FFC71D"/>
              </a:solidFill>
              <a:latin typeface="EB Garamond Medium"/>
              <a:ea typeface="EB Garamond Medium"/>
              <a:cs typeface="EB Garamond Medium"/>
              <a:sym typeface="EB Garamond Medium"/>
            </a:endParaRPr>
          </a:p>
          <a:p>
            <a:pPr indent="0" lvl="0" marL="0" rtl="0" algn="l">
              <a:lnSpc>
                <a:spcPct val="100000"/>
              </a:lnSpc>
              <a:spcBef>
                <a:spcPts val="0"/>
              </a:spcBef>
              <a:spcAft>
                <a:spcPts val="0"/>
              </a:spcAft>
              <a:buClr>
                <a:schemeClr val="dk1"/>
              </a:buClr>
              <a:buSzPts val="1100"/>
              <a:buFont typeface="Arial"/>
              <a:buNone/>
            </a:pPr>
            <a:r>
              <a:rPr i="1" lang="en" sz="2300">
                <a:solidFill>
                  <a:srgbClr val="FFC71D"/>
                </a:solidFill>
                <a:latin typeface="EB Garamond Medium"/>
                <a:ea typeface="EB Garamond Medium"/>
                <a:cs typeface="EB Garamond Medium"/>
                <a:sym typeface="EB Garamond Medium"/>
              </a:rPr>
              <a:t>our cultural heritage in the long-term.”</a:t>
            </a:r>
            <a:endParaRPr i="1" sz="2300">
              <a:solidFill>
                <a:srgbClr val="FFC71D"/>
              </a:solidFill>
              <a:latin typeface="EB Garamond Medium"/>
              <a:ea typeface="EB Garamond Medium"/>
              <a:cs typeface="EB Garamond Medium"/>
              <a:sym typeface="EB Garamond Medium"/>
            </a:endParaRPr>
          </a:p>
          <a:p>
            <a:pPr indent="0" lvl="0" marL="0" rtl="0" algn="l">
              <a:spcBef>
                <a:spcPts val="0"/>
              </a:spcBef>
              <a:spcAft>
                <a:spcPts val="0"/>
              </a:spcAft>
              <a:buNone/>
            </a:pPr>
            <a:r>
              <a:t/>
            </a:r>
            <a:endParaRPr i="1" sz="2000">
              <a:solidFill>
                <a:srgbClr val="FFC71D"/>
              </a:solidFill>
              <a:latin typeface="EB Garamond Medium"/>
              <a:ea typeface="EB Garamond Medium"/>
              <a:cs typeface="EB Garamond Medium"/>
              <a:sym typeface="EB Garamond Medium"/>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id="171" name="Google Shape;171;p25"/>
          <p:cNvPicPr preferRelativeResize="0"/>
          <p:nvPr/>
        </p:nvPicPr>
        <p:blipFill>
          <a:blip r:embed="rId3">
            <a:alphaModFix/>
          </a:blip>
          <a:stretch>
            <a:fillRect/>
          </a:stretch>
        </p:blipFill>
        <p:spPr>
          <a:xfrm>
            <a:off x="0" y="-3"/>
            <a:ext cx="9144003" cy="5143501"/>
          </a:xfrm>
          <a:prstGeom prst="rect">
            <a:avLst/>
          </a:prstGeom>
          <a:noFill/>
          <a:ln>
            <a:noFill/>
          </a:ln>
        </p:spPr>
      </p:pic>
      <p:sp>
        <p:nvSpPr>
          <p:cNvPr id="172" name="Google Shape;172;p25"/>
          <p:cNvSpPr txBox="1"/>
          <p:nvPr/>
        </p:nvSpPr>
        <p:spPr>
          <a:xfrm>
            <a:off x="310525" y="379850"/>
            <a:ext cx="8450400" cy="513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solidFill>
                  <a:schemeClr val="lt1"/>
                </a:solidFill>
                <a:latin typeface="Barlow Light"/>
                <a:ea typeface="Barlow Light"/>
                <a:cs typeface="Barlow Light"/>
                <a:sym typeface="Barlow Light"/>
              </a:rPr>
              <a:t>Where to learn more &amp; access resources:</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rPr lang="en" sz="1300">
                <a:solidFill>
                  <a:schemeClr val="dk1"/>
                </a:solidFill>
                <a:highlight>
                  <a:schemeClr val="lt1"/>
                </a:highlight>
                <a:latin typeface="Roboto Mono"/>
                <a:ea typeface="Roboto Mono"/>
                <a:cs typeface="Roboto Mono"/>
                <a:sym typeface="Roboto Mono"/>
              </a:rPr>
              <a:t>Educopia’s website will permanently host information about MetaArchive’s history and the sunsetting process: </a:t>
            </a:r>
            <a:r>
              <a:rPr lang="en" sz="1300" u="sng">
                <a:solidFill>
                  <a:schemeClr val="hlink"/>
                </a:solidFill>
                <a:highlight>
                  <a:schemeClr val="lt1"/>
                </a:highlight>
                <a:latin typeface="Roboto Mono"/>
                <a:ea typeface="Roboto Mono"/>
                <a:cs typeface="Roboto Mono"/>
                <a:sym typeface="Roboto Mono"/>
                <a:hlinkClick r:id="rId4"/>
              </a:rPr>
              <a:t>https://educopia.org/sponsee-profile/metaarchive-cooperative/</a:t>
            </a:r>
            <a:r>
              <a:rPr lang="en" sz="1300">
                <a:solidFill>
                  <a:schemeClr val="dk1"/>
                </a:solidFill>
                <a:highlight>
                  <a:schemeClr val="lt1"/>
                </a:highlight>
                <a:latin typeface="Roboto Mono"/>
                <a:ea typeface="Roboto Mono"/>
                <a:cs typeface="Roboto Mono"/>
                <a:sym typeface="Roboto Mono"/>
              </a:rPr>
              <a:t>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rPr lang="en" sz="1300">
                <a:solidFill>
                  <a:schemeClr val="dk1"/>
                </a:solidFill>
                <a:highlight>
                  <a:schemeClr val="lt1"/>
                </a:highlight>
                <a:latin typeface="Roboto Mono"/>
                <a:ea typeface="Roboto Mono"/>
                <a:cs typeface="Roboto Mono"/>
                <a:sym typeface="Roboto Mono"/>
              </a:rPr>
              <a:t>GitHub repository of code and documentation related to the technical operation of the MetaArchive network: </a:t>
            </a:r>
            <a:r>
              <a:rPr lang="en" sz="1300" u="sng">
                <a:solidFill>
                  <a:schemeClr val="hlink"/>
                </a:solidFill>
                <a:highlight>
                  <a:schemeClr val="lt1"/>
                </a:highlight>
                <a:latin typeface="Roboto Mono"/>
                <a:ea typeface="Roboto Mono"/>
                <a:cs typeface="Roboto Mono"/>
                <a:sym typeface="Roboto Mono"/>
                <a:hlinkClick r:id="rId5"/>
              </a:rPr>
              <a:t>https://github.com/MetaArchive</a:t>
            </a:r>
            <a:r>
              <a:rPr lang="en" sz="1300">
                <a:solidFill>
                  <a:schemeClr val="dk1"/>
                </a:solidFill>
                <a:highlight>
                  <a:schemeClr val="lt1"/>
                </a:highlight>
                <a:latin typeface="Roboto Mono"/>
                <a:ea typeface="Roboto Mono"/>
                <a:cs typeface="Roboto Mono"/>
                <a:sym typeface="Roboto Mono"/>
              </a:rPr>
              <a:t>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rPr lang="en" sz="1300">
                <a:solidFill>
                  <a:schemeClr val="dk1"/>
                </a:solidFill>
                <a:highlight>
                  <a:schemeClr val="lt1"/>
                </a:highlight>
                <a:latin typeface="Roboto Mono"/>
                <a:ea typeface="Roboto Mono"/>
                <a:cs typeface="Roboto Mono"/>
                <a:sym typeface="Roboto Mono"/>
              </a:rPr>
              <a:t>LOCKSS wiki with PLN start-up docs: a collection of templates drawn from MetaArchive for the start-up and operation of other PLNs: </a:t>
            </a:r>
            <a:r>
              <a:rPr lang="en" sz="1300" u="sng">
                <a:solidFill>
                  <a:schemeClr val="hlink"/>
                </a:solidFill>
                <a:highlight>
                  <a:schemeClr val="lt1"/>
                </a:highlight>
                <a:latin typeface="Roboto Mono"/>
                <a:ea typeface="Roboto Mono"/>
                <a:cs typeface="Roboto Mono"/>
                <a:sym typeface="Roboto Mono"/>
                <a:hlinkClick r:id="rId6"/>
              </a:rPr>
              <a:t>https://github.com/lockss/community/wiki/PLN-Templates</a:t>
            </a:r>
            <a:r>
              <a:rPr lang="en" sz="1300">
                <a:solidFill>
                  <a:schemeClr val="dk1"/>
                </a:solidFill>
                <a:highlight>
                  <a:schemeClr val="lt1"/>
                </a:highlight>
                <a:latin typeface="Roboto Mono"/>
                <a:ea typeface="Roboto Mono"/>
                <a:cs typeface="Roboto Mono"/>
                <a:sym typeface="Roboto Mono"/>
              </a:rPr>
              <a:t>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rPr lang="en" sz="1300">
                <a:solidFill>
                  <a:schemeClr val="dk1"/>
                </a:solidFill>
                <a:highlight>
                  <a:schemeClr val="lt1"/>
                </a:highlight>
                <a:latin typeface="Roboto Mono"/>
                <a:ea typeface="Roboto Mono"/>
                <a:cs typeface="Roboto Mono"/>
                <a:sym typeface="Roboto Mono"/>
              </a:rPr>
              <a:t>Join former MetaArchive members and Educopians at the Digital Library Forum in November for a hands-on workshop exploring the intersection of technological and relational infrastructures needed for resilient digital preservation networks. </a:t>
            </a:r>
            <a:endParaRPr sz="1300">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lnSpc>
                <a:spcPct val="100000"/>
              </a:lnSpc>
              <a:spcBef>
                <a:spcPts val="0"/>
              </a:spcBef>
              <a:spcAft>
                <a:spcPts val="0"/>
              </a:spcAft>
              <a:buNone/>
            </a:pPr>
            <a:r>
              <a:t/>
            </a:r>
            <a:endParaRPr>
              <a:solidFill>
                <a:schemeClr val="lt1"/>
              </a:solidFill>
              <a:latin typeface="Barlow"/>
              <a:ea typeface="Barlow"/>
              <a:cs typeface="Barlow"/>
              <a:sym typeface="Barlow"/>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pic>
        <p:nvPicPr>
          <p:cNvPr id="62" name="Google Shape;62;p14"/>
          <p:cNvPicPr preferRelativeResize="0"/>
          <p:nvPr/>
        </p:nvPicPr>
        <p:blipFill>
          <a:blip r:embed="rId3">
            <a:alphaModFix/>
          </a:blip>
          <a:stretch>
            <a:fillRect/>
          </a:stretch>
        </p:blipFill>
        <p:spPr>
          <a:xfrm>
            <a:off x="0" y="0"/>
            <a:ext cx="9144003" cy="5143501"/>
          </a:xfrm>
          <a:prstGeom prst="rect">
            <a:avLst/>
          </a:prstGeom>
          <a:noFill/>
          <a:ln>
            <a:noFill/>
          </a:ln>
        </p:spPr>
      </p:pic>
      <p:sp>
        <p:nvSpPr>
          <p:cNvPr id="63" name="Google Shape;63;p14"/>
          <p:cNvSpPr txBox="1"/>
          <p:nvPr>
            <p:ph type="title"/>
          </p:nvPr>
        </p:nvSpPr>
        <p:spPr>
          <a:xfrm>
            <a:off x="249300" y="1431951"/>
            <a:ext cx="2699700" cy="116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rgbClr val="FFFFFF"/>
                </a:solidFill>
                <a:latin typeface="Barlow Light"/>
                <a:ea typeface="Barlow Light"/>
                <a:cs typeface="Barlow Light"/>
                <a:sym typeface="Barlow Light"/>
              </a:rPr>
              <a:t>Key </a:t>
            </a:r>
            <a:endParaRPr sz="3300">
              <a:solidFill>
                <a:srgbClr val="FFFFFF"/>
              </a:solidFill>
              <a:latin typeface="Barlow Light"/>
              <a:ea typeface="Barlow Light"/>
              <a:cs typeface="Barlow Light"/>
              <a:sym typeface="Barlow Light"/>
            </a:endParaRPr>
          </a:p>
          <a:p>
            <a:pPr indent="0" lvl="0" marL="0" rtl="0" algn="l">
              <a:spcBef>
                <a:spcPts val="0"/>
              </a:spcBef>
              <a:spcAft>
                <a:spcPts val="0"/>
              </a:spcAft>
              <a:buNone/>
            </a:pPr>
            <a:r>
              <a:rPr lang="en" sz="3300">
                <a:solidFill>
                  <a:srgbClr val="FFFFFF"/>
                </a:solidFill>
                <a:latin typeface="Barlow Light"/>
                <a:ea typeface="Barlow Light"/>
                <a:cs typeface="Barlow Light"/>
                <a:sym typeface="Barlow Light"/>
              </a:rPr>
              <a:t>Audiences</a:t>
            </a:r>
            <a:endParaRPr sz="3300">
              <a:solidFill>
                <a:srgbClr val="FFFFFF"/>
              </a:solidFill>
              <a:latin typeface="Barlow Light"/>
              <a:ea typeface="Barlow Light"/>
              <a:cs typeface="Barlow Light"/>
              <a:sym typeface="Barlow Light"/>
            </a:endParaRPr>
          </a:p>
        </p:txBody>
      </p:sp>
      <p:sp>
        <p:nvSpPr>
          <p:cNvPr id="64" name="Google Shape;64;p14"/>
          <p:cNvSpPr txBox="1"/>
          <p:nvPr>
            <p:ph idx="1" type="body"/>
          </p:nvPr>
        </p:nvSpPr>
        <p:spPr>
          <a:xfrm>
            <a:off x="249300" y="2806080"/>
            <a:ext cx="3531600" cy="1801800"/>
          </a:xfrm>
          <a:prstGeom prst="rect">
            <a:avLst/>
          </a:prstGeom>
        </p:spPr>
        <p:txBody>
          <a:bodyPr anchorCtr="0" anchor="t" bIns="91425" lIns="91425" spcFirstLastPara="1" rIns="91425" wrap="square" tIns="91425">
            <a:normAutofit fontScale="85000" lnSpcReduction="10000"/>
          </a:bodyPr>
          <a:lstStyle/>
          <a:p>
            <a:pPr indent="0" lvl="0" marL="0" rtl="0" algn="l">
              <a:spcBef>
                <a:spcPts val="1000"/>
              </a:spcBef>
              <a:spcAft>
                <a:spcPts val="0"/>
              </a:spcAft>
              <a:buNone/>
            </a:pPr>
            <a:r>
              <a:rPr lang="en" sz="1200">
                <a:solidFill>
                  <a:schemeClr val="dk1"/>
                </a:solidFill>
                <a:highlight>
                  <a:schemeClr val="lt1"/>
                </a:highlight>
                <a:latin typeface="Roboto Mono"/>
                <a:ea typeface="Roboto Mono"/>
                <a:cs typeface="Roboto Mono"/>
                <a:sym typeface="Roboto Mono"/>
              </a:rPr>
              <a:t>Library Deans</a:t>
            </a:r>
            <a:endParaRPr sz="1200">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0"/>
              </a:spcAft>
              <a:buNone/>
            </a:pPr>
            <a:r>
              <a:rPr lang="en" sz="1200">
                <a:solidFill>
                  <a:schemeClr val="dk1"/>
                </a:solidFill>
                <a:highlight>
                  <a:schemeClr val="lt1"/>
                </a:highlight>
                <a:latin typeface="Roboto Mono"/>
                <a:ea typeface="Roboto Mono"/>
                <a:cs typeface="Roboto Mono"/>
                <a:sym typeface="Roboto Mono"/>
              </a:rPr>
              <a:t>Assistant Deans</a:t>
            </a:r>
            <a:endParaRPr sz="1200">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0"/>
              </a:spcAft>
              <a:buNone/>
            </a:pPr>
            <a:r>
              <a:rPr lang="en" sz="1200">
                <a:solidFill>
                  <a:schemeClr val="dk1"/>
                </a:solidFill>
                <a:highlight>
                  <a:schemeClr val="lt1"/>
                </a:highlight>
                <a:latin typeface="Roboto Mono"/>
                <a:ea typeface="Roboto Mono"/>
                <a:cs typeface="Roboto Mono"/>
                <a:sym typeface="Roboto Mono"/>
              </a:rPr>
              <a:t>Chief Technology Officers</a:t>
            </a:r>
            <a:endParaRPr sz="1200">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0"/>
              </a:spcAft>
              <a:buNone/>
            </a:pPr>
            <a:r>
              <a:rPr lang="en" sz="1200">
                <a:solidFill>
                  <a:schemeClr val="dk1"/>
                </a:solidFill>
                <a:highlight>
                  <a:schemeClr val="lt1"/>
                </a:highlight>
                <a:latin typeface="Roboto Mono"/>
                <a:ea typeface="Roboto Mono"/>
                <a:cs typeface="Roboto Mono"/>
                <a:sym typeface="Roboto Mono"/>
              </a:rPr>
              <a:t>Consortial Project &amp; Program Leads</a:t>
            </a:r>
            <a:endParaRPr sz="1200">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0"/>
              </a:spcAft>
              <a:buNone/>
            </a:pPr>
            <a:r>
              <a:rPr lang="en" sz="1200">
                <a:solidFill>
                  <a:schemeClr val="dk1"/>
                </a:solidFill>
                <a:highlight>
                  <a:schemeClr val="lt1"/>
                </a:highlight>
                <a:latin typeface="Roboto Mono"/>
                <a:ea typeface="Roboto Mono"/>
                <a:cs typeface="Roboto Mono"/>
                <a:sym typeface="Roboto Mono"/>
              </a:rPr>
              <a:t>Resource Allocators</a:t>
            </a:r>
            <a:endParaRPr sz="1200">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1000"/>
              </a:spcAft>
              <a:buNone/>
            </a:pPr>
            <a:r>
              <a:rPr lang="en" sz="1200">
                <a:solidFill>
                  <a:schemeClr val="dk1"/>
                </a:solidFill>
                <a:highlight>
                  <a:schemeClr val="lt1"/>
                </a:highlight>
                <a:latin typeface="Roboto Mono"/>
                <a:ea typeface="Roboto Mono"/>
                <a:cs typeface="Roboto Mono"/>
                <a:sym typeface="Roboto Mono"/>
              </a:rPr>
              <a:t>Institutional &amp; Field Level Changemakers</a:t>
            </a:r>
            <a:endParaRPr sz="1900">
              <a:highlight>
                <a:schemeClr val="lt1"/>
              </a:highlight>
              <a:latin typeface="Roboto Mono"/>
              <a:ea typeface="Roboto Mono"/>
              <a:cs typeface="Roboto Mono"/>
              <a:sym typeface="Roboto Mono"/>
            </a:endParaRPr>
          </a:p>
        </p:txBody>
      </p:sp>
      <p:sp>
        <p:nvSpPr>
          <p:cNvPr id="65" name="Google Shape;65;p14"/>
          <p:cNvSpPr txBox="1"/>
          <p:nvPr>
            <p:ph type="title"/>
          </p:nvPr>
        </p:nvSpPr>
        <p:spPr>
          <a:xfrm>
            <a:off x="4100790" y="846486"/>
            <a:ext cx="4665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3300">
                <a:solidFill>
                  <a:srgbClr val="FFC71D"/>
                </a:solidFill>
                <a:latin typeface="EB Garamond Medium"/>
                <a:ea typeface="EB Garamond Medium"/>
                <a:cs typeface="EB Garamond Medium"/>
                <a:sym typeface="EB Garamond Medium"/>
              </a:rPr>
              <a:t>Desired Takeaways</a:t>
            </a:r>
            <a:endParaRPr i="1" sz="3300">
              <a:solidFill>
                <a:srgbClr val="FFC71D"/>
              </a:solidFill>
              <a:latin typeface="EB Garamond Medium"/>
              <a:ea typeface="EB Garamond Medium"/>
              <a:cs typeface="EB Garamond Medium"/>
              <a:sym typeface="EB Garamond Medium"/>
            </a:endParaRPr>
          </a:p>
        </p:txBody>
      </p:sp>
      <p:sp>
        <p:nvSpPr>
          <p:cNvPr id="66" name="Google Shape;66;p14"/>
          <p:cNvSpPr txBox="1"/>
          <p:nvPr>
            <p:ph type="title"/>
          </p:nvPr>
        </p:nvSpPr>
        <p:spPr>
          <a:xfrm>
            <a:off x="4013199" y="1706345"/>
            <a:ext cx="4665300" cy="3022500"/>
          </a:xfrm>
          <a:prstGeom prst="rect">
            <a:avLst/>
          </a:prstGeom>
        </p:spPr>
        <p:txBody>
          <a:bodyPr anchorCtr="0" anchor="t" bIns="91425" lIns="91425" spcFirstLastPara="1" rIns="91425" wrap="square" tIns="91425">
            <a:noAutofit/>
          </a:bodyPr>
          <a:lstStyle/>
          <a:p>
            <a:pPr indent="-304800" lvl="0" marL="457200" rtl="0" algn="l">
              <a:lnSpc>
                <a:spcPct val="100000"/>
              </a:lnSpc>
              <a:spcBef>
                <a:spcPts val="1000"/>
              </a:spcBef>
              <a:spcAft>
                <a:spcPts val="0"/>
              </a:spcAft>
              <a:buClr>
                <a:srgbClr val="FFFFFF"/>
              </a:buClr>
              <a:buSzPts val="1200"/>
              <a:buFont typeface="Barlow"/>
              <a:buAutoNum type="arabicPeriod"/>
            </a:pPr>
            <a:r>
              <a:rPr lang="en" sz="1200">
                <a:solidFill>
                  <a:srgbClr val="FFFFFF"/>
                </a:solidFill>
                <a:latin typeface="Barlow"/>
                <a:ea typeface="Barlow"/>
                <a:cs typeface="Barlow"/>
                <a:sym typeface="Barlow"/>
              </a:rPr>
              <a:t>We need community-based digital preservation now more than ever. </a:t>
            </a:r>
            <a:br>
              <a:rPr lang="en" sz="1200">
                <a:solidFill>
                  <a:srgbClr val="FFFFFF"/>
                </a:solidFill>
                <a:latin typeface="Barlow"/>
                <a:ea typeface="Barlow"/>
                <a:cs typeface="Barlow"/>
                <a:sym typeface="Barlow"/>
              </a:rPr>
            </a:br>
            <a:endParaRPr sz="1200">
              <a:solidFill>
                <a:srgbClr val="FFFFFF"/>
              </a:solidFill>
              <a:latin typeface="Barlow"/>
              <a:ea typeface="Barlow"/>
              <a:cs typeface="Barlow"/>
              <a:sym typeface="Barlow"/>
            </a:endParaRPr>
          </a:p>
          <a:p>
            <a:pPr indent="-304800" lvl="0" marL="457200" rtl="0" algn="l">
              <a:lnSpc>
                <a:spcPct val="100000"/>
              </a:lnSpc>
              <a:spcBef>
                <a:spcPts val="0"/>
              </a:spcBef>
              <a:spcAft>
                <a:spcPts val="0"/>
              </a:spcAft>
              <a:buClr>
                <a:srgbClr val="FFFFFF"/>
              </a:buClr>
              <a:buSzPts val="1200"/>
              <a:buFont typeface="Barlow"/>
              <a:buAutoNum type="arabicPeriod"/>
            </a:pPr>
            <a:r>
              <a:rPr lang="en" sz="1200">
                <a:solidFill>
                  <a:srgbClr val="FFFFFF"/>
                </a:solidFill>
                <a:latin typeface="Barlow"/>
                <a:ea typeface="Barlow"/>
                <a:cs typeface="Barlow"/>
                <a:sym typeface="Barlow"/>
              </a:rPr>
              <a:t>MetaArchive’s deliberate sunset is not a reflection on the viability of distributed, community-governed digital preservation networks writ-large. Quite the contrary.</a:t>
            </a:r>
            <a:br>
              <a:rPr lang="en" sz="1200">
                <a:solidFill>
                  <a:srgbClr val="FFFFFF"/>
                </a:solidFill>
                <a:latin typeface="Barlow"/>
                <a:ea typeface="Barlow"/>
                <a:cs typeface="Barlow"/>
                <a:sym typeface="Barlow"/>
              </a:rPr>
            </a:br>
            <a:endParaRPr sz="1200">
              <a:solidFill>
                <a:srgbClr val="FFFFFF"/>
              </a:solidFill>
              <a:latin typeface="Barlow"/>
              <a:ea typeface="Barlow"/>
              <a:cs typeface="Barlow"/>
              <a:sym typeface="Barlow"/>
            </a:endParaRPr>
          </a:p>
          <a:p>
            <a:pPr indent="-304800" lvl="0" marL="457200" rtl="0" algn="l">
              <a:lnSpc>
                <a:spcPct val="100000"/>
              </a:lnSpc>
              <a:spcBef>
                <a:spcPts val="0"/>
              </a:spcBef>
              <a:spcAft>
                <a:spcPts val="0"/>
              </a:spcAft>
              <a:buClr>
                <a:srgbClr val="FFFFFF"/>
              </a:buClr>
              <a:buSzPts val="1200"/>
              <a:buFont typeface="Barlow"/>
              <a:buAutoNum type="arabicPeriod"/>
            </a:pPr>
            <a:r>
              <a:rPr lang="en" sz="1200">
                <a:solidFill>
                  <a:srgbClr val="FFFFFF"/>
                </a:solidFill>
                <a:latin typeface="Barlow"/>
                <a:ea typeface="Barlow"/>
                <a:cs typeface="Barlow"/>
                <a:sym typeface="Barlow"/>
              </a:rPr>
              <a:t>We know enough now (20 years into LOCKSS based digital preservation) to design for community resilience. </a:t>
            </a:r>
            <a:br>
              <a:rPr lang="en" sz="1200">
                <a:solidFill>
                  <a:srgbClr val="FFFFFF"/>
                </a:solidFill>
                <a:latin typeface="Barlow"/>
                <a:ea typeface="Barlow"/>
                <a:cs typeface="Barlow"/>
                <a:sym typeface="Barlow"/>
              </a:rPr>
            </a:br>
            <a:endParaRPr sz="1200">
              <a:solidFill>
                <a:srgbClr val="FFFFFF"/>
              </a:solidFill>
              <a:latin typeface="Barlow"/>
              <a:ea typeface="Barlow"/>
              <a:cs typeface="Barlow"/>
              <a:sym typeface="Barlow"/>
            </a:endParaRPr>
          </a:p>
          <a:p>
            <a:pPr indent="-304800" lvl="0" marL="457200" rtl="0" algn="l">
              <a:lnSpc>
                <a:spcPct val="100000"/>
              </a:lnSpc>
              <a:spcBef>
                <a:spcPts val="0"/>
              </a:spcBef>
              <a:spcAft>
                <a:spcPts val="0"/>
              </a:spcAft>
              <a:buClr>
                <a:srgbClr val="FFFFFF"/>
              </a:buClr>
              <a:buSzPts val="1200"/>
              <a:buFont typeface="Barlow"/>
              <a:buAutoNum type="arabicPeriod"/>
            </a:pPr>
            <a:r>
              <a:rPr lang="en" sz="1200">
                <a:solidFill>
                  <a:srgbClr val="FFFFFF"/>
                </a:solidFill>
                <a:latin typeface="Barlow"/>
                <a:ea typeface="Barlow"/>
                <a:cs typeface="Barlow"/>
                <a:sym typeface="Barlow"/>
              </a:rPr>
              <a:t>Inherent tension or false binary:  balancing affordability of a community-owned digital preservation network with adequate resourcing to ensure that the network as a digital preservation solution is usable for institutions whose staff capacity varies widely</a:t>
            </a:r>
            <a:endParaRPr sz="1200">
              <a:solidFill>
                <a:srgbClr val="FFFFFF"/>
              </a:solidFill>
              <a:latin typeface="Barlow"/>
              <a:ea typeface="Barlow"/>
              <a:cs typeface="Barlow"/>
              <a:sym typeface="Barlow"/>
            </a:endParaRPr>
          </a:p>
        </p:txBody>
      </p:sp>
      <p:cxnSp>
        <p:nvCxnSpPr>
          <p:cNvPr id="67" name="Google Shape;67;p14"/>
          <p:cNvCxnSpPr/>
          <p:nvPr/>
        </p:nvCxnSpPr>
        <p:spPr>
          <a:xfrm>
            <a:off x="3932394" y="259500"/>
            <a:ext cx="3000" cy="4624500"/>
          </a:xfrm>
          <a:prstGeom prst="straightConnector1">
            <a:avLst/>
          </a:prstGeom>
          <a:noFill/>
          <a:ln cap="flat" cmpd="sng" w="9525">
            <a:solidFill>
              <a:srgbClr val="F1C232"/>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pic>
        <p:nvPicPr>
          <p:cNvPr id="72" name="Google Shape;72;p15"/>
          <p:cNvPicPr preferRelativeResize="0"/>
          <p:nvPr/>
        </p:nvPicPr>
        <p:blipFill>
          <a:blip r:embed="rId3">
            <a:alphaModFix/>
          </a:blip>
          <a:stretch>
            <a:fillRect/>
          </a:stretch>
        </p:blipFill>
        <p:spPr>
          <a:xfrm>
            <a:off x="0" y="0"/>
            <a:ext cx="9144003" cy="5143501"/>
          </a:xfrm>
          <a:prstGeom prst="rect">
            <a:avLst/>
          </a:prstGeom>
          <a:noFill/>
          <a:ln>
            <a:noFill/>
          </a:ln>
        </p:spPr>
      </p:pic>
      <p:sp>
        <p:nvSpPr>
          <p:cNvPr id="73" name="Google Shape;73;p15"/>
          <p:cNvSpPr txBox="1"/>
          <p:nvPr>
            <p:ph type="title"/>
          </p:nvPr>
        </p:nvSpPr>
        <p:spPr>
          <a:xfrm>
            <a:off x="311700" y="445025"/>
            <a:ext cx="4097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820">
                <a:solidFill>
                  <a:schemeClr val="lt1"/>
                </a:solidFill>
                <a:latin typeface="Barlow Light"/>
                <a:ea typeface="Barlow Light"/>
                <a:cs typeface="Barlow Light"/>
                <a:sym typeface="Barlow Light"/>
              </a:rPr>
              <a:t>Framing: Many Paths </a:t>
            </a:r>
            <a:endParaRPr sz="2820">
              <a:solidFill>
                <a:schemeClr val="lt1"/>
              </a:solidFill>
              <a:latin typeface="Barlow Light"/>
              <a:ea typeface="Barlow Light"/>
              <a:cs typeface="Barlow Light"/>
              <a:sym typeface="Barlow Light"/>
            </a:endParaRPr>
          </a:p>
          <a:p>
            <a:pPr indent="0" lvl="0" marL="0" rtl="0" algn="l">
              <a:spcBef>
                <a:spcPts val="0"/>
              </a:spcBef>
              <a:spcAft>
                <a:spcPts val="0"/>
              </a:spcAft>
              <a:buSzPts val="990"/>
              <a:buNone/>
            </a:pPr>
            <a:r>
              <a:rPr lang="en" sz="2820">
                <a:solidFill>
                  <a:schemeClr val="lt1"/>
                </a:solidFill>
                <a:latin typeface="Barlow Light"/>
                <a:ea typeface="Barlow Light"/>
                <a:cs typeface="Barlow Light"/>
                <a:sym typeface="Barlow Light"/>
              </a:rPr>
              <a:t>to an Abundant Future</a:t>
            </a:r>
            <a:endParaRPr sz="2820">
              <a:solidFill>
                <a:schemeClr val="lt1"/>
              </a:solidFill>
              <a:latin typeface="Barlow Light"/>
              <a:ea typeface="Barlow Light"/>
              <a:cs typeface="Barlow Light"/>
              <a:sym typeface="Barlow Light"/>
            </a:endParaRPr>
          </a:p>
        </p:txBody>
      </p:sp>
      <p:sp>
        <p:nvSpPr>
          <p:cNvPr id="74" name="Google Shape;74;p15"/>
          <p:cNvSpPr txBox="1"/>
          <p:nvPr>
            <p:ph idx="1" type="body"/>
          </p:nvPr>
        </p:nvSpPr>
        <p:spPr>
          <a:xfrm>
            <a:off x="311700" y="1617875"/>
            <a:ext cx="4716600" cy="3564900"/>
          </a:xfrm>
          <a:prstGeom prst="rect">
            <a:avLst/>
          </a:prstGeom>
        </p:spPr>
        <p:txBody>
          <a:bodyPr anchorCtr="0" anchor="t" bIns="91425" lIns="91425" spcFirstLastPara="1" rIns="91425" wrap="square" tIns="91425">
            <a:normAutofit lnSpcReduction="10000"/>
          </a:bodyPr>
          <a:lstStyle/>
          <a:p>
            <a:pPr indent="0" lvl="0" marL="0" rtl="0" algn="l">
              <a:lnSpc>
                <a:spcPct val="100000"/>
              </a:lnSpc>
              <a:spcBef>
                <a:spcPts val="1000"/>
              </a:spcBef>
              <a:spcAft>
                <a:spcPts val="0"/>
              </a:spcAft>
              <a:buNone/>
            </a:pPr>
            <a:r>
              <a:rPr i="1" lang="en">
                <a:solidFill>
                  <a:srgbClr val="FFC71D"/>
                </a:solidFill>
                <a:latin typeface="EB Garamond Medium"/>
                <a:ea typeface="EB Garamond Medium"/>
                <a:cs typeface="EB Garamond Medium"/>
                <a:sym typeface="EB Garamond Medium"/>
              </a:rPr>
              <a:t>In recent news: Abundance, </a:t>
            </a:r>
            <a:br>
              <a:rPr i="1" lang="en">
                <a:solidFill>
                  <a:srgbClr val="FFC71D"/>
                </a:solidFill>
                <a:latin typeface="EB Garamond Medium"/>
                <a:ea typeface="EB Garamond Medium"/>
                <a:cs typeface="EB Garamond Medium"/>
                <a:sym typeface="EB Garamond Medium"/>
              </a:rPr>
            </a:br>
            <a:r>
              <a:rPr i="1" lang="en">
                <a:solidFill>
                  <a:srgbClr val="FFC71D"/>
                </a:solidFill>
                <a:latin typeface="EB Garamond Medium"/>
                <a:ea typeface="EB Garamond Medium"/>
                <a:cs typeface="EB Garamond Medium"/>
                <a:sym typeface="EB Garamond Medium"/>
              </a:rPr>
              <a:t>by Ezra Klein &amp; Derek Thompson</a:t>
            </a:r>
            <a:br>
              <a:rPr i="1" lang="en">
                <a:solidFill>
                  <a:srgbClr val="FFC71D"/>
                </a:solidFill>
                <a:latin typeface="EB Garamond Medium"/>
                <a:ea typeface="EB Garamond Medium"/>
                <a:cs typeface="EB Garamond Medium"/>
                <a:sym typeface="EB Garamond Medium"/>
              </a:rPr>
            </a:br>
            <a:endParaRPr sz="1300">
              <a:solidFill>
                <a:schemeClr val="lt1"/>
              </a:solidFill>
              <a:latin typeface="Barlow"/>
              <a:ea typeface="Barlow"/>
              <a:cs typeface="Barlow"/>
              <a:sym typeface="Barlow"/>
            </a:endParaRPr>
          </a:p>
          <a:p>
            <a:pPr indent="-311150" lvl="0" marL="457200" rtl="0" algn="l">
              <a:spcBef>
                <a:spcPts val="1000"/>
              </a:spcBef>
              <a:spcAft>
                <a:spcPts val="0"/>
              </a:spcAft>
              <a:buClr>
                <a:schemeClr val="lt1"/>
              </a:buClr>
              <a:buSzPts val="1300"/>
              <a:buFont typeface="Barlow"/>
              <a:buChar char="●"/>
            </a:pPr>
            <a:r>
              <a:rPr lang="en" sz="1300">
                <a:solidFill>
                  <a:schemeClr val="lt1"/>
                </a:solidFill>
                <a:latin typeface="Barlow"/>
                <a:ea typeface="Barlow"/>
                <a:cs typeface="Barlow"/>
                <a:sym typeface="Barlow"/>
              </a:rPr>
              <a:t>Scarcity is the result of deliberate policy decisions</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Scaling up production - building more of the stuff we need (e.g., affordable housing)</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Institutional risk-aversion and inefficiency are making it difficult to build</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Techno-optimism combined with policy realism</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Abundance is a big tent - a vision accomplished via massive investment, public goods, and infrastructural expansion</a:t>
            </a:r>
            <a:endParaRPr sz="1300">
              <a:solidFill>
                <a:schemeClr val="lt1"/>
              </a:solidFill>
              <a:latin typeface="Barlow"/>
              <a:ea typeface="Barlow"/>
              <a:cs typeface="Barlow"/>
              <a:sym typeface="Barlow"/>
            </a:endParaRPr>
          </a:p>
          <a:p>
            <a:pPr indent="0" lvl="0" marL="0" rtl="0" algn="l">
              <a:spcBef>
                <a:spcPts val="1000"/>
              </a:spcBef>
              <a:spcAft>
                <a:spcPts val="0"/>
              </a:spcAft>
              <a:buNone/>
            </a:pPr>
            <a:r>
              <a:t/>
            </a:r>
            <a:endParaRPr sz="1300">
              <a:solidFill>
                <a:schemeClr val="lt1"/>
              </a:solidFill>
              <a:latin typeface="Barlow"/>
              <a:ea typeface="Barlow"/>
              <a:cs typeface="Barlow"/>
              <a:sym typeface="Barlow"/>
            </a:endParaRPr>
          </a:p>
          <a:p>
            <a:pPr indent="0" lvl="0" marL="0" rtl="0" algn="l">
              <a:spcBef>
                <a:spcPts val="1000"/>
              </a:spcBef>
              <a:spcAft>
                <a:spcPts val="1000"/>
              </a:spcAft>
              <a:buNone/>
            </a:pPr>
            <a:r>
              <a:t/>
            </a:r>
            <a:endParaRPr sz="1300">
              <a:solidFill>
                <a:schemeClr val="lt1"/>
              </a:solidFill>
              <a:latin typeface="Barlow"/>
              <a:ea typeface="Barlow"/>
              <a:cs typeface="Barlow"/>
              <a:sym typeface="Barlow"/>
            </a:endParaRPr>
          </a:p>
        </p:txBody>
      </p:sp>
      <p:sp>
        <p:nvSpPr>
          <p:cNvPr id="75" name="Google Shape;75;p15"/>
          <p:cNvSpPr txBox="1"/>
          <p:nvPr/>
        </p:nvSpPr>
        <p:spPr>
          <a:xfrm>
            <a:off x="5906275" y="2075072"/>
            <a:ext cx="2494200" cy="242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lang="en" sz="1500">
                <a:solidFill>
                  <a:schemeClr val="lt1"/>
                </a:solidFill>
                <a:latin typeface="Barlow"/>
                <a:ea typeface="Barlow"/>
                <a:cs typeface="Barlow"/>
                <a:sym typeface="Barlow"/>
              </a:rPr>
              <a:t>While policy interventions are CRITICAL</a:t>
            </a:r>
            <a:endParaRPr sz="1500">
              <a:solidFill>
                <a:schemeClr val="lt1"/>
              </a:solidFill>
              <a:latin typeface="Barlow"/>
              <a:ea typeface="Barlow"/>
              <a:cs typeface="Barlow"/>
              <a:sym typeface="Barlow"/>
            </a:endParaRPr>
          </a:p>
          <a:p>
            <a:pPr indent="0" lvl="0" marL="0" rtl="0" algn="l">
              <a:lnSpc>
                <a:spcPct val="115000"/>
              </a:lnSpc>
              <a:spcBef>
                <a:spcPts val="1000"/>
              </a:spcBef>
              <a:spcAft>
                <a:spcPts val="1000"/>
              </a:spcAft>
              <a:buNone/>
            </a:pPr>
            <a:r>
              <a:rPr lang="en" sz="1300">
                <a:solidFill>
                  <a:schemeClr val="dk1"/>
                </a:solidFill>
                <a:highlight>
                  <a:schemeClr val="lt1"/>
                </a:highlight>
                <a:latin typeface="Roboto Mono"/>
                <a:ea typeface="Roboto Mono"/>
                <a:cs typeface="Roboto Mono"/>
                <a:sym typeface="Roboto Mono"/>
              </a:rPr>
              <a:t>how do we advance visions of abundance without relying solely or primarily on markets, the state, or key moments of national mobilization?</a:t>
            </a:r>
            <a:endParaRPr sz="1300">
              <a:solidFill>
                <a:schemeClr val="dk1"/>
              </a:solidFill>
              <a:highlight>
                <a:schemeClr val="lt1"/>
              </a:highlight>
              <a:latin typeface="Roboto Mono"/>
              <a:ea typeface="Roboto Mono"/>
              <a:cs typeface="Roboto Mono"/>
              <a:sym typeface="Roboto Mono"/>
            </a:endParaRPr>
          </a:p>
        </p:txBody>
      </p:sp>
      <p:cxnSp>
        <p:nvCxnSpPr>
          <p:cNvPr id="76" name="Google Shape;76;p15"/>
          <p:cNvCxnSpPr/>
          <p:nvPr/>
        </p:nvCxnSpPr>
        <p:spPr>
          <a:xfrm>
            <a:off x="5447038" y="259500"/>
            <a:ext cx="3000" cy="4624500"/>
          </a:xfrm>
          <a:prstGeom prst="straightConnector1">
            <a:avLst/>
          </a:prstGeom>
          <a:noFill/>
          <a:ln cap="flat" cmpd="sng" w="9525">
            <a:solidFill>
              <a:srgbClr val="F1C23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6"/>
          <p:cNvPicPr preferRelativeResize="0"/>
          <p:nvPr/>
        </p:nvPicPr>
        <p:blipFill>
          <a:blip r:embed="rId3">
            <a:alphaModFix/>
          </a:blip>
          <a:stretch>
            <a:fillRect/>
          </a:stretch>
        </p:blipFill>
        <p:spPr>
          <a:xfrm>
            <a:off x="0" y="-3"/>
            <a:ext cx="9144003" cy="5143501"/>
          </a:xfrm>
          <a:prstGeom prst="rect">
            <a:avLst/>
          </a:prstGeom>
          <a:noFill/>
          <a:ln>
            <a:noFill/>
          </a:ln>
        </p:spPr>
      </p:pic>
      <p:sp>
        <p:nvSpPr>
          <p:cNvPr id="82" name="Google Shape;82;p16"/>
          <p:cNvSpPr txBox="1"/>
          <p:nvPr>
            <p:ph idx="1" type="body"/>
          </p:nvPr>
        </p:nvSpPr>
        <p:spPr>
          <a:xfrm>
            <a:off x="311700" y="1200348"/>
            <a:ext cx="8015400" cy="3564900"/>
          </a:xfrm>
          <a:prstGeom prst="rect">
            <a:avLst/>
          </a:prstGeom>
        </p:spPr>
        <p:txBody>
          <a:bodyPr anchorCtr="0" anchor="t" bIns="91425" lIns="91425" spcFirstLastPara="1" rIns="91425" wrap="square" tIns="91425">
            <a:normAutofit/>
          </a:bodyPr>
          <a:lstStyle/>
          <a:p>
            <a:pPr indent="0" lvl="0" marL="0" rtl="0" algn="l">
              <a:spcBef>
                <a:spcPts val="1000"/>
              </a:spcBef>
              <a:spcAft>
                <a:spcPts val="0"/>
              </a:spcAft>
              <a:buNone/>
            </a:pPr>
            <a:r>
              <a:rPr lang="en" sz="1316">
                <a:solidFill>
                  <a:schemeClr val="dk1"/>
                </a:solidFill>
                <a:highlight>
                  <a:schemeClr val="lt1"/>
                </a:highlight>
                <a:latin typeface="Roboto Mono"/>
                <a:ea typeface="Roboto Mono"/>
                <a:cs typeface="Roboto Mono"/>
                <a:sym typeface="Roboto Mono"/>
              </a:rPr>
              <a:t>June Jordan, in her poem entitled “Poem for South African Women” (1956,1980) writes:</a:t>
            </a:r>
            <a:endParaRPr sz="1316">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0"/>
              </a:spcAft>
              <a:buNone/>
            </a:pPr>
            <a:r>
              <a:rPr i="1" lang="en" sz="2448">
                <a:solidFill>
                  <a:schemeClr val="lt1"/>
                </a:solidFill>
                <a:latin typeface="EB Garamond Medium"/>
                <a:ea typeface="EB Garamond Medium"/>
                <a:cs typeface="EB Garamond Medium"/>
                <a:sym typeface="EB Garamond Medium"/>
              </a:rPr>
              <a:t>“We are the ones we have been waiting for”</a:t>
            </a:r>
            <a:endParaRPr i="1" sz="2448">
              <a:solidFill>
                <a:schemeClr val="lt1"/>
              </a:solidFill>
              <a:latin typeface="EB Garamond Medium"/>
              <a:ea typeface="EB Garamond Medium"/>
              <a:cs typeface="EB Garamond Medium"/>
              <a:sym typeface="EB Garamond Medium"/>
            </a:endParaRPr>
          </a:p>
          <a:p>
            <a:pPr indent="0" lvl="0" marL="0" rtl="0" algn="l">
              <a:spcBef>
                <a:spcPts val="1000"/>
              </a:spcBef>
              <a:spcAft>
                <a:spcPts val="1000"/>
              </a:spcAft>
              <a:buNone/>
            </a:pPr>
            <a:r>
              <a:rPr lang="en" sz="1500">
                <a:solidFill>
                  <a:srgbClr val="FFFFFF"/>
                </a:solidFill>
                <a:latin typeface="Barlow"/>
                <a:ea typeface="Barlow"/>
                <a:cs typeface="Barlow"/>
                <a:sym typeface="Barlow"/>
              </a:rPr>
              <a:t>There is a long and deep lineage of visionaries, pre-figuring abundant futures - people that are actively breathing those futures to life by practicing care and resource sharing inside our relationships. This practice is rooted in the understanding that what we practice inside of our everyday lives and the accumulation of choices throughout our day are ultimately reflected in our systemic realities. </a:t>
            </a:r>
            <a:endParaRPr i="1" sz="1600">
              <a:solidFill>
                <a:srgbClr val="FFE341"/>
              </a:solidFill>
              <a:latin typeface="EB Garamond Medium"/>
              <a:ea typeface="EB Garamond Medium"/>
              <a:cs typeface="EB Garamond Medium"/>
              <a:sym typeface="EB Garamond Medium"/>
            </a:endParaRPr>
          </a:p>
        </p:txBody>
      </p:sp>
      <p:sp>
        <p:nvSpPr>
          <p:cNvPr id="83" name="Google Shape;83;p16"/>
          <p:cNvSpPr txBox="1"/>
          <p:nvPr>
            <p:ph type="title"/>
          </p:nvPr>
        </p:nvSpPr>
        <p:spPr>
          <a:xfrm>
            <a:off x="311700" y="351550"/>
            <a:ext cx="7701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820">
                <a:solidFill>
                  <a:schemeClr val="lt1"/>
                </a:solidFill>
                <a:latin typeface="Barlow Light"/>
                <a:ea typeface="Barlow Light"/>
                <a:cs typeface="Barlow Light"/>
                <a:sym typeface="Barlow Light"/>
              </a:rPr>
              <a:t>Framing: Many Paths to an Abundant Future</a:t>
            </a:r>
            <a:endParaRPr sz="2820">
              <a:solidFill>
                <a:schemeClr val="lt1"/>
              </a:solidFill>
              <a:latin typeface="Barlow Light"/>
              <a:ea typeface="Barlow Light"/>
              <a:cs typeface="Barlow Light"/>
              <a:sym typeface="Barlow Light"/>
            </a:endParaRPr>
          </a:p>
        </p:txBody>
      </p:sp>
      <p:sp>
        <p:nvSpPr>
          <p:cNvPr id="84" name="Google Shape;84;p16"/>
          <p:cNvSpPr txBox="1"/>
          <p:nvPr/>
        </p:nvSpPr>
        <p:spPr>
          <a:xfrm>
            <a:off x="5057700" y="3745250"/>
            <a:ext cx="3000000" cy="10620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000"/>
              </a:spcBef>
              <a:spcAft>
                <a:spcPts val="0"/>
              </a:spcAft>
              <a:buNone/>
            </a:pPr>
            <a:r>
              <a:rPr i="1" lang="en" sz="1600">
                <a:solidFill>
                  <a:srgbClr val="FFE341"/>
                </a:solidFill>
                <a:latin typeface="EB Garamond Medium"/>
                <a:ea typeface="EB Garamond Medium"/>
                <a:cs typeface="EB Garamond Medium"/>
                <a:sym typeface="EB Garamond Medium"/>
              </a:rPr>
              <a:t>Dr. Jessica Gordon Nembhard</a:t>
            </a:r>
            <a:endParaRPr i="1" sz="1600">
              <a:solidFill>
                <a:srgbClr val="FFE341"/>
              </a:solidFill>
              <a:latin typeface="EB Garamond Medium"/>
              <a:ea typeface="EB Garamond Medium"/>
              <a:cs typeface="EB Garamond Medium"/>
              <a:sym typeface="EB Garamond Medium"/>
            </a:endParaRPr>
          </a:p>
          <a:p>
            <a:pPr indent="0" lvl="0" marL="0" rtl="0" algn="l">
              <a:lnSpc>
                <a:spcPct val="50000"/>
              </a:lnSpc>
              <a:spcBef>
                <a:spcPts val="1000"/>
              </a:spcBef>
              <a:spcAft>
                <a:spcPts val="0"/>
              </a:spcAft>
              <a:buNone/>
            </a:pPr>
            <a:r>
              <a:rPr i="1" lang="en" sz="1600">
                <a:solidFill>
                  <a:srgbClr val="FFE341"/>
                </a:solidFill>
                <a:latin typeface="EB Garamond Medium"/>
                <a:ea typeface="EB Garamond Medium"/>
                <a:cs typeface="EB Garamond Medium"/>
                <a:sym typeface="EB Garamond Medium"/>
              </a:rPr>
              <a:t>Dr. Tyrone C. Howard</a:t>
            </a:r>
            <a:endParaRPr i="1" sz="1600">
              <a:solidFill>
                <a:srgbClr val="FFE341"/>
              </a:solidFill>
              <a:latin typeface="EB Garamond Medium"/>
              <a:ea typeface="EB Garamond Medium"/>
              <a:cs typeface="EB Garamond Medium"/>
              <a:sym typeface="EB Garamond Medium"/>
            </a:endParaRPr>
          </a:p>
          <a:p>
            <a:pPr indent="0" lvl="0" marL="0" rtl="0" algn="l">
              <a:lnSpc>
                <a:spcPct val="50000"/>
              </a:lnSpc>
              <a:spcBef>
                <a:spcPts val="1000"/>
              </a:spcBef>
              <a:spcAft>
                <a:spcPts val="0"/>
              </a:spcAft>
              <a:buNone/>
            </a:pPr>
            <a:r>
              <a:rPr i="1" lang="en" sz="1600">
                <a:solidFill>
                  <a:srgbClr val="FFE341"/>
                </a:solidFill>
                <a:latin typeface="EB Garamond Medium"/>
                <a:ea typeface="EB Garamond Medium"/>
                <a:cs typeface="EB Garamond Medium"/>
                <a:sym typeface="EB Garamond Medium"/>
              </a:rPr>
              <a:t>Dr. Kathleen Fitzpatrick</a:t>
            </a:r>
            <a:endParaRPr i="1" sz="1600">
              <a:solidFill>
                <a:srgbClr val="FFE341"/>
              </a:solidFill>
              <a:latin typeface="EB Garamond Medium"/>
              <a:ea typeface="EB Garamond Medium"/>
              <a:cs typeface="EB Garamond Medium"/>
              <a:sym typeface="EB Garamond Medium"/>
            </a:endParaRPr>
          </a:p>
          <a:p>
            <a:pPr indent="0" lvl="0" marL="0" rtl="0" algn="l">
              <a:lnSpc>
                <a:spcPct val="50000"/>
              </a:lnSpc>
              <a:spcBef>
                <a:spcPts val="1000"/>
              </a:spcBef>
              <a:spcAft>
                <a:spcPts val="1000"/>
              </a:spcAft>
              <a:buNone/>
            </a:pPr>
            <a:r>
              <a:rPr i="1" lang="en" sz="1600">
                <a:solidFill>
                  <a:srgbClr val="FFE341"/>
                </a:solidFill>
                <a:latin typeface="EB Garamond Medium"/>
                <a:ea typeface="EB Garamond Medium"/>
                <a:cs typeface="EB Garamond Medium"/>
                <a:sym typeface="EB Garamond Medium"/>
              </a:rPr>
              <a:t>Dr. Marissa Duarte</a:t>
            </a:r>
            <a:endParaRPr i="1" sz="1600">
              <a:solidFill>
                <a:srgbClr val="FFE341"/>
              </a:solidFill>
              <a:latin typeface="EB Garamond Medium"/>
              <a:ea typeface="EB Garamond Medium"/>
              <a:cs typeface="EB Garamond Medium"/>
              <a:sym typeface="EB Garamond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id="89" name="Google Shape;89;p17"/>
          <p:cNvPicPr preferRelativeResize="0"/>
          <p:nvPr/>
        </p:nvPicPr>
        <p:blipFill>
          <a:blip r:embed="rId3">
            <a:alphaModFix/>
          </a:blip>
          <a:stretch>
            <a:fillRect/>
          </a:stretch>
        </p:blipFill>
        <p:spPr>
          <a:xfrm>
            <a:off x="0" y="-3"/>
            <a:ext cx="9144003" cy="5143501"/>
          </a:xfrm>
          <a:prstGeom prst="rect">
            <a:avLst/>
          </a:prstGeom>
          <a:noFill/>
          <a:ln>
            <a:noFill/>
          </a:ln>
        </p:spPr>
      </p:pic>
      <p:sp>
        <p:nvSpPr>
          <p:cNvPr id="90" name="Google Shape;90;p17"/>
          <p:cNvSpPr txBox="1"/>
          <p:nvPr>
            <p:ph idx="1" type="body"/>
          </p:nvPr>
        </p:nvSpPr>
        <p:spPr>
          <a:xfrm>
            <a:off x="236830" y="1892530"/>
            <a:ext cx="3678600" cy="28488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highlight>
                  <a:schemeClr val="lt1"/>
                </a:highlight>
                <a:latin typeface="Roboto Mono"/>
                <a:ea typeface="Roboto Mono"/>
                <a:cs typeface="Roboto Mono"/>
                <a:sym typeface="Roboto Mono"/>
              </a:rPr>
              <a:t>Formation (2004-2006)</a:t>
            </a:r>
            <a:r>
              <a:rPr b="1" lang="en" sz="1200">
                <a:solidFill>
                  <a:schemeClr val="dk1"/>
                </a:solidFill>
                <a:latin typeface="Barlow"/>
                <a:ea typeface="Barlow"/>
                <a:cs typeface="Barlow"/>
                <a:sym typeface="Barlow"/>
              </a:rPr>
              <a:t> </a:t>
            </a:r>
            <a:r>
              <a:rPr lang="en" sz="1300">
                <a:solidFill>
                  <a:schemeClr val="dk1"/>
                </a:solidFill>
                <a:latin typeface="Barlow"/>
                <a:ea typeface="Barlow"/>
                <a:cs typeface="Barlow"/>
                <a:sym typeface="Barlow"/>
              </a:rPr>
              <a:t> </a:t>
            </a:r>
            <a:endParaRPr sz="1300">
              <a:solidFill>
                <a:schemeClr val="dk1"/>
              </a:solidFill>
              <a:latin typeface="Barlow"/>
              <a:ea typeface="Barlow"/>
              <a:cs typeface="Barlow"/>
              <a:sym typeface="Barlow"/>
            </a:endParaRPr>
          </a:p>
          <a:p>
            <a:pPr indent="-311150" lvl="0" marL="457200" rtl="0" algn="l">
              <a:spcBef>
                <a:spcPts val="1200"/>
              </a:spcBef>
              <a:spcAft>
                <a:spcPts val="0"/>
              </a:spcAft>
              <a:buClr>
                <a:schemeClr val="lt1"/>
              </a:buClr>
              <a:buSzPts val="1300"/>
              <a:buFont typeface="Barlow"/>
              <a:buChar char="●"/>
            </a:pPr>
            <a:r>
              <a:rPr lang="en" sz="1300">
                <a:solidFill>
                  <a:schemeClr val="lt1"/>
                </a:solidFill>
                <a:latin typeface="Barlow"/>
                <a:ea typeface="Barlow"/>
                <a:cs typeface="Barlow"/>
                <a:sym typeface="Barlow"/>
              </a:rPr>
              <a:t>MetaArchive emerged as a response to the scarcity of sustainable digital preservation infrastructure</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First Private LOCKSS Network (PLN)</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Demonstrated an early commitment to abundance—resource-sharing, collaboration, and decentralization—as opposed to isolated, proprietary solutions</a:t>
            </a:r>
            <a:endParaRPr sz="1300">
              <a:solidFill>
                <a:schemeClr val="lt1"/>
              </a:solidFill>
              <a:latin typeface="Barlow"/>
              <a:ea typeface="Barlow"/>
              <a:cs typeface="Barlow"/>
              <a:sym typeface="Barlow"/>
            </a:endParaRPr>
          </a:p>
          <a:p>
            <a:pPr indent="-311150" lvl="0" marL="457200" rtl="0" algn="l">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NDIIP funding was key to its early instantiation</a:t>
            </a:r>
            <a:endParaRPr sz="1300">
              <a:solidFill>
                <a:schemeClr val="lt1"/>
              </a:solidFill>
              <a:latin typeface="Barlow"/>
              <a:ea typeface="Barlow"/>
              <a:cs typeface="Barlow"/>
              <a:sym typeface="Barlow"/>
            </a:endParaRPr>
          </a:p>
        </p:txBody>
      </p:sp>
      <p:sp>
        <p:nvSpPr>
          <p:cNvPr id="91" name="Google Shape;91;p17"/>
          <p:cNvSpPr txBox="1"/>
          <p:nvPr>
            <p:ph type="title"/>
          </p:nvPr>
        </p:nvSpPr>
        <p:spPr>
          <a:xfrm>
            <a:off x="236829" y="243861"/>
            <a:ext cx="8520600" cy="5727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1100"/>
              <a:buNone/>
            </a:pPr>
            <a:r>
              <a:rPr lang="en" sz="1520">
                <a:highlight>
                  <a:schemeClr val="lt1"/>
                </a:highlight>
                <a:latin typeface="Roboto Mono"/>
                <a:ea typeface="Roboto Mono"/>
                <a:cs typeface="Roboto Mono"/>
                <a:sym typeface="Roboto Mono"/>
              </a:rPr>
              <a:t>MetaArchive’s Lifecycle Through the Lens of Abundance and Scarcity:</a:t>
            </a:r>
            <a:endParaRPr sz="1520">
              <a:highlight>
                <a:schemeClr val="lt1"/>
              </a:highlight>
              <a:latin typeface="Roboto Mono"/>
              <a:ea typeface="Roboto Mono"/>
              <a:cs typeface="Roboto Mono"/>
              <a:sym typeface="Roboto Mono"/>
            </a:endParaRPr>
          </a:p>
        </p:txBody>
      </p:sp>
      <p:sp>
        <p:nvSpPr>
          <p:cNvPr id="92" name="Google Shape;92;p17"/>
          <p:cNvSpPr txBox="1"/>
          <p:nvPr/>
        </p:nvSpPr>
        <p:spPr>
          <a:xfrm>
            <a:off x="4384600" y="1845650"/>
            <a:ext cx="3855600" cy="282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n" sz="1200">
                <a:solidFill>
                  <a:schemeClr val="dk1"/>
                </a:solidFill>
                <a:highlight>
                  <a:schemeClr val="lt1"/>
                </a:highlight>
                <a:latin typeface="Roboto Mono"/>
                <a:ea typeface="Roboto Mono"/>
                <a:cs typeface="Roboto Mono"/>
                <a:sym typeface="Roboto Mono"/>
              </a:rPr>
              <a:t>Validation (2007-2010)</a:t>
            </a:r>
            <a:r>
              <a:rPr lang="en" sz="1200">
                <a:solidFill>
                  <a:schemeClr val="lt1"/>
                </a:solidFill>
                <a:latin typeface="Barlow"/>
                <a:ea typeface="Barlow"/>
                <a:cs typeface="Barlow"/>
                <a:sym typeface="Barlow"/>
              </a:rPr>
              <a:t>  </a:t>
            </a:r>
            <a:endParaRPr sz="1200">
              <a:solidFill>
                <a:schemeClr val="lt1"/>
              </a:solidFill>
              <a:latin typeface="Barlow"/>
              <a:ea typeface="Barlow"/>
              <a:cs typeface="Barlow"/>
              <a:sym typeface="Barlow"/>
            </a:endParaRPr>
          </a:p>
          <a:p>
            <a:pPr indent="-311150" lvl="0" marL="457200" rtl="0" algn="l">
              <a:lnSpc>
                <a:spcPct val="115000"/>
              </a:lnSpc>
              <a:spcBef>
                <a:spcPts val="1200"/>
              </a:spcBef>
              <a:spcAft>
                <a:spcPts val="0"/>
              </a:spcAft>
              <a:buClr>
                <a:schemeClr val="lt1"/>
              </a:buClr>
              <a:buSzPts val="1300"/>
              <a:buFont typeface="Barlow"/>
              <a:buChar char="●"/>
            </a:pPr>
            <a:r>
              <a:rPr lang="en" sz="1300">
                <a:solidFill>
                  <a:schemeClr val="lt1"/>
                </a:solidFill>
                <a:latin typeface="Barlow"/>
                <a:ea typeface="Barlow"/>
                <a:cs typeface="Barlow"/>
                <a:sym typeface="Barlow"/>
              </a:rPr>
              <a:t>MetaArchive transitioned from Emory to Educopia to ensure longevity beyond shifting funding priorities</a:t>
            </a:r>
            <a:endParaRPr sz="1300">
              <a:solidFill>
                <a:schemeClr val="lt1"/>
              </a:solidFill>
              <a:latin typeface="Barlow"/>
              <a:ea typeface="Barlow"/>
              <a:cs typeface="Barlow"/>
              <a:sym typeface="Barlow"/>
            </a:endParaRPr>
          </a:p>
          <a:p>
            <a:pPr indent="-311150" lvl="0" marL="457200" rtl="0" algn="l">
              <a:lnSpc>
                <a:spcPct val="115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2011, MetaArchive shifted from its reliance on NDIIP funding to a membership-funded model</a:t>
            </a:r>
            <a:endParaRPr sz="1300">
              <a:solidFill>
                <a:schemeClr val="lt1"/>
              </a:solidFill>
              <a:latin typeface="Barlow"/>
              <a:ea typeface="Barlow"/>
              <a:cs typeface="Barlow"/>
              <a:sym typeface="Barlow"/>
            </a:endParaRPr>
          </a:p>
          <a:p>
            <a:pPr indent="-311150" lvl="0" marL="457200" rtl="0" algn="l">
              <a:lnSpc>
                <a:spcPct val="115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Reflected an abundance mindset—investing in shared governance and community-driven sustainability rather than relying on a single institution’s resources.</a:t>
            </a:r>
            <a:endParaRPr sz="1300">
              <a:solidFill>
                <a:schemeClr val="lt1"/>
              </a:solidFill>
              <a:latin typeface="Barlow"/>
              <a:ea typeface="Barlow"/>
              <a:cs typeface="Barlow"/>
              <a:sym typeface="Barlow"/>
            </a:endParaRPr>
          </a:p>
        </p:txBody>
      </p:sp>
      <p:sp>
        <p:nvSpPr>
          <p:cNvPr id="93" name="Google Shape;93;p17"/>
          <p:cNvSpPr txBox="1"/>
          <p:nvPr/>
        </p:nvSpPr>
        <p:spPr>
          <a:xfrm>
            <a:off x="236829" y="971981"/>
            <a:ext cx="864000" cy="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5000">
                <a:solidFill>
                  <a:srgbClr val="FFC000"/>
                </a:solidFill>
                <a:latin typeface="EB Garamond Medium"/>
                <a:ea typeface="EB Garamond Medium"/>
                <a:cs typeface="EB Garamond Medium"/>
                <a:sym typeface="EB Garamond Medium"/>
              </a:rPr>
              <a:t>01</a:t>
            </a:r>
            <a:endParaRPr sz="5000">
              <a:latin typeface="EB Garamond Medium"/>
              <a:ea typeface="EB Garamond Medium"/>
              <a:cs typeface="EB Garamond Medium"/>
              <a:sym typeface="EB Garamond Medium"/>
            </a:endParaRPr>
          </a:p>
        </p:txBody>
      </p:sp>
      <p:sp>
        <p:nvSpPr>
          <p:cNvPr id="94" name="Google Shape;94;p17"/>
          <p:cNvSpPr txBox="1"/>
          <p:nvPr/>
        </p:nvSpPr>
        <p:spPr>
          <a:xfrm>
            <a:off x="4384608" y="971981"/>
            <a:ext cx="864000" cy="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5000">
                <a:solidFill>
                  <a:srgbClr val="FFC000"/>
                </a:solidFill>
                <a:latin typeface="EB Garamond Medium"/>
                <a:ea typeface="EB Garamond Medium"/>
                <a:cs typeface="EB Garamond Medium"/>
                <a:sym typeface="EB Garamond Medium"/>
              </a:rPr>
              <a:t>02</a:t>
            </a:r>
            <a:endParaRPr sz="5000">
              <a:latin typeface="EB Garamond Medium"/>
              <a:ea typeface="EB Garamond Medium"/>
              <a:cs typeface="EB Garamond Medium"/>
              <a:sym typeface="EB Garamond Medium"/>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18"/>
          <p:cNvPicPr preferRelativeResize="0"/>
          <p:nvPr/>
        </p:nvPicPr>
        <p:blipFill>
          <a:blip r:embed="rId3">
            <a:alphaModFix/>
          </a:blip>
          <a:stretch>
            <a:fillRect/>
          </a:stretch>
        </p:blipFill>
        <p:spPr>
          <a:xfrm>
            <a:off x="0" y="-3"/>
            <a:ext cx="9144003" cy="5143501"/>
          </a:xfrm>
          <a:prstGeom prst="rect">
            <a:avLst/>
          </a:prstGeom>
          <a:noFill/>
          <a:ln>
            <a:noFill/>
          </a:ln>
        </p:spPr>
      </p:pic>
      <p:sp>
        <p:nvSpPr>
          <p:cNvPr id="100" name="Google Shape;100;p18"/>
          <p:cNvSpPr txBox="1"/>
          <p:nvPr>
            <p:ph idx="1" type="body"/>
          </p:nvPr>
        </p:nvSpPr>
        <p:spPr>
          <a:xfrm>
            <a:off x="225753" y="1650182"/>
            <a:ext cx="3816900" cy="2848800"/>
          </a:xfrm>
          <a:prstGeom prst="rect">
            <a:avLst/>
          </a:prstGeom>
        </p:spPr>
        <p:txBody>
          <a:bodyPr anchorCtr="0" anchor="t" bIns="91425" lIns="91425" spcFirstLastPara="1" rIns="91425" wrap="square" tIns="91425">
            <a:noAutofit/>
          </a:bodyPr>
          <a:lstStyle/>
          <a:p>
            <a:pPr indent="0" lvl="0" marL="0" rtl="0" algn="l">
              <a:lnSpc>
                <a:spcPct val="100000"/>
              </a:lnSpc>
              <a:spcBef>
                <a:spcPts val="1200"/>
              </a:spcBef>
              <a:spcAft>
                <a:spcPts val="0"/>
              </a:spcAft>
              <a:buNone/>
            </a:pPr>
            <a:r>
              <a:rPr lang="en" sz="1200">
                <a:solidFill>
                  <a:schemeClr val="dk1"/>
                </a:solidFill>
                <a:highlight>
                  <a:schemeClr val="lt1"/>
                </a:highlight>
                <a:latin typeface="Roboto Mono"/>
                <a:ea typeface="Roboto Mono"/>
                <a:cs typeface="Roboto Mono"/>
                <a:sym typeface="Roboto Mono"/>
              </a:rPr>
              <a:t>Acceleration (2010-2018)</a:t>
            </a:r>
            <a:r>
              <a:rPr b="1" lang="en" sz="1200">
                <a:solidFill>
                  <a:schemeClr val="dk1"/>
                </a:solidFill>
                <a:latin typeface="Barlow"/>
                <a:ea typeface="Barlow"/>
                <a:cs typeface="Barlow"/>
                <a:sym typeface="Barlow"/>
              </a:rPr>
              <a:t> </a:t>
            </a:r>
            <a:r>
              <a:rPr lang="en" sz="1300">
                <a:solidFill>
                  <a:schemeClr val="dk1"/>
                </a:solidFill>
                <a:latin typeface="Barlow"/>
                <a:ea typeface="Barlow"/>
                <a:cs typeface="Barlow"/>
                <a:sym typeface="Barlow"/>
              </a:rPr>
              <a:t> </a:t>
            </a:r>
            <a:endParaRPr sz="1300">
              <a:solidFill>
                <a:schemeClr val="dk1"/>
              </a:solidFill>
              <a:latin typeface="Barlow"/>
              <a:ea typeface="Barlow"/>
              <a:cs typeface="Barlow"/>
              <a:sym typeface="Barlow"/>
            </a:endParaRPr>
          </a:p>
          <a:p>
            <a:pPr indent="-311150" lvl="0" marL="457200" rtl="0" algn="l">
              <a:lnSpc>
                <a:spcPct val="100000"/>
              </a:lnSpc>
              <a:spcBef>
                <a:spcPts val="1200"/>
              </a:spcBef>
              <a:spcAft>
                <a:spcPts val="0"/>
              </a:spcAft>
              <a:buClr>
                <a:schemeClr val="lt1"/>
              </a:buClr>
              <a:buSzPts val="1300"/>
              <a:buFont typeface="Barlow"/>
              <a:buChar char="●"/>
            </a:pPr>
            <a:r>
              <a:rPr lang="en" sz="1300">
                <a:solidFill>
                  <a:schemeClr val="lt1"/>
                </a:solidFill>
                <a:latin typeface="Barlow"/>
                <a:ea typeface="Barlow"/>
                <a:cs typeface="Barlow"/>
                <a:sym typeface="Barlow"/>
              </a:rPr>
              <a:t>Digital preservation became professionalized and programmatic</a:t>
            </a:r>
            <a:endParaRPr sz="1300">
              <a:solidFill>
                <a:schemeClr val="lt1"/>
              </a:solidFill>
              <a:latin typeface="Barlow"/>
              <a:ea typeface="Barlow"/>
              <a:cs typeface="Barlow"/>
              <a:sym typeface="Barlow"/>
            </a:endParaRPr>
          </a:p>
          <a:p>
            <a:pPr indent="-311150" lvl="0" marL="4572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MetaArchive member reps  shifted from high-level administrators to preservation specialists</a:t>
            </a:r>
            <a:endParaRPr sz="1300">
              <a:solidFill>
                <a:schemeClr val="lt1"/>
              </a:solidFill>
              <a:latin typeface="Barlow"/>
              <a:ea typeface="Barlow"/>
              <a:cs typeface="Barlow"/>
              <a:sym typeface="Barlow"/>
            </a:endParaRPr>
          </a:p>
          <a:p>
            <a:pPr indent="-311150" lvl="0" marL="4572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Expansion in digital preservation also created budget constraints, barriers for smaller institutions, and a growing need for affordable solutions.</a:t>
            </a:r>
            <a:endParaRPr sz="1300">
              <a:solidFill>
                <a:schemeClr val="lt1"/>
              </a:solidFill>
              <a:latin typeface="Barlow"/>
              <a:ea typeface="Barlow"/>
              <a:cs typeface="Barlow"/>
              <a:sym typeface="Barlow"/>
            </a:endParaRPr>
          </a:p>
          <a:p>
            <a:pPr indent="-311150" lvl="0" marL="4572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 The SuperNode Pilot (2016-2018) aimed to lower technical barriers and expand access to preservation services for under-resourced organizations.</a:t>
            </a:r>
            <a:endParaRPr sz="1300">
              <a:solidFill>
                <a:schemeClr val="lt1"/>
              </a:solidFill>
              <a:latin typeface="Barlow"/>
              <a:ea typeface="Barlow"/>
              <a:cs typeface="Barlow"/>
              <a:sym typeface="Barlow"/>
            </a:endParaRPr>
          </a:p>
          <a:p>
            <a:pPr indent="0" lvl="0" marL="0" rtl="0" algn="l">
              <a:spcBef>
                <a:spcPts val="1200"/>
              </a:spcBef>
              <a:spcAft>
                <a:spcPts val="0"/>
              </a:spcAft>
              <a:buNone/>
            </a:pPr>
            <a:r>
              <a:t/>
            </a:r>
            <a:endParaRPr sz="1300">
              <a:latin typeface="Barlow"/>
              <a:ea typeface="Barlow"/>
              <a:cs typeface="Barlow"/>
              <a:sym typeface="Barlow"/>
            </a:endParaRPr>
          </a:p>
          <a:p>
            <a:pPr indent="0" lvl="0" marL="0" rtl="0" algn="l">
              <a:spcBef>
                <a:spcPts val="1000"/>
              </a:spcBef>
              <a:spcAft>
                <a:spcPts val="1000"/>
              </a:spcAft>
              <a:buNone/>
            </a:pPr>
            <a:r>
              <a:t/>
            </a:r>
            <a:endParaRPr sz="1300">
              <a:latin typeface="Barlow"/>
              <a:ea typeface="Barlow"/>
              <a:cs typeface="Barlow"/>
              <a:sym typeface="Barlow"/>
            </a:endParaRPr>
          </a:p>
        </p:txBody>
      </p:sp>
      <p:sp>
        <p:nvSpPr>
          <p:cNvPr id="101" name="Google Shape;101;p18"/>
          <p:cNvSpPr txBox="1"/>
          <p:nvPr>
            <p:ph type="title"/>
          </p:nvPr>
        </p:nvSpPr>
        <p:spPr>
          <a:xfrm>
            <a:off x="225753" y="221710"/>
            <a:ext cx="8520600" cy="5727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1100"/>
              <a:buNone/>
            </a:pPr>
            <a:r>
              <a:rPr lang="en" sz="1520">
                <a:highlight>
                  <a:schemeClr val="lt1"/>
                </a:highlight>
                <a:latin typeface="Roboto Mono"/>
                <a:ea typeface="Roboto Mono"/>
                <a:cs typeface="Roboto Mono"/>
                <a:sym typeface="Roboto Mono"/>
              </a:rPr>
              <a:t>MetaArchive’s Lifecycle Through the Lens of Abundance and Scarcity:</a:t>
            </a:r>
            <a:endParaRPr sz="1520">
              <a:highlight>
                <a:schemeClr val="lt1"/>
              </a:highlight>
              <a:latin typeface="Roboto Mono"/>
              <a:ea typeface="Roboto Mono"/>
              <a:cs typeface="Roboto Mono"/>
              <a:sym typeface="Roboto Mono"/>
            </a:endParaRPr>
          </a:p>
        </p:txBody>
      </p:sp>
      <p:sp>
        <p:nvSpPr>
          <p:cNvPr id="102" name="Google Shape;102;p18"/>
          <p:cNvSpPr txBox="1"/>
          <p:nvPr/>
        </p:nvSpPr>
        <p:spPr>
          <a:xfrm>
            <a:off x="4327900" y="1603302"/>
            <a:ext cx="4466100" cy="3862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 sz="1200">
                <a:solidFill>
                  <a:schemeClr val="dk1"/>
                </a:solidFill>
                <a:highlight>
                  <a:schemeClr val="lt1"/>
                </a:highlight>
                <a:latin typeface="Roboto Mono"/>
                <a:ea typeface="Roboto Mono"/>
                <a:cs typeface="Roboto Mono"/>
                <a:sym typeface="Roboto Mono"/>
              </a:rPr>
              <a:t>Transition (2019-Present)</a:t>
            </a:r>
            <a:r>
              <a:rPr lang="en" sz="1200">
                <a:solidFill>
                  <a:schemeClr val="lt1"/>
                </a:solidFill>
                <a:latin typeface="Barlow"/>
                <a:ea typeface="Barlow"/>
                <a:cs typeface="Barlow"/>
                <a:sym typeface="Barlow"/>
              </a:rPr>
              <a:t>  </a:t>
            </a:r>
            <a:endParaRPr sz="1200">
              <a:solidFill>
                <a:schemeClr val="lt1"/>
              </a:solidFill>
              <a:latin typeface="Barlow"/>
              <a:ea typeface="Barlow"/>
              <a:cs typeface="Barlow"/>
              <a:sym typeface="Barlow"/>
            </a:endParaRPr>
          </a:p>
          <a:p>
            <a:pPr indent="-311150" lvl="0" marL="457200" rtl="0" algn="l">
              <a:lnSpc>
                <a:spcPct val="100000"/>
              </a:lnSpc>
              <a:spcBef>
                <a:spcPts val="1200"/>
              </a:spcBef>
              <a:spcAft>
                <a:spcPts val="0"/>
              </a:spcAft>
              <a:buClr>
                <a:schemeClr val="lt1"/>
              </a:buClr>
              <a:buSzPts val="1300"/>
              <a:buFont typeface="Barlow"/>
              <a:buChar char="●"/>
            </a:pPr>
            <a:r>
              <a:rPr lang="en" sz="1300">
                <a:solidFill>
                  <a:schemeClr val="lt1"/>
                </a:solidFill>
                <a:latin typeface="Barlow"/>
                <a:ea typeface="Barlow"/>
                <a:cs typeface="Barlow"/>
                <a:sym typeface="Barlow"/>
              </a:rPr>
              <a:t>Growing diversity in institutional needs and funding</a:t>
            </a:r>
            <a:endParaRPr sz="1300">
              <a:solidFill>
                <a:schemeClr val="lt1"/>
              </a:solidFill>
              <a:latin typeface="Barlow"/>
              <a:ea typeface="Barlow"/>
              <a:cs typeface="Barlow"/>
              <a:sym typeface="Barlow"/>
            </a:endParaRPr>
          </a:p>
          <a:p>
            <a:pPr indent="-311150" lvl="0" marL="4572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Project Mycelium (2022)  &amp; CRTF/LOCKSS Transition (2023-2024). </a:t>
            </a:r>
            <a:endParaRPr sz="1300">
              <a:solidFill>
                <a:schemeClr val="lt1"/>
              </a:solidFill>
              <a:latin typeface="Barlow"/>
              <a:ea typeface="Barlow"/>
              <a:cs typeface="Barlow"/>
              <a:sym typeface="Barlow"/>
            </a:endParaRPr>
          </a:p>
          <a:p>
            <a:pPr indent="-311150" lvl="0" marL="4572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These initiatives focused on </a:t>
            </a:r>
            <a:endParaRPr sz="1300">
              <a:solidFill>
                <a:schemeClr val="lt1"/>
              </a:solidFill>
              <a:latin typeface="Barlow"/>
              <a:ea typeface="Barlow"/>
              <a:cs typeface="Barlow"/>
              <a:sym typeface="Barlow"/>
            </a:endParaRPr>
          </a:p>
          <a:p>
            <a:pPr indent="-311150" lvl="1" marL="9144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redistributing technical expertise, </a:t>
            </a:r>
            <a:endParaRPr sz="1300">
              <a:solidFill>
                <a:schemeClr val="lt1"/>
              </a:solidFill>
              <a:latin typeface="Barlow"/>
              <a:ea typeface="Barlow"/>
              <a:cs typeface="Barlow"/>
              <a:sym typeface="Barlow"/>
            </a:endParaRPr>
          </a:p>
          <a:p>
            <a:pPr indent="-311150" lvl="1" marL="9144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refining business models, and </a:t>
            </a:r>
            <a:endParaRPr sz="1300">
              <a:solidFill>
                <a:schemeClr val="lt1"/>
              </a:solidFill>
              <a:latin typeface="Barlow"/>
              <a:ea typeface="Barlow"/>
              <a:cs typeface="Barlow"/>
              <a:sym typeface="Barlow"/>
            </a:endParaRPr>
          </a:p>
          <a:p>
            <a:pPr indent="-311150" lvl="1" marL="9144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ensuring equitable participation. </a:t>
            </a:r>
            <a:endParaRPr sz="1300">
              <a:solidFill>
                <a:schemeClr val="lt1"/>
              </a:solidFill>
              <a:latin typeface="Barlow"/>
              <a:ea typeface="Barlow"/>
              <a:cs typeface="Barlow"/>
              <a:sym typeface="Barlow"/>
            </a:endParaRPr>
          </a:p>
          <a:p>
            <a:pPr indent="-311150" lvl="0" marL="457200" rtl="0" algn="l">
              <a:lnSpc>
                <a:spcPct val="100000"/>
              </a:lnSpc>
              <a:spcBef>
                <a:spcPts val="0"/>
              </a:spcBef>
              <a:spcAft>
                <a:spcPts val="0"/>
              </a:spcAft>
              <a:buClr>
                <a:schemeClr val="lt1"/>
              </a:buClr>
              <a:buSzPts val="1300"/>
              <a:buFont typeface="Barlow"/>
              <a:buChar char="●"/>
            </a:pPr>
            <a:r>
              <a:rPr lang="en" sz="1300">
                <a:solidFill>
                  <a:schemeClr val="lt1"/>
                </a:solidFill>
                <a:latin typeface="Barlow"/>
                <a:ea typeface="Barlow"/>
                <a:cs typeface="Barlow"/>
                <a:sym typeface="Barlow"/>
              </a:rPr>
              <a:t>The decision to sunset was not due to a failure of these strategies, but a result of the community’s stewardship policies, which ensured resources for a thoughtful sunsetting process and the repurposing of resources to support the growth of existing and new PLNs.</a:t>
            </a:r>
            <a:endParaRPr sz="1300">
              <a:solidFill>
                <a:schemeClr val="lt1"/>
              </a:solidFill>
              <a:latin typeface="Barlow"/>
              <a:ea typeface="Barlow"/>
              <a:cs typeface="Barlow"/>
              <a:sym typeface="Barlow"/>
            </a:endParaRPr>
          </a:p>
          <a:p>
            <a:pPr indent="0" lvl="0" marL="0" rtl="0" algn="l">
              <a:lnSpc>
                <a:spcPct val="115000"/>
              </a:lnSpc>
              <a:spcBef>
                <a:spcPts val="1200"/>
              </a:spcBef>
              <a:spcAft>
                <a:spcPts val="0"/>
              </a:spcAft>
              <a:buNone/>
            </a:pPr>
            <a:r>
              <a:t/>
            </a:r>
            <a:endParaRPr sz="1300">
              <a:solidFill>
                <a:schemeClr val="lt1"/>
              </a:solidFill>
              <a:latin typeface="Barlow"/>
              <a:ea typeface="Barlow"/>
              <a:cs typeface="Barlow"/>
              <a:sym typeface="Barlow"/>
            </a:endParaRPr>
          </a:p>
          <a:p>
            <a:pPr indent="0" lvl="0" marL="0" rtl="0" algn="l">
              <a:lnSpc>
                <a:spcPct val="115000"/>
              </a:lnSpc>
              <a:spcBef>
                <a:spcPts val="1200"/>
              </a:spcBef>
              <a:spcAft>
                <a:spcPts val="1200"/>
              </a:spcAft>
              <a:buNone/>
            </a:pPr>
            <a:r>
              <a:t/>
            </a:r>
            <a:endParaRPr sz="1300">
              <a:solidFill>
                <a:schemeClr val="lt1"/>
              </a:solidFill>
              <a:latin typeface="Barlow"/>
              <a:ea typeface="Barlow"/>
              <a:cs typeface="Barlow"/>
              <a:sym typeface="Barlow"/>
            </a:endParaRPr>
          </a:p>
        </p:txBody>
      </p:sp>
      <p:sp>
        <p:nvSpPr>
          <p:cNvPr id="103" name="Google Shape;103;p18"/>
          <p:cNvSpPr txBox="1"/>
          <p:nvPr/>
        </p:nvSpPr>
        <p:spPr>
          <a:xfrm>
            <a:off x="225753" y="761530"/>
            <a:ext cx="864000" cy="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5000">
                <a:solidFill>
                  <a:srgbClr val="FFC000"/>
                </a:solidFill>
                <a:latin typeface="EB Garamond Medium"/>
                <a:ea typeface="EB Garamond Medium"/>
                <a:cs typeface="EB Garamond Medium"/>
                <a:sym typeface="EB Garamond Medium"/>
              </a:rPr>
              <a:t>03</a:t>
            </a:r>
            <a:endParaRPr sz="4800">
              <a:latin typeface="EB Garamond Medium"/>
              <a:ea typeface="EB Garamond Medium"/>
              <a:cs typeface="EB Garamond Medium"/>
              <a:sym typeface="EB Garamond Medium"/>
            </a:endParaRPr>
          </a:p>
        </p:txBody>
      </p:sp>
      <p:sp>
        <p:nvSpPr>
          <p:cNvPr id="104" name="Google Shape;104;p18"/>
          <p:cNvSpPr txBox="1"/>
          <p:nvPr/>
        </p:nvSpPr>
        <p:spPr>
          <a:xfrm>
            <a:off x="4307078" y="761530"/>
            <a:ext cx="864000" cy="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5000">
                <a:solidFill>
                  <a:srgbClr val="FFC000"/>
                </a:solidFill>
                <a:latin typeface="EB Garamond Medium"/>
                <a:ea typeface="EB Garamond Medium"/>
                <a:cs typeface="EB Garamond Medium"/>
                <a:sym typeface="EB Garamond Medium"/>
              </a:rPr>
              <a:t>04</a:t>
            </a:r>
            <a:endParaRPr sz="4800">
              <a:latin typeface="EB Garamond Medium"/>
              <a:ea typeface="EB Garamond Medium"/>
              <a:cs typeface="EB Garamond Medium"/>
              <a:sym typeface="EB Garamond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9"/>
          <p:cNvPicPr preferRelativeResize="0"/>
          <p:nvPr/>
        </p:nvPicPr>
        <p:blipFill>
          <a:blip r:embed="rId3">
            <a:alphaModFix/>
          </a:blip>
          <a:stretch>
            <a:fillRect/>
          </a:stretch>
        </p:blipFill>
        <p:spPr>
          <a:xfrm>
            <a:off x="0" y="-3"/>
            <a:ext cx="9144003" cy="5143501"/>
          </a:xfrm>
          <a:prstGeom prst="rect">
            <a:avLst/>
          </a:prstGeom>
          <a:noFill/>
          <a:ln>
            <a:noFill/>
          </a:ln>
        </p:spPr>
      </p:pic>
      <p:sp>
        <p:nvSpPr>
          <p:cNvPr id="110" name="Google Shape;110;p19"/>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650">
                <a:solidFill>
                  <a:schemeClr val="lt1"/>
                </a:solidFill>
                <a:latin typeface="Barlow Light"/>
                <a:ea typeface="Barlow Light"/>
                <a:cs typeface="Barlow Light"/>
                <a:sym typeface="Barlow Light"/>
              </a:rPr>
              <a:t>Introducing our Panelists: </a:t>
            </a:r>
            <a:r>
              <a:rPr i="1" lang="en" sz="2650">
                <a:solidFill>
                  <a:srgbClr val="FFC000"/>
                </a:solidFill>
                <a:latin typeface="EB Garamond Medium"/>
                <a:ea typeface="EB Garamond Medium"/>
                <a:cs typeface="EB Garamond Medium"/>
                <a:sym typeface="EB Garamond Medium"/>
              </a:rPr>
              <a:t>Community as key to abundance</a:t>
            </a:r>
            <a:endParaRPr i="1" sz="2650">
              <a:solidFill>
                <a:srgbClr val="FFC000"/>
              </a:solidFill>
              <a:latin typeface="EB Garamond Medium"/>
              <a:ea typeface="EB Garamond Medium"/>
              <a:cs typeface="EB Garamond Medium"/>
              <a:sym typeface="EB Garamond Medium"/>
            </a:endParaRPr>
          </a:p>
          <a:p>
            <a:pPr indent="0" lvl="0" marL="0" rtl="0" algn="l">
              <a:spcBef>
                <a:spcPts val="0"/>
              </a:spcBef>
              <a:spcAft>
                <a:spcPts val="0"/>
              </a:spcAft>
              <a:buNone/>
            </a:pPr>
            <a:r>
              <a:t/>
            </a:r>
            <a:endParaRPr b="1" sz="1300">
              <a:latin typeface="DM Sans"/>
              <a:ea typeface="DM Sans"/>
              <a:cs typeface="DM Sans"/>
              <a:sym typeface="DM Sans"/>
            </a:endParaRPr>
          </a:p>
          <a:p>
            <a:pPr indent="-228600" lvl="0" marL="457200" rtl="0" algn="l">
              <a:lnSpc>
                <a:spcPct val="115000"/>
              </a:lnSpc>
              <a:spcBef>
                <a:spcPts val="1400"/>
              </a:spcBef>
              <a:spcAft>
                <a:spcPts val="0"/>
              </a:spcAft>
              <a:buNone/>
            </a:pPr>
            <a:r>
              <a:t/>
            </a:r>
            <a:endParaRPr b="1" sz="1300">
              <a:latin typeface="DM Sans"/>
              <a:ea typeface="DM Sans"/>
              <a:cs typeface="DM Sans"/>
              <a:sym typeface="DM Sans"/>
            </a:endParaRPr>
          </a:p>
          <a:p>
            <a:pPr indent="0" lvl="0" marL="0" rtl="0" algn="l">
              <a:spcBef>
                <a:spcPts val="400"/>
              </a:spcBef>
              <a:spcAft>
                <a:spcPts val="0"/>
              </a:spcAft>
              <a:buNone/>
            </a:pPr>
            <a:r>
              <a:t/>
            </a:r>
            <a:endParaRPr/>
          </a:p>
        </p:txBody>
      </p:sp>
      <p:pic>
        <p:nvPicPr>
          <p:cNvPr id="111" name="Google Shape;111;p19"/>
          <p:cNvPicPr preferRelativeResize="0"/>
          <p:nvPr/>
        </p:nvPicPr>
        <p:blipFill>
          <a:blip r:embed="rId4">
            <a:alphaModFix/>
          </a:blip>
          <a:stretch>
            <a:fillRect/>
          </a:stretch>
        </p:blipFill>
        <p:spPr>
          <a:xfrm>
            <a:off x="2549025" y="2043175"/>
            <a:ext cx="1588249" cy="1588249"/>
          </a:xfrm>
          <a:prstGeom prst="rect">
            <a:avLst/>
          </a:prstGeom>
          <a:noFill/>
          <a:ln>
            <a:noFill/>
          </a:ln>
        </p:spPr>
      </p:pic>
      <p:sp>
        <p:nvSpPr>
          <p:cNvPr id="112" name="Google Shape;112;p19"/>
          <p:cNvSpPr txBox="1"/>
          <p:nvPr/>
        </p:nvSpPr>
        <p:spPr>
          <a:xfrm>
            <a:off x="2549025" y="3737000"/>
            <a:ext cx="1704000" cy="98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1000"/>
              </a:spcAft>
              <a:buNone/>
            </a:pPr>
            <a:r>
              <a:rPr lang="en" sz="1100">
                <a:solidFill>
                  <a:schemeClr val="dk1"/>
                </a:solidFill>
                <a:highlight>
                  <a:schemeClr val="lt1"/>
                </a:highlight>
                <a:latin typeface="Roboto Mono"/>
                <a:ea typeface="Roboto Mono"/>
                <a:cs typeface="Roboto Mono"/>
                <a:sym typeface="Roboto Mono"/>
              </a:rPr>
              <a:t>Snowden Becker</a:t>
            </a:r>
            <a:r>
              <a:rPr lang="en" sz="1100">
                <a:solidFill>
                  <a:schemeClr val="dk1"/>
                </a:solidFill>
                <a:latin typeface="DM Sans"/>
                <a:ea typeface="DM Sans"/>
                <a:cs typeface="DM Sans"/>
                <a:sym typeface="DM Sans"/>
              </a:rPr>
              <a:t> </a:t>
            </a:r>
            <a:br>
              <a:rPr lang="en" sz="1100">
                <a:solidFill>
                  <a:schemeClr val="dk1"/>
                </a:solidFill>
                <a:latin typeface="DM Sans"/>
                <a:ea typeface="DM Sans"/>
                <a:cs typeface="DM Sans"/>
                <a:sym typeface="DM Sans"/>
              </a:rPr>
            </a:br>
            <a:r>
              <a:rPr lang="en" sz="1200">
                <a:solidFill>
                  <a:schemeClr val="lt1"/>
                </a:solidFill>
                <a:latin typeface="Barlow"/>
                <a:ea typeface="Barlow"/>
                <a:cs typeface="Barlow"/>
                <a:sym typeface="Barlow"/>
              </a:rPr>
              <a:t>Stanford University, </a:t>
            </a:r>
            <a:br>
              <a:rPr lang="en" sz="1200">
                <a:solidFill>
                  <a:schemeClr val="lt1"/>
                </a:solidFill>
                <a:latin typeface="Barlow"/>
                <a:ea typeface="Barlow"/>
                <a:cs typeface="Barlow"/>
                <a:sym typeface="Barlow"/>
              </a:rPr>
            </a:br>
            <a:r>
              <a:rPr lang="en" sz="1200">
                <a:solidFill>
                  <a:schemeClr val="lt1"/>
                </a:solidFill>
                <a:latin typeface="Barlow"/>
                <a:ea typeface="Barlow"/>
                <a:cs typeface="Barlow"/>
                <a:sym typeface="Barlow"/>
              </a:rPr>
              <a:t>LOCKSS Program </a:t>
            </a:r>
            <a:br>
              <a:rPr lang="en" sz="1200">
                <a:solidFill>
                  <a:schemeClr val="lt1"/>
                </a:solidFill>
                <a:latin typeface="Barlow"/>
                <a:ea typeface="Barlow"/>
                <a:cs typeface="Barlow"/>
                <a:sym typeface="Barlow"/>
              </a:rPr>
            </a:br>
            <a:r>
              <a:rPr lang="en" sz="1200">
                <a:solidFill>
                  <a:schemeClr val="lt1"/>
                </a:solidFill>
                <a:latin typeface="Barlow"/>
                <a:ea typeface="Barlow"/>
                <a:cs typeface="Barlow"/>
                <a:sym typeface="Barlow"/>
              </a:rPr>
              <a:t>Community Manager</a:t>
            </a:r>
            <a:endParaRPr sz="1500">
              <a:solidFill>
                <a:schemeClr val="lt1"/>
              </a:solidFill>
              <a:latin typeface="Barlow"/>
              <a:ea typeface="Barlow"/>
              <a:cs typeface="Barlow"/>
              <a:sym typeface="Barlow"/>
            </a:endParaRPr>
          </a:p>
        </p:txBody>
      </p:sp>
      <p:pic>
        <p:nvPicPr>
          <p:cNvPr id="113" name="Google Shape;113;p19" title="Mask group (11).png"/>
          <p:cNvPicPr preferRelativeResize="0"/>
          <p:nvPr/>
        </p:nvPicPr>
        <p:blipFill>
          <a:blip r:embed="rId5">
            <a:alphaModFix/>
          </a:blip>
          <a:stretch>
            <a:fillRect/>
          </a:stretch>
        </p:blipFill>
        <p:spPr>
          <a:xfrm>
            <a:off x="387900" y="2043175"/>
            <a:ext cx="1588250" cy="1588250"/>
          </a:xfrm>
          <a:prstGeom prst="rect">
            <a:avLst/>
          </a:prstGeom>
          <a:noFill/>
          <a:ln>
            <a:noFill/>
          </a:ln>
        </p:spPr>
      </p:pic>
      <p:sp>
        <p:nvSpPr>
          <p:cNvPr id="114" name="Google Shape;114;p19"/>
          <p:cNvSpPr txBox="1"/>
          <p:nvPr/>
        </p:nvSpPr>
        <p:spPr>
          <a:xfrm>
            <a:off x="387900" y="3737000"/>
            <a:ext cx="1704000" cy="167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lang="en" sz="1100">
                <a:solidFill>
                  <a:schemeClr val="dk1"/>
                </a:solidFill>
                <a:highlight>
                  <a:schemeClr val="lt1"/>
                </a:highlight>
                <a:latin typeface="Roboto Mono"/>
                <a:ea typeface="Roboto Mono"/>
                <a:cs typeface="Roboto Mono"/>
                <a:sym typeface="Roboto Mono"/>
              </a:rPr>
              <a:t>Jackson Huang</a:t>
            </a:r>
            <a:r>
              <a:rPr lang="en" sz="1100">
                <a:solidFill>
                  <a:schemeClr val="dk1"/>
                </a:solidFill>
                <a:latin typeface="DM Sans"/>
                <a:ea typeface="DM Sans"/>
                <a:cs typeface="DM Sans"/>
                <a:sym typeface="DM Sans"/>
              </a:rPr>
              <a:t> </a:t>
            </a:r>
            <a:br>
              <a:rPr lang="en" sz="1100">
                <a:solidFill>
                  <a:schemeClr val="dk1"/>
                </a:solidFill>
                <a:latin typeface="DM Sans"/>
                <a:ea typeface="DM Sans"/>
                <a:cs typeface="DM Sans"/>
                <a:sym typeface="DM Sans"/>
              </a:rPr>
            </a:br>
            <a:r>
              <a:rPr lang="en" sz="1200">
                <a:solidFill>
                  <a:schemeClr val="lt1"/>
                </a:solidFill>
                <a:latin typeface="Barlow"/>
                <a:ea typeface="Barlow"/>
                <a:cs typeface="Barlow"/>
                <a:sym typeface="Barlow"/>
              </a:rPr>
              <a:t>Educopia, </a:t>
            </a:r>
            <a:br>
              <a:rPr lang="en" sz="1200">
                <a:solidFill>
                  <a:schemeClr val="lt1"/>
                </a:solidFill>
                <a:latin typeface="Barlow"/>
                <a:ea typeface="Barlow"/>
                <a:cs typeface="Barlow"/>
                <a:sym typeface="Barlow"/>
              </a:rPr>
            </a:br>
            <a:r>
              <a:rPr lang="en" sz="1200">
                <a:solidFill>
                  <a:schemeClr val="lt1"/>
                </a:solidFill>
                <a:latin typeface="Barlow"/>
                <a:ea typeface="Barlow"/>
                <a:cs typeface="Barlow"/>
                <a:sym typeface="Barlow"/>
              </a:rPr>
              <a:t>Research Lead &amp; Consultant</a:t>
            </a:r>
            <a:endParaRPr sz="1200">
              <a:solidFill>
                <a:schemeClr val="lt1"/>
              </a:solidFill>
              <a:latin typeface="Barlow"/>
              <a:ea typeface="Barlow"/>
              <a:cs typeface="Barlow"/>
              <a:sym typeface="Barlow"/>
            </a:endParaRPr>
          </a:p>
          <a:p>
            <a:pPr indent="0" lvl="0" marL="0" rtl="0" algn="l">
              <a:lnSpc>
                <a:spcPct val="115000"/>
              </a:lnSpc>
              <a:spcBef>
                <a:spcPts val="1000"/>
              </a:spcBef>
              <a:spcAft>
                <a:spcPts val="0"/>
              </a:spcAft>
              <a:buClr>
                <a:schemeClr val="dk1"/>
              </a:buClr>
              <a:buSzPts val="1100"/>
              <a:buFont typeface="Arial"/>
              <a:buNone/>
            </a:pPr>
            <a:r>
              <a:t/>
            </a:r>
            <a:endParaRPr sz="1200">
              <a:solidFill>
                <a:schemeClr val="lt1"/>
              </a:solidFill>
              <a:latin typeface="Barlow"/>
              <a:ea typeface="Barlow"/>
              <a:cs typeface="Barlow"/>
              <a:sym typeface="Barlow"/>
            </a:endParaRPr>
          </a:p>
          <a:p>
            <a:pPr indent="0" lvl="0" marL="0" rtl="0" algn="l">
              <a:lnSpc>
                <a:spcPct val="115000"/>
              </a:lnSpc>
              <a:spcBef>
                <a:spcPts val="1000"/>
              </a:spcBef>
              <a:spcAft>
                <a:spcPts val="1000"/>
              </a:spcAft>
              <a:buNone/>
            </a:pPr>
            <a:r>
              <a:t/>
            </a:r>
            <a:endParaRPr sz="1200">
              <a:solidFill>
                <a:schemeClr val="lt1"/>
              </a:solidFill>
              <a:latin typeface="Barlow"/>
              <a:ea typeface="Barlow"/>
              <a:cs typeface="Barlow"/>
              <a:sym typeface="Barlow"/>
            </a:endParaRPr>
          </a:p>
        </p:txBody>
      </p:sp>
      <p:pic>
        <p:nvPicPr>
          <p:cNvPr id="115" name="Google Shape;115;p19" title="Mask group (12).png"/>
          <p:cNvPicPr preferRelativeResize="0"/>
          <p:nvPr/>
        </p:nvPicPr>
        <p:blipFill>
          <a:blip r:embed="rId6">
            <a:alphaModFix/>
          </a:blip>
          <a:stretch>
            <a:fillRect/>
          </a:stretch>
        </p:blipFill>
        <p:spPr>
          <a:xfrm>
            <a:off x="4733102" y="2043185"/>
            <a:ext cx="1588250" cy="1588229"/>
          </a:xfrm>
          <a:prstGeom prst="rect">
            <a:avLst/>
          </a:prstGeom>
          <a:noFill/>
          <a:ln>
            <a:noFill/>
          </a:ln>
        </p:spPr>
      </p:pic>
      <p:sp>
        <p:nvSpPr>
          <p:cNvPr id="116" name="Google Shape;116;p19"/>
          <p:cNvSpPr txBox="1"/>
          <p:nvPr/>
        </p:nvSpPr>
        <p:spPr>
          <a:xfrm>
            <a:off x="4733102" y="3737000"/>
            <a:ext cx="1919100" cy="167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lang="en" sz="1100">
                <a:solidFill>
                  <a:schemeClr val="dk1"/>
                </a:solidFill>
                <a:highlight>
                  <a:schemeClr val="lt1"/>
                </a:highlight>
                <a:latin typeface="Roboto Mono"/>
                <a:ea typeface="Roboto Mono"/>
                <a:cs typeface="Roboto Mono"/>
                <a:sym typeface="Roboto Mono"/>
              </a:rPr>
              <a:t>Zach Vowell</a:t>
            </a:r>
            <a:r>
              <a:rPr lang="en" sz="1100">
                <a:solidFill>
                  <a:schemeClr val="dk1"/>
                </a:solidFill>
                <a:latin typeface="DM Sans"/>
                <a:ea typeface="DM Sans"/>
                <a:cs typeface="DM Sans"/>
                <a:sym typeface="DM Sans"/>
              </a:rPr>
              <a:t> </a:t>
            </a:r>
            <a:br>
              <a:rPr lang="en" sz="1100">
                <a:solidFill>
                  <a:schemeClr val="dk1"/>
                </a:solidFill>
                <a:latin typeface="DM Sans"/>
                <a:ea typeface="DM Sans"/>
                <a:cs typeface="DM Sans"/>
                <a:sym typeface="DM Sans"/>
              </a:rPr>
            </a:br>
            <a:r>
              <a:rPr lang="en" sz="1200">
                <a:solidFill>
                  <a:schemeClr val="lt1"/>
                </a:solidFill>
                <a:latin typeface="Barlow"/>
                <a:ea typeface="Barlow"/>
                <a:cs typeface="Barlow"/>
                <a:sym typeface="Barlow"/>
              </a:rPr>
              <a:t>CalPoly State University, </a:t>
            </a:r>
            <a:br>
              <a:rPr lang="en" sz="1200">
                <a:solidFill>
                  <a:schemeClr val="lt1"/>
                </a:solidFill>
                <a:latin typeface="Barlow"/>
                <a:ea typeface="Barlow"/>
                <a:cs typeface="Barlow"/>
                <a:sym typeface="Barlow"/>
              </a:rPr>
            </a:br>
            <a:r>
              <a:rPr lang="en" sz="1200">
                <a:solidFill>
                  <a:schemeClr val="lt1"/>
                </a:solidFill>
                <a:latin typeface="Barlow"/>
                <a:ea typeface="Barlow"/>
                <a:cs typeface="Barlow"/>
                <a:sym typeface="Barlow"/>
              </a:rPr>
              <a:t>Digital Archivist / Digital Strategies Coordinator</a:t>
            </a:r>
            <a:endParaRPr sz="1200">
              <a:solidFill>
                <a:schemeClr val="lt1"/>
              </a:solidFill>
              <a:latin typeface="Barlow"/>
              <a:ea typeface="Barlow"/>
              <a:cs typeface="Barlow"/>
              <a:sym typeface="Barlow"/>
            </a:endParaRPr>
          </a:p>
          <a:p>
            <a:pPr indent="0" lvl="0" marL="0" rtl="0" algn="l">
              <a:lnSpc>
                <a:spcPct val="115000"/>
              </a:lnSpc>
              <a:spcBef>
                <a:spcPts val="1000"/>
              </a:spcBef>
              <a:spcAft>
                <a:spcPts val="0"/>
              </a:spcAft>
              <a:buClr>
                <a:schemeClr val="dk1"/>
              </a:buClr>
              <a:buSzPts val="1100"/>
              <a:buFont typeface="Arial"/>
              <a:buNone/>
            </a:pPr>
            <a:r>
              <a:t/>
            </a:r>
            <a:endParaRPr sz="1200">
              <a:solidFill>
                <a:schemeClr val="lt1"/>
              </a:solidFill>
              <a:latin typeface="Barlow"/>
              <a:ea typeface="Barlow"/>
              <a:cs typeface="Barlow"/>
              <a:sym typeface="Barlow"/>
            </a:endParaRPr>
          </a:p>
          <a:p>
            <a:pPr indent="0" lvl="0" marL="0" rtl="0" algn="l">
              <a:lnSpc>
                <a:spcPct val="115000"/>
              </a:lnSpc>
              <a:spcBef>
                <a:spcPts val="1000"/>
              </a:spcBef>
              <a:spcAft>
                <a:spcPts val="1000"/>
              </a:spcAft>
              <a:buNone/>
            </a:pPr>
            <a:r>
              <a:t/>
            </a:r>
            <a:endParaRPr sz="1200">
              <a:solidFill>
                <a:schemeClr val="lt1"/>
              </a:solidFill>
              <a:latin typeface="Barlow"/>
              <a:ea typeface="Barlow"/>
              <a:cs typeface="Barlow"/>
              <a:sym typeface="Barlow"/>
            </a:endParaRPr>
          </a:p>
        </p:txBody>
      </p:sp>
      <p:sp>
        <p:nvSpPr>
          <p:cNvPr id="117" name="Google Shape;117;p19"/>
          <p:cNvSpPr txBox="1"/>
          <p:nvPr/>
        </p:nvSpPr>
        <p:spPr>
          <a:xfrm>
            <a:off x="6947475" y="3737000"/>
            <a:ext cx="1919100" cy="98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1000"/>
              </a:spcAft>
              <a:buNone/>
            </a:pPr>
            <a:r>
              <a:rPr lang="en" sz="1100">
                <a:solidFill>
                  <a:schemeClr val="dk1"/>
                </a:solidFill>
                <a:highlight>
                  <a:schemeClr val="lt1"/>
                </a:highlight>
                <a:latin typeface="Roboto Mono"/>
                <a:ea typeface="Roboto Mono"/>
                <a:cs typeface="Roboto Mono"/>
                <a:sym typeface="Roboto Mono"/>
              </a:rPr>
              <a:t>Alex Kinnaman</a:t>
            </a:r>
            <a:r>
              <a:rPr lang="en" sz="1100">
                <a:solidFill>
                  <a:schemeClr val="dk1"/>
                </a:solidFill>
                <a:latin typeface="DM Sans"/>
                <a:ea typeface="DM Sans"/>
                <a:cs typeface="DM Sans"/>
                <a:sym typeface="DM Sans"/>
              </a:rPr>
              <a:t> </a:t>
            </a:r>
            <a:br>
              <a:rPr lang="en" sz="1100">
                <a:solidFill>
                  <a:schemeClr val="dk1"/>
                </a:solidFill>
                <a:latin typeface="DM Sans"/>
                <a:ea typeface="DM Sans"/>
                <a:cs typeface="DM Sans"/>
                <a:sym typeface="DM Sans"/>
              </a:rPr>
            </a:br>
            <a:r>
              <a:rPr lang="en" sz="1200">
                <a:solidFill>
                  <a:schemeClr val="lt1"/>
                </a:solidFill>
                <a:latin typeface="Barlow"/>
                <a:ea typeface="Barlow"/>
                <a:cs typeface="Barlow"/>
                <a:sym typeface="Barlow"/>
              </a:rPr>
              <a:t>Virginia Tech, Assistant Director, Digital Libraries &amp; Preservation</a:t>
            </a:r>
            <a:endParaRPr sz="1200">
              <a:solidFill>
                <a:schemeClr val="lt1"/>
              </a:solidFill>
              <a:latin typeface="Barlow"/>
              <a:ea typeface="Barlow"/>
              <a:cs typeface="Barlow"/>
              <a:sym typeface="Barlow"/>
            </a:endParaRPr>
          </a:p>
        </p:txBody>
      </p:sp>
      <p:pic>
        <p:nvPicPr>
          <p:cNvPr id="118" name="Google Shape;118;p19" title="Mask group (13).png"/>
          <p:cNvPicPr preferRelativeResize="0"/>
          <p:nvPr/>
        </p:nvPicPr>
        <p:blipFill>
          <a:blip r:embed="rId7">
            <a:alphaModFix/>
          </a:blip>
          <a:stretch>
            <a:fillRect/>
          </a:stretch>
        </p:blipFill>
        <p:spPr>
          <a:xfrm>
            <a:off x="6947475" y="2043175"/>
            <a:ext cx="1588250" cy="1588250"/>
          </a:xfrm>
          <a:prstGeom prst="rect">
            <a:avLst/>
          </a:prstGeom>
          <a:noFill/>
          <a:ln>
            <a:noFill/>
          </a:ln>
        </p:spPr>
      </p:pic>
      <p:sp>
        <p:nvSpPr>
          <p:cNvPr id="119" name="Google Shape;119;p19"/>
          <p:cNvSpPr txBox="1"/>
          <p:nvPr>
            <p:ph type="title"/>
          </p:nvPr>
        </p:nvSpPr>
        <p:spPr>
          <a:xfrm>
            <a:off x="311700" y="636725"/>
            <a:ext cx="84012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1333">
                <a:highlight>
                  <a:schemeClr val="lt1"/>
                </a:highlight>
                <a:latin typeface="Roboto Mono"/>
                <a:ea typeface="Roboto Mono"/>
                <a:cs typeface="Roboto Mono"/>
                <a:sym typeface="Roboto Mono"/>
              </a:rPr>
              <a:t>Our panelists and moderator were all members of the </a:t>
            </a:r>
            <a:r>
              <a:rPr b="1" lang="en" sz="1333">
                <a:highlight>
                  <a:schemeClr val="lt1"/>
                </a:highlight>
                <a:latin typeface="Roboto Mono"/>
                <a:ea typeface="Roboto Mono"/>
                <a:cs typeface="Roboto Mono"/>
                <a:sym typeface="Roboto Mono"/>
              </a:rPr>
              <a:t>MetaArchive </a:t>
            </a:r>
            <a:r>
              <a:rPr b="1" lang="en" sz="1333">
                <a:highlight>
                  <a:schemeClr val="lt1"/>
                </a:highlight>
                <a:latin typeface="Roboto Mono"/>
                <a:ea typeface="Roboto Mono"/>
                <a:cs typeface="Roboto Mono"/>
                <a:sym typeface="Roboto Mono"/>
              </a:rPr>
              <a:t>Transformation</a:t>
            </a:r>
            <a:r>
              <a:rPr b="1" lang="en" sz="1333">
                <a:highlight>
                  <a:schemeClr val="lt1"/>
                </a:highlight>
                <a:latin typeface="Roboto Mono"/>
                <a:ea typeface="Roboto Mono"/>
                <a:cs typeface="Roboto Mono"/>
                <a:sym typeface="Roboto Mono"/>
              </a:rPr>
              <a:t> Research Team (TRT)</a:t>
            </a:r>
            <a:r>
              <a:rPr lang="en" sz="1333">
                <a:highlight>
                  <a:schemeClr val="lt1"/>
                </a:highlight>
                <a:latin typeface="Roboto Mono"/>
                <a:ea typeface="Roboto Mono"/>
                <a:cs typeface="Roboto Mono"/>
                <a:sym typeface="Roboto Mono"/>
              </a:rPr>
              <a:t>. The TRT was responsible for “holding the whole” through the sunsetting process.</a:t>
            </a:r>
            <a:r>
              <a:rPr b="1" lang="en" sz="1333">
                <a:highlight>
                  <a:schemeClr val="lt1"/>
                </a:highlight>
                <a:latin typeface="Roboto Mono"/>
                <a:ea typeface="Roboto Mono"/>
                <a:cs typeface="Roboto Mono"/>
                <a:sym typeface="Roboto Mono"/>
              </a:rPr>
              <a:t>Other TRT members included:</a:t>
            </a:r>
            <a:r>
              <a:rPr lang="en" sz="1333">
                <a:highlight>
                  <a:schemeClr val="lt1"/>
                </a:highlight>
                <a:latin typeface="Roboto Mono"/>
                <a:ea typeface="Roboto Mono"/>
                <a:cs typeface="Roboto Mono"/>
                <a:sym typeface="Roboto Mono"/>
              </a:rPr>
              <a:t> </a:t>
            </a:r>
            <a:endParaRPr sz="1333">
              <a:highlight>
                <a:schemeClr val="lt1"/>
              </a:highlight>
              <a:latin typeface="Roboto Mono"/>
              <a:ea typeface="Roboto Mono"/>
              <a:cs typeface="Roboto Mono"/>
              <a:sym typeface="Roboto Mono"/>
            </a:endParaRPr>
          </a:p>
          <a:p>
            <a:pPr indent="0" lvl="0" marL="0" rtl="0" algn="l">
              <a:spcBef>
                <a:spcPts val="0"/>
              </a:spcBef>
              <a:spcAft>
                <a:spcPts val="0"/>
              </a:spcAft>
              <a:buNone/>
            </a:pPr>
            <a:r>
              <a:rPr lang="en" sz="1333">
                <a:highlight>
                  <a:schemeClr val="lt1"/>
                </a:highlight>
                <a:latin typeface="Roboto Mono"/>
                <a:ea typeface="Roboto Mono"/>
                <a:cs typeface="Roboto Mono"/>
                <a:sym typeface="Roboto Mono"/>
              </a:rPr>
              <a:t>Christine Wiseman (Atlanta University Center), Reid Boehm (Purdue University),Hannah Pryor (University of </a:t>
            </a:r>
            <a:r>
              <a:rPr lang="en" sz="1333">
                <a:highlight>
                  <a:schemeClr val="lt1"/>
                </a:highlight>
                <a:latin typeface="Roboto Mono"/>
                <a:ea typeface="Roboto Mono"/>
                <a:cs typeface="Roboto Mono"/>
                <a:sym typeface="Roboto Mono"/>
              </a:rPr>
              <a:t>Louisville</a:t>
            </a:r>
            <a:r>
              <a:rPr lang="en" sz="1333">
                <a:highlight>
                  <a:schemeClr val="lt1"/>
                </a:highlight>
                <a:latin typeface="Roboto Mono"/>
                <a:ea typeface="Roboto Mono"/>
                <a:cs typeface="Roboto Mono"/>
                <a:sym typeface="Roboto Mono"/>
              </a:rPr>
              <a:t>), </a:t>
            </a:r>
            <a:r>
              <a:rPr lang="en" sz="1333">
                <a:highlight>
                  <a:schemeClr val="lt1"/>
                </a:highlight>
                <a:latin typeface="Roboto Mono"/>
                <a:ea typeface="Roboto Mono"/>
                <a:cs typeface="Roboto Mono"/>
                <a:sym typeface="Roboto Mono"/>
              </a:rPr>
              <a:t>Thib Guicherd-Callin (LOCKSS), </a:t>
            </a:r>
            <a:r>
              <a:rPr lang="en" sz="1333">
                <a:highlight>
                  <a:schemeClr val="lt1"/>
                </a:highlight>
                <a:latin typeface="Roboto Mono"/>
                <a:ea typeface="Roboto Mono"/>
                <a:cs typeface="Roboto Mono"/>
                <a:sym typeface="Roboto Mono"/>
              </a:rPr>
              <a:t>Aloma Antao (Educopia)</a:t>
            </a:r>
            <a:r>
              <a:rPr lang="en" sz="1555">
                <a:highlight>
                  <a:schemeClr val="lt1"/>
                </a:highlight>
                <a:latin typeface="Roboto Mono"/>
                <a:ea typeface="Roboto Mono"/>
                <a:cs typeface="Roboto Mono"/>
                <a:sym typeface="Roboto Mono"/>
              </a:rPr>
              <a:t> </a:t>
            </a:r>
            <a:endParaRPr sz="1555">
              <a:highlight>
                <a:schemeClr val="lt1"/>
              </a:highlight>
              <a:latin typeface="Roboto Mono"/>
              <a:ea typeface="Roboto Mono"/>
              <a:cs typeface="Roboto Mono"/>
              <a:sym typeface="Roboto Mono"/>
            </a:endParaRPr>
          </a:p>
          <a:p>
            <a:pPr indent="-228600" lvl="0" marL="457200" rtl="0" algn="l">
              <a:lnSpc>
                <a:spcPct val="115000"/>
              </a:lnSpc>
              <a:spcBef>
                <a:spcPts val="1400"/>
              </a:spcBef>
              <a:spcAft>
                <a:spcPts val="0"/>
              </a:spcAft>
              <a:buNone/>
            </a:pPr>
            <a:r>
              <a:t/>
            </a:r>
            <a:endParaRPr b="1" sz="1300">
              <a:latin typeface="DM Sans"/>
              <a:ea typeface="DM Sans"/>
              <a:cs typeface="DM Sans"/>
              <a:sym typeface="DM Sans"/>
            </a:endParaRPr>
          </a:p>
          <a:p>
            <a:pPr indent="0" lvl="0" marL="0" rtl="0" algn="l">
              <a:spcBef>
                <a:spcPts val="4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0"/>
          <p:cNvPicPr preferRelativeResize="0"/>
          <p:nvPr/>
        </p:nvPicPr>
        <p:blipFill>
          <a:blip r:embed="rId3">
            <a:alphaModFix/>
          </a:blip>
          <a:stretch>
            <a:fillRect/>
          </a:stretch>
        </p:blipFill>
        <p:spPr>
          <a:xfrm>
            <a:off x="0" y="-3"/>
            <a:ext cx="9144003" cy="5143501"/>
          </a:xfrm>
          <a:prstGeom prst="rect">
            <a:avLst/>
          </a:prstGeom>
          <a:noFill/>
          <a:ln>
            <a:noFill/>
          </a:ln>
        </p:spPr>
      </p:pic>
      <p:sp>
        <p:nvSpPr>
          <p:cNvPr id="125" name="Google Shape;125;p20"/>
          <p:cNvSpPr txBox="1"/>
          <p:nvPr>
            <p:ph idx="1" type="body"/>
          </p:nvPr>
        </p:nvSpPr>
        <p:spPr>
          <a:xfrm>
            <a:off x="235499" y="640350"/>
            <a:ext cx="3220200" cy="1794900"/>
          </a:xfrm>
          <a:prstGeom prst="rect">
            <a:avLst/>
          </a:prstGeom>
          <a:effectLst>
            <a:outerShdw blurRad="57150" rotWithShape="0" algn="bl" dir="5400000" dist="19050">
              <a:srgbClr val="000000">
                <a:alpha val="11000"/>
              </a:srgb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i="1" lang="en" sz="2400">
                <a:solidFill>
                  <a:srgbClr val="FFC71D"/>
                </a:solidFill>
                <a:latin typeface="EB Garamond Medium"/>
                <a:ea typeface="EB Garamond Medium"/>
                <a:cs typeface="EB Garamond Medium"/>
                <a:sym typeface="EB Garamond Medium"/>
              </a:rPr>
              <a:t>How can digital preservation be reframed as an investment in abundance rather than </a:t>
            </a:r>
            <a:endParaRPr i="1" sz="2400">
              <a:solidFill>
                <a:srgbClr val="FFC71D"/>
              </a:solidFill>
              <a:latin typeface="EB Garamond Medium"/>
              <a:ea typeface="EB Garamond Medium"/>
              <a:cs typeface="EB Garamond Medium"/>
              <a:sym typeface="EB Garamond Medium"/>
            </a:endParaRPr>
          </a:p>
          <a:p>
            <a:pPr indent="0" lvl="0" marL="0" rtl="0" algn="l">
              <a:lnSpc>
                <a:spcPct val="100000"/>
              </a:lnSpc>
              <a:spcBef>
                <a:spcPts val="0"/>
              </a:spcBef>
              <a:spcAft>
                <a:spcPts val="0"/>
              </a:spcAft>
              <a:buNone/>
            </a:pPr>
            <a:r>
              <a:rPr i="1" lang="en" sz="2400">
                <a:solidFill>
                  <a:srgbClr val="FFC71D"/>
                </a:solidFill>
                <a:latin typeface="EB Garamond Medium"/>
                <a:ea typeface="EB Garamond Medium"/>
                <a:cs typeface="EB Garamond Medium"/>
                <a:sym typeface="EB Garamond Medium"/>
              </a:rPr>
              <a:t>a cost to minimize?</a:t>
            </a:r>
            <a:endParaRPr sz="2400">
              <a:solidFill>
                <a:srgbClr val="FFC71D"/>
              </a:solidFill>
            </a:endParaRPr>
          </a:p>
        </p:txBody>
      </p:sp>
      <p:sp>
        <p:nvSpPr>
          <p:cNvPr id="126" name="Google Shape;126;p20"/>
          <p:cNvSpPr txBox="1"/>
          <p:nvPr/>
        </p:nvSpPr>
        <p:spPr>
          <a:xfrm>
            <a:off x="3755075" y="486725"/>
            <a:ext cx="5127600" cy="1605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highlight>
                  <a:schemeClr val="lt1"/>
                </a:highlight>
                <a:latin typeface="Roboto Mono"/>
                <a:ea typeface="Roboto Mono"/>
                <a:cs typeface="Roboto Mono"/>
                <a:sym typeface="Roboto Mono"/>
              </a:rPr>
              <a:t>Alex </a:t>
            </a:r>
            <a:endParaRPr>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1000"/>
              </a:spcAft>
              <a:buNone/>
            </a:pPr>
            <a:r>
              <a:rPr lang="en">
                <a:solidFill>
                  <a:schemeClr val="lt1"/>
                </a:solidFill>
                <a:latin typeface="Barlow"/>
                <a:ea typeface="Barlow"/>
                <a:cs typeface="Barlow"/>
                <a:sym typeface="Barlow"/>
              </a:rPr>
              <a:t>What lessons from MetaArchive’s model challenge the scarcity mindset often governing institutional budget decisions? </a:t>
            </a:r>
            <a:br>
              <a:rPr lang="en">
                <a:solidFill>
                  <a:schemeClr val="lt1"/>
                </a:solidFill>
                <a:latin typeface="Barlow"/>
                <a:ea typeface="Barlow"/>
                <a:cs typeface="Barlow"/>
                <a:sym typeface="Barlow"/>
              </a:rPr>
            </a:br>
            <a:r>
              <a:rPr lang="en">
                <a:solidFill>
                  <a:schemeClr val="lt1"/>
                </a:solidFill>
                <a:latin typeface="Barlow"/>
                <a:ea typeface="Barlow"/>
                <a:cs typeface="Barlow"/>
                <a:sym typeface="Barlow"/>
              </a:rPr>
              <a:t>How do Private LOCKSS Networks represent an opportunity to build community-owned infrastructure rather than rely on commercialized-scarcity driven alternatives?</a:t>
            </a:r>
            <a:endParaRPr>
              <a:solidFill>
                <a:schemeClr val="lt1"/>
              </a:solidFill>
              <a:latin typeface="Barlow"/>
              <a:ea typeface="Barlow"/>
              <a:cs typeface="Barlow"/>
              <a:sym typeface="Barlow"/>
            </a:endParaRPr>
          </a:p>
        </p:txBody>
      </p:sp>
      <p:cxnSp>
        <p:nvCxnSpPr>
          <p:cNvPr id="127" name="Google Shape;127;p20"/>
          <p:cNvCxnSpPr/>
          <p:nvPr/>
        </p:nvCxnSpPr>
        <p:spPr>
          <a:xfrm>
            <a:off x="3566325" y="-44300"/>
            <a:ext cx="0" cy="5183400"/>
          </a:xfrm>
          <a:prstGeom prst="straightConnector1">
            <a:avLst/>
          </a:prstGeom>
          <a:noFill/>
          <a:ln cap="flat" cmpd="sng" w="9525">
            <a:solidFill>
              <a:srgbClr val="F1C232"/>
            </a:solidFill>
            <a:prstDash val="solid"/>
            <a:round/>
            <a:headEnd len="med" w="med" type="none"/>
            <a:tailEnd len="med" w="med" type="none"/>
          </a:ln>
        </p:spPr>
      </p:cxnSp>
      <p:cxnSp>
        <p:nvCxnSpPr>
          <p:cNvPr id="128" name="Google Shape;128;p20"/>
          <p:cNvCxnSpPr/>
          <p:nvPr/>
        </p:nvCxnSpPr>
        <p:spPr>
          <a:xfrm flipH="1" rot="10800000">
            <a:off x="3588500" y="2571600"/>
            <a:ext cx="5555400" cy="9000"/>
          </a:xfrm>
          <a:prstGeom prst="straightConnector1">
            <a:avLst/>
          </a:prstGeom>
          <a:noFill/>
          <a:ln cap="flat" cmpd="sng" w="9525">
            <a:solidFill>
              <a:srgbClr val="F1C232"/>
            </a:solidFill>
            <a:prstDash val="solid"/>
            <a:round/>
            <a:headEnd len="med" w="med" type="none"/>
            <a:tailEnd len="med" w="med" type="none"/>
          </a:ln>
        </p:spPr>
      </p:cxnSp>
      <p:sp>
        <p:nvSpPr>
          <p:cNvPr id="129" name="Google Shape;129;p20"/>
          <p:cNvSpPr txBox="1"/>
          <p:nvPr/>
        </p:nvSpPr>
        <p:spPr>
          <a:xfrm>
            <a:off x="3755075" y="3119700"/>
            <a:ext cx="5194500" cy="139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highlight>
                  <a:schemeClr val="lt1"/>
                </a:highlight>
                <a:latin typeface="Roboto Mono"/>
                <a:ea typeface="Roboto Mono"/>
                <a:cs typeface="Roboto Mono"/>
                <a:sym typeface="Roboto Mono"/>
              </a:rPr>
              <a:t>Snowden </a:t>
            </a:r>
            <a:endParaRPr>
              <a:solidFill>
                <a:schemeClr val="dk1"/>
              </a:solidFill>
              <a:highlight>
                <a:schemeClr val="lt1"/>
              </a:highlight>
              <a:latin typeface="Roboto Mono"/>
              <a:ea typeface="Roboto Mono"/>
              <a:cs typeface="Roboto Mono"/>
              <a:sym typeface="Roboto Mono"/>
            </a:endParaRPr>
          </a:p>
          <a:p>
            <a:pPr indent="0" lvl="0" marL="0" rtl="0" algn="l">
              <a:spcBef>
                <a:spcPts val="1000"/>
              </a:spcBef>
              <a:spcAft>
                <a:spcPts val="1000"/>
              </a:spcAft>
              <a:buNone/>
            </a:pPr>
            <a:r>
              <a:rPr lang="en">
                <a:solidFill>
                  <a:schemeClr val="lt1"/>
                </a:solidFill>
                <a:latin typeface="Barlow"/>
                <a:ea typeface="Barlow"/>
                <a:cs typeface="Barlow"/>
                <a:sym typeface="Barlow"/>
              </a:rPr>
              <a:t>Instead of thinking about, “how cheaply can we get this done,” how can our necessary expenditure on preservation of digital assets become an investment in staff, community, and relationship-building? </a:t>
            </a:r>
            <a:endParaRPr>
              <a:solidFill>
                <a:schemeClr val="lt1"/>
              </a:solidFill>
              <a:latin typeface="Barlow"/>
              <a:ea typeface="Barlow"/>
              <a:cs typeface="Barlow"/>
              <a:sym typeface="Barlow"/>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p21"/>
          <p:cNvPicPr preferRelativeResize="0"/>
          <p:nvPr/>
        </p:nvPicPr>
        <p:blipFill>
          <a:blip r:embed="rId3">
            <a:alphaModFix/>
          </a:blip>
          <a:stretch>
            <a:fillRect/>
          </a:stretch>
        </p:blipFill>
        <p:spPr>
          <a:xfrm>
            <a:off x="0" y="-3"/>
            <a:ext cx="9144003" cy="5143501"/>
          </a:xfrm>
          <a:prstGeom prst="rect">
            <a:avLst/>
          </a:prstGeom>
          <a:noFill/>
          <a:ln>
            <a:noFill/>
          </a:ln>
        </p:spPr>
      </p:pic>
      <p:sp>
        <p:nvSpPr>
          <p:cNvPr id="135" name="Google Shape;135;p21"/>
          <p:cNvSpPr txBox="1"/>
          <p:nvPr>
            <p:ph idx="1" type="body"/>
          </p:nvPr>
        </p:nvSpPr>
        <p:spPr>
          <a:xfrm>
            <a:off x="365748" y="487950"/>
            <a:ext cx="2965500" cy="1794900"/>
          </a:xfrm>
          <a:prstGeom prst="rect">
            <a:avLst/>
          </a:prstGeom>
          <a:effectLst>
            <a:outerShdw blurRad="57150" rotWithShape="0" algn="bl" dir="5400000" dist="19050">
              <a:srgbClr val="000000">
                <a:alpha val="28000"/>
              </a:srgb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i="1" lang="en" sz="2400">
                <a:solidFill>
                  <a:srgbClr val="FFC71D"/>
                </a:solidFill>
                <a:latin typeface="EB Garamond Medium"/>
                <a:ea typeface="EB Garamond Medium"/>
                <a:cs typeface="EB Garamond Medium"/>
                <a:sym typeface="EB Garamond Medium"/>
              </a:rPr>
              <a:t>What does it take to sustain community- driven infrastructure, and what happens when institutions fail to invest in it?</a:t>
            </a:r>
            <a:endParaRPr i="1" sz="2400">
              <a:solidFill>
                <a:srgbClr val="FFC71D"/>
              </a:solidFill>
              <a:latin typeface="EB Garamond Medium"/>
              <a:ea typeface="EB Garamond Medium"/>
              <a:cs typeface="EB Garamond Medium"/>
              <a:sym typeface="EB Garamond Medium"/>
            </a:endParaRPr>
          </a:p>
        </p:txBody>
      </p:sp>
      <p:sp>
        <p:nvSpPr>
          <p:cNvPr id="136" name="Google Shape;136;p21"/>
          <p:cNvSpPr txBox="1"/>
          <p:nvPr/>
        </p:nvSpPr>
        <p:spPr>
          <a:xfrm>
            <a:off x="3877600" y="564149"/>
            <a:ext cx="4707900" cy="141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highlight>
                  <a:schemeClr val="lt1"/>
                </a:highlight>
                <a:latin typeface="Roboto Mono"/>
                <a:ea typeface="Roboto Mono"/>
                <a:cs typeface="Roboto Mono"/>
                <a:sym typeface="Roboto Mono"/>
              </a:rPr>
              <a:t>Jackson </a:t>
            </a:r>
            <a:endParaRPr>
              <a:solidFill>
                <a:schemeClr val="dk1"/>
              </a:solidFill>
              <a:highlight>
                <a:schemeClr val="lt1"/>
              </a:highlight>
              <a:latin typeface="Roboto Mono"/>
              <a:ea typeface="Roboto Mono"/>
              <a:cs typeface="Roboto Mono"/>
              <a:sym typeface="Roboto Mono"/>
            </a:endParaRPr>
          </a:p>
          <a:p>
            <a:pPr indent="0" lvl="0" marL="0" rtl="0" algn="l">
              <a:lnSpc>
                <a:spcPct val="115000"/>
              </a:lnSpc>
              <a:spcBef>
                <a:spcPts val="0"/>
              </a:spcBef>
              <a:spcAft>
                <a:spcPts val="0"/>
              </a:spcAft>
              <a:buNone/>
            </a:pPr>
            <a:r>
              <a:t/>
            </a:r>
            <a:endParaRPr>
              <a:solidFill>
                <a:schemeClr val="lt1"/>
              </a:solidFill>
              <a:latin typeface="Barlow"/>
              <a:ea typeface="Barlow"/>
              <a:cs typeface="Barlow"/>
              <a:sym typeface="Barlow"/>
            </a:endParaRPr>
          </a:p>
          <a:p>
            <a:pPr indent="0" lvl="0" marL="0" rtl="0" algn="l">
              <a:lnSpc>
                <a:spcPct val="115000"/>
              </a:lnSpc>
              <a:spcBef>
                <a:spcPts val="0"/>
              </a:spcBef>
              <a:spcAft>
                <a:spcPts val="0"/>
              </a:spcAft>
              <a:buNone/>
            </a:pPr>
            <a:r>
              <a:rPr lang="en" sz="1500">
                <a:solidFill>
                  <a:schemeClr val="lt1"/>
                </a:solidFill>
                <a:latin typeface="Barlow"/>
                <a:ea typeface="Barlow"/>
                <a:cs typeface="Barlow"/>
                <a:sym typeface="Barlow"/>
              </a:rPr>
              <a:t>Looking at MA’s lifecycle, what were key tensions between institutional resource allocation strategies </a:t>
            </a:r>
            <a:endParaRPr sz="1500">
              <a:solidFill>
                <a:schemeClr val="lt1"/>
              </a:solidFill>
              <a:latin typeface="Barlow"/>
              <a:ea typeface="Barlow"/>
              <a:cs typeface="Barlow"/>
              <a:sym typeface="Barlow"/>
            </a:endParaRPr>
          </a:p>
          <a:p>
            <a:pPr indent="0" lvl="0" marL="0" rtl="0" algn="l">
              <a:lnSpc>
                <a:spcPct val="115000"/>
              </a:lnSpc>
              <a:spcBef>
                <a:spcPts val="0"/>
              </a:spcBef>
              <a:spcAft>
                <a:spcPts val="0"/>
              </a:spcAft>
              <a:buNone/>
            </a:pPr>
            <a:r>
              <a:rPr lang="en" sz="1500">
                <a:solidFill>
                  <a:schemeClr val="lt1"/>
                </a:solidFill>
                <a:latin typeface="Barlow"/>
                <a:ea typeface="Barlow"/>
                <a:cs typeface="Barlow"/>
                <a:sym typeface="Barlow"/>
              </a:rPr>
              <a:t>and the cooperative model?</a:t>
            </a:r>
            <a:endParaRPr sz="1500">
              <a:solidFill>
                <a:schemeClr val="lt1"/>
              </a:solidFill>
              <a:latin typeface="Barlow"/>
              <a:ea typeface="Barlow"/>
              <a:cs typeface="Barlow"/>
              <a:sym typeface="Barlow"/>
            </a:endParaRPr>
          </a:p>
        </p:txBody>
      </p:sp>
      <p:cxnSp>
        <p:nvCxnSpPr>
          <p:cNvPr id="137" name="Google Shape;137;p21"/>
          <p:cNvCxnSpPr/>
          <p:nvPr/>
        </p:nvCxnSpPr>
        <p:spPr>
          <a:xfrm>
            <a:off x="3566325" y="-44300"/>
            <a:ext cx="0" cy="5183400"/>
          </a:xfrm>
          <a:prstGeom prst="straightConnector1">
            <a:avLst/>
          </a:prstGeom>
          <a:noFill/>
          <a:ln cap="flat" cmpd="sng" w="9525">
            <a:solidFill>
              <a:srgbClr val="F1C232"/>
            </a:solidFill>
            <a:prstDash val="solid"/>
            <a:round/>
            <a:headEnd len="med" w="med" type="none"/>
            <a:tailEnd len="med" w="med" type="none"/>
          </a:ln>
        </p:spPr>
      </p:cxnSp>
      <p:cxnSp>
        <p:nvCxnSpPr>
          <p:cNvPr id="138" name="Google Shape;138;p21"/>
          <p:cNvCxnSpPr/>
          <p:nvPr/>
        </p:nvCxnSpPr>
        <p:spPr>
          <a:xfrm flipH="1" rot="10800000">
            <a:off x="3588500" y="2571600"/>
            <a:ext cx="5555400" cy="9000"/>
          </a:xfrm>
          <a:prstGeom prst="straightConnector1">
            <a:avLst/>
          </a:prstGeom>
          <a:noFill/>
          <a:ln cap="flat" cmpd="sng" w="9525">
            <a:solidFill>
              <a:srgbClr val="F1C232"/>
            </a:solidFill>
            <a:prstDash val="solid"/>
            <a:round/>
            <a:headEnd len="med" w="med" type="none"/>
            <a:tailEnd len="med" w="med" type="none"/>
          </a:ln>
        </p:spPr>
      </p:cxnSp>
      <p:sp>
        <p:nvSpPr>
          <p:cNvPr id="139" name="Google Shape;139;p21"/>
          <p:cNvSpPr txBox="1"/>
          <p:nvPr/>
        </p:nvSpPr>
        <p:spPr>
          <a:xfrm>
            <a:off x="3877600" y="3121975"/>
            <a:ext cx="4772400" cy="130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highlight>
                  <a:schemeClr val="lt1"/>
                </a:highlight>
                <a:latin typeface="Roboto Mono"/>
                <a:ea typeface="Roboto Mono"/>
                <a:cs typeface="Roboto Mono"/>
                <a:sym typeface="Roboto Mono"/>
              </a:rPr>
              <a:t>Zach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t/>
            </a:r>
            <a:endParaRPr>
              <a:solidFill>
                <a:schemeClr val="dk1"/>
              </a:solidFill>
              <a:highlight>
                <a:schemeClr val="lt1"/>
              </a:highlight>
              <a:latin typeface="Roboto Mono"/>
              <a:ea typeface="Roboto Mono"/>
              <a:cs typeface="Roboto Mono"/>
              <a:sym typeface="Roboto Mono"/>
            </a:endParaRPr>
          </a:p>
          <a:p>
            <a:pPr indent="0" lvl="0" marL="0" rtl="0" algn="l">
              <a:spcBef>
                <a:spcPts val="0"/>
              </a:spcBef>
              <a:spcAft>
                <a:spcPts val="0"/>
              </a:spcAft>
              <a:buNone/>
            </a:pPr>
            <a:r>
              <a:rPr lang="en" sz="1500">
                <a:solidFill>
                  <a:schemeClr val="lt1"/>
                </a:solidFill>
                <a:latin typeface="Barlow"/>
                <a:ea typeface="Barlow"/>
                <a:cs typeface="Barlow"/>
                <a:sym typeface="Barlow"/>
              </a:rPr>
              <a:t>What are the risks of short-term convenience choices (e.g., outsourcing) when institutions should be thinking generationally?</a:t>
            </a:r>
            <a:endParaRPr sz="1500">
              <a:solidFill>
                <a:schemeClr val="lt1"/>
              </a:solidFill>
              <a:latin typeface="Barlow"/>
              <a:ea typeface="Barlow"/>
              <a:cs typeface="Barlow"/>
              <a:sym typeface="Barlow"/>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