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5143500" type="screen16x9"/>
  <p:notesSz cx="6858000" cy="9144000"/>
  <p:embeddedFontLst>
    <p:embeddedFont>
      <p:font typeface="Economica" panose="02000506040000020004" pitchFamily="2" charset="77"/>
      <p:regular r:id="rId21"/>
      <p:bold r:id="rId22"/>
      <p:italic r:id="rId23"/>
      <p:boldItalic r:id="rId24"/>
    </p:embeddedFont>
    <p:embeddedFont>
      <p:font typeface="Lato" panose="020F0502020204030203" pitchFamily="34" charset="0"/>
      <p:regular r:id="rId25"/>
      <p:bold r:id="rId26"/>
      <p:italic r:id="rId27"/>
      <p:boldItalic r:id="rId28"/>
    </p:embeddedFont>
    <p:embeddedFont>
      <p:font typeface="Open Sans" panose="020B0606030504020204" pitchFamily="34" charset="0"/>
      <p:regular r:id="rId29"/>
      <p:bold r:id="rId30"/>
      <p:italic r:id="rId31"/>
      <p:boldItalic r:id="rId32"/>
    </p:embeddedFont>
    <p:embeddedFont>
      <p:font typeface="Playfair Display" pitchFamily="2" charset="77"/>
      <p:regular r:id="rId33"/>
      <p:bold r:id="rId34"/>
      <p:italic r:id="rId35"/>
      <p:boldItalic r:id="rId36"/>
    </p:embeddedFont>
    <p:embeddedFont>
      <p:font typeface="Roboto" panose="02000000000000000000" pitchFamily="2" charset="0"/>
      <p:regular r:id="rId37"/>
      <p:bold r:id="rId38"/>
      <p:italic r:id="rId39"/>
      <p:boldItalic r:id="rId4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snapToGrid="0">
      <p:cViewPr varScale="1">
        <p:scale>
          <a:sx n="161" d="100"/>
          <a:sy n="161" d="100"/>
        </p:scale>
        <p:origin x="784" y="200"/>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6.fntdata"/><Relationship Id="rId39" Type="http://schemas.openxmlformats.org/officeDocument/2006/relationships/font" Target="fonts/font19.fntdata"/><Relationship Id="rId21" Type="http://schemas.openxmlformats.org/officeDocument/2006/relationships/font" Target="fonts/font1.fntdata"/><Relationship Id="rId34" Type="http://schemas.openxmlformats.org/officeDocument/2006/relationships/font" Target="fonts/font14.fntdata"/><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font" Target="fonts/font9.fntdata"/><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32" Type="http://schemas.openxmlformats.org/officeDocument/2006/relationships/font" Target="fonts/font12.fntdata"/><Relationship Id="rId37" Type="http://schemas.openxmlformats.org/officeDocument/2006/relationships/font" Target="fonts/font17.fntdata"/><Relationship Id="rId40" Type="http://schemas.openxmlformats.org/officeDocument/2006/relationships/font" Target="fonts/font20.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font" Target="fonts/font8.fntdata"/><Relationship Id="rId36" Type="http://schemas.openxmlformats.org/officeDocument/2006/relationships/font" Target="fonts/font16.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1.fntdata"/><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font" Target="fonts/font10.fntdata"/><Relationship Id="rId35" Type="http://schemas.openxmlformats.org/officeDocument/2006/relationships/font" Target="fonts/font15.fntdata"/><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5.fntdata"/><Relationship Id="rId33" Type="http://schemas.openxmlformats.org/officeDocument/2006/relationships/font" Target="fonts/font13.fntdata"/><Relationship Id="rId38" Type="http://schemas.openxmlformats.org/officeDocument/2006/relationships/font" Target="fonts/font18.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 name="Google Shape;6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232d010ae0b_1_9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232d010ae0b_1_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g21b27b4d2dd_2_45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6" name="Google Shape;226;g21b27b4d2dd_2_4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g22822135b53_2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3" name="Google Shape;243;g22822135b53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g232d010ae0b_2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1" name="Google Shape;261;g232d010ae0b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g22822135b53_0_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8" name="Google Shape;268;g22822135b53_0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g21b27b4d2dd_2_45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4" name="Google Shape;274;g21b27b4d2dd_2_4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Google Shape;279;g1dc21077e70_0_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0" name="Google Shape;280;g1dc21077e70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900"/>
              </a:spcBef>
              <a:spcAft>
                <a:spcPts val="900"/>
              </a:spcAft>
              <a:buNone/>
            </a:pPr>
            <a:r>
              <a:rPr lang="en" sz="1200">
                <a:solidFill>
                  <a:srgbClr val="222222"/>
                </a:solidFill>
                <a:highlight>
                  <a:srgbClr val="FFFFFF"/>
                </a:highlight>
                <a:latin typeface="Lato"/>
                <a:ea typeface="Lato"/>
                <a:cs typeface="Lato"/>
                <a:sym typeface="Lato"/>
              </a:rPr>
              <a:t>The final slides should include: Acknowledgements (covering the client, any grants or sponsor details), References (books, papers, URLs with associated title/author/year information, other resources)</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g1dc21077e70_0_2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8" name="Google Shape;288;g1dc21077e70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g232d010ae0b_1_1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4" name="Google Shape;294;g232d010ae0b_1_1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g1b6604d7e90_0_142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 name="Google Shape;67;g1b6604d7e90_0_14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900"/>
              </a:spcBef>
              <a:spcAft>
                <a:spcPts val="0"/>
              </a:spcAft>
              <a:buClr>
                <a:schemeClr val="dk1"/>
              </a:buClr>
              <a:buSzPts val="1100"/>
              <a:buFont typeface="Arial"/>
              <a:buNone/>
            </a:pPr>
            <a:r>
              <a:rPr lang="en" sz="1200">
                <a:solidFill>
                  <a:srgbClr val="222222"/>
                </a:solidFill>
                <a:highlight>
                  <a:srgbClr val="FFFFFF"/>
                </a:highlight>
                <a:latin typeface="Lato"/>
                <a:ea typeface="Lato"/>
                <a:cs typeface="Lato"/>
                <a:sym typeface="Lato"/>
              </a:rPr>
              <a:t>The second slide should be Outline, with a list of key headings of the sections of the presentation that follow.</a:t>
            </a:r>
            <a:endParaRPr sz="1200">
              <a:solidFill>
                <a:srgbClr val="222222"/>
              </a:solidFill>
              <a:highlight>
                <a:srgbClr val="FFFFFF"/>
              </a:highlight>
              <a:latin typeface="Lato"/>
              <a:ea typeface="Lato"/>
              <a:cs typeface="Lato"/>
              <a:sym typeface="Lato"/>
            </a:endParaRPr>
          </a:p>
          <a:p>
            <a:pPr marL="0" lvl="0" indent="0" algn="l" rtl="0">
              <a:lnSpc>
                <a:spcPct val="115000"/>
              </a:lnSpc>
              <a:spcBef>
                <a:spcPts val="90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1b6604d7e90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 name="Google Shape;131;g1b6604d7e90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g232d010ae0b_1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4" name="Google Shape;144;g232d010ae0b_1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21b27b4d2dd_1_1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6" name="Google Shape;166;g21b27b4d2dd_1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21b27b4d2dd_1_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2" name="Google Shape;172;g21b27b4d2dd_1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g21b1d363554_0_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2" name="Google Shape;192;g21b1d363554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g232d010ae0b_1_8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2" name="Google Shape;202;g232d010ae0b_1_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232d010ae0b_1_8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9" name="Google Shape;209;g232d010ae0b_1_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BART</a:t>
            </a:r>
            <a:endParaRPr/>
          </a:p>
          <a:p>
            <a:pPr marL="457200" lvl="0" indent="-298450" algn="l" rtl="0">
              <a:spcBef>
                <a:spcPts val="0"/>
              </a:spcBef>
              <a:spcAft>
                <a:spcPts val="0"/>
              </a:spcAft>
              <a:buSzPts val="1100"/>
              <a:buChar char="-"/>
            </a:pPr>
            <a:r>
              <a:rPr lang="en"/>
              <a:t>Facebook AI</a:t>
            </a:r>
            <a:endParaRPr/>
          </a:p>
          <a:p>
            <a:pPr marL="457200" lvl="0" indent="-298450" algn="l" rtl="0">
              <a:spcBef>
                <a:spcPts val="0"/>
              </a:spcBef>
              <a:spcAft>
                <a:spcPts val="0"/>
              </a:spcAft>
              <a:buSzPts val="1100"/>
              <a:buChar char="-"/>
            </a:pPr>
            <a:r>
              <a:rPr lang="en"/>
              <a:t>Trained on CNN dataset: News articles and such</a:t>
            </a:r>
            <a:endParaRPr/>
          </a:p>
          <a:p>
            <a:pPr marL="457200" lvl="0" indent="-298450" algn="l" rtl="0">
              <a:spcBef>
                <a:spcPts val="0"/>
              </a:spcBef>
              <a:spcAft>
                <a:spcPts val="0"/>
              </a:spcAft>
              <a:buSzPts val="1100"/>
              <a:buChar char="-"/>
            </a:pPr>
            <a:r>
              <a:rPr lang="en"/>
              <a:t>Input Token Max: 1000</a:t>
            </a:r>
            <a:endParaRPr/>
          </a:p>
          <a:p>
            <a:pPr marL="0" lvl="0" indent="0" algn="l" rtl="0">
              <a:spcBef>
                <a:spcPts val="0"/>
              </a:spcBef>
              <a:spcAft>
                <a:spcPts val="0"/>
              </a:spcAft>
              <a:buNone/>
            </a:pPr>
            <a:r>
              <a:rPr lang="en"/>
              <a:t>BigBirdPegasus</a:t>
            </a:r>
            <a:endParaRPr/>
          </a:p>
          <a:p>
            <a:pPr marL="457200" lvl="0" indent="-298450" algn="l" rtl="0">
              <a:spcBef>
                <a:spcPts val="0"/>
              </a:spcBef>
              <a:spcAft>
                <a:spcPts val="0"/>
              </a:spcAft>
              <a:buSzPts val="1100"/>
              <a:buChar char="-"/>
            </a:pPr>
            <a:r>
              <a:rPr lang="en"/>
              <a:t>Block Sparse Attention improves upon normal attention by using a combination of global, sliding, and random connections to decrease the number of computational power needed per token (word)</a:t>
            </a:r>
            <a:endParaRPr/>
          </a:p>
          <a:p>
            <a:pPr marL="457200" lvl="0" indent="-298450" algn="l" rtl="0">
              <a:spcBef>
                <a:spcPts val="0"/>
              </a:spcBef>
              <a:spcAft>
                <a:spcPts val="0"/>
              </a:spcAft>
              <a:buSzPts val="1100"/>
              <a:buChar char="-"/>
            </a:pPr>
            <a:r>
              <a:rPr lang="en"/>
              <a:t>Trained on “arxiv” which is an academic paper repository</a:t>
            </a:r>
            <a:endParaRPr/>
          </a:p>
          <a:p>
            <a:pPr marL="457200" lvl="0" indent="-298450" algn="l" rtl="0">
              <a:spcBef>
                <a:spcPts val="0"/>
              </a:spcBef>
              <a:spcAft>
                <a:spcPts val="0"/>
              </a:spcAft>
              <a:buClr>
                <a:schemeClr val="dk1"/>
              </a:buClr>
              <a:buSzPts val="1100"/>
              <a:buChar char="-"/>
            </a:pPr>
            <a:r>
              <a:rPr lang="en">
                <a:solidFill>
                  <a:schemeClr val="dk1"/>
                </a:solidFill>
              </a:rPr>
              <a:t>Input Token Max: 4000</a:t>
            </a:r>
            <a:endParaRPr/>
          </a:p>
          <a:p>
            <a:pPr marL="0" lvl="0" indent="0" algn="l" rtl="0">
              <a:spcBef>
                <a:spcPts val="0"/>
              </a:spcBef>
              <a:spcAft>
                <a:spcPts val="0"/>
              </a:spcAft>
              <a:buNone/>
            </a:pPr>
            <a:r>
              <a:rPr lang="en"/>
              <a:t>T5</a:t>
            </a:r>
            <a:endParaRPr/>
          </a:p>
          <a:p>
            <a:pPr marL="457200" lvl="0" indent="-298450" algn="l" rtl="0">
              <a:spcBef>
                <a:spcPts val="0"/>
              </a:spcBef>
              <a:spcAft>
                <a:spcPts val="0"/>
              </a:spcAft>
              <a:buClr>
                <a:schemeClr val="dk1"/>
              </a:buClr>
              <a:buSzPts val="1100"/>
              <a:buChar char="-"/>
            </a:pPr>
            <a:r>
              <a:rPr lang="en">
                <a:solidFill>
                  <a:schemeClr val="dk1"/>
                </a:solidFill>
              </a:rPr>
              <a:t>Google </a:t>
            </a:r>
            <a:endParaRPr>
              <a:solidFill>
                <a:schemeClr val="dk1"/>
              </a:solidFill>
            </a:endParaRPr>
          </a:p>
          <a:p>
            <a:pPr marL="457200" lvl="0" indent="-298450" algn="l" rtl="0">
              <a:spcBef>
                <a:spcPts val="0"/>
              </a:spcBef>
              <a:spcAft>
                <a:spcPts val="0"/>
              </a:spcAft>
              <a:buClr>
                <a:schemeClr val="dk1"/>
              </a:buClr>
              <a:buSzPts val="1100"/>
              <a:buChar char="-"/>
            </a:pPr>
            <a:r>
              <a:rPr lang="en">
                <a:solidFill>
                  <a:schemeClr val="dk1"/>
                </a:solidFill>
              </a:rPr>
              <a:t>Large Pre Trained Dataset: C4 (</a:t>
            </a:r>
            <a:r>
              <a:rPr lang="en" sz="1200">
                <a:solidFill>
                  <a:srgbClr val="5F6368"/>
                </a:solidFill>
                <a:latin typeface="Roboto"/>
                <a:ea typeface="Roboto"/>
                <a:cs typeface="Roboto"/>
                <a:sym typeface="Roboto"/>
              </a:rPr>
              <a:t>Colossal Clean Crawled Corpus which is twice the size of wikipedia)</a:t>
            </a:r>
            <a:endParaRPr>
              <a:solidFill>
                <a:schemeClr val="dk1"/>
              </a:solidFill>
            </a:endParaRPr>
          </a:p>
          <a:p>
            <a:pPr marL="457200" lvl="0" indent="-298450" algn="l" rtl="0">
              <a:spcBef>
                <a:spcPts val="0"/>
              </a:spcBef>
              <a:spcAft>
                <a:spcPts val="0"/>
              </a:spcAft>
              <a:buClr>
                <a:schemeClr val="dk1"/>
              </a:buClr>
              <a:buSzPts val="1100"/>
              <a:buChar char="-"/>
            </a:pPr>
            <a:r>
              <a:rPr lang="en">
                <a:solidFill>
                  <a:schemeClr val="dk1"/>
                </a:solidFill>
              </a:rPr>
              <a:t>Input Token Max: 500</a:t>
            </a:r>
            <a:endParaRPr/>
          </a:p>
          <a:p>
            <a:pPr marL="0" lvl="0" indent="0" algn="l" rtl="0">
              <a:spcBef>
                <a:spcPts val="0"/>
              </a:spcBef>
              <a:spcAft>
                <a:spcPts val="0"/>
              </a:spcAft>
              <a:buNone/>
            </a:pPr>
            <a:r>
              <a:rPr lang="en"/>
              <a:t>LonformerEncoderDecoder</a:t>
            </a:r>
            <a:endParaRPr/>
          </a:p>
          <a:p>
            <a:pPr marL="457200" lvl="0" indent="-298450" algn="l" rtl="0">
              <a:spcBef>
                <a:spcPts val="0"/>
              </a:spcBef>
              <a:spcAft>
                <a:spcPts val="0"/>
              </a:spcAft>
              <a:buSzPts val="1100"/>
              <a:buChar char="-"/>
            </a:pPr>
            <a:r>
              <a:rPr lang="en"/>
              <a:t>Transformer models typically scale quadratically, but the LED model uses an attention mechanism to scale linearly </a:t>
            </a:r>
            <a:endParaRPr/>
          </a:p>
          <a:p>
            <a:pPr marL="457200" lvl="0" indent="-298450" algn="l" rtl="0">
              <a:spcBef>
                <a:spcPts val="0"/>
              </a:spcBef>
              <a:spcAft>
                <a:spcPts val="0"/>
              </a:spcAft>
              <a:buSzPts val="1100"/>
              <a:buChar char="-"/>
            </a:pPr>
            <a:r>
              <a:rPr lang="en"/>
              <a:t>Trained on book summaries dataset</a:t>
            </a:r>
            <a:endParaRPr/>
          </a:p>
          <a:p>
            <a:pPr marL="457200" lvl="0" indent="-298450" algn="l" rtl="0">
              <a:spcBef>
                <a:spcPts val="0"/>
              </a:spcBef>
              <a:spcAft>
                <a:spcPts val="0"/>
              </a:spcAft>
              <a:buClr>
                <a:schemeClr val="dk1"/>
              </a:buClr>
              <a:buSzPts val="1100"/>
              <a:buChar char="-"/>
            </a:pPr>
            <a:r>
              <a:rPr lang="en">
                <a:solidFill>
                  <a:schemeClr val="dk1"/>
                </a:solidFill>
              </a:rPr>
              <a:t>Input Token Max: ~16000</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p:nvPr/>
        </p:nvSpPr>
        <p:spPr>
          <a:xfrm>
            <a:off x="2744013" y="756700"/>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lt2"/>
            </a:solidFill>
            <a:prstDash val="solid"/>
            <a:miter lim="8000"/>
            <a:headEnd type="none" w="sm" len="sm"/>
            <a:tailEnd type="none" w="sm" len="sm"/>
          </a:ln>
        </p:spPr>
      </p:sp>
      <p:sp>
        <p:nvSpPr>
          <p:cNvPr id="11" name="Google Shape;11;p2"/>
          <p:cNvSpPr/>
          <p:nvPr/>
        </p:nvSpPr>
        <p:spPr>
          <a:xfrm rot="10800000">
            <a:off x="5318350" y="32667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lt2"/>
            </a:solidFill>
            <a:prstDash val="solid"/>
            <a:miter lim="8000"/>
            <a:headEnd type="none" w="sm" len="sm"/>
            <a:tailEnd type="none" w="sm" len="sm"/>
          </a:ln>
        </p:spPr>
      </p:sp>
      <p:sp>
        <p:nvSpPr>
          <p:cNvPr id="12" name="Google Shape;12;p2"/>
          <p:cNvSpPr txBox="1">
            <a:spLocks noGrp="1"/>
          </p:cNvSpPr>
          <p:nvPr>
            <p:ph type="ctrTitle"/>
          </p:nvPr>
        </p:nvSpPr>
        <p:spPr>
          <a:xfrm>
            <a:off x="3044700" y="1444255"/>
            <a:ext cx="3054600" cy="15372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a:lvl1pPr>
            <a:lvl2pPr lvl="1" algn="ctr">
              <a:spcBef>
                <a:spcPts val="0"/>
              </a:spcBef>
              <a:spcAft>
                <a:spcPts val="0"/>
              </a:spcAft>
              <a:buSzPts val="4200"/>
              <a:buNone/>
              <a:defRPr/>
            </a:lvl2pPr>
            <a:lvl3pPr lvl="2" algn="ctr">
              <a:spcBef>
                <a:spcPts val="0"/>
              </a:spcBef>
              <a:spcAft>
                <a:spcPts val="0"/>
              </a:spcAft>
              <a:buSzPts val="4200"/>
              <a:buNone/>
              <a:defRPr/>
            </a:lvl3pPr>
            <a:lvl4pPr lvl="3" algn="ctr">
              <a:spcBef>
                <a:spcPts val="0"/>
              </a:spcBef>
              <a:spcAft>
                <a:spcPts val="0"/>
              </a:spcAft>
              <a:buSzPts val="4200"/>
              <a:buNone/>
              <a:defRPr/>
            </a:lvl4pPr>
            <a:lvl5pPr lvl="4" algn="ctr">
              <a:spcBef>
                <a:spcPts val="0"/>
              </a:spcBef>
              <a:spcAft>
                <a:spcPts val="0"/>
              </a:spcAft>
              <a:buSzPts val="4200"/>
              <a:buNone/>
              <a:defRPr/>
            </a:lvl5pPr>
            <a:lvl6pPr lvl="5" algn="ctr">
              <a:spcBef>
                <a:spcPts val="0"/>
              </a:spcBef>
              <a:spcAft>
                <a:spcPts val="0"/>
              </a:spcAft>
              <a:buSzPts val="4200"/>
              <a:buNone/>
              <a:defRPr/>
            </a:lvl6pPr>
            <a:lvl7pPr lvl="6" algn="ctr">
              <a:spcBef>
                <a:spcPts val="0"/>
              </a:spcBef>
              <a:spcAft>
                <a:spcPts val="0"/>
              </a:spcAft>
              <a:buSzPts val="4200"/>
              <a:buNone/>
              <a:defRPr/>
            </a:lvl7pPr>
            <a:lvl8pPr lvl="7" algn="ctr">
              <a:spcBef>
                <a:spcPts val="0"/>
              </a:spcBef>
              <a:spcAft>
                <a:spcPts val="0"/>
              </a:spcAft>
              <a:buSzPts val="4200"/>
              <a:buNone/>
              <a:defRPr/>
            </a:lvl8pPr>
            <a:lvl9pPr lvl="8" algn="ctr">
              <a:spcBef>
                <a:spcPts val="0"/>
              </a:spcBef>
              <a:spcAft>
                <a:spcPts val="0"/>
              </a:spcAft>
              <a:buSzPts val="4200"/>
              <a:buNone/>
              <a:defRPr/>
            </a:lvl9pPr>
          </a:lstStyle>
          <a:p>
            <a:endParaRPr/>
          </a:p>
        </p:txBody>
      </p:sp>
      <p:sp>
        <p:nvSpPr>
          <p:cNvPr id="13" name="Google Shape;13;p2"/>
          <p:cNvSpPr txBox="1">
            <a:spLocks noGrp="1"/>
          </p:cNvSpPr>
          <p:nvPr>
            <p:ph type="subTitle" idx="1"/>
          </p:nvPr>
        </p:nvSpPr>
        <p:spPr>
          <a:xfrm>
            <a:off x="3044700" y="3116580"/>
            <a:ext cx="3054600" cy="7014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Font typeface="Economica"/>
              <a:buNone/>
              <a:defRPr sz="2100">
                <a:latin typeface="Economica"/>
                <a:ea typeface="Economica"/>
                <a:cs typeface="Economica"/>
                <a:sym typeface="Economica"/>
              </a:defRPr>
            </a:lvl1pPr>
            <a:lvl2pPr lvl="1" algn="ctr">
              <a:lnSpc>
                <a:spcPct val="100000"/>
              </a:lnSpc>
              <a:spcBef>
                <a:spcPts val="0"/>
              </a:spcBef>
              <a:spcAft>
                <a:spcPts val="0"/>
              </a:spcAft>
              <a:buSzPts val="2100"/>
              <a:buFont typeface="Economica"/>
              <a:buNone/>
              <a:defRPr sz="2100">
                <a:latin typeface="Economica"/>
                <a:ea typeface="Economica"/>
                <a:cs typeface="Economica"/>
                <a:sym typeface="Economica"/>
              </a:defRPr>
            </a:lvl2pPr>
            <a:lvl3pPr lvl="2" algn="ctr">
              <a:lnSpc>
                <a:spcPct val="100000"/>
              </a:lnSpc>
              <a:spcBef>
                <a:spcPts val="0"/>
              </a:spcBef>
              <a:spcAft>
                <a:spcPts val="0"/>
              </a:spcAft>
              <a:buSzPts val="2100"/>
              <a:buFont typeface="Economica"/>
              <a:buNone/>
              <a:defRPr sz="2100">
                <a:latin typeface="Economica"/>
                <a:ea typeface="Economica"/>
                <a:cs typeface="Economica"/>
                <a:sym typeface="Economica"/>
              </a:defRPr>
            </a:lvl3pPr>
            <a:lvl4pPr lvl="3" algn="ctr">
              <a:lnSpc>
                <a:spcPct val="100000"/>
              </a:lnSpc>
              <a:spcBef>
                <a:spcPts val="0"/>
              </a:spcBef>
              <a:spcAft>
                <a:spcPts val="0"/>
              </a:spcAft>
              <a:buSzPts val="2100"/>
              <a:buFont typeface="Economica"/>
              <a:buNone/>
              <a:defRPr sz="2100">
                <a:latin typeface="Economica"/>
                <a:ea typeface="Economica"/>
                <a:cs typeface="Economica"/>
                <a:sym typeface="Economica"/>
              </a:defRPr>
            </a:lvl4pPr>
            <a:lvl5pPr lvl="4" algn="ctr">
              <a:lnSpc>
                <a:spcPct val="100000"/>
              </a:lnSpc>
              <a:spcBef>
                <a:spcPts val="0"/>
              </a:spcBef>
              <a:spcAft>
                <a:spcPts val="0"/>
              </a:spcAft>
              <a:buSzPts val="2100"/>
              <a:buFont typeface="Economica"/>
              <a:buNone/>
              <a:defRPr sz="2100">
                <a:latin typeface="Economica"/>
                <a:ea typeface="Economica"/>
                <a:cs typeface="Economica"/>
                <a:sym typeface="Economica"/>
              </a:defRPr>
            </a:lvl5pPr>
            <a:lvl6pPr lvl="5" algn="ctr">
              <a:lnSpc>
                <a:spcPct val="100000"/>
              </a:lnSpc>
              <a:spcBef>
                <a:spcPts val="0"/>
              </a:spcBef>
              <a:spcAft>
                <a:spcPts val="0"/>
              </a:spcAft>
              <a:buSzPts val="2100"/>
              <a:buFont typeface="Economica"/>
              <a:buNone/>
              <a:defRPr sz="2100">
                <a:latin typeface="Economica"/>
                <a:ea typeface="Economica"/>
                <a:cs typeface="Economica"/>
                <a:sym typeface="Economica"/>
              </a:defRPr>
            </a:lvl6pPr>
            <a:lvl7pPr lvl="6" algn="ctr">
              <a:lnSpc>
                <a:spcPct val="100000"/>
              </a:lnSpc>
              <a:spcBef>
                <a:spcPts val="0"/>
              </a:spcBef>
              <a:spcAft>
                <a:spcPts val="0"/>
              </a:spcAft>
              <a:buSzPts val="2100"/>
              <a:buFont typeface="Economica"/>
              <a:buNone/>
              <a:defRPr sz="2100">
                <a:latin typeface="Economica"/>
                <a:ea typeface="Economica"/>
                <a:cs typeface="Economica"/>
                <a:sym typeface="Economica"/>
              </a:defRPr>
            </a:lvl7pPr>
            <a:lvl8pPr lvl="7" algn="ctr">
              <a:lnSpc>
                <a:spcPct val="100000"/>
              </a:lnSpc>
              <a:spcBef>
                <a:spcPts val="0"/>
              </a:spcBef>
              <a:spcAft>
                <a:spcPts val="0"/>
              </a:spcAft>
              <a:buSzPts val="2100"/>
              <a:buFont typeface="Economica"/>
              <a:buNone/>
              <a:defRPr sz="2100">
                <a:latin typeface="Economica"/>
                <a:ea typeface="Economica"/>
                <a:cs typeface="Economica"/>
                <a:sym typeface="Economica"/>
              </a:defRPr>
            </a:lvl8pPr>
            <a:lvl9pPr lvl="8" algn="ctr">
              <a:lnSpc>
                <a:spcPct val="100000"/>
              </a:lnSpc>
              <a:spcBef>
                <a:spcPts val="0"/>
              </a:spcBef>
              <a:spcAft>
                <a:spcPts val="0"/>
              </a:spcAft>
              <a:buSzPts val="2100"/>
              <a:buFont typeface="Economica"/>
              <a:buNone/>
              <a:defRPr sz="2100">
                <a:latin typeface="Economica"/>
                <a:ea typeface="Economica"/>
                <a:cs typeface="Economica"/>
                <a:sym typeface="Economica"/>
              </a:defRPr>
            </a:lvl9pPr>
          </a:lstStyle>
          <a:p>
            <a:endParaRPr/>
          </a:p>
        </p:txBody>
      </p:sp>
      <p:sp>
        <p:nvSpPr>
          <p:cNvPr id="14" name="Google Shape;14;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1"/>
        <p:cNvGrpSpPr/>
        <p:nvPr/>
      </p:nvGrpSpPr>
      <p:grpSpPr>
        <a:xfrm>
          <a:off x="0" y="0"/>
          <a:ext cx="0" cy="0"/>
          <a:chOff x="0" y="0"/>
          <a:chExt cx="0" cy="0"/>
        </a:xfrm>
      </p:grpSpPr>
      <p:sp>
        <p:nvSpPr>
          <p:cNvPr id="52" name="Google Shape;52;p11"/>
          <p:cNvSpPr/>
          <p:nvPr/>
        </p:nvSpPr>
        <p:spPr>
          <a:xfrm>
            <a:off x="0" y="5045700"/>
            <a:ext cx="9144000" cy="9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11"/>
          <p:cNvSpPr txBox="1">
            <a:spLocks noGrp="1"/>
          </p:cNvSpPr>
          <p:nvPr>
            <p:ph type="title" hasCustomPrompt="1"/>
          </p:nvPr>
        </p:nvSpPr>
        <p:spPr>
          <a:xfrm>
            <a:off x="311700" y="957125"/>
            <a:ext cx="8520600" cy="2128800"/>
          </a:xfrm>
          <a:prstGeom prst="rect">
            <a:avLst/>
          </a:prstGeom>
        </p:spPr>
        <p:txBody>
          <a:bodyPr spcFirstLastPara="1" wrap="square" lIns="91425" tIns="91425" rIns="91425" bIns="91425" anchor="ctr" anchorCtr="0">
            <a:normAutofit/>
          </a:bodyPr>
          <a:lstStyle>
            <a:lvl1pPr lvl="0" algn="ctr">
              <a:spcBef>
                <a:spcPts val="0"/>
              </a:spcBef>
              <a:spcAft>
                <a:spcPts val="0"/>
              </a:spcAft>
              <a:buClr>
                <a:schemeClr val="lt2"/>
              </a:buClr>
              <a:buSzPts val="16000"/>
              <a:buNone/>
              <a:defRPr sz="16000">
                <a:solidFill>
                  <a:schemeClr val="lt2"/>
                </a:solidFill>
              </a:defRPr>
            </a:lvl1pPr>
            <a:lvl2pPr lvl="1" algn="ctr">
              <a:spcBef>
                <a:spcPts val="0"/>
              </a:spcBef>
              <a:spcAft>
                <a:spcPts val="0"/>
              </a:spcAft>
              <a:buClr>
                <a:schemeClr val="lt2"/>
              </a:buClr>
              <a:buSzPts val="16000"/>
              <a:buNone/>
              <a:defRPr sz="16000">
                <a:solidFill>
                  <a:schemeClr val="lt2"/>
                </a:solidFill>
              </a:defRPr>
            </a:lvl2pPr>
            <a:lvl3pPr lvl="2" algn="ctr">
              <a:spcBef>
                <a:spcPts val="0"/>
              </a:spcBef>
              <a:spcAft>
                <a:spcPts val="0"/>
              </a:spcAft>
              <a:buClr>
                <a:schemeClr val="lt2"/>
              </a:buClr>
              <a:buSzPts val="16000"/>
              <a:buNone/>
              <a:defRPr sz="16000">
                <a:solidFill>
                  <a:schemeClr val="lt2"/>
                </a:solidFill>
              </a:defRPr>
            </a:lvl3pPr>
            <a:lvl4pPr lvl="3" algn="ctr">
              <a:spcBef>
                <a:spcPts val="0"/>
              </a:spcBef>
              <a:spcAft>
                <a:spcPts val="0"/>
              </a:spcAft>
              <a:buClr>
                <a:schemeClr val="lt2"/>
              </a:buClr>
              <a:buSzPts val="16000"/>
              <a:buNone/>
              <a:defRPr sz="16000">
                <a:solidFill>
                  <a:schemeClr val="lt2"/>
                </a:solidFill>
              </a:defRPr>
            </a:lvl4pPr>
            <a:lvl5pPr lvl="4" algn="ctr">
              <a:spcBef>
                <a:spcPts val="0"/>
              </a:spcBef>
              <a:spcAft>
                <a:spcPts val="0"/>
              </a:spcAft>
              <a:buClr>
                <a:schemeClr val="lt2"/>
              </a:buClr>
              <a:buSzPts val="16000"/>
              <a:buNone/>
              <a:defRPr sz="16000">
                <a:solidFill>
                  <a:schemeClr val="lt2"/>
                </a:solidFill>
              </a:defRPr>
            </a:lvl5pPr>
            <a:lvl6pPr lvl="5" algn="ctr">
              <a:spcBef>
                <a:spcPts val="0"/>
              </a:spcBef>
              <a:spcAft>
                <a:spcPts val="0"/>
              </a:spcAft>
              <a:buClr>
                <a:schemeClr val="lt2"/>
              </a:buClr>
              <a:buSzPts val="16000"/>
              <a:buNone/>
              <a:defRPr sz="16000">
                <a:solidFill>
                  <a:schemeClr val="lt2"/>
                </a:solidFill>
              </a:defRPr>
            </a:lvl6pPr>
            <a:lvl7pPr lvl="6" algn="ctr">
              <a:spcBef>
                <a:spcPts val="0"/>
              </a:spcBef>
              <a:spcAft>
                <a:spcPts val="0"/>
              </a:spcAft>
              <a:buClr>
                <a:schemeClr val="lt2"/>
              </a:buClr>
              <a:buSzPts val="16000"/>
              <a:buNone/>
              <a:defRPr sz="16000">
                <a:solidFill>
                  <a:schemeClr val="lt2"/>
                </a:solidFill>
              </a:defRPr>
            </a:lvl7pPr>
            <a:lvl8pPr lvl="7" algn="ctr">
              <a:spcBef>
                <a:spcPts val="0"/>
              </a:spcBef>
              <a:spcAft>
                <a:spcPts val="0"/>
              </a:spcAft>
              <a:buClr>
                <a:schemeClr val="lt2"/>
              </a:buClr>
              <a:buSzPts val="16000"/>
              <a:buNone/>
              <a:defRPr sz="16000">
                <a:solidFill>
                  <a:schemeClr val="lt2"/>
                </a:solidFill>
              </a:defRPr>
            </a:lvl8pPr>
            <a:lvl9pPr lvl="8" algn="ctr">
              <a:spcBef>
                <a:spcPts val="0"/>
              </a:spcBef>
              <a:spcAft>
                <a:spcPts val="0"/>
              </a:spcAft>
              <a:buClr>
                <a:schemeClr val="lt2"/>
              </a:buClr>
              <a:buSzPts val="16000"/>
              <a:buNone/>
              <a:defRPr sz="16000">
                <a:solidFill>
                  <a:schemeClr val="lt2"/>
                </a:solidFill>
              </a:defRPr>
            </a:lvl9pPr>
          </a:lstStyle>
          <a:p>
            <a:r>
              <a:t>xx%</a:t>
            </a:r>
          </a:p>
        </p:txBody>
      </p:sp>
      <p:sp>
        <p:nvSpPr>
          <p:cNvPr id="54" name="Google Shape;54;p11"/>
          <p:cNvSpPr txBox="1">
            <a:spLocks noGrp="1"/>
          </p:cNvSpPr>
          <p:nvPr>
            <p:ph type="body" idx="1"/>
          </p:nvPr>
        </p:nvSpPr>
        <p:spPr>
          <a:xfrm>
            <a:off x="311700" y="3162000"/>
            <a:ext cx="8520600" cy="10716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55" name="Google Shape;55;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6"/>
        <p:cNvGrpSpPr/>
        <p:nvPr/>
      </p:nvGrpSpPr>
      <p:grpSpPr>
        <a:xfrm>
          <a:off x="0" y="0"/>
          <a:ext cx="0" cy="0"/>
          <a:chOff x="0" y="0"/>
          <a:chExt cx="0" cy="0"/>
        </a:xfrm>
      </p:grpSpPr>
      <p:sp>
        <p:nvSpPr>
          <p:cNvPr id="57" name="Google Shape;57;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5"/>
        <p:cNvGrpSpPr/>
        <p:nvPr/>
      </p:nvGrpSpPr>
      <p:grpSpPr>
        <a:xfrm>
          <a:off x="0" y="0"/>
          <a:ext cx="0" cy="0"/>
          <a:chOff x="0" y="0"/>
          <a:chExt cx="0" cy="0"/>
        </a:xfrm>
      </p:grpSpPr>
      <p:sp>
        <p:nvSpPr>
          <p:cNvPr id="16" name="Google Shape;16;p3"/>
          <p:cNvSpPr/>
          <p:nvPr/>
        </p:nvSpPr>
        <p:spPr>
          <a:xfrm flipH="1">
            <a:off x="7595938" y="4602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lt2"/>
            </a:solidFill>
            <a:prstDash val="solid"/>
            <a:miter lim="8000"/>
            <a:headEnd type="none" w="sm" len="sm"/>
            <a:tailEnd type="none" w="sm" len="sm"/>
          </a:ln>
        </p:spPr>
      </p:sp>
      <p:sp>
        <p:nvSpPr>
          <p:cNvPr id="17" name="Google Shape;17;p3"/>
          <p:cNvSpPr/>
          <p:nvPr/>
        </p:nvSpPr>
        <p:spPr>
          <a:xfrm rot="10800000" flipH="1">
            <a:off x="466425" y="35583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lt2"/>
            </a:solidFill>
            <a:prstDash val="solid"/>
            <a:miter lim="8000"/>
            <a:headEnd type="none" w="sm" len="sm"/>
            <a:tailEnd type="none" w="sm" len="sm"/>
          </a:ln>
        </p:spPr>
      </p:sp>
      <p:sp>
        <p:nvSpPr>
          <p:cNvPr id="18" name="Google Shape;18;p3"/>
          <p:cNvSpPr txBox="1">
            <a:spLocks noGrp="1"/>
          </p:cNvSpPr>
          <p:nvPr>
            <p:ph type="title"/>
          </p:nvPr>
        </p:nvSpPr>
        <p:spPr>
          <a:xfrm>
            <a:off x="773700" y="1806450"/>
            <a:ext cx="7596600" cy="15306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4200"/>
              <a:buNone/>
              <a:defRPr/>
            </a:lvl1pPr>
            <a:lvl2pPr lvl="1" algn="ctr">
              <a:spcBef>
                <a:spcPts val="0"/>
              </a:spcBef>
              <a:spcAft>
                <a:spcPts val="0"/>
              </a:spcAft>
              <a:buSzPts val="4200"/>
              <a:buNone/>
              <a:defRPr/>
            </a:lvl2pPr>
            <a:lvl3pPr lvl="2" algn="ctr">
              <a:spcBef>
                <a:spcPts val="0"/>
              </a:spcBef>
              <a:spcAft>
                <a:spcPts val="0"/>
              </a:spcAft>
              <a:buSzPts val="4200"/>
              <a:buNone/>
              <a:defRPr/>
            </a:lvl3pPr>
            <a:lvl4pPr lvl="3" algn="ctr">
              <a:spcBef>
                <a:spcPts val="0"/>
              </a:spcBef>
              <a:spcAft>
                <a:spcPts val="0"/>
              </a:spcAft>
              <a:buSzPts val="4200"/>
              <a:buNone/>
              <a:defRPr/>
            </a:lvl4pPr>
            <a:lvl5pPr lvl="4" algn="ctr">
              <a:spcBef>
                <a:spcPts val="0"/>
              </a:spcBef>
              <a:spcAft>
                <a:spcPts val="0"/>
              </a:spcAft>
              <a:buSzPts val="4200"/>
              <a:buNone/>
              <a:defRPr/>
            </a:lvl5pPr>
            <a:lvl6pPr lvl="5" algn="ctr">
              <a:spcBef>
                <a:spcPts val="0"/>
              </a:spcBef>
              <a:spcAft>
                <a:spcPts val="0"/>
              </a:spcAft>
              <a:buSzPts val="4200"/>
              <a:buNone/>
              <a:defRPr/>
            </a:lvl6pPr>
            <a:lvl7pPr lvl="6" algn="ctr">
              <a:spcBef>
                <a:spcPts val="0"/>
              </a:spcBef>
              <a:spcAft>
                <a:spcPts val="0"/>
              </a:spcAft>
              <a:buSzPts val="4200"/>
              <a:buNone/>
              <a:defRPr/>
            </a:lvl7pPr>
            <a:lvl8pPr lvl="7" algn="ctr">
              <a:spcBef>
                <a:spcPts val="0"/>
              </a:spcBef>
              <a:spcAft>
                <a:spcPts val="0"/>
              </a:spcAft>
              <a:buSzPts val="4200"/>
              <a:buNone/>
              <a:defRPr/>
            </a:lvl8pPr>
            <a:lvl9pPr lvl="8" algn="ctr">
              <a:spcBef>
                <a:spcPts val="0"/>
              </a:spcBef>
              <a:spcAft>
                <a:spcPts val="0"/>
              </a:spcAft>
              <a:buSzPts val="4200"/>
              <a:buNone/>
              <a:defRPr/>
            </a:lvl9pPr>
          </a:lstStyle>
          <a:p>
            <a:endParaRPr/>
          </a:p>
        </p:txBody>
      </p:sp>
      <p:sp>
        <p:nvSpPr>
          <p:cNvPr id="19" name="Google Shape;19;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0"/>
        <p:cNvGrpSpPr/>
        <p:nvPr/>
      </p:nvGrpSpPr>
      <p:grpSpPr>
        <a:xfrm>
          <a:off x="0" y="0"/>
          <a:ext cx="0" cy="0"/>
          <a:chOff x="0" y="0"/>
          <a:chExt cx="0" cy="0"/>
        </a:xfrm>
      </p:grpSpPr>
      <p:sp>
        <p:nvSpPr>
          <p:cNvPr id="21" name="Google Shape;21;p4"/>
          <p:cNvSpPr/>
          <p:nvPr/>
        </p:nvSpPr>
        <p:spPr>
          <a:xfrm>
            <a:off x="0" y="5045700"/>
            <a:ext cx="9144000" cy="9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4"/>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rmAutofit/>
          </a:bodyPr>
          <a:lstStyle>
            <a:lvl1pPr lvl="0">
              <a:spcBef>
                <a:spcPts val="0"/>
              </a:spcBef>
              <a:spcAft>
                <a:spcPts val="0"/>
              </a:spcAft>
              <a:buSzPts val="4200"/>
              <a:buNone/>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a:endParaRPr/>
          </a:p>
        </p:txBody>
      </p:sp>
      <p:sp>
        <p:nvSpPr>
          <p:cNvPr id="23" name="Google Shape;23;p4"/>
          <p:cNvSpPr txBox="1">
            <a:spLocks noGrp="1"/>
          </p:cNvSpPr>
          <p:nvPr>
            <p:ph type="body" idx="1"/>
          </p:nvPr>
        </p:nvSpPr>
        <p:spPr>
          <a:xfrm>
            <a:off x="311700" y="1225225"/>
            <a:ext cx="8520600" cy="33540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24" name="Google Shape;24;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5"/>
        <p:cNvGrpSpPr/>
        <p:nvPr/>
      </p:nvGrpSpPr>
      <p:grpSpPr>
        <a:xfrm>
          <a:off x="0" y="0"/>
          <a:ext cx="0" cy="0"/>
          <a:chOff x="0" y="0"/>
          <a:chExt cx="0" cy="0"/>
        </a:xfrm>
      </p:grpSpPr>
      <p:sp>
        <p:nvSpPr>
          <p:cNvPr id="26" name="Google Shape;26;p5"/>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rmAutofit/>
          </a:bodyPr>
          <a:lstStyle>
            <a:lvl1pPr lvl="0">
              <a:spcBef>
                <a:spcPts val="0"/>
              </a:spcBef>
              <a:spcAft>
                <a:spcPts val="0"/>
              </a:spcAft>
              <a:buSzPts val="4200"/>
              <a:buNone/>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a:endParaRPr/>
          </a:p>
        </p:txBody>
      </p:sp>
      <p:sp>
        <p:nvSpPr>
          <p:cNvPr id="27" name="Google Shape;27;p5"/>
          <p:cNvSpPr txBox="1">
            <a:spLocks noGrp="1"/>
          </p:cNvSpPr>
          <p:nvPr>
            <p:ph type="body" idx="1"/>
          </p:nvPr>
        </p:nvSpPr>
        <p:spPr>
          <a:xfrm>
            <a:off x="311700" y="1225225"/>
            <a:ext cx="3999900" cy="33540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8" name="Google Shape;28;p5"/>
          <p:cNvSpPr txBox="1">
            <a:spLocks noGrp="1"/>
          </p:cNvSpPr>
          <p:nvPr>
            <p:ph type="body" idx="2"/>
          </p:nvPr>
        </p:nvSpPr>
        <p:spPr>
          <a:xfrm>
            <a:off x="4832400" y="1225225"/>
            <a:ext cx="3999900" cy="33540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9" name="Google Shape;29;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0"/>
        <p:cNvGrpSpPr/>
        <p:nvPr/>
      </p:nvGrpSpPr>
      <p:grpSpPr>
        <a:xfrm>
          <a:off x="0" y="0"/>
          <a:ext cx="0" cy="0"/>
          <a:chOff x="0" y="0"/>
          <a:chExt cx="0" cy="0"/>
        </a:xfrm>
      </p:grpSpPr>
      <p:sp>
        <p:nvSpPr>
          <p:cNvPr id="31" name="Google Shape;31;p6"/>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rmAutofit/>
          </a:bodyPr>
          <a:lstStyle>
            <a:lvl1pPr lvl="0">
              <a:spcBef>
                <a:spcPts val="0"/>
              </a:spcBef>
              <a:spcAft>
                <a:spcPts val="0"/>
              </a:spcAft>
              <a:buSzPts val="4200"/>
              <a:buNone/>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a:endParaRPr/>
          </a:p>
        </p:txBody>
      </p:sp>
      <p:sp>
        <p:nvSpPr>
          <p:cNvPr id="32" name="Google Shape;32;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3"/>
        <p:cNvGrpSpPr/>
        <p:nvPr/>
      </p:nvGrpSpPr>
      <p:grpSpPr>
        <a:xfrm>
          <a:off x="0" y="0"/>
          <a:ext cx="0" cy="0"/>
          <a:chOff x="0" y="0"/>
          <a:chExt cx="0" cy="0"/>
        </a:xfrm>
      </p:grpSpPr>
      <p:sp>
        <p:nvSpPr>
          <p:cNvPr id="34" name="Google Shape;34;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a:endParaRPr/>
          </a:p>
        </p:txBody>
      </p:sp>
      <p:sp>
        <p:nvSpPr>
          <p:cNvPr id="35" name="Google Shape;35;p7"/>
          <p:cNvSpPr txBox="1">
            <a:spLocks noGrp="1"/>
          </p:cNvSpPr>
          <p:nvPr>
            <p:ph type="body" idx="1"/>
          </p:nvPr>
        </p:nvSpPr>
        <p:spPr>
          <a:xfrm>
            <a:off x="311700" y="1399400"/>
            <a:ext cx="2808000" cy="27849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6" name="Google Shape;36;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7"/>
        <p:cNvGrpSpPr/>
        <p:nvPr/>
      </p:nvGrpSpPr>
      <p:grpSpPr>
        <a:xfrm>
          <a:off x="0" y="0"/>
          <a:ext cx="0" cy="0"/>
          <a:chOff x="0" y="0"/>
          <a:chExt cx="0" cy="0"/>
        </a:xfrm>
      </p:grpSpPr>
      <p:sp>
        <p:nvSpPr>
          <p:cNvPr id="38" name="Google Shape;38;p8"/>
          <p:cNvSpPr/>
          <p:nvPr/>
        </p:nvSpPr>
        <p:spPr>
          <a:xfrm>
            <a:off x="0" y="5045700"/>
            <a:ext cx="9144000" cy="9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8"/>
          <p:cNvSpPr txBox="1">
            <a:spLocks noGrp="1"/>
          </p:cNvSpPr>
          <p:nvPr>
            <p:ph type="title"/>
          </p:nvPr>
        </p:nvSpPr>
        <p:spPr>
          <a:xfrm>
            <a:off x="490250" y="450150"/>
            <a:ext cx="5878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40" name="Google Shape;40;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1"/>
        <p:cNvGrpSpPr/>
        <p:nvPr/>
      </p:nvGrpSpPr>
      <p:grpSpPr>
        <a:xfrm>
          <a:off x="0" y="0"/>
          <a:ext cx="0" cy="0"/>
          <a:chOff x="0" y="0"/>
          <a:chExt cx="0" cy="0"/>
        </a:xfrm>
      </p:grpSpPr>
      <p:sp>
        <p:nvSpPr>
          <p:cNvPr id="42" name="Google Shape;42;p9"/>
          <p:cNvSpPr/>
          <p:nvPr/>
        </p:nvSpPr>
        <p:spPr>
          <a:xfrm>
            <a:off x="4572000" y="-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3" name="Google Shape;43;p9"/>
          <p:cNvCxnSpPr/>
          <p:nvPr/>
        </p:nvCxnSpPr>
        <p:spPr>
          <a:xfrm>
            <a:off x="5029675" y="4495500"/>
            <a:ext cx="468300" cy="0"/>
          </a:xfrm>
          <a:prstGeom prst="straightConnector1">
            <a:avLst/>
          </a:prstGeom>
          <a:noFill/>
          <a:ln w="19050" cap="flat" cmpd="sng">
            <a:solidFill>
              <a:schemeClr val="lt1"/>
            </a:solidFill>
            <a:prstDash val="solid"/>
            <a:round/>
            <a:headEnd type="none" w="sm" len="sm"/>
            <a:tailEnd type="none" w="sm" len="sm"/>
          </a:ln>
        </p:spPr>
      </p:cxnSp>
      <p:sp>
        <p:nvSpPr>
          <p:cNvPr id="44" name="Google Shape;44;p9"/>
          <p:cNvSpPr txBox="1">
            <a:spLocks noGrp="1"/>
          </p:cNvSpPr>
          <p:nvPr>
            <p:ph type="title"/>
          </p:nvPr>
        </p:nvSpPr>
        <p:spPr>
          <a:xfrm>
            <a:off x="265500" y="929275"/>
            <a:ext cx="4045200" cy="1786200"/>
          </a:xfrm>
          <a:prstGeom prst="rect">
            <a:avLst/>
          </a:prstGeom>
        </p:spPr>
        <p:txBody>
          <a:bodyPr spcFirstLastPara="1" wrap="square" lIns="91425" tIns="91425" rIns="91425" bIns="91425" anchor="b" anchorCtr="0">
            <a:normAutofit/>
          </a:bodyPr>
          <a:lstStyle>
            <a:lvl1pPr lvl="0" algn="ctr">
              <a:spcBef>
                <a:spcPts val="0"/>
              </a:spcBef>
              <a:spcAft>
                <a:spcPts val="0"/>
              </a:spcAft>
              <a:buClr>
                <a:schemeClr val="lt2"/>
              </a:buClr>
              <a:buSzPts val="4200"/>
              <a:buNone/>
              <a:defRPr>
                <a:solidFill>
                  <a:schemeClr val="lt2"/>
                </a:solidFill>
              </a:defRPr>
            </a:lvl1pPr>
            <a:lvl2pPr lvl="1" algn="ctr">
              <a:spcBef>
                <a:spcPts val="0"/>
              </a:spcBef>
              <a:spcAft>
                <a:spcPts val="0"/>
              </a:spcAft>
              <a:buClr>
                <a:schemeClr val="lt2"/>
              </a:buClr>
              <a:buSzPts val="4200"/>
              <a:buNone/>
              <a:defRPr>
                <a:solidFill>
                  <a:schemeClr val="lt2"/>
                </a:solidFill>
              </a:defRPr>
            </a:lvl2pPr>
            <a:lvl3pPr lvl="2" algn="ctr">
              <a:spcBef>
                <a:spcPts val="0"/>
              </a:spcBef>
              <a:spcAft>
                <a:spcPts val="0"/>
              </a:spcAft>
              <a:buClr>
                <a:schemeClr val="lt2"/>
              </a:buClr>
              <a:buSzPts val="4200"/>
              <a:buNone/>
              <a:defRPr>
                <a:solidFill>
                  <a:schemeClr val="lt2"/>
                </a:solidFill>
              </a:defRPr>
            </a:lvl3pPr>
            <a:lvl4pPr lvl="3" algn="ctr">
              <a:spcBef>
                <a:spcPts val="0"/>
              </a:spcBef>
              <a:spcAft>
                <a:spcPts val="0"/>
              </a:spcAft>
              <a:buClr>
                <a:schemeClr val="lt2"/>
              </a:buClr>
              <a:buSzPts val="4200"/>
              <a:buNone/>
              <a:defRPr>
                <a:solidFill>
                  <a:schemeClr val="lt2"/>
                </a:solidFill>
              </a:defRPr>
            </a:lvl4pPr>
            <a:lvl5pPr lvl="4" algn="ctr">
              <a:spcBef>
                <a:spcPts val="0"/>
              </a:spcBef>
              <a:spcAft>
                <a:spcPts val="0"/>
              </a:spcAft>
              <a:buClr>
                <a:schemeClr val="lt2"/>
              </a:buClr>
              <a:buSzPts val="4200"/>
              <a:buNone/>
              <a:defRPr>
                <a:solidFill>
                  <a:schemeClr val="lt2"/>
                </a:solidFill>
              </a:defRPr>
            </a:lvl5pPr>
            <a:lvl6pPr lvl="5" algn="ctr">
              <a:spcBef>
                <a:spcPts val="0"/>
              </a:spcBef>
              <a:spcAft>
                <a:spcPts val="0"/>
              </a:spcAft>
              <a:buClr>
                <a:schemeClr val="lt2"/>
              </a:buClr>
              <a:buSzPts val="4200"/>
              <a:buNone/>
              <a:defRPr>
                <a:solidFill>
                  <a:schemeClr val="lt2"/>
                </a:solidFill>
              </a:defRPr>
            </a:lvl6pPr>
            <a:lvl7pPr lvl="6" algn="ctr">
              <a:spcBef>
                <a:spcPts val="0"/>
              </a:spcBef>
              <a:spcAft>
                <a:spcPts val="0"/>
              </a:spcAft>
              <a:buClr>
                <a:schemeClr val="lt2"/>
              </a:buClr>
              <a:buSzPts val="4200"/>
              <a:buNone/>
              <a:defRPr>
                <a:solidFill>
                  <a:schemeClr val="lt2"/>
                </a:solidFill>
              </a:defRPr>
            </a:lvl7pPr>
            <a:lvl8pPr lvl="7" algn="ctr">
              <a:spcBef>
                <a:spcPts val="0"/>
              </a:spcBef>
              <a:spcAft>
                <a:spcPts val="0"/>
              </a:spcAft>
              <a:buClr>
                <a:schemeClr val="lt2"/>
              </a:buClr>
              <a:buSzPts val="4200"/>
              <a:buNone/>
              <a:defRPr>
                <a:solidFill>
                  <a:schemeClr val="lt2"/>
                </a:solidFill>
              </a:defRPr>
            </a:lvl8pPr>
            <a:lvl9pPr lvl="8" algn="ctr">
              <a:spcBef>
                <a:spcPts val="0"/>
              </a:spcBef>
              <a:spcAft>
                <a:spcPts val="0"/>
              </a:spcAft>
              <a:buClr>
                <a:schemeClr val="lt2"/>
              </a:buClr>
              <a:buSzPts val="4200"/>
              <a:buNone/>
              <a:defRPr>
                <a:solidFill>
                  <a:schemeClr val="lt2"/>
                </a:solidFill>
              </a:defRPr>
            </a:lvl9pPr>
          </a:lstStyle>
          <a:p>
            <a:endParaRPr/>
          </a:p>
        </p:txBody>
      </p:sp>
      <p:sp>
        <p:nvSpPr>
          <p:cNvPr id="45" name="Google Shape;45;p9"/>
          <p:cNvSpPr txBox="1">
            <a:spLocks noGrp="1"/>
          </p:cNvSpPr>
          <p:nvPr>
            <p:ph type="subTitle" idx="1"/>
          </p:nvPr>
        </p:nvSpPr>
        <p:spPr>
          <a:xfrm>
            <a:off x="265500" y="2769001"/>
            <a:ext cx="4045200" cy="1574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400"/>
              <a:buFont typeface="Economica"/>
              <a:buNone/>
              <a:defRPr sz="2400">
                <a:latin typeface="Economica"/>
                <a:ea typeface="Economica"/>
                <a:cs typeface="Economica"/>
                <a:sym typeface="Economica"/>
              </a:defRPr>
            </a:lvl1pPr>
            <a:lvl2pPr lvl="1" algn="ctr">
              <a:lnSpc>
                <a:spcPct val="100000"/>
              </a:lnSpc>
              <a:spcBef>
                <a:spcPts val="0"/>
              </a:spcBef>
              <a:spcAft>
                <a:spcPts val="0"/>
              </a:spcAft>
              <a:buSzPts val="2400"/>
              <a:buFont typeface="Economica"/>
              <a:buNone/>
              <a:defRPr sz="2400">
                <a:latin typeface="Economica"/>
                <a:ea typeface="Economica"/>
                <a:cs typeface="Economica"/>
                <a:sym typeface="Economica"/>
              </a:defRPr>
            </a:lvl2pPr>
            <a:lvl3pPr lvl="2" algn="ctr">
              <a:lnSpc>
                <a:spcPct val="100000"/>
              </a:lnSpc>
              <a:spcBef>
                <a:spcPts val="0"/>
              </a:spcBef>
              <a:spcAft>
                <a:spcPts val="0"/>
              </a:spcAft>
              <a:buSzPts val="2400"/>
              <a:buFont typeface="Economica"/>
              <a:buNone/>
              <a:defRPr sz="2400">
                <a:latin typeface="Economica"/>
                <a:ea typeface="Economica"/>
                <a:cs typeface="Economica"/>
                <a:sym typeface="Economica"/>
              </a:defRPr>
            </a:lvl3pPr>
            <a:lvl4pPr lvl="3" algn="ctr">
              <a:lnSpc>
                <a:spcPct val="100000"/>
              </a:lnSpc>
              <a:spcBef>
                <a:spcPts val="0"/>
              </a:spcBef>
              <a:spcAft>
                <a:spcPts val="0"/>
              </a:spcAft>
              <a:buSzPts val="2400"/>
              <a:buFont typeface="Economica"/>
              <a:buNone/>
              <a:defRPr sz="2400">
                <a:latin typeface="Economica"/>
                <a:ea typeface="Economica"/>
                <a:cs typeface="Economica"/>
                <a:sym typeface="Economica"/>
              </a:defRPr>
            </a:lvl4pPr>
            <a:lvl5pPr lvl="4" algn="ctr">
              <a:lnSpc>
                <a:spcPct val="100000"/>
              </a:lnSpc>
              <a:spcBef>
                <a:spcPts val="0"/>
              </a:spcBef>
              <a:spcAft>
                <a:spcPts val="0"/>
              </a:spcAft>
              <a:buSzPts val="2400"/>
              <a:buFont typeface="Economica"/>
              <a:buNone/>
              <a:defRPr sz="2400">
                <a:latin typeface="Economica"/>
                <a:ea typeface="Economica"/>
                <a:cs typeface="Economica"/>
                <a:sym typeface="Economica"/>
              </a:defRPr>
            </a:lvl5pPr>
            <a:lvl6pPr lvl="5" algn="ctr">
              <a:lnSpc>
                <a:spcPct val="100000"/>
              </a:lnSpc>
              <a:spcBef>
                <a:spcPts val="0"/>
              </a:spcBef>
              <a:spcAft>
                <a:spcPts val="0"/>
              </a:spcAft>
              <a:buSzPts val="2400"/>
              <a:buFont typeface="Economica"/>
              <a:buNone/>
              <a:defRPr sz="2400">
                <a:latin typeface="Economica"/>
                <a:ea typeface="Economica"/>
                <a:cs typeface="Economica"/>
                <a:sym typeface="Economica"/>
              </a:defRPr>
            </a:lvl6pPr>
            <a:lvl7pPr lvl="6" algn="ctr">
              <a:lnSpc>
                <a:spcPct val="100000"/>
              </a:lnSpc>
              <a:spcBef>
                <a:spcPts val="0"/>
              </a:spcBef>
              <a:spcAft>
                <a:spcPts val="0"/>
              </a:spcAft>
              <a:buSzPts val="2400"/>
              <a:buFont typeface="Economica"/>
              <a:buNone/>
              <a:defRPr sz="2400">
                <a:latin typeface="Economica"/>
                <a:ea typeface="Economica"/>
                <a:cs typeface="Economica"/>
                <a:sym typeface="Economica"/>
              </a:defRPr>
            </a:lvl7pPr>
            <a:lvl8pPr lvl="7" algn="ctr">
              <a:lnSpc>
                <a:spcPct val="100000"/>
              </a:lnSpc>
              <a:spcBef>
                <a:spcPts val="0"/>
              </a:spcBef>
              <a:spcAft>
                <a:spcPts val="0"/>
              </a:spcAft>
              <a:buSzPts val="2400"/>
              <a:buFont typeface="Economica"/>
              <a:buNone/>
              <a:defRPr sz="2400">
                <a:latin typeface="Economica"/>
                <a:ea typeface="Economica"/>
                <a:cs typeface="Economica"/>
                <a:sym typeface="Economica"/>
              </a:defRPr>
            </a:lvl8pPr>
            <a:lvl9pPr lvl="8" algn="ctr">
              <a:lnSpc>
                <a:spcPct val="100000"/>
              </a:lnSpc>
              <a:spcBef>
                <a:spcPts val="0"/>
              </a:spcBef>
              <a:spcAft>
                <a:spcPts val="0"/>
              </a:spcAft>
              <a:buSzPts val="2400"/>
              <a:buFont typeface="Economica"/>
              <a:buNone/>
              <a:defRPr sz="2400">
                <a:latin typeface="Economica"/>
                <a:ea typeface="Economica"/>
                <a:cs typeface="Economica"/>
                <a:sym typeface="Economica"/>
              </a:defRPr>
            </a:lvl9pPr>
          </a:lstStyle>
          <a:p>
            <a:endParaRPr/>
          </a:p>
        </p:txBody>
      </p:sp>
      <p:sp>
        <p:nvSpPr>
          <p:cNvPr id="46" name="Google Shape;46;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Clr>
                <a:schemeClr val="lt1"/>
              </a:buClr>
              <a:buSzPts val="1800"/>
              <a:buChar char="●"/>
              <a:defRPr>
                <a:solidFill>
                  <a:schemeClr val="lt1"/>
                </a:solidFill>
              </a:defRPr>
            </a:lvl1pPr>
            <a:lvl2pPr marL="914400" lvl="1" indent="-317500">
              <a:spcBef>
                <a:spcPts val="0"/>
              </a:spcBef>
              <a:spcAft>
                <a:spcPts val="0"/>
              </a:spcAft>
              <a:buClr>
                <a:schemeClr val="lt1"/>
              </a:buClr>
              <a:buSzPts val="1400"/>
              <a:buChar char="○"/>
              <a:defRPr>
                <a:solidFill>
                  <a:schemeClr val="lt1"/>
                </a:solidFill>
              </a:defRPr>
            </a:lvl2pPr>
            <a:lvl3pPr marL="1371600" lvl="2" indent="-317500">
              <a:spcBef>
                <a:spcPts val="0"/>
              </a:spcBef>
              <a:spcAft>
                <a:spcPts val="0"/>
              </a:spcAft>
              <a:buClr>
                <a:schemeClr val="lt1"/>
              </a:buClr>
              <a:buSzPts val="1400"/>
              <a:buChar char="■"/>
              <a:defRPr>
                <a:solidFill>
                  <a:schemeClr val="lt1"/>
                </a:solidFill>
              </a:defRPr>
            </a:lvl3pPr>
            <a:lvl4pPr marL="1828800" lvl="3" indent="-317500">
              <a:spcBef>
                <a:spcPts val="0"/>
              </a:spcBef>
              <a:spcAft>
                <a:spcPts val="0"/>
              </a:spcAft>
              <a:buClr>
                <a:schemeClr val="lt1"/>
              </a:buClr>
              <a:buSzPts val="1400"/>
              <a:buChar char="●"/>
              <a:defRPr>
                <a:solidFill>
                  <a:schemeClr val="lt1"/>
                </a:solidFill>
              </a:defRPr>
            </a:lvl4pPr>
            <a:lvl5pPr marL="2286000" lvl="4" indent="-317500">
              <a:spcBef>
                <a:spcPts val="0"/>
              </a:spcBef>
              <a:spcAft>
                <a:spcPts val="0"/>
              </a:spcAft>
              <a:buClr>
                <a:schemeClr val="lt1"/>
              </a:buClr>
              <a:buSzPts val="1400"/>
              <a:buChar char="○"/>
              <a:defRPr>
                <a:solidFill>
                  <a:schemeClr val="lt1"/>
                </a:solidFill>
              </a:defRPr>
            </a:lvl5pPr>
            <a:lvl6pPr marL="2743200" lvl="5" indent="-317500">
              <a:spcBef>
                <a:spcPts val="0"/>
              </a:spcBef>
              <a:spcAft>
                <a:spcPts val="0"/>
              </a:spcAft>
              <a:buClr>
                <a:schemeClr val="lt1"/>
              </a:buClr>
              <a:buSzPts val="1400"/>
              <a:buChar char="■"/>
              <a:defRPr>
                <a:solidFill>
                  <a:schemeClr val="lt1"/>
                </a:solidFill>
              </a:defRPr>
            </a:lvl6pPr>
            <a:lvl7pPr marL="3200400" lvl="6" indent="-317500">
              <a:spcBef>
                <a:spcPts val="0"/>
              </a:spcBef>
              <a:spcAft>
                <a:spcPts val="0"/>
              </a:spcAft>
              <a:buClr>
                <a:schemeClr val="lt1"/>
              </a:buClr>
              <a:buSzPts val="1400"/>
              <a:buChar char="●"/>
              <a:defRPr>
                <a:solidFill>
                  <a:schemeClr val="lt1"/>
                </a:solidFill>
              </a:defRPr>
            </a:lvl7pPr>
            <a:lvl8pPr marL="3657600" lvl="7" indent="-317500">
              <a:spcBef>
                <a:spcPts val="0"/>
              </a:spcBef>
              <a:spcAft>
                <a:spcPts val="0"/>
              </a:spcAft>
              <a:buClr>
                <a:schemeClr val="lt1"/>
              </a:buClr>
              <a:buSzPts val="1400"/>
              <a:buChar char="○"/>
              <a:defRPr>
                <a:solidFill>
                  <a:schemeClr val="lt1"/>
                </a:solidFill>
              </a:defRPr>
            </a:lvl8pPr>
            <a:lvl9pPr marL="4114800" lvl="8" indent="-317500">
              <a:spcBef>
                <a:spcPts val="0"/>
              </a:spcBef>
              <a:spcAft>
                <a:spcPts val="0"/>
              </a:spcAft>
              <a:buClr>
                <a:schemeClr val="lt1"/>
              </a:buClr>
              <a:buSzPts val="1400"/>
              <a:buChar char="■"/>
              <a:defRPr>
                <a:solidFill>
                  <a:schemeClr val="lt1"/>
                </a:solidFill>
              </a:defRPr>
            </a:lvl9pPr>
          </a:lstStyle>
          <a:p>
            <a:endParaRPr/>
          </a:p>
        </p:txBody>
      </p:sp>
      <p:sp>
        <p:nvSpPr>
          <p:cNvPr id="47" name="Google Shape;47;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8"/>
        <p:cNvGrpSpPr/>
        <p:nvPr/>
      </p:nvGrpSpPr>
      <p:grpSpPr>
        <a:xfrm>
          <a:off x="0" y="0"/>
          <a:ext cx="0" cy="0"/>
          <a:chOff x="0" y="0"/>
          <a:chExt cx="0" cy="0"/>
        </a:xfrm>
      </p:grpSpPr>
      <p:sp>
        <p:nvSpPr>
          <p:cNvPr id="49" name="Google Shape;49;p10"/>
          <p:cNvSpPr txBox="1">
            <a:spLocks noGrp="1"/>
          </p:cNvSpPr>
          <p:nvPr>
            <p:ph type="body" idx="1"/>
          </p:nvPr>
        </p:nvSpPr>
        <p:spPr>
          <a:xfrm>
            <a:off x="319500" y="4218925"/>
            <a:ext cx="5998800" cy="5988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2400"/>
              <a:buFont typeface="Economica"/>
              <a:buNone/>
              <a:defRPr sz="2400">
                <a:latin typeface="Economica"/>
                <a:ea typeface="Economica"/>
                <a:cs typeface="Economica"/>
                <a:sym typeface="Economica"/>
              </a:defRPr>
            </a:lvl1pPr>
          </a:lstStyle>
          <a:p>
            <a:endParaRPr/>
          </a:p>
        </p:txBody>
      </p:sp>
      <p:sp>
        <p:nvSpPr>
          <p:cNvPr id="50" name="Google Shape;50;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luxe">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315925"/>
            <a:ext cx="8520600" cy="831300"/>
          </a:xfrm>
          <a:prstGeom prst="rect">
            <a:avLst/>
          </a:prstGeom>
          <a:noFill/>
          <a:ln>
            <a:noFill/>
          </a:ln>
        </p:spPr>
        <p:txBody>
          <a:bodyPr spcFirstLastPara="1" wrap="square" lIns="91425" tIns="91425" rIns="91425" bIns="91425" anchor="b" anchorCtr="0">
            <a:normAutofit/>
          </a:bodyPr>
          <a:lstStyle>
            <a:lvl1pPr lvl="0">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1pPr>
            <a:lvl2pPr lvl="1">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2pPr>
            <a:lvl3pPr lvl="2">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3pPr>
            <a:lvl4pPr lvl="3">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4pPr>
            <a:lvl5pPr lvl="4">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5pPr>
            <a:lvl6pPr lvl="5">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6pPr>
            <a:lvl7pPr lvl="6">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7pPr>
            <a:lvl8pPr lvl="7">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8pPr>
            <a:lvl9pPr lvl="8">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9pPr>
          </a:lstStyle>
          <a:p>
            <a:endParaRPr/>
          </a:p>
        </p:txBody>
      </p:sp>
      <p:sp>
        <p:nvSpPr>
          <p:cNvPr id="7" name="Google Shape;7;p1"/>
          <p:cNvSpPr txBox="1">
            <a:spLocks noGrp="1"/>
          </p:cNvSpPr>
          <p:nvPr>
            <p:ph type="body" idx="1"/>
          </p:nvPr>
        </p:nvSpPr>
        <p:spPr>
          <a:xfrm>
            <a:off x="311700" y="1225225"/>
            <a:ext cx="8520600" cy="33540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1"/>
              </a:buClr>
              <a:buSzPts val="1800"/>
              <a:buFont typeface="Open Sans"/>
              <a:buChar char="●"/>
              <a:defRPr sz="1800">
                <a:solidFill>
                  <a:schemeClr val="dk1"/>
                </a:solidFill>
                <a:latin typeface="Open Sans"/>
                <a:ea typeface="Open Sans"/>
                <a:cs typeface="Open Sans"/>
                <a:sym typeface="Open Sans"/>
              </a:defRPr>
            </a:lvl1pPr>
            <a:lvl2pPr marL="914400" lvl="1" indent="-317500">
              <a:lnSpc>
                <a:spcPct val="115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2pPr>
            <a:lvl3pPr marL="1371600" lvl="2" indent="-317500">
              <a:lnSpc>
                <a:spcPct val="115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3pPr>
            <a:lvl4pPr marL="1828800" lvl="3" indent="-317500">
              <a:lnSpc>
                <a:spcPct val="115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4pPr>
            <a:lvl5pPr marL="2286000" lvl="4" indent="-317500">
              <a:lnSpc>
                <a:spcPct val="115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5pPr>
            <a:lvl6pPr marL="2743200" lvl="5" indent="-317500">
              <a:lnSpc>
                <a:spcPct val="115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6pPr>
            <a:lvl7pPr marL="3200400" lvl="6" indent="-317500">
              <a:lnSpc>
                <a:spcPct val="115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7pPr>
            <a:lvl8pPr marL="3657600" lvl="7" indent="-317500">
              <a:lnSpc>
                <a:spcPct val="115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8pPr>
            <a:lvl9pPr marL="4114800" lvl="8" indent="-317500">
              <a:lnSpc>
                <a:spcPct val="115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1"/>
                </a:solidFill>
                <a:latin typeface="Economica"/>
                <a:ea typeface="Economica"/>
                <a:cs typeface="Economica"/>
                <a:sym typeface="Economica"/>
              </a:defRPr>
            </a:lvl1pPr>
            <a:lvl2pPr lvl="1" algn="r">
              <a:buNone/>
              <a:defRPr sz="1000">
                <a:solidFill>
                  <a:schemeClr val="dk1"/>
                </a:solidFill>
                <a:latin typeface="Economica"/>
                <a:ea typeface="Economica"/>
                <a:cs typeface="Economica"/>
                <a:sym typeface="Economica"/>
              </a:defRPr>
            </a:lvl2pPr>
            <a:lvl3pPr lvl="2" algn="r">
              <a:buNone/>
              <a:defRPr sz="1000">
                <a:solidFill>
                  <a:schemeClr val="dk1"/>
                </a:solidFill>
                <a:latin typeface="Economica"/>
                <a:ea typeface="Economica"/>
                <a:cs typeface="Economica"/>
                <a:sym typeface="Economica"/>
              </a:defRPr>
            </a:lvl3pPr>
            <a:lvl4pPr lvl="3" algn="r">
              <a:buNone/>
              <a:defRPr sz="1000">
                <a:solidFill>
                  <a:schemeClr val="dk1"/>
                </a:solidFill>
                <a:latin typeface="Economica"/>
                <a:ea typeface="Economica"/>
                <a:cs typeface="Economica"/>
                <a:sym typeface="Economica"/>
              </a:defRPr>
            </a:lvl4pPr>
            <a:lvl5pPr lvl="4" algn="r">
              <a:buNone/>
              <a:defRPr sz="1000">
                <a:solidFill>
                  <a:schemeClr val="dk1"/>
                </a:solidFill>
                <a:latin typeface="Economica"/>
                <a:ea typeface="Economica"/>
                <a:cs typeface="Economica"/>
                <a:sym typeface="Economica"/>
              </a:defRPr>
            </a:lvl5pPr>
            <a:lvl6pPr lvl="5" algn="r">
              <a:buNone/>
              <a:defRPr sz="1000">
                <a:solidFill>
                  <a:schemeClr val="dk1"/>
                </a:solidFill>
                <a:latin typeface="Economica"/>
                <a:ea typeface="Economica"/>
                <a:cs typeface="Economica"/>
                <a:sym typeface="Economica"/>
              </a:defRPr>
            </a:lvl6pPr>
            <a:lvl7pPr lvl="6" algn="r">
              <a:buNone/>
              <a:defRPr sz="1000">
                <a:solidFill>
                  <a:schemeClr val="dk1"/>
                </a:solidFill>
                <a:latin typeface="Economica"/>
                <a:ea typeface="Economica"/>
                <a:cs typeface="Economica"/>
                <a:sym typeface="Economica"/>
              </a:defRPr>
            </a:lvl7pPr>
            <a:lvl8pPr lvl="7" algn="r">
              <a:buNone/>
              <a:defRPr sz="1000">
                <a:solidFill>
                  <a:schemeClr val="dk1"/>
                </a:solidFill>
                <a:latin typeface="Economica"/>
                <a:ea typeface="Economica"/>
                <a:cs typeface="Economica"/>
                <a:sym typeface="Economica"/>
              </a:defRPr>
            </a:lvl8pPr>
            <a:lvl9pPr lvl="8" algn="r">
              <a:buNone/>
              <a:defRPr sz="1000">
                <a:solidFill>
                  <a:schemeClr val="dk1"/>
                </a:solidFill>
                <a:latin typeface="Economica"/>
                <a:ea typeface="Economica"/>
                <a:cs typeface="Economica"/>
                <a:sym typeface="Economica"/>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8" Type="http://schemas.openxmlformats.org/officeDocument/2006/relationships/hyperlink" Target="https://github.com/WongKinYiu/yolov7" TargetMode="External"/><Relationship Id="rId3" Type="http://schemas.openxmlformats.org/officeDocument/2006/relationships/hyperlink" Target="https://aclanthology.org/2022.wiesp-1.14" TargetMode="External"/><Relationship Id="rId7" Type="http://schemas.openxmlformats.org/officeDocument/2006/relationships/hyperlink" Target="https://github.com/keredson/wordninja" TargetMode="External"/><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hyperlink" Target="https://github.com/pymupdf" TargetMode="External"/><Relationship Id="rId5" Type="http://schemas.openxmlformats.org/officeDocument/2006/relationships/hyperlink" Target="https://github.com/jsvine/pdfplumber" TargetMode="External"/><Relationship Id="rId4" Type="http://schemas.openxmlformats.org/officeDocument/2006/relationships/hyperlink" Target="https://pdf2image.readthedocs.io/en/latest/index.html"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huggingface.co/" TargetMode="External"/><Relationship Id="rId7" Type="http://schemas.openxmlformats.org/officeDocument/2006/relationships/hyperlink" Target="https://huggingface.co/docs/transformers/model_doc/longformer" TargetMode="External"/><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hyperlink" Target="https://huggingface.co/docs/transformers/model_doc/t5" TargetMode="External"/><Relationship Id="rId5" Type="http://schemas.openxmlformats.org/officeDocument/2006/relationships/hyperlink" Target="https://huggingface.co/docs/transformers/model_doc/bigbird_pegasus" TargetMode="External"/><Relationship Id="rId4" Type="http://schemas.openxmlformats.org/officeDocument/2006/relationships/hyperlink" Target="https://huggingface.co/docs/transformers/model_doc/bart"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5.xml"/><Relationship Id="rId5" Type="http://schemas.openxmlformats.org/officeDocument/2006/relationships/image" Target="../media/image7.png"/><Relationship Id="rId4" Type="http://schemas.openxmlformats.org/officeDocument/2006/relationships/hyperlink" Target="http://hdl.handle.net/10919/29331"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Google Shape;62;p13"/>
          <p:cNvSpPr txBox="1">
            <a:spLocks noGrp="1"/>
          </p:cNvSpPr>
          <p:nvPr>
            <p:ph type="ctrTitle"/>
          </p:nvPr>
        </p:nvSpPr>
        <p:spPr>
          <a:xfrm>
            <a:off x="2805900" y="987050"/>
            <a:ext cx="3560100" cy="1537200"/>
          </a:xfrm>
          <a:prstGeom prst="rect">
            <a:avLst/>
          </a:prstGeom>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en">
                <a:latin typeface="Playfair Display"/>
                <a:ea typeface="Playfair Display"/>
                <a:cs typeface="Playfair Display"/>
                <a:sym typeface="Playfair Display"/>
              </a:rPr>
              <a:t>Chapter Summarization</a:t>
            </a:r>
            <a:endParaRPr>
              <a:latin typeface="Playfair Display"/>
              <a:ea typeface="Playfair Display"/>
              <a:cs typeface="Playfair Display"/>
              <a:sym typeface="Playfair Display"/>
            </a:endParaRPr>
          </a:p>
        </p:txBody>
      </p:sp>
      <p:sp>
        <p:nvSpPr>
          <p:cNvPr id="63" name="Google Shape;63;p13"/>
          <p:cNvSpPr txBox="1">
            <a:spLocks noGrp="1"/>
          </p:cNvSpPr>
          <p:nvPr>
            <p:ph type="subTitle" idx="1"/>
          </p:nvPr>
        </p:nvSpPr>
        <p:spPr>
          <a:xfrm>
            <a:off x="3058650" y="2524255"/>
            <a:ext cx="3054600" cy="701400"/>
          </a:xfrm>
          <a:prstGeom prst="rect">
            <a:avLst/>
          </a:prstGeom>
        </p:spPr>
        <p:txBody>
          <a:bodyPr spcFirstLastPara="1" wrap="square" lIns="91425" tIns="91425" rIns="91425" bIns="91425" anchor="t" anchorCtr="0">
            <a:normAutofit fontScale="77500"/>
          </a:bodyPr>
          <a:lstStyle/>
          <a:p>
            <a:pPr marL="0" lvl="0" indent="0" algn="ctr" rtl="0">
              <a:spcBef>
                <a:spcPts val="0"/>
              </a:spcBef>
              <a:spcAft>
                <a:spcPts val="0"/>
              </a:spcAft>
              <a:buNone/>
            </a:pPr>
            <a:r>
              <a:rPr lang="en">
                <a:latin typeface="Playfair Display"/>
                <a:ea typeface="Playfair Display"/>
                <a:cs typeface="Playfair Display"/>
                <a:sym typeface="Playfair Display"/>
              </a:rPr>
              <a:t>Manasi Peta, Joe Grilli, Aidan Simms, Nandha Chokkan</a:t>
            </a:r>
            <a:endParaRPr>
              <a:latin typeface="Playfair Display"/>
              <a:ea typeface="Playfair Display"/>
              <a:cs typeface="Playfair Display"/>
              <a:sym typeface="Playfair Display"/>
            </a:endParaRPr>
          </a:p>
        </p:txBody>
      </p:sp>
      <p:sp>
        <p:nvSpPr>
          <p:cNvPr id="64" name="Google Shape;64;p13"/>
          <p:cNvSpPr txBox="1"/>
          <p:nvPr/>
        </p:nvSpPr>
        <p:spPr>
          <a:xfrm>
            <a:off x="2439300" y="3131900"/>
            <a:ext cx="3830700" cy="1262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a:latin typeface="Playfair Display"/>
                <a:ea typeface="Playfair Display"/>
                <a:cs typeface="Playfair Display"/>
                <a:sym typeface="Playfair Display"/>
              </a:rPr>
              <a:t>CS 4624: Multimedia/Hypertext, and Information Access </a:t>
            </a:r>
            <a:endParaRPr>
              <a:latin typeface="Playfair Display"/>
              <a:ea typeface="Playfair Display"/>
              <a:cs typeface="Playfair Display"/>
              <a:sym typeface="Playfair Display"/>
            </a:endParaRPr>
          </a:p>
          <a:p>
            <a:pPr marL="0" lvl="0" indent="0" algn="ctr" rtl="0">
              <a:spcBef>
                <a:spcPts val="0"/>
              </a:spcBef>
              <a:spcAft>
                <a:spcPts val="0"/>
              </a:spcAft>
              <a:buNone/>
            </a:pPr>
            <a:r>
              <a:rPr lang="en">
                <a:latin typeface="Playfair Display"/>
                <a:ea typeface="Playfair Display"/>
                <a:cs typeface="Playfair Display"/>
                <a:sym typeface="Playfair Display"/>
              </a:rPr>
              <a:t>taught by Dr. Edward A. Fox </a:t>
            </a:r>
            <a:endParaRPr>
              <a:latin typeface="Playfair Display"/>
              <a:ea typeface="Playfair Display"/>
              <a:cs typeface="Playfair Display"/>
              <a:sym typeface="Playfair Display"/>
            </a:endParaRPr>
          </a:p>
          <a:p>
            <a:pPr marL="0" lvl="0" indent="0" algn="ctr" rtl="0">
              <a:spcBef>
                <a:spcPts val="0"/>
              </a:spcBef>
              <a:spcAft>
                <a:spcPts val="0"/>
              </a:spcAft>
              <a:buNone/>
            </a:pPr>
            <a:r>
              <a:rPr lang="en">
                <a:latin typeface="Playfair Display"/>
                <a:ea typeface="Playfair Display"/>
                <a:cs typeface="Playfair Display"/>
                <a:sym typeface="Playfair Display"/>
              </a:rPr>
              <a:t>Virginia Tech, Blacksburg VA 24061</a:t>
            </a:r>
            <a:endParaRPr>
              <a:latin typeface="Playfair Display"/>
              <a:ea typeface="Playfair Display"/>
              <a:cs typeface="Playfair Display"/>
              <a:sym typeface="Playfair Display"/>
            </a:endParaRPr>
          </a:p>
          <a:p>
            <a:pPr marL="0" lvl="0" indent="0" algn="ctr" rtl="0">
              <a:spcBef>
                <a:spcPts val="0"/>
              </a:spcBef>
              <a:spcAft>
                <a:spcPts val="0"/>
              </a:spcAft>
              <a:buNone/>
            </a:pPr>
            <a:r>
              <a:rPr lang="en">
                <a:latin typeface="Playfair Display"/>
                <a:ea typeface="Playfair Display"/>
                <a:cs typeface="Playfair Display"/>
                <a:sym typeface="Playfair Display"/>
              </a:rPr>
              <a:t>4/20/2023</a:t>
            </a:r>
            <a:endParaRPr>
              <a:latin typeface="Playfair Display"/>
              <a:ea typeface="Playfair Display"/>
              <a:cs typeface="Playfair Display"/>
              <a:sym typeface="Playfair Display"/>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p22"/>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Example Summarization Scripts </a:t>
            </a:r>
            <a:endParaRPr/>
          </a:p>
        </p:txBody>
      </p:sp>
      <p:sp>
        <p:nvSpPr>
          <p:cNvPr id="220" name="Google Shape;220;p22"/>
          <p:cNvSpPr txBox="1">
            <a:spLocks noGrp="1"/>
          </p:cNvSpPr>
          <p:nvPr>
            <p:ph type="body" idx="1"/>
          </p:nvPr>
        </p:nvSpPr>
        <p:spPr>
          <a:xfrm>
            <a:off x="311700" y="1606225"/>
            <a:ext cx="8520600" cy="33540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endParaRPr/>
          </a:p>
          <a:p>
            <a:pPr marL="0" lvl="0" indent="0" algn="l" rtl="0">
              <a:spcBef>
                <a:spcPts val="1200"/>
              </a:spcBef>
              <a:spcAft>
                <a:spcPts val="0"/>
              </a:spcAft>
              <a:buNone/>
            </a:pPr>
            <a:endParaRPr/>
          </a:p>
          <a:p>
            <a:pPr marL="0" lvl="0" indent="0" algn="l" rtl="0">
              <a:spcBef>
                <a:spcPts val="1200"/>
              </a:spcBef>
              <a:spcAft>
                <a:spcPts val="0"/>
              </a:spcAft>
              <a:buNone/>
            </a:pPr>
            <a:endParaRPr/>
          </a:p>
          <a:p>
            <a:pPr marL="0" lvl="0" indent="0" algn="l" rtl="0">
              <a:spcBef>
                <a:spcPts val="1200"/>
              </a:spcBef>
              <a:spcAft>
                <a:spcPts val="0"/>
              </a:spcAft>
              <a:buNone/>
            </a:pPr>
            <a:endParaRPr/>
          </a:p>
          <a:p>
            <a:pPr marL="0" lvl="0" indent="0" algn="l" rtl="0">
              <a:spcBef>
                <a:spcPts val="1200"/>
              </a:spcBef>
              <a:spcAft>
                <a:spcPts val="0"/>
              </a:spcAft>
              <a:buNone/>
            </a:pPr>
            <a:endParaRPr/>
          </a:p>
          <a:p>
            <a:pPr marL="0" lvl="0" indent="0" algn="l" rtl="0">
              <a:spcBef>
                <a:spcPts val="1200"/>
              </a:spcBef>
              <a:spcAft>
                <a:spcPts val="1200"/>
              </a:spcAft>
              <a:buNone/>
            </a:pPr>
            <a:r>
              <a:rPr lang="en"/>
              <a:t>Summary: </a:t>
            </a:r>
            <a:endParaRPr/>
          </a:p>
        </p:txBody>
      </p:sp>
      <p:pic>
        <p:nvPicPr>
          <p:cNvPr id="221" name="Google Shape;221;p22"/>
          <p:cNvPicPr preferRelativeResize="0"/>
          <p:nvPr/>
        </p:nvPicPr>
        <p:blipFill>
          <a:blip r:embed="rId3">
            <a:alphaModFix/>
          </a:blip>
          <a:stretch>
            <a:fillRect/>
          </a:stretch>
        </p:blipFill>
        <p:spPr>
          <a:xfrm>
            <a:off x="708887" y="1078324"/>
            <a:ext cx="7726226" cy="2212925"/>
          </a:xfrm>
          <a:prstGeom prst="rect">
            <a:avLst/>
          </a:prstGeom>
          <a:noFill/>
          <a:ln>
            <a:noFill/>
          </a:ln>
        </p:spPr>
      </p:pic>
      <p:pic>
        <p:nvPicPr>
          <p:cNvPr id="222" name="Google Shape;222;p22"/>
          <p:cNvPicPr preferRelativeResize="0"/>
          <p:nvPr/>
        </p:nvPicPr>
        <p:blipFill rotWithShape="1">
          <a:blip r:embed="rId4">
            <a:alphaModFix/>
          </a:blip>
          <a:srcRect t="10474"/>
          <a:stretch/>
        </p:blipFill>
        <p:spPr>
          <a:xfrm>
            <a:off x="311700" y="4459125"/>
            <a:ext cx="8702174" cy="348325"/>
          </a:xfrm>
          <a:prstGeom prst="rect">
            <a:avLst/>
          </a:prstGeom>
          <a:noFill/>
          <a:ln>
            <a:noFill/>
          </a:ln>
        </p:spPr>
      </p:pic>
      <p:sp>
        <p:nvSpPr>
          <p:cNvPr id="223" name="Google Shape;223;p22"/>
          <p:cNvSpPr txBox="1"/>
          <p:nvPr/>
        </p:nvSpPr>
        <p:spPr>
          <a:xfrm>
            <a:off x="125" y="3367450"/>
            <a:ext cx="9144000" cy="7389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800">
                <a:latin typeface="Open Sans"/>
                <a:ea typeface="Open Sans"/>
                <a:cs typeface="Open Sans"/>
                <a:sym typeface="Open Sans"/>
              </a:rPr>
              <a:t>Team members wrote the above article taking information from various sources like Dr. Fox’s Virginia Tech and personal website.</a:t>
            </a:r>
            <a:endParaRPr sz="1800">
              <a:latin typeface="Open Sans"/>
              <a:ea typeface="Open Sans"/>
              <a:cs typeface="Open Sans"/>
              <a:sym typeface="Open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sp>
        <p:nvSpPr>
          <p:cNvPr id="228" name="Google Shape;228;p23"/>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Original Frontend Work</a:t>
            </a:r>
            <a:endParaRPr/>
          </a:p>
        </p:txBody>
      </p:sp>
      <p:sp>
        <p:nvSpPr>
          <p:cNvPr id="229" name="Google Shape;229;p23"/>
          <p:cNvSpPr txBox="1"/>
          <p:nvPr/>
        </p:nvSpPr>
        <p:spPr>
          <a:xfrm>
            <a:off x="53850" y="3601400"/>
            <a:ext cx="9036300" cy="1293000"/>
          </a:xfrm>
          <a:prstGeom prst="rect">
            <a:avLst/>
          </a:prstGeom>
          <a:noFill/>
          <a:ln>
            <a:noFill/>
          </a:ln>
        </p:spPr>
        <p:txBody>
          <a:bodyPr spcFirstLastPara="1" wrap="square" lIns="91425" tIns="91425" rIns="91425" bIns="91425" anchor="t" anchorCtr="0">
            <a:spAutoFit/>
          </a:bodyPr>
          <a:lstStyle/>
          <a:p>
            <a:pPr marL="457200" lvl="0" indent="-342900" algn="l" rtl="0">
              <a:spcBef>
                <a:spcPts val="0"/>
              </a:spcBef>
              <a:spcAft>
                <a:spcPts val="0"/>
              </a:spcAft>
              <a:buSzPts val="1800"/>
              <a:buFont typeface="Playfair Display"/>
              <a:buChar char="-"/>
            </a:pPr>
            <a:r>
              <a:rPr lang="en" sz="1800">
                <a:solidFill>
                  <a:schemeClr val="dk1"/>
                </a:solidFill>
                <a:latin typeface="Playfair Display"/>
                <a:ea typeface="Playfair Display"/>
                <a:cs typeface="Playfair Display"/>
                <a:sym typeface="Playfair Display"/>
              </a:rPr>
              <a:t>Ran summarization models and text extraction</a:t>
            </a:r>
            <a:endParaRPr sz="1800">
              <a:solidFill>
                <a:schemeClr val="dk1"/>
              </a:solidFill>
              <a:latin typeface="Playfair Display"/>
              <a:ea typeface="Playfair Display"/>
              <a:cs typeface="Playfair Display"/>
              <a:sym typeface="Playfair Display"/>
            </a:endParaRPr>
          </a:p>
          <a:p>
            <a:pPr marL="457200" lvl="0" indent="-342900" algn="l" rtl="0">
              <a:spcBef>
                <a:spcPts val="0"/>
              </a:spcBef>
              <a:spcAft>
                <a:spcPts val="0"/>
              </a:spcAft>
              <a:buClr>
                <a:schemeClr val="dk1"/>
              </a:buClr>
              <a:buSzPts val="1800"/>
              <a:buFont typeface="Playfair Display"/>
              <a:buChar char="-"/>
            </a:pPr>
            <a:r>
              <a:rPr lang="en" sz="1800">
                <a:solidFill>
                  <a:schemeClr val="dk1"/>
                </a:solidFill>
                <a:latin typeface="Playfair Display"/>
                <a:ea typeface="Playfair Display"/>
                <a:cs typeface="Playfair Display"/>
                <a:sym typeface="Playfair Display"/>
              </a:rPr>
              <a:t>Backend server no longer connected</a:t>
            </a:r>
            <a:endParaRPr sz="1800">
              <a:solidFill>
                <a:schemeClr val="dk1"/>
              </a:solidFill>
              <a:latin typeface="Playfair Display"/>
              <a:ea typeface="Playfair Display"/>
              <a:cs typeface="Playfair Display"/>
              <a:sym typeface="Playfair Display"/>
            </a:endParaRPr>
          </a:p>
          <a:p>
            <a:pPr marL="457200" lvl="0" indent="-342900" algn="l" rtl="0">
              <a:spcBef>
                <a:spcPts val="0"/>
              </a:spcBef>
              <a:spcAft>
                <a:spcPts val="0"/>
              </a:spcAft>
              <a:buClr>
                <a:schemeClr val="dk1"/>
              </a:buClr>
              <a:buSzPts val="1800"/>
              <a:buFont typeface="Playfair Display"/>
              <a:buChar char="-"/>
            </a:pPr>
            <a:r>
              <a:rPr lang="en" sz="1800">
                <a:solidFill>
                  <a:schemeClr val="dk1"/>
                </a:solidFill>
                <a:latin typeface="Playfair Display"/>
                <a:ea typeface="Playfair Display"/>
                <a:cs typeface="Playfair Display"/>
                <a:sym typeface="Playfair Display"/>
              </a:rPr>
              <a:t>Basic design with typos, unintuitive labels, and some bugs</a:t>
            </a:r>
            <a:endParaRPr sz="1800">
              <a:solidFill>
                <a:schemeClr val="dk1"/>
              </a:solidFill>
              <a:latin typeface="Playfair Display"/>
              <a:ea typeface="Playfair Display"/>
              <a:cs typeface="Playfair Display"/>
              <a:sym typeface="Playfair Display"/>
            </a:endParaRPr>
          </a:p>
          <a:p>
            <a:pPr marL="457200" lvl="0" indent="-342900" algn="l" rtl="0">
              <a:spcBef>
                <a:spcPts val="0"/>
              </a:spcBef>
              <a:spcAft>
                <a:spcPts val="0"/>
              </a:spcAft>
              <a:buClr>
                <a:schemeClr val="dk1"/>
              </a:buClr>
              <a:buSzPts val="1800"/>
              <a:buFont typeface="Playfair Display"/>
              <a:buChar char="-"/>
            </a:pPr>
            <a:r>
              <a:rPr lang="en" sz="1800">
                <a:solidFill>
                  <a:schemeClr val="dk1"/>
                </a:solidFill>
                <a:latin typeface="Playfair Display"/>
                <a:ea typeface="Playfair Display"/>
                <a:cs typeface="Playfair Display"/>
                <a:sym typeface="Playfair Display"/>
              </a:rPr>
              <a:t>Different scope</a:t>
            </a:r>
            <a:endParaRPr sz="1800">
              <a:solidFill>
                <a:schemeClr val="dk1"/>
              </a:solidFill>
              <a:latin typeface="Playfair Display"/>
              <a:ea typeface="Playfair Display"/>
              <a:cs typeface="Playfair Display"/>
              <a:sym typeface="Playfair Display"/>
            </a:endParaRPr>
          </a:p>
        </p:txBody>
      </p:sp>
      <p:sp>
        <p:nvSpPr>
          <p:cNvPr id="230" name="Google Shape;230;p23"/>
          <p:cNvSpPr txBox="1"/>
          <p:nvPr/>
        </p:nvSpPr>
        <p:spPr>
          <a:xfrm>
            <a:off x="311700" y="3210925"/>
            <a:ext cx="4247400" cy="3540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100">
                <a:highlight>
                  <a:srgbClr val="FFFFFF"/>
                </a:highlight>
                <a:latin typeface="Playfair Display"/>
                <a:ea typeface="Playfair Display"/>
                <a:cs typeface="Playfair Display"/>
                <a:sym typeface="Playfair Display"/>
              </a:rPr>
              <a:t>Presentation from Fall 2022 CS5604 teams.</a:t>
            </a:r>
            <a:endParaRPr sz="1200">
              <a:latin typeface="Playfair Display"/>
              <a:ea typeface="Playfair Display"/>
              <a:cs typeface="Playfair Display"/>
              <a:sym typeface="Playfair Display"/>
            </a:endParaRPr>
          </a:p>
        </p:txBody>
      </p:sp>
      <p:pic>
        <p:nvPicPr>
          <p:cNvPr id="231" name="Google Shape;231;p23"/>
          <p:cNvPicPr preferRelativeResize="0"/>
          <p:nvPr/>
        </p:nvPicPr>
        <p:blipFill>
          <a:blip r:embed="rId3">
            <a:alphaModFix/>
          </a:blip>
          <a:stretch>
            <a:fillRect/>
          </a:stretch>
        </p:blipFill>
        <p:spPr>
          <a:xfrm>
            <a:off x="311700" y="1147225"/>
            <a:ext cx="4247325" cy="2081025"/>
          </a:xfrm>
          <a:prstGeom prst="rect">
            <a:avLst/>
          </a:prstGeom>
          <a:noFill/>
          <a:ln>
            <a:noFill/>
          </a:ln>
          <a:effectLst>
            <a:outerShdw blurRad="357188" dist="19050" dir="5400000" algn="bl" rotWithShape="0">
              <a:srgbClr val="000000">
                <a:alpha val="50000"/>
              </a:srgbClr>
            </a:outerShdw>
          </a:effectLst>
        </p:spPr>
      </p:pic>
      <p:pic>
        <p:nvPicPr>
          <p:cNvPr id="232" name="Google Shape;232;p23"/>
          <p:cNvPicPr preferRelativeResize="0"/>
          <p:nvPr/>
        </p:nvPicPr>
        <p:blipFill>
          <a:blip r:embed="rId4">
            <a:alphaModFix/>
          </a:blip>
          <a:stretch>
            <a:fillRect/>
          </a:stretch>
        </p:blipFill>
        <p:spPr>
          <a:xfrm>
            <a:off x="4842350" y="1147225"/>
            <a:ext cx="4151716" cy="2063700"/>
          </a:xfrm>
          <a:prstGeom prst="rect">
            <a:avLst/>
          </a:prstGeom>
          <a:noFill/>
          <a:ln>
            <a:noFill/>
          </a:ln>
          <a:effectLst>
            <a:outerShdw blurRad="271463" dist="19050" dir="5400000" algn="bl" rotWithShape="0">
              <a:srgbClr val="000000">
                <a:alpha val="50000"/>
              </a:srgbClr>
            </a:outerShdw>
          </a:effectLst>
        </p:spPr>
      </p:pic>
      <p:sp>
        <p:nvSpPr>
          <p:cNvPr id="233" name="Google Shape;233;p23"/>
          <p:cNvSpPr/>
          <p:nvPr/>
        </p:nvSpPr>
        <p:spPr>
          <a:xfrm>
            <a:off x="4875175" y="1147225"/>
            <a:ext cx="375600" cy="210300"/>
          </a:xfrm>
          <a:prstGeom prst="ellipse">
            <a:avLst/>
          </a:prstGeom>
          <a:no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34" name="Google Shape;234;p23"/>
          <p:cNvCxnSpPr>
            <a:stCxn id="233" idx="4"/>
          </p:cNvCxnSpPr>
          <p:nvPr/>
        </p:nvCxnSpPr>
        <p:spPr>
          <a:xfrm flipH="1">
            <a:off x="5009575" y="1357525"/>
            <a:ext cx="53400" cy="155100"/>
          </a:xfrm>
          <a:prstGeom prst="straightConnector1">
            <a:avLst/>
          </a:prstGeom>
          <a:noFill/>
          <a:ln w="9525" cap="flat" cmpd="sng">
            <a:solidFill>
              <a:srgbClr val="FF0000"/>
            </a:solidFill>
            <a:prstDash val="solid"/>
            <a:round/>
            <a:headEnd type="none" w="med" len="med"/>
            <a:tailEnd type="none" w="med" len="med"/>
          </a:ln>
        </p:spPr>
      </p:cxnSp>
      <p:sp>
        <p:nvSpPr>
          <p:cNvPr id="235" name="Google Shape;235;p23"/>
          <p:cNvSpPr/>
          <p:nvPr/>
        </p:nvSpPr>
        <p:spPr>
          <a:xfrm>
            <a:off x="6832920" y="1357525"/>
            <a:ext cx="1639200" cy="436800"/>
          </a:xfrm>
          <a:prstGeom prst="ellipse">
            <a:avLst/>
          </a:prstGeom>
          <a:no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23"/>
          <p:cNvSpPr/>
          <p:nvPr/>
        </p:nvSpPr>
        <p:spPr>
          <a:xfrm>
            <a:off x="6634713" y="2168625"/>
            <a:ext cx="567000" cy="377400"/>
          </a:xfrm>
          <a:prstGeom prst="ellipse">
            <a:avLst/>
          </a:prstGeom>
          <a:no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37" name="Google Shape;237;p23"/>
          <p:cNvCxnSpPr/>
          <p:nvPr/>
        </p:nvCxnSpPr>
        <p:spPr>
          <a:xfrm>
            <a:off x="7201713" y="2357325"/>
            <a:ext cx="702000" cy="174900"/>
          </a:xfrm>
          <a:prstGeom prst="straightConnector1">
            <a:avLst/>
          </a:prstGeom>
          <a:noFill/>
          <a:ln w="9525" cap="flat" cmpd="sng">
            <a:solidFill>
              <a:srgbClr val="FF0000"/>
            </a:solidFill>
            <a:prstDash val="solid"/>
            <a:round/>
            <a:headEnd type="none" w="med" len="med"/>
            <a:tailEnd type="none" w="med" len="med"/>
          </a:ln>
        </p:spPr>
      </p:cxnSp>
      <p:cxnSp>
        <p:nvCxnSpPr>
          <p:cNvPr id="238" name="Google Shape;238;p23"/>
          <p:cNvCxnSpPr/>
          <p:nvPr/>
        </p:nvCxnSpPr>
        <p:spPr>
          <a:xfrm>
            <a:off x="7738300" y="1794325"/>
            <a:ext cx="192900" cy="689100"/>
          </a:xfrm>
          <a:prstGeom prst="straightConnector1">
            <a:avLst/>
          </a:prstGeom>
          <a:noFill/>
          <a:ln w="9525" cap="flat" cmpd="sng">
            <a:solidFill>
              <a:srgbClr val="FF0000"/>
            </a:solidFill>
            <a:prstDash val="solid"/>
            <a:round/>
            <a:headEnd type="none" w="med" len="med"/>
            <a:tailEnd type="none" w="med" len="med"/>
          </a:ln>
        </p:spPr>
      </p:cxnSp>
      <p:sp>
        <p:nvSpPr>
          <p:cNvPr id="239" name="Google Shape;239;p23"/>
          <p:cNvSpPr txBox="1"/>
          <p:nvPr/>
        </p:nvSpPr>
        <p:spPr>
          <a:xfrm>
            <a:off x="4780350" y="1440050"/>
            <a:ext cx="753000" cy="507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700">
                <a:latin typeface="Open Sans"/>
                <a:ea typeface="Open Sans"/>
                <a:cs typeface="Open Sans"/>
                <a:sym typeface="Open Sans"/>
              </a:rPr>
              <a:t>Not customized to page</a:t>
            </a:r>
            <a:endParaRPr sz="700">
              <a:latin typeface="Open Sans"/>
              <a:ea typeface="Open Sans"/>
              <a:cs typeface="Open Sans"/>
              <a:sym typeface="Open Sans"/>
            </a:endParaRPr>
          </a:p>
        </p:txBody>
      </p:sp>
      <p:sp>
        <p:nvSpPr>
          <p:cNvPr id="240" name="Google Shape;240;p23"/>
          <p:cNvSpPr txBox="1"/>
          <p:nvPr/>
        </p:nvSpPr>
        <p:spPr>
          <a:xfrm>
            <a:off x="7865775" y="2427850"/>
            <a:ext cx="1071600" cy="800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800">
                <a:latin typeface="Open Sans"/>
                <a:ea typeface="Open Sans"/>
                <a:cs typeface="Open Sans"/>
                <a:sym typeface="Open Sans"/>
              </a:rPr>
              <a:t>Site buffers indefinitely if button is pressed when no file is uploaded</a:t>
            </a:r>
            <a:endParaRPr sz="800">
              <a:latin typeface="Open Sans"/>
              <a:ea typeface="Open Sans"/>
              <a:cs typeface="Open Sans"/>
              <a:sym typeface="Open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Google Shape;245;p24"/>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Frontend Changes</a:t>
            </a:r>
            <a:endParaRPr/>
          </a:p>
        </p:txBody>
      </p:sp>
      <p:sp>
        <p:nvSpPr>
          <p:cNvPr id="246" name="Google Shape;246;p24"/>
          <p:cNvSpPr txBox="1">
            <a:spLocks noGrp="1"/>
          </p:cNvSpPr>
          <p:nvPr>
            <p:ph type="body" idx="1"/>
          </p:nvPr>
        </p:nvSpPr>
        <p:spPr>
          <a:xfrm>
            <a:off x="291050" y="1119675"/>
            <a:ext cx="8520600" cy="3354000"/>
          </a:xfrm>
          <a:prstGeom prst="rect">
            <a:avLst/>
          </a:prstGeom>
        </p:spPr>
        <p:txBody>
          <a:bodyPr spcFirstLastPara="1" wrap="square" lIns="91425" tIns="91425" rIns="91425" bIns="91425" anchor="t" anchorCtr="0">
            <a:normAutofit/>
          </a:bodyPr>
          <a:lstStyle/>
          <a:p>
            <a:pPr marL="457200" lvl="0" indent="-317500" algn="l" rtl="0">
              <a:lnSpc>
                <a:spcPct val="100000"/>
              </a:lnSpc>
              <a:spcBef>
                <a:spcPts val="0"/>
              </a:spcBef>
              <a:spcAft>
                <a:spcPts val="0"/>
              </a:spcAft>
              <a:buSzPts val="1400"/>
              <a:buFont typeface="Playfair Display"/>
              <a:buChar char="-"/>
            </a:pPr>
            <a:r>
              <a:rPr lang="en">
                <a:latin typeface="Playfair Display"/>
                <a:ea typeface="Playfair Display"/>
                <a:cs typeface="Playfair Display"/>
                <a:sym typeface="Playfair Display"/>
              </a:rPr>
              <a:t>Removed components outside of scope</a:t>
            </a:r>
            <a:endParaRPr>
              <a:latin typeface="Playfair Display"/>
              <a:ea typeface="Playfair Display"/>
              <a:cs typeface="Playfair Display"/>
              <a:sym typeface="Playfair Display"/>
            </a:endParaRPr>
          </a:p>
          <a:p>
            <a:pPr marL="457200" lvl="0" indent="-317500" algn="l" rtl="0">
              <a:lnSpc>
                <a:spcPct val="100000"/>
              </a:lnSpc>
              <a:spcBef>
                <a:spcPts val="0"/>
              </a:spcBef>
              <a:spcAft>
                <a:spcPts val="0"/>
              </a:spcAft>
              <a:buSzPts val="1400"/>
              <a:buFont typeface="Playfair Display"/>
              <a:buChar char="-"/>
            </a:pPr>
            <a:r>
              <a:rPr lang="en">
                <a:latin typeface="Playfair Display"/>
                <a:ea typeface="Playfair Display"/>
                <a:cs typeface="Playfair Display"/>
                <a:sym typeface="Playfair Display"/>
              </a:rPr>
              <a:t>Altered page navigation and fixed typos</a:t>
            </a:r>
            <a:endParaRPr>
              <a:latin typeface="Playfair Display"/>
              <a:ea typeface="Playfair Display"/>
              <a:cs typeface="Playfair Display"/>
              <a:sym typeface="Playfair Display"/>
            </a:endParaRPr>
          </a:p>
          <a:p>
            <a:pPr marL="457200" lvl="0" indent="0" algn="l" rtl="0">
              <a:lnSpc>
                <a:spcPct val="100000"/>
              </a:lnSpc>
              <a:spcBef>
                <a:spcPts val="0"/>
              </a:spcBef>
              <a:spcAft>
                <a:spcPts val="0"/>
              </a:spcAft>
              <a:buNone/>
            </a:pPr>
            <a:endParaRPr>
              <a:latin typeface="Playfair Display"/>
              <a:ea typeface="Playfair Display"/>
              <a:cs typeface="Playfair Display"/>
              <a:sym typeface="Playfair Display"/>
            </a:endParaRPr>
          </a:p>
        </p:txBody>
      </p:sp>
      <p:pic>
        <p:nvPicPr>
          <p:cNvPr id="247" name="Google Shape;247;p24"/>
          <p:cNvPicPr preferRelativeResize="0"/>
          <p:nvPr/>
        </p:nvPicPr>
        <p:blipFill>
          <a:blip r:embed="rId3">
            <a:alphaModFix/>
          </a:blip>
          <a:stretch>
            <a:fillRect/>
          </a:stretch>
        </p:blipFill>
        <p:spPr>
          <a:xfrm>
            <a:off x="580450" y="1934375"/>
            <a:ext cx="7476424" cy="2558374"/>
          </a:xfrm>
          <a:prstGeom prst="rect">
            <a:avLst/>
          </a:prstGeom>
          <a:noFill/>
          <a:ln>
            <a:noFill/>
          </a:ln>
          <a:effectLst>
            <a:outerShdw blurRad="171450" dist="57150" dir="5400000" algn="bl" rotWithShape="0">
              <a:srgbClr val="000000">
                <a:alpha val="50000"/>
              </a:srgbClr>
            </a:outerShdw>
          </a:effectLst>
        </p:spPr>
      </p:pic>
      <p:pic>
        <p:nvPicPr>
          <p:cNvPr id="248" name="Google Shape;248;p24"/>
          <p:cNvPicPr preferRelativeResize="0"/>
          <p:nvPr/>
        </p:nvPicPr>
        <p:blipFill>
          <a:blip r:embed="rId4">
            <a:alphaModFix/>
          </a:blip>
          <a:stretch>
            <a:fillRect/>
          </a:stretch>
        </p:blipFill>
        <p:spPr>
          <a:xfrm>
            <a:off x="6159073" y="783773"/>
            <a:ext cx="2724901" cy="763200"/>
          </a:xfrm>
          <a:prstGeom prst="rect">
            <a:avLst/>
          </a:prstGeom>
          <a:noFill/>
          <a:ln>
            <a:noFill/>
          </a:ln>
          <a:effectLst>
            <a:outerShdw blurRad="57150" dist="19050" dir="5400000" algn="bl" rotWithShape="0">
              <a:srgbClr val="000000">
                <a:alpha val="50000"/>
              </a:srgbClr>
            </a:outerShdw>
          </a:effectLst>
        </p:spPr>
      </p:pic>
      <p:sp>
        <p:nvSpPr>
          <p:cNvPr id="249" name="Google Shape;249;p24"/>
          <p:cNvSpPr/>
          <p:nvPr/>
        </p:nvSpPr>
        <p:spPr>
          <a:xfrm>
            <a:off x="4024063" y="3982825"/>
            <a:ext cx="589200" cy="385800"/>
          </a:xfrm>
          <a:prstGeom prst="ellipse">
            <a:avLst/>
          </a:prstGeom>
          <a:no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24"/>
          <p:cNvSpPr txBox="1"/>
          <p:nvPr/>
        </p:nvSpPr>
        <p:spPr>
          <a:xfrm>
            <a:off x="5281775" y="3876025"/>
            <a:ext cx="13713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a:latin typeface="Open Sans"/>
                <a:ea typeface="Open Sans"/>
                <a:cs typeface="Open Sans"/>
                <a:sym typeface="Open Sans"/>
              </a:rPr>
              <a:t>Disabled buttons until file uploaded</a:t>
            </a:r>
            <a:endParaRPr sz="1000">
              <a:latin typeface="Open Sans"/>
              <a:ea typeface="Open Sans"/>
              <a:cs typeface="Open Sans"/>
              <a:sym typeface="Open Sans"/>
            </a:endParaRPr>
          </a:p>
        </p:txBody>
      </p:sp>
      <p:sp>
        <p:nvSpPr>
          <p:cNvPr id="251" name="Google Shape;251;p24"/>
          <p:cNvSpPr txBox="1"/>
          <p:nvPr/>
        </p:nvSpPr>
        <p:spPr>
          <a:xfrm>
            <a:off x="5433375" y="2410200"/>
            <a:ext cx="20625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900">
                <a:latin typeface="Open Sans"/>
                <a:ea typeface="Open Sans"/>
                <a:cs typeface="Open Sans"/>
                <a:sym typeface="Open Sans"/>
              </a:rPr>
              <a:t>Implemented page limits</a:t>
            </a:r>
            <a:endParaRPr sz="900">
              <a:latin typeface="Open Sans"/>
              <a:ea typeface="Open Sans"/>
              <a:cs typeface="Open Sans"/>
              <a:sym typeface="Open Sans"/>
            </a:endParaRPr>
          </a:p>
        </p:txBody>
      </p:sp>
      <p:sp>
        <p:nvSpPr>
          <p:cNvPr id="252" name="Google Shape;252;p24"/>
          <p:cNvSpPr/>
          <p:nvPr/>
        </p:nvSpPr>
        <p:spPr>
          <a:xfrm>
            <a:off x="3855375" y="2618475"/>
            <a:ext cx="909600" cy="182700"/>
          </a:xfrm>
          <a:prstGeom prst="ellipse">
            <a:avLst/>
          </a:prstGeom>
          <a:noFill/>
          <a:ln w="9525" cap="flat" cmpd="sng">
            <a:solidFill>
              <a:srgbClr val="FF0000"/>
            </a:solidFill>
            <a:prstDash val="solid"/>
            <a:round/>
            <a:headEnd type="none" w="sm" len="sm"/>
            <a:tailEnd type="none" w="sm" len="sm"/>
          </a:ln>
          <a:effectLst>
            <a:outerShdw blurRad="171450" dist="571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53" name="Google Shape;253;p24"/>
          <p:cNvCxnSpPr>
            <a:endCxn id="251" idx="1"/>
          </p:cNvCxnSpPr>
          <p:nvPr/>
        </p:nvCxnSpPr>
        <p:spPr>
          <a:xfrm rot="10800000" flipH="1">
            <a:off x="4764975" y="2571750"/>
            <a:ext cx="668400" cy="138000"/>
          </a:xfrm>
          <a:prstGeom prst="straightConnector1">
            <a:avLst/>
          </a:prstGeom>
          <a:noFill/>
          <a:ln w="9525" cap="flat" cmpd="sng">
            <a:solidFill>
              <a:srgbClr val="FF0000"/>
            </a:solidFill>
            <a:prstDash val="solid"/>
            <a:round/>
            <a:headEnd type="none" w="med" len="med"/>
            <a:tailEnd type="none" w="med" len="med"/>
          </a:ln>
        </p:spPr>
      </p:cxnSp>
      <p:cxnSp>
        <p:nvCxnSpPr>
          <p:cNvPr id="254" name="Google Shape;254;p24"/>
          <p:cNvCxnSpPr/>
          <p:nvPr/>
        </p:nvCxnSpPr>
        <p:spPr>
          <a:xfrm rot="10800000" flipH="1">
            <a:off x="6081075" y="1567650"/>
            <a:ext cx="337800" cy="882000"/>
          </a:xfrm>
          <a:prstGeom prst="straightConnector1">
            <a:avLst/>
          </a:prstGeom>
          <a:noFill/>
          <a:ln w="9525" cap="flat" cmpd="sng">
            <a:solidFill>
              <a:srgbClr val="FF0000"/>
            </a:solidFill>
            <a:prstDash val="solid"/>
            <a:round/>
            <a:headEnd type="none" w="med" len="med"/>
            <a:tailEnd type="triangle" w="med" len="med"/>
          </a:ln>
        </p:spPr>
      </p:cxnSp>
      <p:cxnSp>
        <p:nvCxnSpPr>
          <p:cNvPr id="255" name="Google Shape;255;p24"/>
          <p:cNvCxnSpPr>
            <a:stCxn id="249" idx="6"/>
          </p:cNvCxnSpPr>
          <p:nvPr/>
        </p:nvCxnSpPr>
        <p:spPr>
          <a:xfrm rot="10800000" flipH="1">
            <a:off x="4613263" y="4075825"/>
            <a:ext cx="727200" cy="99900"/>
          </a:xfrm>
          <a:prstGeom prst="straightConnector1">
            <a:avLst/>
          </a:prstGeom>
          <a:noFill/>
          <a:ln w="9525" cap="flat" cmpd="sng">
            <a:solidFill>
              <a:srgbClr val="FF0000"/>
            </a:solidFill>
            <a:prstDash val="solid"/>
            <a:round/>
            <a:headEnd type="none" w="med" len="med"/>
            <a:tailEnd type="none" w="med" len="med"/>
          </a:ln>
        </p:spPr>
      </p:cxnSp>
      <p:sp>
        <p:nvSpPr>
          <p:cNvPr id="256" name="Google Shape;256;p24"/>
          <p:cNvSpPr/>
          <p:nvPr/>
        </p:nvSpPr>
        <p:spPr>
          <a:xfrm>
            <a:off x="833775" y="1974200"/>
            <a:ext cx="706200" cy="279000"/>
          </a:xfrm>
          <a:prstGeom prst="ellipse">
            <a:avLst/>
          </a:prstGeom>
          <a:no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24"/>
          <p:cNvSpPr txBox="1"/>
          <p:nvPr/>
        </p:nvSpPr>
        <p:spPr>
          <a:xfrm>
            <a:off x="885450" y="2515125"/>
            <a:ext cx="816600" cy="646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a:latin typeface="Open Sans"/>
                <a:ea typeface="Open Sans"/>
                <a:cs typeface="Open Sans"/>
                <a:sym typeface="Open Sans"/>
              </a:rPr>
              <a:t>Custom page labels</a:t>
            </a:r>
            <a:endParaRPr sz="1000">
              <a:latin typeface="Open Sans"/>
              <a:ea typeface="Open Sans"/>
              <a:cs typeface="Open Sans"/>
              <a:sym typeface="Open Sans"/>
            </a:endParaRPr>
          </a:p>
        </p:txBody>
      </p:sp>
      <p:cxnSp>
        <p:nvCxnSpPr>
          <p:cNvPr id="258" name="Google Shape;258;p24"/>
          <p:cNvCxnSpPr>
            <a:stCxn id="256" idx="4"/>
          </p:cNvCxnSpPr>
          <p:nvPr/>
        </p:nvCxnSpPr>
        <p:spPr>
          <a:xfrm flipH="1">
            <a:off x="1171575" y="2253200"/>
            <a:ext cx="15300" cy="320400"/>
          </a:xfrm>
          <a:prstGeom prst="straightConnector1">
            <a:avLst/>
          </a:prstGeom>
          <a:noFill/>
          <a:ln w="9525" cap="flat" cmpd="sng">
            <a:solidFill>
              <a:srgbClr val="FF0000"/>
            </a:solidFill>
            <a:prstDash val="solid"/>
            <a:round/>
            <a:headEnd type="none" w="med" len="med"/>
            <a:tailEnd type="none" w="med" len="med"/>
          </a:ln>
        </p:spPr>
      </p:cxn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Google Shape;263;p25"/>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Summary Database</a:t>
            </a:r>
            <a:endParaRPr/>
          </a:p>
        </p:txBody>
      </p:sp>
      <p:sp>
        <p:nvSpPr>
          <p:cNvPr id="264" name="Google Shape;264;p25"/>
          <p:cNvSpPr txBox="1">
            <a:spLocks noGrp="1"/>
          </p:cNvSpPr>
          <p:nvPr>
            <p:ph type="body" idx="1"/>
          </p:nvPr>
        </p:nvSpPr>
        <p:spPr>
          <a:xfrm>
            <a:off x="311700" y="1225225"/>
            <a:ext cx="4374600" cy="3354000"/>
          </a:xfrm>
          <a:prstGeom prst="rect">
            <a:avLst/>
          </a:prstGeom>
        </p:spPr>
        <p:txBody>
          <a:bodyPr spcFirstLastPara="1" wrap="square" lIns="91425" tIns="91425" rIns="91425" bIns="91425" anchor="ctr" anchorCtr="0">
            <a:normAutofit/>
          </a:bodyPr>
          <a:lstStyle/>
          <a:p>
            <a:pPr marL="457200" lvl="0" indent="-342900" algn="l" rtl="0">
              <a:lnSpc>
                <a:spcPct val="100000"/>
              </a:lnSpc>
              <a:spcBef>
                <a:spcPts val="0"/>
              </a:spcBef>
              <a:spcAft>
                <a:spcPts val="0"/>
              </a:spcAft>
              <a:buSzPts val="1800"/>
              <a:buFont typeface="Playfair Display"/>
              <a:buChar char="-"/>
            </a:pPr>
            <a:r>
              <a:rPr lang="en">
                <a:latin typeface="Playfair Display"/>
                <a:ea typeface="Playfair Display"/>
                <a:cs typeface="Playfair Display"/>
                <a:sym typeface="Playfair Display"/>
              </a:rPr>
              <a:t>Used to view summaries produced by pipeline</a:t>
            </a:r>
            <a:endParaRPr>
              <a:latin typeface="Playfair Display"/>
              <a:ea typeface="Playfair Display"/>
              <a:cs typeface="Playfair Display"/>
              <a:sym typeface="Playfair Display"/>
            </a:endParaRPr>
          </a:p>
          <a:p>
            <a:pPr marL="457200" lvl="0" indent="-342900" algn="l" rtl="0">
              <a:lnSpc>
                <a:spcPct val="100000"/>
              </a:lnSpc>
              <a:spcBef>
                <a:spcPts val="0"/>
              </a:spcBef>
              <a:spcAft>
                <a:spcPts val="0"/>
              </a:spcAft>
              <a:buSzPts val="1800"/>
              <a:buFont typeface="Playfair Display"/>
              <a:buChar char="-"/>
            </a:pPr>
            <a:r>
              <a:rPr lang="en">
                <a:latin typeface="Playfair Display"/>
                <a:ea typeface="Playfair Display"/>
                <a:cs typeface="Playfair Display"/>
                <a:sym typeface="Playfair Display"/>
              </a:rPr>
              <a:t>Searchable by chapter name or ID</a:t>
            </a:r>
            <a:endParaRPr>
              <a:latin typeface="Playfair Display"/>
              <a:ea typeface="Playfair Display"/>
              <a:cs typeface="Playfair Display"/>
              <a:sym typeface="Playfair Display"/>
            </a:endParaRPr>
          </a:p>
          <a:p>
            <a:pPr marL="457200" lvl="0" indent="-342900" algn="l" rtl="0">
              <a:lnSpc>
                <a:spcPct val="100000"/>
              </a:lnSpc>
              <a:spcBef>
                <a:spcPts val="0"/>
              </a:spcBef>
              <a:spcAft>
                <a:spcPts val="0"/>
              </a:spcAft>
              <a:buSzPts val="1800"/>
              <a:buFont typeface="Playfair Display"/>
              <a:buChar char="-"/>
            </a:pPr>
            <a:r>
              <a:rPr lang="en">
                <a:latin typeface="Playfair Display"/>
                <a:ea typeface="Playfair Display"/>
                <a:cs typeface="Playfair Display"/>
                <a:sym typeface="Playfair Display"/>
              </a:rPr>
              <a:t>Display useful metrics like algo used</a:t>
            </a:r>
            <a:endParaRPr>
              <a:latin typeface="Playfair Display"/>
              <a:ea typeface="Playfair Display"/>
              <a:cs typeface="Playfair Display"/>
              <a:sym typeface="Playfair Display"/>
            </a:endParaRPr>
          </a:p>
          <a:p>
            <a:pPr marL="0" lvl="0" indent="0" algn="l" rtl="0">
              <a:spcBef>
                <a:spcPts val="0"/>
              </a:spcBef>
              <a:spcAft>
                <a:spcPts val="1200"/>
              </a:spcAft>
              <a:buNone/>
            </a:pPr>
            <a:endParaRPr>
              <a:latin typeface="Playfair Display"/>
              <a:ea typeface="Playfair Display"/>
              <a:cs typeface="Playfair Display"/>
              <a:sym typeface="Playfair Display"/>
            </a:endParaRPr>
          </a:p>
        </p:txBody>
      </p:sp>
      <p:pic>
        <p:nvPicPr>
          <p:cNvPr id="265" name="Google Shape;265;p25"/>
          <p:cNvPicPr preferRelativeResize="0"/>
          <p:nvPr/>
        </p:nvPicPr>
        <p:blipFill rotWithShape="1">
          <a:blip r:embed="rId3">
            <a:alphaModFix/>
          </a:blip>
          <a:srcRect l="14047" t="4574" r="12097" b="5188"/>
          <a:stretch/>
        </p:blipFill>
        <p:spPr>
          <a:xfrm>
            <a:off x="5493325" y="315925"/>
            <a:ext cx="3102225" cy="4295824"/>
          </a:xfrm>
          <a:prstGeom prst="rect">
            <a:avLst/>
          </a:prstGeom>
          <a:noFill/>
          <a:ln>
            <a:noFill/>
          </a:ln>
          <a:effectLst>
            <a:outerShdw blurRad="214313" dist="57150" dir="5400000" algn="bl" rotWithShape="0">
              <a:schemeClr val="dk1">
                <a:alpha val="50000"/>
              </a:schemeClr>
            </a:outerShdw>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Google Shape;270;p26"/>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Future Plans</a:t>
            </a:r>
            <a:endParaRPr/>
          </a:p>
        </p:txBody>
      </p:sp>
      <p:sp>
        <p:nvSpPr>
          <p:cNvPr id="271" name="Google Shape;271;p26"/>
          <p:cNvSpPr txBox="1">
            <a:spLocks noGrp="1"/>
          </p:cNvSpPr>
          <p:nvPr>
            <p:ph type="body" idx="1"/>
          </p:nvPr>
        </p:nvSpPr>
        <p:spPr>
          <a:xfrm>
            <a:off x="311700" y="1149025"/>
            <a:ext cx="8520600" cy="33540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Char char="❖"/>
            </a:pPr>
            <a:r>
              <a:rPr lang="en"/>
              <a:t>Implement summarize functionality for website</a:t>
            </a:r>
            <a:endParaRPr/>
          </a:p>
          <a:p>
            <a:pPr marL="457200" lvl="0" indent="-342900" algn="l" rtl="0">
              <a:spcBef>
                <a:spcPts val="0"/>
              </a:spcBef>
              <a:spcAft>
                <a:spcPts val="0"/>
              </a:spcAft>
              <a:buSzPts val="1800"/>
              <a:buChar char="❖"/>
            </a:pPr>
            <a:r>
              <a:rPr lang="en"/>
              <a:t>Explore different text extraction methods for cleaner and more complete output</a:t>
            </a:r>
            <a:endParaRPr/>
          </a:p>
          <a:p>
            <a:pPr marL="457200" lvl="0" indent="-342900" algn="l" rtl="0">
              <a:spcBef>
                <a:spcPts val="0"/>
              </a:spcBef>
              <a:spcAft>
                <a:spcPts val="0"/>
              </a:spcAft>
              <a:buSzPts val="1800"/>
              <a:buChar char="❖"/>
            </a:pPr>
            <a:r>
              <a:rPr lang="en"/>
              <a:t>Eventually implement with VTechWorks</a:t>
            </a:r>
            <a:endParaRPr/>
          </a:p>
          <a:p>
            <a:pPr marL="457200" lvl="0" indent="-342900" algn="l" rtl="0">
              <a:spcBef>
                <a:spcPts val="0"/>
              </a:spcBef>
              <a:spcAft>
                <a:spcPts val="0"/>
              </a:spcAft>
              <a:buSzPts val="1800"/>
              <a:buChar char="❖"/>
            </a:pPr>
            <a:r>
              <a:rPr lang="en"/>
              <a:t>UI alterations</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276" name="Google Shape;276;p27"/>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latin typeface="Playfair Display"/>
                <a:ea typeface="Playfair Display"/>
                <a:cs typeface="Playfair Display"/>
                <a:sym typeface="Playfair Display"/>
              </a:rPr>
              <a:t>Acknowledgements</a:t>
            </a:r>
            <a:endParaRPr/>
          </a:p>
        </p:txBody>
      </p:sp>
      <p:sp>
        <p:nvSpPr>
          <p:cNvPr id="277" name="Google Shape;277;p27"/>
          <p:cNvSpPr txBox="1">
            <a:spLocks noGrp="1"/>
          </p:cNvSpPr>
          <p:nvPr>
            <p:ph type="body" idx="1"/>
          </p:nvPr>
        </p:nvSpPr>
        <p:spPr>
          <a:xfrm>
            <a:off x="311700" y="1225225"/>
            <a:ext cx="8520600" cy="33540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1900">
                <a:latin typeface="Playfair Display"/>
                <a:ea typeface="Playfair Display"/>
                <a:cs typeface="Playfair Display"/>
                <a:sym typeface="Playfair Display"/>
              </a:rPr>
              <a:t>Thanks to Aman Ahuja, Alan Devera, Edward Alan Fox, and others for the research in Object Detection in ETDs.</a:t>
            </a:r>
            <a:endParaRPr sz="1900">
              <a:latin typeface="Playfair Display"/>
              <a:ea typeface="Playfair Display"/>
              <a:cs typeface="Playfair Display"/>
              <a:sym typeface="Playfair Display"/>
            </a:endParaRPr>
          </a:p>
          <a:p>
            <a:pPr marL="0" lvl="0" indent="0" algn="l" rtl="0">
              <a:spcBef>
                <a:spcPts val="1200"/>
              </a:spcBef>
              <a:spcAft>
                <a:spcPts val="0"/>
              </a:spcAft>
              <a:buNone/>
            </a:pPr>
            <a:endParaRPr sz="1900">
              <a:latin typeface="Playfair Display"/>
              <a:ea typeface="Playfair Display"/>
              <a:cs typeface="Playfair Display"/>
              <a:sym typeface="Playfair Display"/>
            </a:endParaRPr>
          </a:p>
          <a:p>
            <a:pPr marL="0" lvl="0" indent="0" algn="l" rtl="0">
              <a:spcBef>
                <a:spcPts val="1200"/>
              </a:spcBef>
              <a:spcAft>
                <a:spcPts val="1200"/>
              </a:spcAft>
              <a:buNone/>
            </a:pPr>
            <a:r>
              <a:rPr lang="en" sz="1900">
                <a:latin typeface="Playfair Display"/>
                <a:ea typeface="Playfair Display"/>
                <a:cs typeface="Playfair Display"/>
                <a:sym typeface="Playfair Display"/>
              </a:rPr>
              <a:t>Thanks to the CS5604 Fall 2022 team guided by Dhanush Dinesh involved in creating the base frontend for our project. </a:t>
            </a:r>
            <a:endParaRPr sz="1900">
              <a:latin typeface="Playfair Display"/>
              <a:ea typeface="Playfair Display"/>
              <a:cs typeface="Playfair Display"/>
              <a:sym typeface="Playfair Display"/>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2" name="Google Shape;282;p28"/>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latin typeface="Playfair Display"/>
                <a:ea typeface="Playfair Display"/>
                <a:cs typeface="Playfair Display"/>
                <a:sym typeface="Playfair Display"/>
              </a:rPr>
              <a:t>Acknowledgements</a:t>
            </a:r>
            <a:endParaRPr>
              <a:latin typeface="Playfair Display"/>
              <a:ea typeface="Playfair Display"/>
              <a:cs typeface="Playfair Display"/>
              <a:sym typeface="Playfair Display"/>
            </a:endParaRPr>
          </a:p>
        </p:txBody>
      </p:sp>
      <p:sp>
        <p:nvSpPr>
          <p:cNvPr id="283" name="Google Shape;283;p28"/>
          <p:cNvSpPr txBox="1">
            <a:spLocks noGrp="1"/>
          </p:cNvSpPr>
          <p:nvPr>
            <p:ph type="body" idx="1"/>
          </p:nvPr>
        </p:nvSpPr>
        <p:spPr>
          <a:xfrm>
            <a:off x="311700" y="1225225"/>
            <a:ext cx="8520600" cy="33540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en" sz="1900">
                <a:latin typeface="Playfair Display"/>
                <a:ea typeface="Playfair Display"/>
                <a:cs typeface="Playfair Display"/>
                <a:sym typeface="Playfair Display"/>
              </a:rPr>
              <a:t>Special thanks to Bipasha Banerjee for providing us with the opportunity to work with a great client on such a meaningful project. Also, to Dr. Fox for guiding and informing the process thus far.  </a:t>
            </a:r>
            <a:endParaRPr>
              <a:latin typeface="Playfair Display"/>
              <a:ea typeface="Playfair Display"/>
              <a:cs typeface="Playfair Display"/>
              <a:sym typeface="Playfair Display"/>
            </a:endParaRPr>
          </a:p>
        </p:txBody>
      </p:sp>
      <p:pic>
        <p:nvPicPr>
          <p:cNvPr id="284" name="Google Shape;284;p28"/>
          <p:cNvPicPr preferRelativeResize="0"/>
          <p:nvPr/>
        </p:nvPicPr>
        <p:blipFill>
          <a:blip r:embed="rId3">
            <a:alphaModFix/>
          </a:blip>
          <a:stretch>
            <a:fillRect/>
          </a:stretch>
        </p:blipFill>
        <p:spPr>
          <a:xfrm>
            <a:off x="1374325" y="2477175"/>
            <a:ext cx="2217575" cy="2217575"/>
          </a:xfrm>
          <a:prstGeom prst="rect">
            <a:avLst/>
          </a:prstGeom>
          <a:noFill/>
          <a:ln>
            <a:noFill/>
          </a:ln>
        </p:spPr>
      </p:pic>
      <p:pic>
        <p:nvPicPr>
          <p:cNvPr id="285" name="Google Shape;285;p28"/>
          <p:cNvPicPr preferRelativeResize="0"/>
          <p:nvPr/>
        </p:nvPicPr>
        <p:blipFill>
          <a:blip r:embed="rId4">
            <a:alphaModFix/>
          </a:blip>
          <a:stretch>
            <a:fillRect/>
          </a:stretch>
        </p:blipFill>
        <p:spPr>
          <a:xfrm>
            <a:off x="5570175" y="2477175"/>
            <a:ext cx="2217575" cy="221757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sp>
        <p:nvSpPr>
          <p:cNvPr id="290" name="Google Shape;290;p29"/>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latin typeface="Playfair Display"/>
                <a:ea typeface="Playfair Display"/>
                <a:cs typeface="Playfair Display"/>
                <a:sym typeface="Playfair Display"/>
              </a:rPr>
              <a:t>References</a:t>
            </a:r>
            <a:endParaRPr>
              <a:latin typeface="Playfair Display"/>
              <a:ea typeface="Playfair Display"/>
              <a:cs typeface="Playfair Display"/>
              <a:sym typeface="Playfair Display"/>
            </a:endParaRPr>
          </a:p>
        </p:txBody>
      </p:sp>
      <p:sp>
        <p:nvSpPr>
          <p:cNvPr id="291" name="Google Shape;291;p29"/>
          <p:cNvSpPr txBox="1">
            <a:spLocks noGrp="1"/>
          </p:cNvSpPr>
          <p:nvPr>
            <p:ph type="body" idx="1"/>
          </p:nvPr>
        </p:nvSpPr>
        <p:spPr>
          <a:xfrm>
            <a:off x="311700" y="1225225"/>
            <a:ext cx="8520600" cy="3817800"/>
          </a:xfrm>
          <a:prstGeom prst="rect">
            <a:avLst/>
          </a:prstGeom>
        </p:spPr>
        <p:txBody>
          <a:bodyPr spcFirstLastPara="1" wrap="square" lIns="91425" tIns="91425" rIns="91425" bIns="91425" anchor="t" anchorCtr="0">
            <a:normAutofit lnSpcReduction="10000"/>
          </a:bodyPr>
          <a:lstStyle/>
          <a:p>
            <a:pPr marL="0" lvl="0" indent="0" algn="l" rtl="0">
              <a:lnSpc>
                <a:spcPct val="150000"/>
              </a:lnSpc>
              <a:spcBef>
                <a:spcPts val="0"/>
              </a:spcBef>
              <a:spcAft>
                <a:spcPts val="0"/>
              </a:spcAft>
              <a:buClr>
                <a:schemeClr val="dk1"/>
              </a:buClr>
              <a:buSzPts val="1100"/>
              <a:buFont typeface="Arial"/>
              <a:buNone/>
            </a:pPr>
            <a:r>
              <a:rPr lang="en" u="sng">
                <a:solidFill>
                  <a:schemeClr val="hlink"/>
                </a:solidFill>
                <a:latin typeface="Playfair Display"/>
                <a:ea typeface="Playfair Display"/>
                <a:cs typeface="Playfair Display"/>
                <a:sym typeface="Playfair Display"/>
                <a:hlinkClick r:id="rId3"/>
              </a:rPr>
              <a:t>Parsing electronic theses and dissertations using Object Detection</a:t>
            </a:r>
            <a:r>
              <a:rPr lang="en">
                <a:latin typeface="Playfair Display"/>
                <a:ea typeface="Playfair Display"/>
                <a:cs typeface="Playfair Display"/>
                <a:sym typeface="Playfair Display"/>
              </a:rPr>
              <a:t> (Aman Ahuja, Alan Devera, Edward Alan Fox, and others)</a:t>
            </a:r>
            <a:endParaRPr>
              <a:latin typeface="Playfair Display"/>
              <a:ea typeface="Playfair Display"/>
              <a:cs typeface="Playfair Display"/>
              <a:sym typeface="Playfair Display"/>
            </a:endParaRPr>
          </a:p>
          <a:p>
            <a:pPr marL="0" lvl="0" indent="0" algn="l" rtl="0">
              <a:spcBef>
                <a:spcPts val="1200"/>
              </a:spcBef>
              <a:spcAft>
                <a:spcPts val="0"/>
              </a:spcAft>
              <a:buNone/>
            </a:pPr>
            <a:r>
              <a:rPr lang="en" u="sng">
                <a:solidFill>
                  <a:schemeClr val="hlink"/>
                </a:solidFill>
                <a:latin typeface="Playfair Display"/>
                <a:ea typeface="Playfair Display"/>
                <a:cs typeface="Playfair Display"/>
                <a:sym typeface="Playfair Display"/>
                <a:hlinkClick r:id="rId4"/>
              </a:rPr>
              <a:t>PDF2Image Documentation</a:t>
            </a:r>
            <a:r>
              <a:rPr lang="en">
                <a:latin typeface="Playfair Display"/>
                <a:ea typeface="Playfair Display"/>
                <a:cs typeface="Playfair Display"/>
                <a:sym typeface="Playfair Display"/>
              </a:rPr>
              <a:t> </a:t>
            </a:r>
            <a:r>
              <a:rPr lang="en">
                <a:solidFill>
                  <a:srgbClr val="222222"/>
                </a:solidFill>
                <a:latin typeface="Playfair Display"/>
                <a:ea typeface="Playfair Display"/>
                <a:cs typeface="Playfair Display"/>
                <a:sym typeface="Playfair Display"/>
              </a:rPr>
              <a:t>(</a:t>
            </a:r>
            <a:r>
              <a:rPr lang="en">
                <a:solidFill>
                  <a:srgbClr val="222222"/>
                </a:solidFill>
                <a:highlight>
                  <a:srgbClr val="FCFCFC"/>
                </a:highlight>
                <a:latin typeface="Playfair Display"/>
                <a:ea typeface="Playfair Display"/>
                <a:cs typeface="Playfair Display"/>
                <a:sym typeface="Playfair Display"/>
              </a:rPr>
              <a:t>Edouard Belval)</a:t>
            </a:r>
            <a:endParaRPr>
              <a:solidFill>
                <a:srgbClr val="222222"/>
              </a:solidFill>
              <a:highlight>
                <a:srgbClr val="FCFCFC"/>
              </a:highlight>
              <a:latin typeface="Playfair Display"/>
              <a:ea typeface="Playfair Display"/>
              <a:cs typeface="Playfair Display"/>
              <a:sym typeface="Playfair Display"/>
            </a:endParaRPr>
          </a:p>
          <a:p>
            <a:pPr marL="0" lvl="0" indent="0" algn="l" rtl="0">
              <a:spcBef>
                <a:spcPts val="1200"/>
              </a:spcBef>
              <a:spcAft>
                <a:spcPts val="0"/>
              </a:spcAft>
              <a:buNone/>
            </a:pPr>
            <a:r>
              <a:rPr lang="en" u="sng">
                <a:solidFill>
                  <a:schemeClr val="hlink"/>
                </a:solidFill>
                <a:highlight>
                  <a:srgbClr val="FCFCFC"/>
                </a:highlight>
                <a:latin typeface="Playfair Display"/>
                <a:ea typeface="Playfair Display"/>
                <a:cs typeface="Playfair Display"/>
                <a:sym typeface="Playfair Display"/>
                <a:hlinkClick r:id="rId5"/>
              </a:rPr>
              <a:t>PDFPlumber Documentation</a:t>
            </a:r>
            <a:r>
              <a:rPr lang="en">
                <a:solidFill>
                  <a:srgbClr val="222222"/>
                </a:solidFill>
                <a:highlight>
                  <a:srgbClr val="FCFCFC"/>
                </a:highlight>
                <a:latin typeface="Playfair Display"/>
                <a:ea typeface="Playfair Display"/>
                <a:cs typeface="Playfair Display"/>
                <a:sym typeface="Playfair Display"/>
              </a:rPr>
              <a:t> (Jsvine)</a:t>
            </a:r>
            <a:endParaRPr>
              <a:solidFill>
                <a:srgbClr val="222222"/>
              </a:solidFill>
              <a:highlight>
                <a:srgbClr val="FCFCFC"/>
              </a:highlight>
              <a:latin typeface="Playfair Display"/>
              <a:ea typeface="Playfair Display"/>
              <a:cs typeface="Playfair Display"/>
              <a:sym typeface="Playfair Display"/>
            </a:endParaRPr>
          </a:p>
          <a:p>
            <a:pPr marL="0" lvl="0" indent="0" algn="l" rtl="0">
              <a:spcBef>
                <a:spcPts val="1200"/>
              </a:spcBef>
              <a:spcAft>
                <a:spcPts val="0"/>
              </a:spcAft>
              <a:buNone/>
            </a:pPr>
            <a:r>
              <a:rPr lang="en" u="sng">
                <a:solidFill>
                  <a:schemeClr val="hlink"/>
                </a:solidFill>
                <a:highlight>
                  <a:srgbClr val="FCFCFC"/>
                </a:highlight>
                <a:latin typeface="Playfair Display"/>
                <a:ea typeface="Playfair Display"/>
                <a:cs typeface="Playfair Display"/>
                <a:sym typeface="Playfair Display"/>
                <a:hlinkClick r:id="rId6"/>
              </a:rPr>
              <a:t>PyMuPDF Docume</a:t>
            </a:r>
            <a:r>
              <a:rPr lang="en" u="sng">
                <a:solidFill>
                  <a:srgbClr val="617D8B"/>
                </a:solidFill>
                <a:highlight>
                  <a:srgbClr val="FCFCFC"/>
                </a:highlight>
                <a:latin typeface="Playfair Display"/>
                <a:ea typeface="Playfair Display"/>
                <a:cs typeface="Playfair Display"/>
                <a:sym typeface="Playfair Display"/>
                <a:hlinkClick r:id="rId6">
                  <a:extLst>
                    <a:ext uri="{A12FA001-AC4F-418D-AE19-62706E023703}">
                      <ahyp:hlinkClr xmlns:ahyp="http://schemas.microsoft.com/office/drawing/2018/hyperlinkcolor" val="tx"/>
                    </a:ext>
                  </a:extLst>
                </a:hlinkClick>
              </a:rPr>
              <a:t>nt</a:t>
            </a:r>
            <a:r>
              <a:rPr lang="en" u="sng">
                <a:solidFill>
                  <a:schemeClr val="hlink"/>
                </a:solidFill>
                <a:highlight>
                  <a:srgbClr val="FCFCFC"/>
                </a:highlight>
                <a:latin typeface="Playfair Display"/>
                <a:ea typeface="Playfair Display"/>
                <a:cs typeface="Playfair Display"/>
                <a:sym typeface="Playfair Display"/>
                <a:hlinkClick r:id="rId6"/>
              </a:rPr>
              <a:t>ation</a:t>
            </a:r>
            <a:r>
              <a:rPr lang="en">
                <a:solidFill>
                  <a:srgbClr val="222222"/>
                </a:solidFill>
                <a:highlight>
                  <a:srgbClr val="FCFCFC"/>
                </a:highlight>
                <a:latin typeface="Playfair Display"/>
                <a:ea typeface="Playfair Display"/>
                <a:cs typeface="Playfair Display"/>
                <a:sym typeface="Playfair Display"/>
              </a:rPr>
              <a:t> (</a:t>
            </a:r>
            <a:r>
              <a:rPr lang="en">
                <a:latin typeface="Playfair Display"/>
                <a:ea typeface="Playfair Display"/>
                <a:cs typeface="Playfair Display"/>
                <a:sym typeface="Playfair Display"/>
              </a:rPr>
              <a:t>Jorj X. McKie, Ruikai Liu, Artifex)</a:t>
            </a:r>
            <a:endParaRPr>
              <a:latin typeface="Playfair Display"/>
              <a:ea typeface="Playfair Display"/>
              <a:cs typeface="Playfair Display"/>
              <a:sym typeface="Playfair Display"/>
            </a:endParaRPr>
          </a:p>
          <a:p>
            <a:pPr marL="0" lvl="0" indent="0" algn="l" rtl="0">
              <a:lnSpc>
                <a:spcPct val="150000"/>
              </a:lnSpc>
              <a:spcBef>
                <a:spcPts val="1200"/>
              </a:spcBef>
              <a:spcAft>
                <a:spcPts val="0"/>
              </a:spcAft>
              <a:buNone/>
            </a:pPr>
            <a:r>
              <a:rPr lang="en" u="sng">
                <a:solidFill>
                  <a:srgbClr val="617D8B"/>
                </a:solidFill>
                <a:latin typeface="Playfair Display"/>
                <a:ea typeface="Playfair Display"/>
                <a:cs typeface="Playfair Display"/>
                <a:sym typeface="Playfair Display"/>
                <a:hlinkClick r:id="rId7">
                  <a:extLst>
                    <a:ext uri="{A12FA001-AC4F-418D-AE19-62706E023703}">
                      <ahyp:hlinkClr xmlns:ahyp="http://schemas.microsoft.com/office/drawing/2018/hyperlinkcolor" val="tx"/>
                    </a:ext>
                  </a:extLst>
                </a:hlinkClick>
              </a:rPr>
              <a:t>Wordninja Documentation</a:t>
            </a:r>
            <a:r>
              <a:rPr lang="en">
                <a:latin typeface="Playfair Display"/>
                <a:ea typeface="Playfair Display"/>
                <a:cs typeface="Playfair Display"/>
                <a:sym typeface="Playfair Display"/>
              </a:rPr>
              <a:t> (Derek Anderson)</a:t>
            </a:r>
            <a:endParaRPr>
              <a:latin typeface="Playfair Display"/>
              <a:ea typeface="Playfair Display"/>
              <a:cs typeface="Playfair Display"/>
              <a:sym typeface="Playfair Display"/>
            </a:endParaRPr>
          </a:p>
          <a:p>
            <a:pPr marL="0" lvl="0" indent="0" algn="l" rtl="0">
              <a:lnSpc>
                <a:spcPct val="150000"/>
              </a:lnSpc>
              <a:spcBef>
                <a:spcPts val="1200"/>
              </a:spcBef>
              <a:spcAft>
                <a:spcPts val="0"/>
              </a:spcAft>
              <a:buClr>
                <a:schemeClr val="dk1"/>
              </a:buClr>
              <a:buSzPts val="1100"/>
              <a:buFont typeface="Arial"/>
              <a:buNone/>
            </a:pPr>
            <a:r>
              <a:rPr lang="en" u="sng">
                <a:solidFill>
                  <a:schemeClr val="hlink"/>
                </a:solidFill>
                <a:latin typeface="Playfair Display"/>
                <a:ea typeface="Playfair Display"/>
                <a:cs typeface="Playfair Display"/>
                <a:sym typeface="Playfair Display"/>
                <a:hlinkClick r:id="rId8"/>
              </a:rPr>
              <a:t>Yolov7 Documentation</a:t>
            </a:r>
            <a:r>
              <a:rPr lang="en">
                <a:latin typeface="Playfair Display"/>
                <a:ea typeface="Playfair Display"/>
                <a:cs typeface="Playfair Display"/>
                <a:sym typeface="Playfair Display"/>
              </a:rPr>
              <a:t> (Kin-Yiu Wong)</a:t>
            </a:r>
            <a:endParaRPr>
              <a:latin typeface="Playfair Display"/>
              <a:ea typeface="Playfair Display"/>
              <a:cs typeface="Playfair Display"/>
              <a:sym typeface="Playfair Display"/>
            </a:endParaRPr>
          </a:p>
          <a:p>
            <a:pPr marL="0" lvl="0" indent="0" algn="l" rtl="0">
              <a:lnSpc>
                <a:spcPct val="150000"/>
              </a:lnSpc>
              <a:spcBef>
                <a:spcPts val="1200"/>
              </a:spcBef>
              <a:spcAft>
                <a:spcPts val="1200"/>
              </a:spcAft>
              <a:buClr>
                <a:schemeClr val="dk1"/>
              </a:buClr>
              <a:buSzPts val="1100"/>
              <a:buFont typeface="Arial"/>
              <a:buNone/>
            </a:pPr>
            <a:endParaRPr>
              <a:latin typeface="Playfair Display"/>
              <a:ea typeface="Playfair Display"/>
              <a:cs typeface="Playfair Display"/>
              <a:sym typeface="Playfair Display"/>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sp>
        <p:nvSpPr>
          <p:cNvPr id="296" name="Google Shape;296;p30"/>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latin typeface="Playfair Display"/>
                <a:ea typeface="Playfair Display"/>
                <a:cs typeface="Playfair Display"/>
                <a:sym typeface="Playfair Display"/>
              </a:rPr>
              <a:t>References</a:t>
            </a:r>
            <a:endParaRPr>
              <a:latin typeface="Playfair Display"/>
              <a:ea typeface="Playfair Display"/>
              <a:cs typeface="Playfair Display"/>
              <a:sym typeface="Playfair Display"/>
            </a:endParaRPr>
          </a:p>
        </p:txBody>
      </p:sp>
      <p:sp>
        <p:nvSpPr>
          <p:cNvPr id="297" name="Google Shape;297;p30"/>
          <p:cNvSpPr txBox="1">
            <a:spLocks noGrp="1"/>
          </p:cNvSpPr>
          <p:nvPr>
            <p:ph type="body" idx="1"/>
          </p:nvPr>
        </p:nvSpPr>
        <p:spPr>
          <a:xfrm>
            <a:off x="311700" y="1225225"/>
            <a:ext cx="8520600" cy="3817800"/>
          </a:xfrm>
          <a:prstGeom prst="rect">
            <a:avLst/>
          </a:prstGeom>
        </p:spPr>
        <p:txBody>
          <a:bodyPr spcFirstLastPara="1" wrap="square" lIns="91425" tIns="91425" rIns="91425" bIns="91425" anchor="t" anchorCtr="0">
            <a:normAutofit lnSpcReduction="20000"/>
          </a:bodyPr>
          <a:lstStyle/>
          <a:p>
            <a:pPr marL="0" lvl="0" indent="0" algn="l" rtl="0">
              <a:lnSpc>
                <a:spcPct val="150000"/>
              </a:lnSpc>
              <a:spcBef>
                <a:spcPts val="0"/>
              </a:spcBef>
              <a:spcAft>
                <a:spcPts val="0"/>
              </a:spcAft>
              <a:buClr>
                <a:schemeClr val="dk1"/>
              </a:buClr>
              <a:buSzPts val="1100"/>
              <a:buFont typeface="Arial"/>
              <a:buNone/>
            </a:pPr>
            <a:r>
              <a:rPr lang="en" u="sng">
                <a:solidFill>
                  <a:schemeClr val="hlink"/>
                </a:solidFill>
                <a:latin typeface="Playfair Display"/>
                <a:ea typeface="Playfair Display"/>
                <a:cs typeface="Playfair Display"/>
                <a:sym typeface="Playfair Display"/>
                <a:hlinkClick r:id="rId3"/>
              </a:rPr>
              <a:t>HuggingFace</a:t>
            </a:r>
            <a:endParaRPr>
              <a:latin typeface="Playfair Display"/>
              <a:ea typeface="Playfair Display"/>
              <a:cs typeface="Playfair Display"/>
              <a:sym typeface="Playfair Display"/>
            </a:endParaRPr>
          </a:p>
          <a:p>
            <a:pPr marL="0" lvl="0" indent="0" algn="l" rtl="0">
              <a:lnSpc>
                <a:spcPct val="150000"/>
              </a:lnSpc>
              <a:spcBef>
                <a:spcPts val="1200"/>
              </a:spcBef>
              <a:spcAft>
                <a:spcPts val="0"/>
              </a:spcAft>
              <a:buClr>
                <a:schemeClr val="dk1"/>
              </a:buClr>
              <a:buSzPts val="1100"/>
              <a:buFont typeface="Arial"/>
              <a:buNone/>
            </a:pPr>
            <a:r>
              <a:rPr lang="en" u="sng">
                <a:solidFill>
                  <a:schemeClr val="hlink"/>
                </a:solidFill>
                <a:latin typeface="Playfair Display"/>
                <a:ea typeface="Playfair Display"/>
                <a:cs typeface="Playfair Display"/>
                <a:sym typeface="Playfair Display"/>
                <a:hlinkClick r:id="rId4"/>
              </a:rPr>
              <a:t>Hugging Face - BART</a:t>
            </a:r>
            <a:r>
              <a:rPr lang="en" sz="1200">
                <a:latin typeface="Playfair Display"/>
                <a:ea typeface="Playfair Display"/>
                <a:cs typeface="Playfair Display"/>
                <a:sym typeface="Playfair Display"/>
              </a:rPr>
              <a:t> (Mike Lewis, Yinhan Liu, Naman Goyal, Marjan Ghazvininejad, Abdelrahman Mohamed, Omer Levy, Ves Stoyanov, Luke Zettlemoyer)</a:t>
            </a:r>
            <a:endParaRPr sz="1200">
              <a:latin typeface="Playfair Display"/>
              <a:ea typeface="Playfair Display"/>
              <a:cs typeface="Playfair Display"/>
              <a:sym typeface="Playfair Display"/>
            </a:endParaRPr>
          </a:p>
          <a:p>
            <a:pPr marL="0" lvl="0" indent="0" algn="l" rtl="0">
              <a:lnSpc>
                <a:spcPct val="150000"/>
              </a:lnSpc>
              <a:spcBef>
                <a:spcPts val="1200"/>
              </a:spcBef>
              <a:spcAft>
                <a:spcPts val="0"/>
              </a:spcAft>
              <a:buClr>
                <a:schemeClr val="dk1"/>
              </a:buClr>
              <a:buSzPts val="1100"/>
              <a:buFont typeface="Arial"/>
              <a:buNone/>
            </a:pPr>
            <a:r>
              <a:rPr lang="en" u="sng">
                <a:solidFill>
                  <a:schemeClr val="hlink"/>
                </a:solidFill>
                <a:latin typeface="Playfair Display"/>
                <a:ea typeface="Playfair Display"/>
                <a:cs typeface="Playfair Display"/>
                <a:sym typeface="Playfair Display"/>
                <a:hlinkClick r:id="rId5"/>
              </a:rPr>
              <a:t>Hugging Face - BigBirdPegasus</a:t>
            </a:r>
            <a:r>
              <a:rPr lang="en" sz="1250">
                <a:solidFill>
                  <a:srgbClr val="4B5563"/>
                </a:solidFill>
                <a:highlight>
                  <a:srgbClr val="FFFFFF"/>
                </a:highlight>
                <a:latin typeface="Roboto"/>
                <a:ea typeface="Roboto"/>
                <a:cs typeface="Roboto"/>
                <a:sym typeface="Roboto"/>
              </a:rPr>
              <a:t> (Zaheer, Manzil and Guruganesh, Guru and Dubey, Kumar Avinava and Ainslie, Joshua and Alberti, Chris and Ontanon, Santiago and Pham, Philip and Ravula, Anirudh and Wang, Qifan and Yang, Li and others)</a:t>
            </a:r>
            <a:endParaRPr>
              <a:latin typeface="Playfair Display"/>
              <a:ea typeface="Playfair Display"/>
              <a:cs typeface="Playfair Display"/>
              <a:sym typeface="Playfair Display"/>
            </a:endParaRPr>
          </a:p>
          <a:p>
            <a:pPr marL="0" lvl="0" indent="0" algn="l" rtl="0">
              <a:lnSpc>
                <a:spcPct val="150000"/>
              </a:lnSpc>
              <a:spcBef>
                <a:spcPts val="1200"/>
              </a:spcBef>
              <a:spcAft>
                <a:spcPts val="0"/>
              </a:spcAft>
              <a:buClr>
                <a:schemeClr val="dk1"/>
              </a:buClr>
              <a:buSzPts val="1100"/>
              <a:buFont typeface="Arial"/>
              <a:buNone/>
            </a:pPr>
            <a:r>
              <a:rPr lang="en" u="sng">
                <a:solidFill>
                  <a:schemeClr val="hlink"/>
                </a:solidFill>
                <a:latin typeface="Playfair Display"/>
                <a:ea typeface="Playfair Display"/>
                <a:cs typeface="Playfair Display"/>
                <a:sym typeface="Playfair Display"/>
                <a:hlinkClick r:id="rId6"/>
              </a:rPr>
              <a:t>Hugging Face - T5</a:t>
            </a:r>
            <a:r>
              <a:rPr lang="en" sz="1250">
                <a:solidFill>
                  <a:srgbClr val="4B5563"/>
                </a:solidFill>
                <a:highlight>
                  <a:srgbClr val="FFFFFF"/>
                </a:highlight>
                <a:latin typeface="Roboto"/>
                <a:ea typeface="Roboto"/>
                <a:cs typeface="Roboto"/>
                <a:sym typeface="Roboto"/>
              </a:rPr>
              <a:t> (Colin Raffel, Noam Shazeer, Adam Roberts, Katherine Lee, Sharan Narang, Michael Matena, Yanqi Zhou, Wei Li, Peter J. Liu)</a:t>
            </a:r>
            <a:endParaRPr>
              <a:latin typeface="Playfair Display"/>
              <a:ea typeface="Playfair Display"/>
              <a:cs typeface="Playfair Display"/>
              <a:sym typeface="Playfair Display"/>
            </a:endParaRPr>
          </a:p>
          <a:p>
            <a:pPr marL="0" lvl="0" indent="0" algn="l" rtl="0">
              <a:lnSpc>
                <a:spcPct val="150000"/>
              </a:lnSpc>
              <a:spcBef>
                <a:spcPts val="1200"/>
              </a:spcBef>
              <a:spcAft>
                <a:spcPts val="1200"/>
              </a:spcAft>
              <a:buClr>
                <a:schemeClr val="dk1"/>
              </a:buClr>
              <a:buSzPts val="1100"/>
              <a:buFont typeface="Arial"/>
              <a:buNone/>
            </a:pPr>
            <a:r>
              <a:rPr lang="en" u="sng">
                <a:solidFill>
                  <a:schemeClr val="hlink"/>
                </a:solidFill>
                <a:latin typeface="Playfair Display"/>
                <a:ea typeface="Playfair Display"/>
                <a:cs typeface="Playfair Display"/>
                <a:sym typeface="Playfair Display"/>
                <a:hlinkClick r:id="rId7"/>
              </a:rPr>
              <a:t>Hugging Face - Longformer Encoder Decoder</a:t>
            </a:r>
            <a:r>
              <a:rPr lang="en" sz="1250">
                <a:solidFill>
                  <a:srgbClr val="4B5563"/>
                </a:solidFill>
                <a:highlight>
                  <a:srgbClr val="FFFFFF"/>
                </a:highlight>
                <a:latin typeface="Roboto"/>
                <a:ea typeface="Roboto"/>
                <a:cs typeface="Roboto"/>
                <a:sym typeface="Roboto"/>
              </a:rPr>
              <a:t> (Iz Beltagy, Matthew E. Peters, Arman Cohan)</a:t>
            </a:r>
            <a:endParaRPr>
              <a:latin typeface="Playfair Display"/>
              <a:ea typeface="Playfair Display"/>
              <a:cs typeface="Playfair Display"/>
              <a:sym typeface="Playfair Display"/>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Google Shape;69;p14"/>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latin typeface="Playfair Display"/>
                <a:ea typeface="Playfair Display"/>
                <a:cs typeface="Playfair Display"/>
                <a:sym typeface="Playfair Display"/>
              </a:rPr>
              <a:t>Outline</a:t>
            </a:r>
            <a:endParaRPr>
              <a:solidFill>
                <a:srgbClr val="FF0000"/>
              </a:solidFill>
              <a:latin typeface="Playfair Display"/>
              <a:ea typeface="Playfair Display"/>
              <a:cs typeface="Playfair Display"/>
              <a:sym typeface="Playfair Display"/>
            </a:endParaRPr>
          </a:p>
        </p:txBody>
      </p:sp>
      <p:grpSp>
        <p:nvGrpSpPr>
          <p:cNvPr id="70" name="Google Shape;70;p14"/>
          <p:cNvGrpSpPr/>
          <p:nvPr/>
        </p:nvGrpSpPr>
        <p:grpSpPr>
          <a:xfrm>
            <a:off x="4038" y="1242975"/>
            <a:ext cx="3558375" cy="924600"/>
            <a:chOff x="308838" y="1242975"/>
            <a:chExt cx="3558375" cy="924600"/>
          </a:xfrm>
        </p:grpSpPr>
        <p:cxnSp>
          <p:nvCxnSpPr>
            <p:cNvPr id="71" name="Google Shape;71;p14"/>
            <p:cNvCxnSpPr/>
            <p:nvPr/>
          </p:nvCxnSpPr>
          <p:spPr>
            <a:xfrm rot="10800000">
              <a:off x="2642013" y="1654113"/>
              <a:ext cx="1225200" cy="0"/>
            </a:xfrm>
            <a:prstGeom prst="straightConnector1">
              <a:avLst/>
            </a:prstGeom>
            <a:noFill/>
            <a:ln w="9525" cap="flat" cmpd="sng">
              <a:solidFill>
                <a:srgbClr val="249C90"/>
              </a:solidFill>
              <a:prstDash val="solid"/>
              <a:round/>
              <a:headEnd type="none" w="sm" len="sm"/>
              <a:tailEnd type="oval" w="med" len="med"/>
            </a:ln>
          </p:spPr>
        </p:cxnSp>
        <p:sp>
          <p:nvSpPr>
            <p:cNvPr id="72" name="Google Shape;72;p14"/>
            <p:cNvSpPr txBox="1"/>
            <p:nvPr/>
          </p:nvSpPr>
          <p:spPr>
            <a:xfrm>
              <a:off x="308838" y="1242975"/>
              <a:ext cx="2124000" cy="924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2000" b="1">
                  <a:latin typeface="Playfair Display"/>
                  <a:ea typeface="Playfair Display"/>
                  <a:cs typeface="Playfair Display"/>
                  <a:sym typeface="Playfair Display"/>
                </a:rPr>
                <a:t>Project Overview</a:t>
              </a:r>
              <a:endParaRPr sz="2000" b="1">
                <a:latin typeface="Playfair Display"/>
                <a:ea typeface="Playfair Display"/>
                <a:cs typeface="Playfair Display"/>
                <a:sym typeface="Playfair Display"/>
              </a:endParaRPr>
            </a:p>
          </p:txBody>
        </p:sp>
      </p:grpSp>
      <p:grpSp>
        <p:nvGrpSpPr>
          <p:cNvPr id="73" name="Google Shape;73;p14"/>
          <p:cNvGrpSpPr/>
          <p:nvPr/>
        </p:nvGrpSpPr>
        <p:grpSpPr>
          <a:xfrm>
            <a:off x="4038" y="2646125"/>
            <a:ext cx="3263100" cy="924600"/>
            <a:chOff x="308838" y="2646125"/>
            <a:chExt cx="3263100" cy="924600"/>
          </a:xfrm>
        </p:grpSpPr>
        <p:cxnSp>
          <p:nvCxnSpPr>
            <p:cNvPr id="74" name="Google Shape;74;p14"/>
            <p:cNvCxnSpPr/>
            <p:nvPr/>
          </p:nvCxnSpPr>
          <p:spPr>
            <a:xfrm rot="10800000">
              <a:off x="2641938" y="3108425"/>
              <a:ext cx="930000" cy="0"/>
            </a:xfrm>
            <a:prstGeom prst="straightConnector1">
              <a:avLst/>
            </a:prstGeom>
            <a:noFill/>
            <a:ln w="9525" cap="flat" cmpd="sng">
              <a:solidFill>
                <a:srgbClr val="1F887E"/>
              </a:solidFill>
              <a:prstDash val="solid"/>
              <a:round/>
              <a:headEnd type="none" w="sm" len="sm"/>
              <a:tailEnd type="oval" w="med" len="med"/>
            </a:ln>
          </p:spPr>
        </p:cxnSp>
        <p:sp>
          <p:nvSpPr>
            <p:cNvPr id="75" name="Google Shape;75;p14"/>
            <p:cNvSpPr txBox="1"/>
            <p:nvPr/>
          </p:nvSpPr>
          <p:spPr>
            <a:xfrm>
              <a:off x="308838" y="2646125"/>
              <a:ext cx="2124000" cy="924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2000" b="1">
                  <a:solidFill>
                    <a:schemeClr val="dk1"/>
                  </a:solidFill>
                  <a:latin typeface="Playfair Display"/>
                  <a:ea typeface="Playfair Display"/>
                  <a:cs typeface="Playfair Display"/>
                  <a:sym typeface="Playfair Display"/>
                </a:rPr>
                <a:t>Data Extraction</a:t>
              </a:r>
              <a:endParaRPr sz="2000" b="1">
                <a:latin typeface="Playfair Display"/>
                <a:ea typeface="Playfair Display"/>
                <a:cs typeface="Playfair Display"/>
                <a:sym typeface="Playfair Display"/>
              </a:endParaRPr>
            </a:p>
          </p:txBody>
        </p:sp>
      </p:grpSp>
      <p:grpSp>
        <p:nvGrpSpPr>
          <p:cNvPr id="76" name="Google Shape;76;p14"/>
          <p:cNvGrpSpPr/>
          <p:nvPr/>
        </p:nvGrpSpPr>
        <p:grpSpPr>
          <a:xfrm>
            <a:off x="4352938" y="3391700"/>
            <a:ext cx="4727366" cy="924600"/>
            <a:chOff x="4657738" y="3391700"/>
            <a:chExt cx="4727366" cy="924600"/>
          </a:xfrm>
        </p:grpSpPr>
        <p:cxnSp>
          <p:nvCxnSpPr>
            <p:cNvPr id="77" name="Google Shape;77;p14"/>
            <p:cNvCxnSpPr/>
            <p:nvPr/>
          </p:nvCxnSpPr>
          <p:spPr>
            <a:xfrm>
              <a:off x="4657738" y="3854000"/>
              <a:ext cx="1838700" cy="0"/>
            </a:xfrm>
            <a:prstGeom prst="straightConnector1">
              <a:avLst/>
            </a:prstGeom>
            <a:noFill/>
            <a:ln w="9525" cap="flat" cmpd="sng">
              <a:solidFill>
                <a:srgbClr val="1D7E74"/>
              </a:solidFill>
              <a:prstDash val="solid"/>
              <a:round/>
              <a:headEnd type="none" w="sm" len="sm"/>
              <a:tailEnd type="oval" w="med" len="med"/>
            </a:ln>
          </p:spPr>
        </p:cxnSp>
        <p:sp>
          <p:nvSpPr>
            <p:cNvPr id="78" name="Google Shape;78;p14"/>
            <p:cNvSpPr txBox="1"/>
            <p:nvPr/>
          </p:nvSpPr>
          <p:spPr>
            <a:xfrm>
              <a:off x="6696503" y="3391700"/>
              <a:ext cx="2688600" cy="924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2000" b="1">
                  <a:latin typeface="Playfair Display"/>
                  <a:ea typeface="Playfair Display"/>
                  <a:cs typeface="Playfair Display"/>
                  <a:sym typeface="Playfair Display"/>
                </a:rPr>
                <a:t>Summarization</a:t>
              </a:r>
              <a:endParaRPr sz="2000" b="1">
                <a:latin typeface="Playfair Display"/>
                <a:ea typeface="Playfair Display"/>
                <a:cs typeface="Playfair Display"/>
                <a:sym typeface="Playfair Display"/>
              </a:endParaRPr>
            </a:p>
          </p:txBody>
        </p:sp>
      </p:grpSp>
      <p:grpSp>
        <p:nvGrpSpPr>
          <p:cNvPr id="79" name="Google Shape;79;p14"/>
          <p:cNvGrpSpPr/>
          <p:nvPr/>
        </p:nvGrpSpPr>
        <p:grpSpPr>
          <a:xfrm>
            <a:off x="5305488" y="2313350"/>
            <a:ext cx="2546312" cy="924600"/>
            <a:chOff x="5610288" y="2313350"/>
            <a:chExt cx="2546312" cy="924600"/>
          </a:xfrm>
        </p:grpSpPr>
        <p:cxnSp>
          <p:nvCxnSpPr>
            <p:cNvPr id="80" name="Google Shape;80;p14"/>
            <p:cNvCxnSpPr/>
            <p:nvPr/>
          </p:nvCxnSpPr>
          <p:spPr>
            <a:xfrm>
              <a:off x="5610288" y="2775650"/>
              <a:ext cx="886200" cy="0"/>
            </a:xfrm>
            <a:prstGeom prst="straightConnector1">
              <a:avLst/>
            </a:prstGeom>
            <a:noFill/>
            <a:ln w="9525" cap="flat" cmpd="sng">
              <a:solidFill>
                <a:srgbClr val="1B786E"/>
              </a:solidFill>
              <a:prstDash val="solid"/>
              <a:round/>
              <a:headEnd type="none" w="sm" len="sm"/>
              <a:tailEnd type="oval" w="med" len="med"/>
            </a:ln>
          </p:spPr>
        </p:cxnSp>
        <p:sp>
          <p:nvSpPr>
            <p:cNvPr id="81" name="Google Shape;81;p14"/>
            <p:cNvSpPr txBox="1"/>
            <p:nvPr/>
          </p:nvSpPr>
          <p:spPr>
            <a:xfrm>
              <a:off x="6696499" y="2313350"/>
              <a:ext cx="1460100" cy="924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1600"/>
                </a:spcAft>
                <a:buNone/>
              </a:pPr>
              <a:r>
                <a:rPr lang="en" sz="2000" b="1">
                  <a:latin typeface="Playfair Display"/>
                  <a:ea typeface="Playfair Display"/>
                  <a:cs typeface="Playfair Display"/>
                  <a:sym typeface="Playfair Display"/>
                </a:rPr>
                <a:t>Frontend</a:t>
              </a:r>
              <a:endParaRPr sz="2000" b="1">
                <a:solidFill>
                  <a:schemeClr val="lt1"/>
                </a:solidFill>
                <a:latin typeface="Playfair Display"/>
                <a:ea typeface="Playfair Display"/>
                <a:cs typeface="Playfair Display"/>
                <a:sym typeface="Playfair Display"/>
              </a:endParaRPr>
            </a:p>
          </p:txBody>
        </p:sp>
      </p:grpSp>
      <p:grpSp>
        <p:nvGrpSpPr>
          <p:cNvPr id="82" name="Google Shape;82;p14"/>
          <p:cNvGrpSpPr/>
          <p:nvPr/>
        </p:nvGrpSpPr>
        <p:grpSpPr>
          <a:xfrm>
            <a:off x="2296436" y="654951"/>
            <a:ext cx="3922200" cy="3915924"/>
            <a:chOff x="2610905" y="610653"/>
            <a:chExt cx="3922200" cy="3922200"/>
          </a:xfrm>
        </p:grpSpPr>
        <p:sp>
          <p:nvSpPr>
            <p:cNvPr id="83" name="Google Shape;83;p14"/>
            <p:cNvSpPr/>
            <p:nvPr/>
          </p:nvSpPr>
          <p:spPr>
            <a:xfrm rot="-4980021">
              <a:off x="3204123" y="1186472"/>
              <a:ext cx="2771960" cy="2771960"/>
            </a:xfrm>
            <a:prstGeom prst="blockArc">
              <a:avLst>
                <a:gd name="adj1" fmla="val 12602522"/>
                <a:gd name="adj2" fmla="val 16867657"/>
                <a:gd name="adj3" fmla="val 20844"/>
              </a:avLst>
            </a:prstGeom>
            <a:solidFill>
              <a:srgbClr val="1F887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4"/>
            <p:cNvSpPr/>
            <p:nvPr/>
          </p:nvSpPr>
          <p:spPr>
            <a:xfrm rot="7920309">
              <a:off x="3183402" y="1183149"/>
              <a:ext cx="2777207" cy="2777207"/>
            </a:xfrm>
            <a:prstGeom prst="blockArc">
              <a:avLst>
                <a:gd name="adj1" fmla="val 12602522"/>
                <a:gd name="adj2" fmla="val 16867657"/>
                <a:gd name="adj3" fmla="val 20844"/>
              </a:avLst>
            </a:prstGeom>
            <a:solidFill>
              <a:srgbClr val="1B78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4"/>
            <p:cNvSpPr/>
            <p:nvPr/>
          </p:nvSpPr>
          <p:spPr>
            <a:xfrm rot="3600063">
              <a:off x="3186335" y="1195681"/>
              <a:ext cx="2777488" cy="2777488"/>
            </a:xfrm>
            <a:prstGeom prst="blockArc">
              <a:avLst>
                <a:gd name="adj1" fmla="val 12602522"/>
                <a:gd name="adj2" fmla="val 16867657"/>
                <a:gd name="adj3" fmla="val 20844"/>
              </a:avLst>
            </a:prstGeom>
            <a:solidFill>
              <a:srgbClr val="155B5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4"/>
            <p:cNvSpPr/>
            <p:nvPr/>
          </p:nvSpPr>
          <p:spPr>
            <a:xfrm rot="4024705">
              <a:off x="5326681" y="1940898"/>
              <a:ext cx="578477" cy="579147"/>
            </a:xfrm>
            <a:prstGeom prst="pie">
              <a:avLst>
                <a:gd name="adj1" fmla="val 6190354"/>
                <a:gd name="adj2" fmla="val 14996165"/>
              </a:avLst>
            </a:prstGeom>
            <a:solidFill>
              <a:srgbClr val="1B786E"/>
            </a:solidFill>
            <a:ln>
              <a:noFill/>
            </a:ln>
            <a:effectLst>
              <a:outerShdw blurRad="142875" algn="bl" rotWithShape="0">
                <a:srgbClr val="000000">
                  <a:alpha val="43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4"/>
            <p:cNvSpPr/>
            <p:nvPr/>
          </p:nvSpPr>
          <p:spPr>
            <a:xfrm rot="-6816027">
              <a:off x="5326729" y="1940918"/>
              <a:ext cx="578485" cy="579035"/>
            </a:xfrm>
            <a:prstGeom prst="pie">
              <a:avLst>
                <a:gd name="adj1" fmla="val 4028252"/>
                <a:gd name="adj2" fmla="val 17183677"/>
              </a:avLst>
            </a:prstGeom>
            <a:solidFill>
              <a:srgbClr val="1B78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4"/>
            <p:cNvSpPr/>
            <p:nvPr/>
          </p:nvSpPr>
          <p:spPr>
            <a:xfrm rot="-9359762">
              <a:off x="3193941" y="1176205"/>
              <a:ext cx="2777287" cy="2777287"/>
            </a:xfrm>
            <a:prstGeom prst="blockArc">
              <a:avLst>
                <a:gd name="adj1" fmla="val 12602522"/>
                <a:gd name="adj2" fmla="val 16867657"/>
                <a:gd name="adj3" fmla="val 20844"/>
              </a:avLst>
            </a:prstGeom>
            <a:solidFill>
              <a:srgbClr val="1D7E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4"/>
            <p:cNvSpPr/>
            <p:nvPr/>
          </p:nvSpPr>
          <p:spPr>
            <a:xfrm rot="-8936366">
              <a:off x="3659126" y="3173505"/>
              <a:ext cx="578551" cy="578963"/>
            </a:xfrm>
            <a:prstGeom prst="pie">
              <a:avLst>
                <a:gd name="adj1" fmla="val 6190354"/>
                <a:gd name="adj2" fmla="val 14996165"/>
              </a:avLst>
            </a:prstGeom>
            <a:solidFill>
              <a:srgbClr val="1F887E"/>
            </a:solidFill>
            <a:ln>
              <a:noFill/>
            </a:ln>
            <a:effectLst>
              <a:outerShdw blurRad="142875" algn="bl" rotWithShape="0">
                <a:srgbClr val="000000">
                  <a:alpha val="43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4"/>
            <p:cNvSpPr/>
            <p:nvPr/>
          </p:nvSpPr>
          <p:spPr>
            <a:xfrm rot="1824498">
              <a:off x="3659375" y="3173497"/>
              <a:ext cx="578475" cy="578885"/>
            </a:xfrm>
            <a:prstGeom prst="pie">
              <a:avLst>
                <a:gd name="adj1" fmla="val 4028252"/>
                <a:gd name="adj2" fmla="val 17183677"/>
              </a:avLst>
            </a:prstGeom>
            <a:solidFill>
              <a:srgbClr val="1F887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4"/>
            <p:cNvSpPr/>
            <p:nvPr/>
          </p:nvSpPr>
          <p:spPr>
            <a:xfrm rot="-600092">
              <a:off x="3198852" y="1195456"/>
              <a:ext cx="2777611" cy="2777611"/>
            </a:xfrm>
            <a:prstGeom prst="blockArc">
              <a:avLst>
                <a:gd name="adj1" fmla="val 12513247"/>
                <a:gd name="adj2" fmla="val 16867657"/>
                <a:gd name="adj3" fmla="val 20844"/>
              </a:avLst>
            </a:prstGeom>
            <a:solidFill>
              <a:srgbClr val="249C9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4"/>
            <p:cNvSpPr/>
            <p:nvPr/>
          </p:nvSpPr>
          <p:spPr>
            <a:xfrm rot="-176551">
              <a:off x="4312105" y="1195442"/>
              <a:ext cx="578563" cy="579162"/>
            </a:xfrm>
            <a:prstGeom prst="pie">
              <a:avLst>
                <a:gd name="adj1" fmla="val 6190354"/>
                <a:gd name="adj2" fmla="val 14996165"/>
              </a:avLst>
            </a:prstGeom>
            <a:solidFill>
              <a:srgbClr val="155B54"/>
            </a:solidFill>
            <a:ln>
              <a:noFill/>
            </a:ln>
            <a:effectLst>
              <a:outerShdw blurRad="142875" algn="bl" rotWithShape="0">
                <a:srgbClr val="000000">
                  <a:alpha val="43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4"/>
            <p:cNvSpPr/>
            <p:nvPr/>
          </p:nvSpPr>
          <p:spPr>
            <a:xfrm rot="10584085">
              <a:off x="4312088" y="1195622"/>
              <a:ext cx="578340" cy="578939"/>
            </a:xfrm>
            <a:prstGeom prst="pie">
              <a:avLst>
                <a:gd name="adj1" fmla="val 4028252"/>
                <a:gd name="adj2" fmla="val 17183677"/>
              </a:avLst>
            </a:prstGeom>
            <a:solidFill>
              <a:srgbClr val="155B5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4"/>
            <p:cNvSpPr/>
            <p:nvPr/>
          </p:nvSpPr>
          <p:spPr>
            <a:xfrm rot="8344778">
              <a:off x="4940929" y="3162886"/>
              <a:ext cx="578465" cy="578888"/>
            </a:xfrm>
            <a:prstGeom prst="pie">
              <a:avLst>
                <a:gd name="adj1" fmla="val 6190354"/>
                <a:gd name="adj2" fmla="val 14996165"/>
              </a:avLst>
            </a:prstGeom>
            <a:solidFill>
              <a:srgbClr val="1D7E74"/>
            </a:solidFill>
            <a:ln>
              <a:noFill/>
            </a:ln>
            <a:effectLst>
              <a:outerShdw blurRad="142875" algn="bl" rotWithShape="0">
                <a:srgbClr val="000000">
                  <a:alpha val="43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4"/>
            <p:cNvSpPr/>
            <p:nvPr/>
          </p:nvSpPr>
          <p:spPr>
            <a:xfrm rot="-2495643">
              <a:off x="4941000" y="3162728"/>
              <a:ext cx="578445" cy="579093"/>
            </a:xfrm>
            <a:prstGeom prst="pie">
              <a:avLst>
                <a:gd name="adj1" fmla="val 4028252"/>
                <a:gd name="adj2" fmla="val 17183677"/>
              </a:avLst>
            </a:prstGeom>
            <a:solidFill>
              <a:srgbClr val="1D7E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4"/>
            <p:cNvSpPr/>
            <p:nvPr/>
          </p:nvSpPr>
          <p:spPr>
            <a:xfrm rot="-4556960">
              <a:off x="3257335" y="1939059"/>
              <a:ext cx="578302" cy="578957"/>
            </a:xfrm>
            <a:prstGeom prst="pie">
              <a:avLst>
                <a:gd name="adj1" fmla="val 6190354"/>
                <a:gd name="adj2" fmla="val 14996165"/>
              </a:avLst>
            </a:prstGeom>
            <a:solidFill>
              <a:srgbClr val="249C90"/>
            </a:solidFill>
            <a:ln>
              <a:noFill/>
            </a:ln>
            <a:effectLst>
              <a:outerShdw blurRad="142875" algn="bl" rotWithShape="0">
                <a:srgbClr val="000000">
                  <a:alpha val="43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4"/>
            <p:cNvSpPr/>
            <p:nvPr/>
          </p:nvSpPr>
          <p:spPr>
            <a:xfrm rot="6204541">
              <a:off x="3257468" y="1938977"/>
              <a:ext cx="578264" cy="578917"/>
            </a:xfrm>
            <a:prstGeom prst="pie">
              <a:avLst>
                <a:gd name="adj1" fmla="val 4028252"/>
                <a:gd name="adj2" fmla="val 17183677"/>
              </a:avLst>
            </a:prstGeom>
            <a:solidFill>
              <a:srgbClr val="249C9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4"/>
            <p:cNvSpPr txBox="1"/>
            <p:nvPr/>
          </p:nvSpPr>
          <p:spPr>
            <a:xfrm>
              <a:off x="4341900" y="1271896"/>
              <a:ext cx="507900" cy="266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600" b="1">
                  <a:solidFill>
                    <a:srgbClr val="FFFFFF"/>
                  </a:solidFill>
                  <a:latin typeface="Roboto"/>
                  <a:ea typeface="Roboto"/>
                  <a:cs typeface="Roboto"/>
                  <a:sym typeface="Roboto"/>
                </a:rPr>
                <a:t>05</a:t>
              </a:r>
              <a:endParaRPr sz="1600" b="1">
                <a:solidFill>
                  <a:srgbClr val="FFFFFF"/>
                </a:solidFill>
                <a:latin typeface="Roboto"/>
                <a:ea typeface="Roboto"/>
                <a:cs typeface="Roboto"/>
                <a:sym typeface="Roboto"/>
              </a:endParaRPr>
            </a:p>
          </p:txBody>
        </p:sp>
        <p:sp>
          <p:nvSpPr>
            <p:cNvPr id="99" name="Google Shape;99;p14"/>
            <p:cNvSpPr txBox="1"/>
            <p:nvPr/>
          </p:nvSpPr>
          <p:spPr>
            <a:xfrm>
              <a:off x="3274219" y="2018364"/>
              <a:ext cx="507900" cy="266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600" b="1">
                  <a:solidFill>
                    <a:srgbClr val="FFFFFF"/>
                  </a:solidFill>
                  <a:latin typeface="Roboto"/>
                  <a:ea typeface="Roboto"/>
                  <a:cs typeface="Roboto"/>
                  <a:sym typeface="Roboto"/>
                </a:rPr>
                <a:t>01</a:t>
              </a:r>
              <a:endParaRPr sz="1600" b="1">
                <a:solidFill>
                  <a:srgbClr val="FFFFFF"/>
                </a:solidFill>
                <a:latin typeface="Roboto"/>
                <a:ea typeface="Roboto"/>
                <a:cs typeface="Roboto"/>
                <a:sym typeface="Roboto"/>
              </a:endParaRPr>
            </a:p>
          </p:txBody>
        </p:sp>
        <p:sp>
          <p:nvSpPr>
            <p:cNvPr id="100" name="Google Shape;100;p14"/>
            <p:cNvSpPr txBox="1"/>
            <p:nvPr/>
          </p:nvSpPr>
          <p:spPr>
            <a:xfrm>
              <a:off x="3685317" y="3247321"/>
              <a:ext cx="507900" cy="266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600" b="1">
                  <a:solidFill>
                    <a:srgbClr val="FFFFFF"/>
                  </a:solidFill>
                  <a:latin typeface="Roboto"/>
                  <a:ea typeface="Roboto"/>
                  <a:cs typeface="Roboto"/>
                  <a:sym typeface="Roboto"/>
                </a:rPr>
                <a:t>02</a:t>
              </a:r>
              <a:endParaRPr sz="1600" b="1">
                <a:solidFill>
                  <a:srgbClr val="FFFFFF"/>
                </a:solidFill>
                <a:latin typeface="Roboto"/>
                <a:ea typeface="Roboto"/>
                <a:cs typeface="Roboto"/>
                <a:sym typeface="Roboto"/>
              </a:endParaRPr>
            </a:p>
          </p:txBody>
        </p:sp>
        <p:sp>
          <p:nvSpPr>
            <p:cNvPr id="101" name="Google Shape;101;p14"/>
            <p:cNvSpPr txBox="1"/>
            <p:nvPr/>
          </p:nvSpPr>
          <p:spPr>
            <a:xfrm>
              <a:off x="4955323" y="3247321"/>
              <a:ext cx="507900" cy="266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600" b="1">
                  <a:solidFill>
                    <a:srgbClr val="FFFFFF"/>
                  </a:solidFill>
                  <a:latin typeface="Roboto"/>
                  <a:ea typeface="Roboto"/>
                  <a:cs typeface="Roboto"/>
                  <a:sym typeface="Roboto"/>
                </a:rPr>
                <a:t>03</a:t>
              </a:r>
              <a:endParaRPr sz="1600" b="1">
                <a:solidFill>
                  <a:srgbClr val="FFFFFF"/>
                </a:solidFill>
                <a:latin typeface="Roboto"/>
                <a:ea typeface="Roboto"/>
                <a:cs typeface="Roboto"/>
                <a:sym typeface="Roboto"/>
              </a:endParaRPr>
            </a:p>
          </p:txBody>
        </p:sp>
        <p:sp>
          <p:nvSpPr>
            <p:cNvPr id="102" name="Google Shape;102;p14"/>
            <p:cNvSpPr txBox="1"/>
            <p:nvPr/>
          </p:nvSpPr>
          <p:spPr>
            <a:xfrm>
              <a:off x="5364737" y="2018364"/>
              <a:ext cx="507900" cy="266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600" b="1">
                  <a:solidFill>
                    <a:srgbClr val="FFFFFF"/>
                  </a:solidFill>
                  <a:latin typeface="Roboto"/>
                  <a:ea typeface="Roboto"/>
                  <a:cs typeface="Roboto"/>
                  <a:sym typeface="Roboto"/>
                </a:rPr>
                <a:t>04</a:t>
              </a:r>
              <a:endParaRPr sz="1600" b="1">
                <a:solidFill>
                  <a:srgbClr val="FFFFFF"/>
                </a:solidFill>
                <a:latin typeface="Roboto"/>
                <a:ea typeface="Roboto"/>
                <a:cs typeface="Roboto"/>
                <a:sym typeface="Roboto"/>
              </a:endParaRPr>
            </a:p>
          </p:txBody>
        </p:sp>
      </p:grpSp>
      <p:grpSp>
        <p:nvGrpSpPr>
          <p:cNvPr id="103" name="Google Shape;103;p14"/>
          <p:cNvGrpSpPr/>
          <p:nvPr/>
        </p:nvGrpSpPr>
        <p:grpSpPr>
          <a:xfrm>
            <a:off x="4905038" y="1242975"/>
            <a:ext cx="4114663" cy="924600"/>
            <a:chOff x="5209838" y="1242975"/>
            <a:chExt cx="4114663" cy="924600"/>
          </a:xfrm>
        </p:grpSpPr>
        <p:sp>
          <p:nvSpPr>
            <p:cNvPr id="104" name="Google Shape;104;p14"/>
            <p:cNvSpPr txBox="1"/>
            <p:nvPr/>
          </p:nvSpPr>
          <p:spPr>
            <a:xfrm>
              <a:off x="6696500" y="1242975"/>
              <a:ext cx="2628000" cy="924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2000" b="1">
                  <a:latin typeface="Playfair Display"/>
                  <a:ea typeface="Playfair Display"/>
                  <a:cs typeface="Playfair Display"/>
                  <a:sym typeface="Playfair Display"/>
                </a:rPr>
                <a:t>Acknowledgements/References</a:t>
              </a:r>
              <a:endParaRPr sz="2000" b="1">
                <a:latin typeface="Playfair Display"/>
                <a:ea typeface="Playfair Display"/>
                <a:cs typeface="Playfair Display"/>
                <a:sym typeface="Playfair Display"/>
              </a:endParaRPr>
            </a:p>
          </p:txBody>
        </p:sp>
        <p:cxnSp>
          <p:nvCxnSpPr>
            <p:cNvPr id="105" name="Google Shape;105;p14"/>
            <p:cNvCxnSpPr/>
            <p:nvPr/>
          </p:nvCxnSpPr>
          <p:spPr>
            <a:xfrm>
              <a:off x="5209838" y="1654113"/>
              <a:ext cx="1286700" cy="0"/>
            </a:xfrm>
            <a:prstGeom prst="straightConnector1">
              <a:avLst/>
            </a:prstGeom>
            <a:noFill/>
            <a:ln w="9525" cap="flat" cmpd="sng">
              <a:solidFill>
                <a:srgbClr val="155B54"/>
              </a:solidFill>
              <a:prstDash val="solid"/>
              <a:round/>
              <a:headEnd type="none" w="sm" len="sm"/>
              <a:tailEnd type="oval" w="med" len="med"/>
            </a:ln>
          </p:spPr>
        </p:cxnSp>
      </p:grpSp>
      <p:cxnSp>
        <p:nvCxnSpPr>
          <p:cNvPr id="106" name="Google Shape;106;p14"/>
          <p:cNvCxnSpPr/>
          <p:nvPr/>
        </p:nvCxnSpPr>
        <p:spPr>
          <a:xfrm rot="10800000">
            <a:off x="2337213" y="1654113"/>
            <a:ext cx="1225200" cy="0"/>
          </a:xfrm>
          <a:prstGeom prst="straightConnector1">
            <a:avLst/>
          </a:prstGeom>
          <a:noFill/>
          <a:ln w="9525" cap="flat" cmpd="sng">
            <a:solidFill>
              <a:srgbClr val="249C90"/>
            </a:solidFill>
            <a:prstDash val="solid"/>
            <a:round/>
            <a:headEnd type="none" w="sm" len="sm"/>
            <a:tailEnd type="oval" w="med" len="med"/>
          </a:ln>
        </p:spPr>
      </p:cxnSp>
      <p:cxnSp>
        <p:nvCxnSpPr>
          <p:cNvPr id="107" name="Google Shape;107;p14"/>
          <p:cNvCxnSpPr/>
          <p:nvPr/>
        </p:nvCxnSpPr>
        <p:spPr>
          <a:xfrm rot="10800000">
            <a:off x="2337138" y="3108425"/>
            <a:ext cx="930000" cy="0"/>
          </a:xfrm>
          <a:prstGeom prst="straightConnector1">
            <a:avLst/>
          </a:prstGeom>
          <a:noFill/>
          <a:ln w="9525" cap="flat" cmpd="sng">
            <a:solidFill>
              <a:srgbClr val="1F887E"/>
            </a:solidFill>
            <a:prstDash val="solid"/>
            <a:round/>
            <a:headEnd type="none" w="sm" len="sm"/>
            <a:tailEnd type="oval" w="med" len="med"/>
          </a:ln>
        </p:spPr>
      </p:cxnSp>
      <p:cxnSp>
        <p:nvCxnSpPr>
          <p:cNvPr id="108" name="Google Shape;108;p14"/>
          <p:cNvCxnSpPr/>
          <p:nvPr/>
        </p:nvCxnSpPr>
        <p:spPr>
          <a:xfrm>
            <a:off x="4352938" y="3854000"/>
            <a:ext cx="1838700" cy="0"/>
          </a:xfrm>
          <a:prstGeom prst="straightConnector1">
            <a:avLst/>
          </a:prstGeom>
          <a:noFill/>
          <a:ln w="9525" cap="flat" cmpd="sng">
            <a:solidFill>
              <a:srgbClr val="1D7E74"/>
            </a:solidFill>
            <a:prstDash val="solid"/>
            <a:round/>
            <a:headEnd type="none" w="sm" len="sm"/>
            <a:tailEnd type="oval" w="med" len="med"/>
          </a:ln>
        </p:spPr>
      </p:cxnSp>
      <p:grpSp>
        <p:nvGrpSpPr>
          <p:cNvPr id="109" name="Google Shape;109;p14"/>
          <p:cNvGrpSpPr/>
          <p:nvPr/>
        </p:nvGrpSpPr>
        <p:grpSpPr>
          <a:xfrm>
            <a:off x="2296436" y="654951"/>
            <a:ext cx="3922200" cy="3915924"/>
            <a:chOff x="2610905" y="610653"/>
            <a:chExt cx="3922200" cy="3922200"/>
          </a:xfrm>
        </p:grpSpPr>
        <p:sp>
          <p:nvSpPr>
            <p:cNvPr id="110" name="Google Shape;110;p14"/>
            <p:cNvSpPr/>
            <p:nvPr/>
          </p:nvSpPr>
          <p:spPr>
            <a:xfrm rot="-4980021">
              <a:off x="3204123" y="1186472"/>
              <a:ext cx="2771960" cy="2771960"/>
            </a:xfrm>
            <a:prstGeom prst="blockArc">
              <a:avLst>
                <a:gd name="adj1" fmla="val 12602522"/>
                <a:gd name="adj2" fmla="val 16867657"/>
                <a:gd name="adj3" fmla="val 20844"/>
              </a:avLst>
            </a:prstGeom>
            <a:solidFill>
              <a:srgbClr val="1F887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4"/>
            <p:cNvSpPr/>
            <p:nvPr/>
          </p:nvSpPr>
          <p:spPr>
            <a:xfrm rot="7920309">
              <a:off x="3183402" y="1183149"/>
              <a:ext cx="2777207" cy="2777207"/>
            </a:xfrm>
            <a:prstGeom prst="blockArc">
              <a:avLst>
                <a:gd name="adj1" fmla="val 12602522"/>
                <a:gd name="adj2" fmla="val 16867657"/>
                <a:gd name="adj3" fmla="val 20844"/>
              </a:avLst>
            </a:prstGeom>
            <a:solidFill>
              <a:srgbClr val="1B78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4"/>
            <p:cNvSpPr/>
            <p:nvPr/>
          </p:nvSpPr>
          <p:spPr>
            <a:xfrm rot="3600063">
              <a:off x="3186335" y="1195681"/>
              <a:ext cx="2777488" cy="2777488"/>
            </a:xfrm>
            <a:prstGeom prst="blockArc">
              <a:avLst>
                <a:gd name="adj1" fmla="val 12602522"/>
                <a:gd name="adj2" fmla="val 16867657"/>
                <a:gd name="adj3" fmla="val 20844"/>
              </a:avLst>
            </a:prstGeom>
            <a:solidFill>
              <a:srgbClr val="155B5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4"/>
            <p:cNvSpPr/>
            <p:nvPr/>
          </p:nvSpPr>
          <p:spPr>
            <a:xfrm rot="4024705">
              <a:off x="5326681" y="1940898"/>
              <a:ext cx="578477" cy="579147"/>
            </a:xfrm>
            <a:prstGeom prst="pie">
              <a:avLst>
                <a:gd name="adj1" fmla="val 6190354"/>
                <a:gd name="adj2" fmla="val 14996165"/>
              </a:avLst>
            </a:prstGeom>
            <a:solidFill>
              <a:srgbClr val="1B786E"/>
            </a:solidFill>
            <a:ln>
              <a:noFill/>
            </a:ln>
            <a:effectLst>
              <a:outerShdw blurRad="142875" algn="bl" rotWithShape="0">
                <a:srgbClr val="000000">
                  <a:alpha val="43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4"/>
            <p:cNvSpPr/>
            <p:nvPr/>
          </p:nvSpPr>
          <p:spPr>
            <a:xfrm rot="-6816027">
              <a:off x="5326729" y="1940918"/>
              <a:ext cx="578485" cy="579035"/>
            </a:xfrm>
            <a:prstGeom prst="pie">
              <a:avLst>
                <a:gd name="adj1" fmla="val 4028252"/>
                <a:gd name="adj2" fmla="val 17183677"/>
              </a:avLst>
            </a:prstGeom>
            <a:solidFill>
              <a:srgbClr val="1B78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4"/>
            <p:cNvSpPr/>
            <p:nvPr/>
          </p:nvSpPr>
          <p:spPr>
            <a:xfrm rot="-8936366">
              <a:off x="3659126" y="3173505"/>
              <a:ext cx="578551" cy="578963"/>
            </a:xfrm>
            <a:prstGeom prst="pie">
              <a:avLst>
                <a:gd name="adj1" fmla="val 6190354"/>
                <a:gd name="adj2" fmla="val 14996165"/>
              </a:avLst>
            </a:prstGeom>
            <a:solidFill>
              <a:srgbClr val="1F887E"/>
            </a:solidFill>
            <a:ln>
              <a:noFill/>
            </a:ln>
            <a:effectLst>
              <a:outerShdw blurRad="142875" algn="bl" rotWithShape="0">
                <a:srgbClr val="000000">
                  <a:alpha val="43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4"/>
            <p:cNvSpPr/>
            <p:nvPr/>
          </p:nvSpPr>
          <p:spPr>
            <a:xfrm rot="1824498">
              <a:off x="3659375" y="3173497"/>
              <a:ext cx="578475" cy="578885"/>
            </a:xfrm>
            <a:prstGeom prst="pie">
              <a:avLst>
                <a:gd name="adj1" fmla="val 4028252"/>
                <a:gd name="adj2" fmla="val 17183677"/>
              </a:avLst>
            </a:prstGeom>
            <a:solidFill>
              <a:srgbClr val="1F887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4"/>
            <p:cNvSpPr/>
            <p:nvPr/>
          </p:nvSpPr>
          <p:spPr>
            <a:xfrm rot="-600092">
              <a:off x="3198852" y="1195456"/>
              <a:ext cx="2777611" cy="2777611"/>
            </a:xfrm>
            <a:prstGeom prst="blockArc">
              <a:avLst>
                <a:gd name="adj1" fmla="val 12513247"/>
                <a:gd name="adj2" fmla="val 16867657"/>
                <a:gd name="adj3" fmla="val 20844"/>
              </a:avLst>
            </a:prstGeom>
            <a:solidFill>
              <a:srgbClr val="249C9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4"/>
            <p:cNvSpPr/>
            <p:nvPr/>
          </p:nvSpPr>
          <p:spPr>
            <a:xfrm rot="-176551">
              <a:off x="4312105" y="1195442"/>
              <a:ext cx="578563" cy="579162"/>
            </a:xfrm>
            <a:prstGeom prst="pie">
              <a:avLst>
                <a:gd name="adj1" fmla="val 6190354"/>
                <a:gd name="adj2" fmla="val 14996165"/>
              </a:avLst>
            </a:prstGeom>
            <a:solidFill>
              <a:srgbClr val="155B54"/>
            </a:solidFill>
            <a:ln>
              <a:noFill/>
            </a:ln>
            <a:effectLst>
              <a:outerShdw blurRad="142875" algn="bl" rotWithShape="0">
                <a:srgbClr val="000000">
                  <a:alpha val="43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4"/>
            <p:cNvSpPr/>
            <p:nvPr/>
          </p:nvSpPr>
          <p:spPr>
            <a:xfrm rot="10584085">
              <a:off x="4312088" y="1195622"/>
              <a:ext cx="578340" cy="578939"/>
            </a:xfrm>
            <a:prstGeom prst="pie">
              <a:avLst>
                <a:gd name="adj1" fmla="val 4028252"/>
                <a:gd name="adj2" fmla="val 17183677"/>
              </a:avLst>
            </a:prstGeom>
            <a:solidFill>
              <a:srgbClr val="155B5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4"/>
            <p:cNvSpPr/>
            <p:nvPr/>
          </p:nvSpPr>
          <p:spPr>
            <a:xfrm rot="8344778">
              <a:off x="4940929" y="3162886"/>
              <a:ext cx="578465" cy="578888"/>
            </a:xfrm>
            <a:prstGeom prst="pie">
              <a:avLst>
                <a:gd name="adj1" fmla="val 6190354"/>
                <a:gd name="adj2" fmla="val 14996165"/>
              </a:avLst>
            </a:prstGeom>
            <a:solidFill>
              <a:srgbClr val="1D7E74"/>
            </a:solidFill>
            <a:ln>
              <a:noFill/>
            </a:ln>
            <a:effectLst>
              <a:outerShdw blurRad="142875" algn="bl" rotWithShape="0">
                <a:srgbClr val="000000">
                  <a:alpha val="43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4"/>
            <p:cNvSpPr/>
            <p:nvPr/>
          </p:nvSpPr>
          <p:spPr>
            <a:xfrm rot="-2495643">
              <a:off x="4941000" y="3162728"/>
              <a:ext cx="578445" cy="579093"/>
            </a:xfrm>
            <a:prstGeom prst="pie">
              <a:avLst>
                <a:gd name="adj1" fmla="val 4028252"/>
                <a:gd name="adj2" fmla="val 17183677"/>
              </a:avLst>
            </a:prstGeom>
            <a:solidFill>
              <a:srgbClr val="1D7E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4"/>
            <p:cNvSpPr/>
            <p:nvPr/>
          </p:nvSpPr>
          <p:spPr>
            <a:xfrm rot="-4556960">
              <a:off x="3257335" y="1939059"/>
              <a:ext cx="578302" cy="578957"/>
            </a:xfrm>
            <a:prstGeom prst="pie">
              <a:avLst>
                <a:gd name="adj1" fmla="val 6190354"/>
                <a:gd name="adj2" fmla="val 14996165"/>
              </a:avLst>
            </a:prstGeom>
            <a:solidFill>
              <a:srgbClr val="249C90"/>
            </a:solidFill>
            <a:ln>
              <a:noFill/>
            </a:ln>
            <a:effectLst>
              <a:outerShdw blurRad="142875" algn="bl" rotWithShape="0">
                <a:srgbClr val="000000">
                  <a:alpha val="43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4"/>
            <p:cNvSpPr/>
            <p:nvPr/>
          </p:nvSpPr>
          <p:spPr>
            <a:xfrm rot="6204541">
              <a:off x="3257468" y="1938977"/>
              <a:ext cx="578264" cy="578917"/>
            </a:xfrm>
            <a:prstGeom prst="pie">
              <a:avLst>
                <a:gd name="adj1" fmla="val 4028252"/>
                <a:gd name="adj2" fmla="val 17183677"/>
              </a:avLst>
            </a:prstGeom>
            <a:solidFill>
              <a:srgbClr val="249C9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4"/>
            <p:cNvSpPr txBox="1"/>
            <p:nvPr/>
          </p:nvSpPr>
          <p:spPr>
            <a:xfrm>
              <a:off x="4341900" y="1271896"/>
              <a:ext cx="507900" cy="266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600" b="1">
                  <a:solidFill>
                    <a:srgbClr val="FFFFFF"/>
                  </a:solidFill>
                  <a:latin typeface="Roboto"/>
                  <a:ea typeface="Roboto"/>
                  <a:cs typeface="Roboto"/>
                  <a:sym typeface="Roboto"/>
                </a:rPr>
                <a:t>05</a:t>
              </a:r>
              <a:endParaRPr sz="1600" b="1">
                <a:solidFill>
                  <a:srgbClr val="FFFFFF"/>
                </a:solidFill>
                <a:latin typeface="Roboto"/>
                <a:ea typeface="Roboto"/>
                <a:cs typeface="Roboto"/>
                <a:sym typeface="Roboto"/>
              </a:endParaRPr>
            </a:p>
          </p:txBody>
        </p:sp>
        <p:sp>
          <p:nvSpPr>
            <p:cNvPr id="125" name="Google Shape;125;p14"/>
            <p:cNvSpPr txBox="1"/>
            <p:nvPr/>
          </p:nvSpPr>
          <p:spPr>
            <a:xfrm>
              <a:off x="3274219" y="2018364"/>
              <a:ext cx="507900" cy="266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600" b="1">
                  <a:solidFill>
                    <a:srgbClr val="FFFFFF"/>
                  </a:solidFill>
                  <a:latin typeface="Roboto"/>
                  <a:ea typeface="Roboto"/>
                  <a:cs typeface="Roboto"/>
                  <a:sym typeface="Roboto"/>
                </a:rPr>
                <a:t>01</a:t>
              </a:r>
              <a:endParaRPr sz="1600" b="1">
                <a:solidFill>
                  <a:srgbClr val="FFFFFF"/>
                </a:solidFill>
                <a:latin typeface="Roboto"/>
                <a:ea typeface="Roboto"/>
                <a:cs typeface="Roboto"/>
                <a:sym typeface="Roboto"/>
              </a:endParaRPr>
            </a:p>
          </p:txBody>
        </p:sp>
        <p:sp>
          <p:nvSpPr>
            <p:cNvPr id="126" name="Google Shape;126;p14"/>
            <p:cNvSpPr txBox="1"/>
            <p:nvPr/>
          </p:nvSpPr>
          <p:spPr>
            <a:xfrm>
              <a:off x="3685317" y="3247321"/>
              <a:ext cx="507900" cy="266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600" b="1">
                  <a:solidFill>
                    <a:srgbClr val="FFFFFF"/>
                  </a:solidFill>
                  <a:latin typeface="Roboto"/>
                  <a:ea typeface="Roboto"/>
                  <a:cs typeface="Roboto"/>
                  <a:sym typeface="Roboto"/>
                </a:rPr>
                <a:t>02</a:t>
              </a:r>
              <a:endParaRPr sz="1600" b="1">
                <a:solidFill>
                  <a:srgbClr val="FFFFFF"/>
                </a:solidFill>
                <a:latin typeface="Roboto"/>
                <a:ea typeface="Roboto"/>
                <a:cs typeface="Roboto"/>
                <a:sym typeface="Roboto"/>
              </a:endParaRPr>
            </a:p>
          </p:txBody>
        </p:sp>
        <p:sp>
          <p:nvSpPr>
            <p:cNvPr id="127" name="Google Shape;127;p14"/>
            <p:cNvSpPr txBox="1"/>
            <p:nvPr/>
          </p:nvSpPr>
          <p:spPr>
            <a:xfrm>
              <a:off x="4955323" y="3247321"/>
              <a:ext cx="507900" cy="266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600" b="1">
                  <a:solidFill>
                    <a:srgbClr val="FFFFFF"/>
                  </a:solidFill>
                  <a:latin typeface="Roboto"/>
                  <a:ea typeface="Roboto"/>
                  <a:cs typeface="Roboto"/>
                  <a:sym typeface="Roboto"/>
                </a:rPr>
                <a:t>03</a:t>
              </a:r>
              <a:endParaRPr sz="1600" b="1">
                <a:solidFill>
                  <a:srgbClr val="FFFFFF"/>
                </a:solidFill>
                <a:latin typeface="Roboto"/>
                <a:ea typeface="Roboto"/>
                <a:cs typeface="Roboto"/>
                <a:sym typeface="Roboto"/>
              </a:endParaRPr>
            </a:p>
          </p:txBody>
        </p:sp>
        <p:sp>
          <p:nvSpPr>
            <p:cNvPr id="128" name="Google Shape;128;p14"/>
            <p:cNvSpPr txBox="1"/>
            <p:nvPr/>
          </p:nvSpPr>
          <p:spPr>
            <a:xfrm>
              <a:off x="5364737" y="2018364"/>
              <a:ext cx="507900" cy="266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600" b="1">
                  <a:solidFill>
                    <a:srgbClr val="FFFFFF"/>
                  </a:solidFill>
                  <a:latin typeface="Roboto"/>
                  <a:ea typeface="Roboto"/>
                  <a:cs typeface="Roboto"/>
                  <a:sym typeface="Roboto"/>
                </a:rPr>
                <a:t>04</a:t>
              </a:r>
              <a:endParaRPr sz="1600" b="1">
                <a:solidFill>
                  <a:srgbClr val="FFFFFF"/>
                </a:solidFill>
                <a:latin typeface="Roboto"/>
                <a:ea typeface="Roboto"/>
                <a:cs typeface="Roboto"/>
                <a:sym typeface="Roboto"/>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pic>
        <p:nvPicPr>
          <p:cNvPr id="133" name="Google Shape;133;p15"/>
          <p:cNvPicPr preferRelativeResize="0"/>
          <p:nvPr/>
        </p:nvPicPr>
        <p:blipFill rotWithShape="1">
          <a:blip r:embed="rId3">
            <a:alphaModFix/>
          </a:blip>
          <a:srcRect l="29086" t="10681" r="29086" b="42345"/>
          <a:stretch/>
        </p:blipFill>
        <p:spPr>
          <a:xfrm>
            <a:off x="4776213" y="1605450"/>
            <a:ext cx="1763700" cy="1932600"/>
          </a:xfrm>
          <a:prstGeom prst="ellipse">
            <a:avLst/>
          </a:prstGeom>
          <a:noFill/>
          <a:ln w="76200" cap="flat" cmpd="sng">
            <a:solidFill>
              <a:schemeClr val="lt2"/>
            </a:solidFill>
            <a:prstDash val="solid"/>
            <a:round/>
            <a:headEnd type="none" w="sm" len="sm"/>
            <a:tailEnd type="none" w="sm" len="sm"/>
          </a:ln>
        </p:spPr>
      </p:pic>
      <p:pic>
        <p:nvPicPr>
          <p:cNvPr id="134" name="Google Shape;134;p15"/>
          <p:cNvPicPr preferRelativeResize="0"/>
          <p:nvPr/>
        </p:nvPicPr>
        <p:blipFill rotWithShape="1">
          <a:blip r:embed="rId4">
            <a:alphaModFix/>
          </a:blip>
          <a:srcRect r="7415"/>
          <a:stretch/>
        </p:blipFill>
        <p:spPr>
          <a:xfrm>
            <a:off x="477775" y="1619250"/>
            <a:ext cx="1763700" cy="1905000"/>
          </a:xfrm>
          <a:prstGeom prst="ellipse">
            <a:avLst/>
          </a:prstGeom>
          <a:noFill/>
          <a:ln w="76200" cap="flat" cmpd="sng">
            <a:solidFill>
              <a:schemeClr val="lt2"/>
            </a:solidFill>
            <a:prstDash val="solid"/>
            <a:round/>
            <a:headEnd type="none" w="sm" len="sm"/>
            <a:tailEnd type="none" w="sm" len="sm"/>
          </a:ln>
          <a:effectLst>
            <a:outerShdw blurRad="57150" dist="19050" dir="5400000" algn="bl" rotWithShape="0">
              <a:srgbClr val="000000">
                <a:alpha val="50000"/>
              </a:srgbClr>
            </a:outerShdw>
          </a:effectLst>
        </p:spPr>
      </p:pic>
      <p:pic>
        <p:nvPicPr>
          <p:cNvPr id="135" name="Google Shape;135;p15"/>
          <p:cNvPicPr preferRelativeResize="0"/>
          <p:nvPr/>
        </p:nvPicPr>
        <p:blipFill rotWithShape="1">
          <a:blip r:embed="rId5">
            <a:alphaModFix/>
          </a:blip>
          <a:srcRect l="7757"/>
          <a:stretch/>
        </p:blipFill>
        <p:spPr>
          <a:xfrm>
            <a:off x="2627000" y="1619250"/>
            <a:ext cx="1763700" cy="1905000"/>
          </a:xfrm>
          <a:prstGeom prst="ellipse">
            <a:avLst/>
          </a:prstGeom>
          <a:noFill/>
          <a:ln w="76200" cap="flat" cmpd="sng">
            <a:solidFill>
              <a:schemeClr val="lt2"/>
            </a:solidFill>
            <a:prstDash val="solid"/>
            <a:round/>
            <a:headEnd type="none" w="sm" len="sm"/>
            <a:tailEnd type="none" w="sm" len="sm"/>
          </a:ln>
        </p:spPr>
      </p:pic>
      <p:sp>
        <p:nvSpPr>
          <p:cNvPr id="136" name="Google Shape;136;p15"/>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rmAutofit/>
          </a:bodyPr>
          <a:lstStyle/>
          <a:p>
            <a:pPr marL="0" marR="0" lvl="0" indent="0" algn="l" rtl="0">
              <a:lnSpc>
                <a:spcPct val="100000"/>
              </a:lnSpc>
              <a:spcBef>
                <a:spcPts val="0"/>
              </a:spcBef>
              <a:spcAft>
                <a:spcPts val="0"/>
              </a:spcAft>
              <a:buNone/>
            </a:pPr>
            <a:r>
              <a:rPr lang="en">
                <a:latin typeface="Playfair Display"/>
                <a:ea typeface="Playfair Display"/>
                <a:cs typeface="Playfair Display"/>
                <a:sym typeface="Playfair Display"/>
              </a:rPr>
              <a:t>Team</a:t>
            </a:r>
            <a:r>
              <a:rPr lang="en"/>
              <a:t> </a:t>
            </a:r>
            <a:r>
              <a:rPr lang="en">
                <a:latin typeface="Playfair Display"/>
                <a:ea typeface="Playfair Display"/>
                <a:cs typeface="Playfair Display"/>
                <a:sym typeface="Playfair Display"/>
              </a:rPr>
              <a:t>Members</a:t>
            </a:r>
            <a:endParaRPr/>
          </a:p>
        </p:txBody>
      </p:sp>
      <p:pic>
        <p:nvPicPr>
          <p:cNvPr id="137" name="Google Shape;137;p15"/>
          <p:cNvPicPr preferRelativeResize="0"/>
          <p:nvPr/>
        </p:nvPicPr>
        <p:blipFill rotWithShape="1">
          <a:blip r:embed="rId6">
            <a:alphaModFix/>
          </a:blip>
          <a:srcRect l="34857" t="8153" r="6360" b="30125"/>
          <a:stretch/>
        </p:blipFill>
        <p:spPr>
          <a:xfrm>
            <a:off x="6902750" y="1645799"/>
            <a:ext cx="1763700" cy="1851900"/>
          </a:xfrm>
          <a:prstGeom prst="ellipse">
            <a:avLst/>
          </a:prstGeom>
          <a:noFill/>
          <a:ln w="76200" cap="flat" cmpd="sng">
            <a:solidFill>
              <a:schemeClr val="lt2"/>
            </a:solidFill>
            <a:prstDash val="solid"/>
            <a:round/>
            <a:headEnd type="none" w="sm" len="sm"/>
            <a:tailEnd type="none" w="sm" len="sm"/>
          </a:ln>
        </p:spPr>
      </p:pic>
      <p:sp>
        <p:nvSpPr>
          <p:cNvPr id="138" name="Google Shape;138;p15"/>
          <p:cNvSpPr txBox="1">
            <a:spLocks noGrp="1"/>
          </p:cNvSpPr>
          <p:nvPr>
            <p:ph type="subTitle" idx="4294967295"/>
          </p:nvPr>
        </p:nvSpPr>
        <p:spPr>
          <a:xfrm>
            <a:off x="277250" y="3682850"/>
            <a:ext cx="2065500" cy="1525800"/>
          </a:xfrm>
          <a:prstGeom prst="rect">
            <a:avLst/>
          </a:prstGeom>
        </p:spPr>
        <p:txBody>
          <a:bodyPr spcFirstLastPara="1" wrap="square" lIns="91425" tIns="91425" rIns="91425" bIns="91425" anchor="t" anchorCtr="0">
            <a:normAutofit lnSpcReduction="10000"/>
          </a:bodyPr>
          <a:lstStyle/>
          <a:p>
            <a:pPr marL="0" lvl="0" indent="0" algn="ctr" rtl="0">
              <a:spcBef>
                <a:spcPts val="0"/>
              </a:spcBef>
              <a:spcAft>
                <a:spcPts val="0"/>
              </a:spcAft>
              <a:buNone/>
            </a:pPr>
            <a:r>
              <a:rPr lang="en" sz="2000" b="1">
                <a:latin typeface="Playfair Display"/>
                <a:ea typeface="Playfair Display"/>
                <a:cs typeface="Playfair Display"/>
                <a:sym typeface="Playfair Display"/>
              </a:rPr>
              <a:t>Joe Grilli</a:t>
            </a:r>
            <a:br>
              <a:rPr lang="en" sz="2000" b="1">
                <a:latin typeface="Playfair Display"/>
                <a:ea typeface="Playfair Display"/>
                <a:cs typeface="Playfair Display"/>
                <a:sym typeface="Playfair Display"/>
              </a:rPr>
            </a:br>
            <a:r>
              <a:rPr lang="en" b="1">
                <a:solidFill>
                  <a:srgbClr val="1D7E74"/>
                </a:solidFill>
                <a:latin typeface="Playfair Display"/>
                <a:ea typeface="Playfair Display"/>
                <a:cs typeface="Playfair Display"/>
                <a:sym typeface="Playfair Display"/>
              </a:rPr>
              <a:t>Front End Main</a:t>
            </a:r>
            <a:endParaRPr b="1">
              <a:solidFill>
                <a:srgbClr val="1D7E74"/>
              </a:solidFill>
              <a:latin typeface="Playfair Display"/>
              <a:ea typeface="Playfair Display"/>
              <a:cs typeface="Playfair Display"/>
              <a:sym typeface="Playfair Display"/>
            </a:endParaRPr>
          </a:p>
          <a:p>
            <a:pPr marL="0" lvl="0" indent="0" algn="ctr" rtl="0">
              <a:spcBef>
                <a:spcPts val="1200"/>
              </a:spcBef>
              <a:spcAft>
                <a:spcPts val="1200"/>
              </a:spcAft>
              <a:buNone/>
            </a:pPr>
            <a:r>
              <a:rPr lang="en" b="1">
                <a:solidFill>
                  <a:srgbClr val="1D7E74"/>
                </a:solidFill>
                <a:latin typeface="Playfair Display"/>
                <a:ea typeface="Playfair Display"/>
                <a:cs typeface="Playfair Display"/>
                <a:sym typeface="Playfair Display"/>
              </a:rPr>
              <a:t>Communications Backup</a:t>
            </a:r>
            <a:endParaRPr b="1">
              <a:solidFill>
                <a:srgbClr val="1D7E74"/>
              </a:solidFill>
              <a:latin typeface="Playfair Display"/>
              <a:ea typeface="Playfair Display"/>
              <a:cs typeface="Playfair Display"/>
              <a:sym typeface="Playfair Display"/>
            </a:endParaRPr>
          </a:p>
        </p:txBody>
      </p:sp>
      <p:sp>
        <p:nvSpPr>
          <p:cNvPr id="139" name="Google Shape;139;p15"/>
          <p:cNvSpPr txBox="1">
            <a:spLocks noGrp="1"/>
          </p:cNvSpPr>
          <p:nvPr>
            <p:ph type="subTitle" idx="4294967295"/>
          </p:nvPr>
        </p:nvSpPr>
        <p:spPr>
          <a:xfrm>
            <a:off x="2535801" y="3682850"/>
            <a:ext cx="1988400" cy="1525800"/>
          </a:xfrm>
          <a:prstGeom prst="rect">
            <a:avLst/>
          </a:prstGeom>
        </p:spPr>
        <p:txBody>
          <a:bodyPr spcFirstLastPara="1" wrap="square" lIns="91425" tIns="91425" rIns="91425" bIns="91425" anchor="t" anchorCtr="0">
            <a:normAutofit fontScale="92500"/>
          </a:bodyPr>
          <a:lstStyle/>
          <a:p>
            <a:pPr marL="0" lvl="0" indent="0" algn="ctr" rtl="0">
              <a:spcBef>
                <a:spcPts val="0"/>
              </a:spcBef>
              <a:spcAft>
                <a:spcPts val="1200"/>
              </a:spcAft>
              <a:buNone/>
            </a:pPr>
            <a:r>
              <a:rPr lang="en" sz="2150" b="1">
                <a:latin typeface="Playfair Display"/>
                <a:ea typeface="Playfair Display"/>
                <a:cs typeface="Playfair Display"/>
                <a:sym typeface="Playfair Display"/>
              </a:rPr>
              <a:t>Manasi Peta</a:t>
            </a:r>
            <a:br>
              <a:rPr lang="en" sz="2150" b="1">
                <a:latin typeface="Playfair Display"/>
                <a:ea typeface="Playfair Display"/>
                <a:cs typeface="Playfair Display"/>
                <a:sym typeface="Playfair Display"/>
              </a:rPr>
            </a:br>
            <a:r>
              <a:rPr lang="en" sz="1900" b="1">
                <a:solidFill>
                  <a:srgbClr val="1D7E74"/>
                </a:solidFill>
                <a:latin typeface="Playfair Display"/>
                <a:ea typeface="Playfair Display"/>
                <a:cs typeface="Playfair Display"/>
                <a:sym typeface="Playfair Display"/>
              </a:rPr>
              <a:t>Communications Main</a:t>
            </a:r>
            <a:br>
              <a:rPr lang="en" sz="1900" b="1">
                <a:solidFill>
                  <a:srgbClr val="1D7E74"/>
                </a:solidFill>
                <a:latin typeface="Playfair Display"/>
                <a:ea typeface="Playfair Display"/>
                <a:cs typeface="Playfair Display"/>
                <a:sym typeface="Playfair Display"/>
              </a:rPr>
            </a:br>
            <a:r>
              <a:rPr lang="en" sz="1900" b="1">
                <a:solidFill>
                  <a:srgbClr val="1D7E74"/>
                </a:solidFill>
                <a:latin typeface="Playfair Display"/>
                <a:ea typeface="Playfair Display"/>
                <a:cs typeface="Playfair Display"/>
                <a:sym typeface="Playfair Display"/>
              </a:rPr>
              <a:t>Back End Backup</a:t>
            </a:r>
            <a:endParaRPr sz="1900" b="1">
              <a:solidFill>
                <a:srgbClr val="1D7E74"/>
              </a:solidFill>
              <a:latin typeface="Playfair Display"/>
              <a:ea typeface="Playfair Display"/>
              <a:cs typeface="Playfair Display"/>
              <a:sym typeface="Playfair Display"/>
            </a:endParaRPr>
          </a:p>
        </p:txBody>
      </p:sp>
      <p:sp>
        <p:nvSpPr>
          <p:cNvPr id="140" name="Google Shape;140;p15"/>
          <p:cNvSpPr txBox="1">
            <a:spLocks noGrp="1"/>
          </p:cNvSpPr>
          <p:nvPr>
            <p:ph type="subTitle" idx="4294967295"/>
          </p:nvPr>
        </p:nvSpPr>
        <p:spPr>
          <a:xfrm>
            <a:off x="4776225" y="3682850"/>
            <a:ext cx="2025900" cy="1525800"/>
          </a:xfrm>
          <a:prstGeom prst="rect">
            <a:avLst/>
          </a:prstGeom>
        </p:spPr>
        <p:txBody>
          <a:bodyPr spcFirstLastPara="1" wrap="square" lIns="91425" tIns="91425" rIns="91425" bIns="91425" anchor="t" anchorCtr="0">
            <a:normAutofit fontScale="85000"/>
          </a:bodyPr>
          <a:lstStyle/>
          <a:p>
            <a:pPr marL="0" lvl="0" indent="0" algn="ctr" rtl="0">
              <a:spcBef>
                <a:spcPts val="0"/>
              </a:spcBef>
              <a:spcAft>
                <a:spcPts val="0"/>
              </a:spcAft>
              <a:buNone/>
            </a:pPr>
            <a:r>
              <a:rPr lang="en" sz="2150" b="1">
                <a:latin typeface="Playfair Display"/>
                <a:ea typeface="Playfair Display"/>
                <a:cs typeface="Playfair Display"/>
                <a:sym typeface="Playfair Display"/>
              </a:rPr>
              <a:t>Nandha Chokkan</a:t>
            </a:r>
            <a:br>
              <a:rPr lang="en" sz="2150" b="1">
                <a:latin typeface="Playfair Display"/>
                <a:ea typeface="Playfair Display"/>
                <a:cs typeface="Playfair Display"/>
                <a:sym typeface="Playfair Display"/>
              </a:rPr>
            </a:br>
            <a:r>
              <a:rPr lang="en" sz="1900" b="1">
                <a:solidFill>
                  <a:srgbClr val="1D7E74"/>
                </a:solidFill>
                <a:latin typeface="Playfair Display"/>
                <a:ea typeface="Playfair Display"/>
                <a:cs typeface="Playfair Display"/>
                <a:sym typeface="Playfair Display"/>
              </a:rPr>
              <a:t>R&amp;D Main</a:t>
            </a:r>
            <a:endParaRPr sz="1900" b="1">
              <a:solidFill>
                <a:srgbClr val="1D7E74"/>
              </a:solidFill>
              <a:latin typeface="Playfair Display"/>
              <a:ea typeface="Playfair Display"/>
              <a:cs typeface="Playfair Display"/>
              <a:sym typeface="Playfair Display"/>
            </a:endParaRPr>
          </a:p>
          <a:p>
            <a:pPr marL="0" lvl="0" indent="0" algn="ctr" rtl="0">
              <a:spcBef>
                <a:spcPts val="1200"/>
              </a:spcBef>
              <a:spcAft>
                <a:spcPts val="1200"/>
              </a:spcAft>
              <a:buNone/>
            </a:pPr>
            <a:r>
              <a:rPr lang="en" sz="1900" b="1">
                <a:solidFill>
                  <a:srgbClr val="1D7E74"/>
                </a:solidFill>
                <a:latin typeface="Playfair Display"/>
                <a:ea typeface="Playfair Display"/>
                <a:cs typeface="Playfair Display"/>
                <a:sym typeface="Playfair Display"/>
              </a:rPr>
              <a:t>Front End Backup</a:t>
            </a:r>
            <a:endParaRPr sz="1900" b="1">
              <a:solidFill>
                <a:srgbClr val="1D7E74"/>
              </a:solidFill>
              <a:latin typeface="Playfair Display"/>
              <a:ea typeface="Playfair Display"/>
              <a:cs typeface="Playfair Display"/>
              <a:sym typeface="Playfair Display"/>
            </a:endParaRPr>
          </a:p>
        </p:txBody>
      </p:sp>
      <p:sp>
        <p:nvSpPr>
          <p:cNvPr id="141" name="Google Shape;141;p15"/>
          <p:cNvSpPr txBox="1">
            <a:spLocks noGrp="1"/>
          </p:cNvSpPr>
          <p:nvPr>
            <p:ph type="subTitle" idx="4294967295"/>
          </p:nvPr>
        </p:nvSpPr>
        <p:spPr>
          <a:xfrm>
            <a:off x="6902750" y="3693900"/>
            <a:ext cx="1875900" cy="15258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sz="1850" b="1">
                <a:latin typeface="Playfair Display"/>
                <a:ea typeface="Playfair Display"/>
                <a:cs typeface="Playfair Display"/>
                <a:sym typeface="Playfair Display"/>
              </a:rPr>
              <a:t>Aidan Simms</a:t>
            </a:r>
            <a:br>
              <a:rPr lang="en" sz="1850" b="1">
                <a:latin typeface="Playfair Display"/>
                <a:ea typeface="Playfair Display"/>
                <a:cs typeface="Playfair Display"/>
                <a:sym typeface="Playfair Display"/>
              </a:rPr>
            </a:br>
            <a:r>
              <a:rPr lang="en" sz="1650" b="1">
                <a:solidFill>
                  <a:srgbClr val="1D7E74"/>
                </a:solidFill>
                <a:latin typeface="Playfair Display"/>
                <a:ea typeface="Playfair Display"/>
                <a:cs typeface="Playfair Display"/>
                <a:sym typeface="Playfair Display"/>
              </a:rPr>
              <a:t>Back End Main</a:t>
            </a:r>
            <a:endParaRPr sz="1650" b="1">
              <a:solidFill>
                <a:srgbClr val="1D7E74"/>
              </a:solidFill>
              <a:latin typeface="Playfair Display"/>
              <a:ea typeface="Playfair Display"/>
              <a:cs typeface="Playfair Display"/>
              <a:sym typeface="Playfair Display"/>
            </a:endParaRPr>
          </a:p>
          <a:p>
            <a:pPr marL="0" lvl="0" indent="0" algn="ctr" rtl="0">
              <a:spcBef>
                <a:spcPts val="1200"/>
              </a:spcBef>
              <a:spcAft>
                <a:spcPts val="1200"/>
              </a:spcAft>
              <a:buNone/>
            </a:pPr>
            <a:r>
              <a:rPr lang="en" sz="1650" b="1">
                <a:solidFill>
                  <a:srgbClr val="1D7E74"/>
                </a:solidFill>
                <a:latin typeface="Playfair Display"/>
                <a:ea typeface="Playfair Display"/>
                <a:cs typeface="Playfair Display"/>
                <a:sym typeface="Playfair Display"/>
              </a:rPr>
              <a:t>R&amp;D Backup</a:t>
            </a:r>
            <a:endParaRPr sz="1650" b="1">
              <a:solidFill>
                <a:srgbClr val="1D7E74"/>
              </a:solidFill>
              <a:latin typeface="Playfair Display"/>
              <a:ea typeface="Playfair Display"/>
              <a:cs typeface="Playfair Display"/>
              <a:sym typeface="Playfair Display"/>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16"/>
          <p:cNvSpPr txBox="1">
            <a:spLocks noGrp="1"/>
          </p:cNvSpPr>
          <p:nvPr>
            <p:ph type="title"/>
          </p:nvPr>
        </p:nvSpPr>
        <p:spPr>
          <a:xfrm>
            <a:off x="265500" y="929275"/>
            <a:ext cx="4045200" cy="17862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latin typeface="Playfair Display"/>
                <a:ea typeface="Playfair Display"/>
                <a:cs typeface="Playfair Display"/>
                <a:sym typeface="Playfair Display"/>
              </a:rPr>
              <a:t>Project Overview</a:t>
            </a:r>
            <a:endParaRPr>
              <a:latin typeface="Playfair Display"/>
              <a:ea typeface="Playfair Display"/>
              <a:cs typeface="Playfair Display"/>
              <a:sym typeface="Playfair Display"/>
            </a:endParaRPr>
          </a:p>
        </p:txBody>
      </p:sp>
      <p:sp>
        <p:nvSpPr>
          <p:cNvPr id="147" name="Google Shape;147;p16"/>
          <p:cNvSpPr txBox="1">
            <a:spLocks noGrp="1"/>
          </p:cNvSpPr>
          <p:nvPr>
            <p:ph type="subTitle" idx="1"/>
          </p:nvPr>
        </p:nvSpPr>
        <p:spPr>
          <a:xfrm>
            <a:off x="265500" y="2769001"/>
            <a:ext cx="4045200" cy="1574100"/>
          </a:xfrm>
          <a:prstGeom prst="rect">
            <a:avLst/>
          </a:prstGeom>
        </p:spPr>
        <p:txBody>
          <a:bodyPr spcFirstLastPara="1" wrap="square" lIns="91425" tIns="91425" rIns="91425" bIns="91425" anchor="t" anchorCtr="0">
            <a:normAutofit/>
          </a:bodyPr>
          <a:lstStyle/>
          <a:p>
            <a:pPr marL="0" lvl="0" indent="0" algn="ctr" rtl="0">
              <a:lnSpc>
                <a:spcPct val="115000"/>
              </a:lnSpc>
              <a:spcBef>
                <a:spcPts val="0"/>
              </a:spcBef>
              <a:spcAft>
                <a:spcPts val="1200"/>
              </a:spcAft>
              <a:buClr>
                <a:schemeClr val="dk1"/>
              </a:buClr>
              <a:buSzPts val="1100"/>
              <a:buFont typeface="Arial"/>
              <a:buNone/>
            </a:pPr>
            <a:r>
              <a:rPr lang="en" sz="2000">
                <a:latin typeface="Playfair Display"/>
                <a:ea typeface="Playfair Display"/>
                <a:cs typeface="Playfair Display"/>
                <a:sym typeface="Playfair Display"/>
              </a:rPr>
              <a:t>Client - Bipasha Banerjee: PhD student, Natural Language Processing (NLP) researcher</a:t>
            </a:r>
            <a:endParaRPr/>
          </a:p>
        </p:txBody>
      </p:sp>
      <p:sp>
        <p:nvSpPr>
          <p:cNvPr id="148" name="Google Shape;148;p16"/>
          <p:cNvSpPr txBox="1">
            <a:spLocks noGrp="1"/>
          </p:cNvSpPr>
          <p:nvPr>
            <p:ph type="body" idx="2"/>
          </p:nvPr>
        </p:nvSpPr>
        <p:spPr>
          <a:xfrm>
            <a:off x="4572000" y="0"/>
            <a:ext cx="4572000" cy="792000"/>
          </a:xfrm>
          <a:prstGeom prst="rect">
            <a:avLst/>
          </a:prstGeom>
        </p:spPr>
        <p:txBody>
          <a:bodyPr spcFirstLastPara="1" wrap="square" lIns="91425" tIns="91425" rIns="91425" bIns="91425" anchor="ctr" anchorCtr="0">
            <a:normAutofit/>
          </a:bodyPr>
          <a:lstStyle/>
          <a:p>
            <a:pPr marL="0" lvl="0" indent="0" algn="ctr" rtl="0">
              <a:spcBef>
                <a:spcPts val="0"/>
              </a:spcBef>
              <a:spcAft>
                <a:spcPts val="1200"/>
              </a:spcAft>
              <a:buNone/>
            </a:pPr>
            <a:r>
              <a:rPr lang="en" sz="2700">
                <a:latin typeface="Playfair Display"/>
                <a:ea typeface="Playfair Display"/>
                <a:cs typeface="Playfair Display"/>
                <a:sym typeface="Playfair Display"/>
              </a:rPr>
              <a:t>Problems</a:t>
            </a:r>
            <a:endParaRPr sz="2700">
              <a:latin typeface="Playfair Display"/>
              <a:ea typeface="Playfair Display"/>
              <a:cs typeface="Playfair Display"/>
              <a:sym typeface="Playfair Display"/>
            </a:endParaRPr>
          </a:p>
        </p:txBody>
      </p:sp>
      <p:grpSp>
        <p:nvGrpSpPr>
          <p:cNvPr id="149" name="Google Shape;149;p16"/>
          <p:cNvGrpSpPr/>
          <p:nvPr/>
        </p:nvGrpSpPr>
        <p:grpSpPr>
          <a:xfrm>
            <a:off x="4951417" y="1203933"/>
            <a:ext cx="3818480" cy="3829165"/>
            <a:chOff x="2902488" y="902232"/>
            <a:chExt cx="3339000" cy="3339000"/>
          </a:xfrm>
        </p:grpSpPr>
        <p:sp>
          <p:nvSpPr>
            <p:cNvPr id="150" name="Google Shape;150;p16"/>
            <p:cNvSpPr/>
            <p:nvPr/>
          </p:nvSpPr>
          <p:spPr>
            <a:xfrm rot="-5400000">
              <a:off x="2902488" y="902232"/>
              <a:ext cx="3339000" cy="3339000"/>
            </a:xfrm>
            <a:prstGeom prst="ellipse">
              <a:avLst/>
            </a:prstGeom>
            <a:noFill/>
            <a:ln w="19050" cap="flat" cmpd="sng">
              <a:solidFill>
                <a:srgbClr val="1D7E74"/>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6"/>
            <p:cNvSpPr/>
            <p:nvPr/>
          </p:nvSpPr>
          <p:spPr>
            <a:xfrm>
              <a:off x="3123738" y="1123632"/>
              <a:ext cx="2896500" cy="2896200"/>
            </a:xfrm>
            <a:prstGeom prst="pie">
              <a:avLst>
                <a:gd name="adj1" fmla="val 1811602"/>
                <a:gd name="adj2" fmla="val 16214886"/>
              </a:avLst>
            </a:prstGeom>
            <a:solidFill>
              <a:srgbClr val="83E3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2" name="Google Shape;152;p16"/>
          <p:cNvGrpSpPr/>
          <p:nvPr/>
        </p:nvGrpSpPr>
        <p:grpSpPr>
          <a:xfrm>
            <a:off x="5822326" y="2077278"/>
            <a:ext cx="2076663" cy="2082474"/>
            <a:chOff x="3664038" y="1663782"/>
            <a:chExt cx="1815900" cy="1815900"/>
          </a:xfrm>
        </p:grpSpPr>
        <p:sp>
          <p:nvSpPr>
            <p:cNvPr id="153" name="Google Shape;153;p16"/>
            <p:cNvSpPr/>
            <p:nvPr/>
          </p:nvSpPr>
          <p:spPr>
            <a:xfrm>
              <a:off x="3664038" y="1663782"/>
              <a:ext cx="1815900" cy="1815900"/>
            </a:xfrm>
            <a:prstGeom prst="ellipse">
              <a:avLst/>
            </a:prstGeom>
            <a:solidFill>
              <a:srgbClr val="1B786E"/>
            </a:solidFill>
            <a:ln>
              <a:noFill/>
            </a:ln>
            <a:effectLst>
              <a:outerShdw blurRad="228600" dist="50800" dir="5400000" algn="tl" rotWithShape="0">
                <a:srgbClr val="000000">
                  <a:alpha val="549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6"/>
            <p:cNvSpPr txBox="1"/>
            <p:nvPr/>
          </p:nvSpPr>
          <p:spPr>
            <a:xfrm>
              <a:off x="3899988" y="2158482"/>
              <a:ext cx="1344000" cy="826500"/>
            </a:xfrm>
            <a:prstGeom prst="rect">
              <a:avLst/>
            </a:prstGeom>
            <a:no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 sz="2200" b="1">
                  <a:solidFill>
                    <a:srgbClr val="FFFFFF"/>
                  </a:solidFill>
                  <a:latin typeface="Roboto"/>
                  <a:ea typeface="Roboto"/>
                  <a:cs typeface="Roboto"/>
                  <a:sym typeface="Roboto"/>
                </a:rPr>
                <a:t>ETDs are not very accessible</a:t>
              </a:r>
              <a:endParaRPr sz="2200" b="1">
                <a:solidFill>
                  <a:srgbClr val="FFFFFF"/>
                </a:solidFill>
                <a:latin typeface="Roboto"/>
                <a:ea typeface="Roboto"/>
                <a:cs typeface="Roboto"/>
                <a:sym typeface="Roboto"/>
              </a:endParaRPr>
            </a:p>
          </p:txBody>
        </p:sp>
      </p:grpSp>
      <p:grpSp>
        <p:nvGrpSpPr>
          <p:cNvPr id="155" name="Google Shape;155;p16"/>
          <p:cNvGrpSpPr/>
          <p:nvPr/>
        </p:nvGrpSpPr>
        <p:grpSpPr>
          <a:xfrm>
            <a:off x="6177350" y="680525"/>
            <a:ext cx="1395306" cy="1225470"/>
            <a:chOff x="2792280" y="853971"/>
            <a:chExt cx="1220100" cy="1068600"/>
          </a:xfrm>
        </p:grpSpPr>
        <p:sp>
          <p:nvSpPr>
            <p:cNvPr id="156" name="Google Shape;156;p16"/>
            <p:cNvSpPr/>
            <p:nvPr/>
          </p:nvSpPr>
          <p:spPr>
            <a:xfrm>
              <a:off x="2859873" y="853971"/>
              <a:ext cx="1068600" cy="1068600"/>
            </a:xfrm>
            <a:prstGeom prst="ellipse">
              <a:avLst/>
            </a:prstGeom>
            <a:solidFill>
              <a:srgbClr val="155B5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6"/>
            <p:cNvSpPr txBox="1"/>
            <p:nvPr/>
          </p:nvSpPr>
          <p:spPr>
            <a:xfrm>
              <a:off x="2792280" y="1022201"/>
              <a:ext cx="1220100" cy="732300"/>
            </a:xfrm>
            <a:prstGeom prst="rect">
              <a:avLst/>
            </a:prstGeom>
            <a:no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 sz="1500" b="1">
                  <a:solidFill>
                    <a:srgbClr val="FFFFFF"/>
                  </a:solidFill>
                  <a:latin typeface="Roboto"/>
                  <a:ea typeface="Roboto"/>
                  <a:cs typeface="Roboto"/>
                  <a:sym typeface="Roboto"/>
                </a:rPr>
                <a:t>Extremely long and not searchable </a:t>
              </a:r>
              <a:endParaRPr sz="1500" b="1">
                <a:solidFill>
                  <a:srgbClr val="FFFFFF"/>
                </a:solidFill>
                <a:latin typeface="Roboto"/>
                <a:ea typeface="Roboto"/>
                <a:cs typeface="Roboto"/>
                <a:sym typeface="Roboto"/>
              </a:endParaRPr>
            </a:p>
          </p:txBody>
        </p:sp>
      </p:grpSp>
      <p:grpSp>
        <p:nvGrpSpPr>
          <p:cNvPr id="158" name="Google Shape;158;p16"/>
          <p:cNvGrpSpPr/>
          <p:nvPr/>
        </p:nvGrpSpPr>
        <p:grpSpPr>
          <a:xfrm>
            <a:off x="4594849" y="3479699"/>
            <a:ext cx="1227454" cy="1225470"/>
            <a:chOff x="2859873" y="853971"/>
            <a:chExt cx="1073324" cy="1068600"/>
          </a:xfrm>
        </p:grpSpPr>
        <p:sp>
          <p:nvSpPr>
            <p:cNvPr id="159" name="Google Shape;159;p16"/>
            <p:cNvSpPr/>
            <p:nvPr/>
          </p:nvSpPr>
          <p:spPr>
            <a:xfrm>
              <a:off x="2859873" y="853971"/>
              <a:ext cx="1068600" cy="1068600"/>
            </a:xfrm>
            <a:prstGeom prst="ellipse">
              <a:avLst/>
            </a:prstGeom>
            <a:solidFill>
              <a:srgbClr val="155B5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6"/>
            <p:cNvSpPr txBox="1"/>
            <p:nvPr/>
          </p:nvSpPr>
          <p:spPr>
            <a:xfrm>
              <a:off x="2864598" y="1022202"/>
              <a:ext cx="1068600" cy="732300"/>
            </a:xfrm>
            <a:prstGeom prst="rect">
              <a:avLst/>
            </a:prstGeom>
            <a:no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 sz="1500" b="1">
                  <a:solidFill>
                    <a:srgbClr val="FFFFFF"/>
                  </a:solidFill>
                  <a:latin typeface="Roboto"/>
                  <a:ea typeface="Roboto"/>
                  <a:cs typeface="Roboto"/>
                  <a:sym typeface="Roboto"/>
                </a:rPr>
                <a:t>Minimal metadata </a:t>
              </a:r>
              <a:endParaRPr sz="1500" b="1">
                <a:solidFill>
                  <a:srgbClr val="FFFFFF"/>
                </a:solidFill>
                <a:latin typeface="Roboto"/>
                <a:ea typeface="Roboto"/>
                <a:cs typeface="Roboto"/>
                <a:sym typeface="Roboto"/>
              </a:endParaRPr>
            </a:p>
          </p:txBody>
        </p:sp>
      </p:grpSp>
      <p:grpSp>
        <p:nvGrpSpPr>
          <p:cNvPr id="161" name="Google Shape;161;p16"/>
          <p:cNvGrpSpPr/>
          <p:nvPr/>
        </p:nvGrpSpPr>
        <p:grpSpPr>
          <a:xfrm>
            <a:off x="7899000" y="3470901"/>
            <a:ext cx="1222162" cy="1225470"/>
            <a:chOff x="5214351" y="3234278"/>
            <a:chExt cx="1068697" cy="1068600"/>
          </a:xfrm>
        </p:grpSpPr>
        <p:sp>
          <p:nvSpPr>
            <p:cNvPr id="162" name="Google Shape;162;p16"/>
            <p:cNvSpPr/>
            <p:nvPr/>
          </p:nvSpPr>
          <p:spPr>
            <a:xfrm>
              <a:off x="5214448" y="3234278"/>
              <a:ext cx="1068600" cy="1068600"/>
            </a:xfrm>
            <a:prstGeom prst="ellipse">
              <a:avLst/>
            </a:prstGeom>
            <a:solidFill>
              <a:srgbClr val="155B5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6"/>
            <p:cNvSpPr txBox="1"/>
            <p:nvPr/>
          </p:nvSpPr>
          <p:spPr>
            <a:xfrm>
              <a:off x="5214351" y="3402506"/>
              <a:ext cx="1068600" cy="732300"/>
            </a:xfrm>
            <a:prstGeom prst="rect">
              <a:avLst/>
            </a:prstGeom>
            <a:no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 sz="1500" b="1">
                  <a:solidFill>
                    <a:srgbClr val="FFFFFF"/>
                  </a:solidFill>
                  <a:latin typeface="Roboto"/>
                  <a:ea typeface="Roboto"/>
                  <a:cs typeface="Roboto"/>
                  <a:sym typeface="Roboto"/>
                </a:rPr>
                <a:t>Hard to discover interdiscipl-inary work  </a:t>
              </a:r>
              <a:endParaRPr sz="1500" b="1">
                <a:solidFill>
                  <a:srgbClr val="FFFFFF"/>
                </a:solidFill>
                <a:latin typeface="Roboto"/>
                <a:ea typeface="Roboto"/>
                <a:cs typeface="Roboto"/>
                <a:sym typeface="Roboto"/>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17"/>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Backend </a:t>
            </a:r>
            <a:endParaRPr/>
          </a:p>
        </p:txBody>
      </p:sp>
      <p:pic>
        <p:nvPicPr>
          <p:cNvPr id="169" name="Google Shape;169;p17"/>
          <p:cNvPicPr preferRelativeResize="0"/>
          <p:nvPr/>
        </p:nvPicPr>
        <p:blipFill>
          <a:blip r:embed="rId3">
            <a:alphaModFix/>
          </a:blip>
          <a:stretch>
            <a:fillRect/>
          </a:stretch>
        </p:blipFill>
        <p:spPr>
          <a:xfrm>
            <a:off x="0" y="1076461"/>
            <a:ext cx="9143999" cy="3336877"/>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p18"/>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How? Object Detection (Intro)</a:t>
            </a:r>
            <a:endParaRPr/>
          </a:p>
        </p:txBody>
      </p:sp>
      <p:sp>
        <p:nvSpPr>
          <p:cNvPr id="175" name="Google Shape;175;p18"/>
          <p:cNvSpPr/>
          <p:nvPr/>
        </p:nvSpPr>
        <p:spPr>
          <a:xfrm>
            <a:off x="2774675" y="2856675"/>
            <a:ext cx="1101600" cy="1113300"/>
          </a:xfrm>
          <a:prstGeom prst="ellipse">
            <a:avLst/>
          </a:prstGeom>
          <a:solidFill>
            <a:schemeClr val="lt2"/>
          </a:solidFill>
          <a:ln w="9525" cap="flat" cmpd="sng">
            <a:solidFill>
              <a:srgbClr val="1B786E"/>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2000">
                <a:solidFill>
                  <a:schemeClr val="lt1"/>
                </a:solidFill>
                <a:latin typeface="Economica"/>
                <a:ea typeface="Economica"/>
                <a:cs typeface="Economica"/>
                <a:sym typeface="Economica"/>
              </a:rPr>
              <a:t>PDF Images</a:t>
            </a:r>
            <a:endParaRPr sz="2000">
              <a:solidFill>
                <a:schemeClr val="lt1"/>
              </a:solidFill>
              <a:latin typeface="Economica"/>
              <a:ea typeface="Economica"/>
              <a:cs typeface="Economica"/>
              <a:sym typeface="Economica"/>
            </a:endParaRPr>
          </a:p>
        </p:txBody>
      </p:sp>
      <p:sp>
        <p:nvSpPr>
          <p:cNvPr id="176" name="Google Shape;176;p18"/>
          <p:cNvSpPr/>
          <p:nvPr/>
        </p:nvSpPr>
        <p:spPr>
          <a:xfrm>
            <a:off x="4732425" y="2950425"/>
            <a:ext cx="1203300" cy="925800"/>
          </a:xfrm>
          <a:prstGeom prst="roundRect">
            <a:avLst>
              <a:gd name="adj" fmla="val 16667"/>
            </a:avLst>
          </a:prstGeom>
          <a:solidFill>
            <a:srgbClr val="FF9900"/>
          </a:solidFill>
          <a:ln w="9525" cap="flat" cmpd="sng">
            <a:solidFill>
              <a:srgbClr val="1B786E"/>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2000">
                <a:solidFill>
                  <a:schemeClr val="lt1"/>
                </a:solidFill>
                <a:latin typeface="Economica"/>
                <a:ea typeface="Economica"/>
                <a:cs typeface="Economica"/>
                <a:sym typeface="Economica"/>
              </a:rPr>
              <a:t>Object Detection Model</a:t>
            </a:r>
            <a:endParaRPr sz="2000">
              <a:solidFill>
                <a:schemeClr val="lt1"/>
              </a:solidFill>
              <a:latin typeface="Economica"/>
              <a:ea typeface="Economica"/>
              <a:cs typeface="Economica"/>
              <a:sym typeface="Economica"/>
            </a:endParaRPr>
          </a:p>
        </p:txBody>
      </p:sp>
      <p:sp>
        <p:nvSpPr>
          <p:cNvPr id="177" name="Google Shape;177;p18"/>
          <p:cNvSpPr/>
          <p:nvPr/>
        </p:nvSpPr>
        <p:spPr>
          <a:xfrm>
            <a:off x="6791875" y="2016050"/>
            <a:ext cx="1465182" cy="1151280"/>
          </a:xfrm>
          <a:prstGeom prst="flowChartDocument">
            <a:avLst/>
          </a:prstGeom>
          <a:solidFill>
            <a:srgbClr val="1D7E74"/>
          </a:solidFill>
          <a:ln w="9525" cap="flat" cmpd="sng">
            <a:solidFill>
              <a:srgbClr val="FF99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sz="2000">
                <a:solidFill>
                  <a:schemeClr val="lt1"/>
                </a:solidFill>
                <a:latin typeface="Economica"/>
                <a:ea typeface="Economica"/>
                <a:cs typeface="Economica"/>
                <a:sym typeface="Economica"/>
              </a:rPr>
              <a:t>Visual Representation</a:t>
            </a:r>
            <a:endParaRPr sz="2000">
              <a:solidFill>
                <a:schemeClr val="lt1"/>
              </a:solidFill>
              <a:latin typeface="Economica"/>
              <a:ea typeface="Economica"/>
              <a:cs typeface="Economica"/>
              <a:sym typeface="Economica"/>
            </a:endParaRPr>
          </a:p>
        </p:txBody>
      </p:sp>
      <p:sp>
        <p:nvSpPr>
          <p:cNvPr id="178" name="Google Shape;178;p18"/>
          <p:cNvSpPr/>
          <p:nvPr/>
        </p:nvSpPr>
        <p:spPr>
          <a:xfrm>
            <a:off x="6791875" y="3674250"/>
            <a:ext cx="1465182" cy="1151280"/>
          </a:xfrm>
          <a:prstGeom prst="flowChartDocument">
            <a:avLst/>
          </a:prstGeom>
          <a:solidFill>
            <a:srgbClr val="1D7E74"/>
          </a:solidFill>
          <a:ln w="9525" cap="flat" cmpd="sng">
            <a:solidFill>
              <a:srgbClr val="FF99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2000">
                <a:solidFill>
                  <a:schemeClr val="lt1"/>
                </a:solidFill>
                <a:latin typeface="Economica"/>
                <a:ea typeface="Economica"/>
                <a:cs typeface="Economica"/>
                <a:sym typeface="Economica"/>
              </a:rPr>
              <a:t>Bounding Box Information</a:t>
            </a:r>
            <a:endParaRPr sz="2000">
              <a:solidFill>
                <a:schemeClr val="lt1"/>
              </a:solidFill>
              <a:latin typeface="Economica"/>
              <a:ea typeface="Economica"/>
              <a:cs typeface="Economica"/>
              <a:sym typeface="Economica"/>
            </a:endParaRPr>
          </a:p>
        </p:txBody>
      </p:sp>
      <p:sp>
        <p:nvSpPr>
          <p:cNvPr id="179" name="Google Shape;179;p18"/>
          <p:cNvSpPr/>
          <p:nvPr/>
        </p:nvSpPr>
        <p:spPr>
          <a:xfrm>
            <a:off x="887400" y="2837675"/>
            <a:ext cx="1031130" cy="1151280"/>
          </a:xfrm>
          <a:prstGeom prst="flowChartDocument">
            <a:avLst/>
          </a:prstGeom>
          <a:solidFill>
            <a:schemeClr val="lt2"/>
          </a:solidFill>
          <a:ln w="9525" cap="flat" cmpd="sng">
            <a:solidFill>
              <a:srgbClr val="1B786E"/>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2000">
                <a:solidFill>
                  <a:schemeClr val="lt1"/>
                </a:solidFill>
                <a:latin typeface="Economica"/>
                <a:ea typeface="Economica"/>
                <a:cs typeface="Economica"/>
                <a:sym typeface="Economica"/>
              </a:rPr>
              <a:t>PDF</a:t>
            </a:r>
            <a:endParaRPr sz="2000">
              <a:solidFill>
                <a:schemeClr val="lt1"/>
              </a:solidFill>
              <a:latin typeface="Economica"/>
              <a:ea typeface="Economica"/>
              <a:cs typeface="Economica"/>
              <a:sym typeface="Economica"/>
            </a:endParaRPr>
          </a:p>
        </p:txBody>
      </p:sp>
      <p:cxnSp>
        <p:nvCxnSpPr>
          <p:cNvPr id="180" name="Google Shape;180;p18"/>
          <p:cNvCxnSpPr/>
          <p:nvPr/>
        </p:nvCxnSpPr>
        <p:spPr>
          <a:xfrm>
            <a:off x="2194900" y="3342850"/>
            <a:ext cx="381000" cy="0"/>
          </a:xfrm>
          <a:prstGeom prst="straightConnector1">
            <a:avLst/>
          </a:prstGeom>
          <a:noFill/>
          <a:ln w="9525" cap="flat" cmpd="sng">
            <a:solidFill>
              <a:srgbClr val="6AA84F"/>
            </a:solidFill>
            <a:prstDash val="solid"/>
            <a:round/>
            <a:headEnd type="none" w="med" len="med"/>
            <a:tailEnd type="triangle" w="med" len="med"/>
          </a:ln>
        </p:spPr>
      </p:cxnSp>
      <p:cxnSp>
        <p:nvCxnSpPr>
          <p:cNvPr id="181" name="Google Shape;181;p18"/>
          <p:cNvCxnSpPr/>
          <p:nvPr/>
        </p:nvCxnSpPr>
        <p:spPr>
          <a:xfrm>
            <a:off x="4113850" y="3342850"/>
            <a:ext cx="381000" cy="0"/>
          </a:xfrm>
          <a:prstGeom prst="straightConnector1">
            <a:avLst/>
          </a:prstGeom>
          <a:noFill/>
          <a:ln w="9525" cap="flat" cmpd="sng">
            <a:solidFill>
              <a:srgbClr val="6AA84F"/>
            </a:solidFill>
            <a:prstDash val="solid"/>
            <a:round/>
            <a:headEnd type="none" w="med" len="med"/>
            <a:tailEnd type="triangle" w="med" len="med"/>
          </a:ln>
        </p:spPr>
      </p:cxnSp>
      <p:cxnSp>
        <p:nvCxnSpPr>
          <p:cNvPr id="182" name="Google Shape;182;p18"/>
          <p:cNvCxnSpPr/>
          <p:nvPr/>
        </p:nvCxnSpPr>
        <p:spPr>
          <a:xfrm rot="10800000" flipH="1">
            <a:off x="6179450" y="2903925"/>
            <a:ext cx="347400" cy="424200"/>
          </a:xfrm>
          <a:prstGeom prst="straightConnector1">
            <a:avLst/>
          </a:prstGeom>
          <a:noFill/>
          <a:ln w="9525" cap="flat" cmpd="sng">
            <a:solidFill>
              <a:srgbClr val="6AA84F"/>
            </a:solidFill>
            <a:prstDash val="solid"/>
            <a:round/>
            <a:headEnd type="none" w="med" len="med"/>
            <a:tailEnd type="triangle" w="med" len="med"/>
          </a:ln>
        </p:spPr>
      </p:cxnSp>
      <p:cxnSp>
        <p:nvCxnSpPr>
          <p:cNvPr id="183" name="Google Shape;183;p18"/>
          <p:cNvCxnSpPr/>
          <p:nvPr/>
        </p:nvCxnSpPr>
        <p:spPr>
          <a:xfrm>
            <a:off x="6173300" y="3328125"/>
            <a:ext cx="336900" cy="462000"/>
          </a:xfrm>
          <a:prstGeom prst="straightConnector1">
            <a:avLst/>
          </a:prstGeom>
          <a:noFill/>
          <a:ln w="9525" cap="flat" cmpd="sng">
            <a:solidFill>
              <a:srgbClr val="6AA84F"/>
            </a:solidFill>
            <a:prstDash val="solid"/>
            <a:round/>
            <a:headEnd type="none" w="med" len="med"/>
            <a:tailEnd type="triangle" w="med" len="med"/>
          </a:ln>
        </p:spPr>
      </p:cxnSp>
      <p:cxnSp>
        <p:nvCxnSpPr>
          <p:cNvPr id="184" name="Google Shape;184;p18"/>
          <p:cNvCxnSpPr/>
          <p:nvPr/>
        </p:nvCxnSpPr>
        <p:spPr>
          <a:xfrm>
            <a:off x="730525" y="4121425"/>
            <a:ext cx="0" cy="571500"/>
          </a:xfrm>
          <a:prstGeom prst="straightConnector1">
            <a:avLst/>
          </a:prstGeom>
          <a:noFill/>
          <a:ln w="9525" cap="flat" cmpd="sng">
            <a:solidFill>
              <a:schemeClr val="dk2"/>
            </a:solidFill>
            <a:prstDash val="solid"/>
            <a:round/>
            <a:headEnd type="none" w="med" len="med"/>
            <a:tailEnd type="none" w="med" len="med"/>
          </a:ln>
        </p:spPr>
      </p:cxnSp>
      <p:cxnSp>
        <p:nvCxnSpPr>
          <p:cNvPr id="185" name="Google Shape;185;p18"/>
          <p:cNvCxnSpPr/>
          <p:nvPr/>
        </p:nvCxnSpPr>
        <p:spPr>
          <a:xfrm>
            <a:off x="3930925" y="4121425"/>
            <a:ext cx="0" cy="571500"/>
          </a:xfrm>
          <a:prstGeom prst="straightConnector1">
            <a:avLst/>
          </a:prstGeom>
          <a:noFill/>
          <a:ln w="9525" cap="flat" cmpd="sng">
            <a:solidFill>
              <a:schemeClr val="dk2"/>
            </a:solidFill>
            <a:prstDash val="solid"/>
            <a:round/>
            <a:headEnd type="none" w="med" len="med"/>
            <a:tailEnd type="none" w="med" len="med"/>
          </a:ln>
        </p:spPr>
      </p:cxnSp>
      <p:sp>
        <p:nvSpPr>
          <p:cNvPr id="186" name="Google Shape;186;p18"/>
          <p:cNvSpPr txBox="1"/>
          <p:nvPr/>
        </p:nvSpPr>
        <p:spPr>
          <a:xfrm>
            <a:off x="1619200" y="4160875"/>
            <a:ext cx="1532400" cy="492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2000">
                <a:latin typeface="Economica"/>
                <a:ea typeface="Economica"/>
                <a:cs typeface="Economica"/>
                <a:sym typeface="Economica"/>
              </a:rPr>
              <a:t>Pre-Processing</a:t>
            </a:r>
            <a:endParaRPr sz="2000">
              <a:latin typeface="Economica"/>
              <a:ea typeface="Economica"/>
              <a:cs typeface="Economica"/>
              <a:sym typeface="Economica"/>
            </a:endParaRPr>
          </a:p>
        </p:txBody>
      </p:sp>
      <p:cxnSp>
        <p:nvCxnSpPr>
          <p:cNvPr id="187" name="Google Shape;187;p18"/>
          <p:cNvCxnSpPr/>
          <p:nvPr/>
        </p:nvCxnSpPr>
        <p:spPr>
          <a:xfrm flipH="1">
            <a:off x="730525" y="4405525"/>
            <a:ext cx="806700" cy="3300"/>
          </a:xfrm>
          <a:prstGeom prst="straightConnector1">
            <a:avLst/>
          </a:prstGeom>
          <a:noFill/>
          <a:ln w="9525" cap="flat" cmpd="sng">
            <a:solidFill>
              <a:schemeClr val="dk2"/>
            </a:solidFill>
            <a:prstDash val="solid"/>
            <a:round/>
            <a:headEnd type="none" w="med" len="med"/>
            <a:tailEnd type="none" w="med" len="med"/>
          </a:ln>
        </p:spPr>
      </p:cxnSp>
      <p:cxnSp>
        <p:nvCxnSpPr>
          <p:cNvPr id="188" name="Google Shape;188;p18"/>
          <p:cNvCxnSpPr/>
          <p:nvPr/>
        </p:nvCxnSpPr>
        <p:spPr>
          <a:xfrm flipH="1">
            <a:off x="3124213" y="4405525"/>
            <a:ext cx="806700" cy="3300"/>
          </a:xfrm>
          <a:prstGeom prst="straightConnector1">
            <a:avLst/>
          </a:prstGeom>
          <a:noFill/>
          <a:ln w="9525" cap="flat" cmpd="sng">
            <a:solidFill>
              <a:schemeClr val="dk2"/>
            </a:solidFill>
            <a:prstDash val="solid"/>
            <a:round/>
            <a:headEnd type="none" w="med" len="med"/>
            <a:tailEnd type="none" w="med" len="med"/>
          </a:ln>
        </p:spPr>
      </p:cxnSp>
      <p:sp>
        <p:nvSpPr>
          <p:cNvPr id="189" name="Google Shape;189;p18"/>
          <p:cNvSpPr txBox="1">
            <a:spLocks noGrp="1"/>
          </p:cNvSpPr>
          <p:nvPr>
            <p:ph type="body" idx="1"/>
          </p:nvPr>
        </p:nvSpPr>
        <p:spPr>
          <a:xfrm>
            <a:off x="311700" y="1149025"/>
            <a:ext cx="8520600" cy="16887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en" sz="2200">
                <a:latin typeface="Playfair Display"/>
                <a:ea typeface="Playfair Display"/>
                <a:cs typeface="Playfair Display"/>
                <a:sym typeface="Playfair Display"/>
              </a:rPr>
              <a:t>Code and Research from ETD “Parsing Electronic Theses and Dissertations Using Object Detection” (Aman Ahuja, Alan Devera, Edward A. Fox, and others)</a:t>
            </a:r>
            <a:endParaRPr sz="2400">
              <a:latin typeface="Economica"/>
              <a:ea typeface="Economica"/>
              <a:cs typeface="Economica"/>
              <a:sym typeface="Economica"/>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Google Shape;194;p19"/>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Object Detection Output (Partial)</a:t>
            </a:r>
            <a:endParaRPr/>
          </a:p>
        </p:txBody>
      </p:sp>
      <p:pic>
        <p:nvPicPr>
          <p:cNvPr id="195" name="Google Shape;195;p19"/>
          <p:cNvPicPr preferRelativeResize="0"/>
          <p:nvPr/>
        </p:nvPicPr>
        <p:blipFill rotWithShape="1">
          <a:blip r:embed="rId3">
            <a:alphaModFix/>
          </a:blip>
          <a:srcRect b="3633"/>
          <a:stretch/>
        </p:blipFill>
        <p:spPr>
          <a:xfrm>
            <a:off x="401600" y="1147225"/>
            <a:ext cx="3206101" cy="3557376"/>
          </a:xfrm>
          <a:prstGeom prst="rect">
            <a:avLst/>
          </a:prstGeom>
          <a:noFill/>
          <a:ln w="38100" cap="flat" cmpd="sng">
            <a:solidFill>
              <a:srgbClr val="1D7E74"/>
            </a:solidFill>
            <a:prstDash val="solid"/>
            <a:round/>
            <a:headEnd type="none" w="sm" len="sm"/>
            <a:tailEnd type="none" w="sm" len="sm"/>
          </a:ln>
        </p:spPr>
      </p:pic>
      <p:sp>
        <p:nvSpPr>
          <p:cNvPr id="196" name="Google Shape;196;p19"/>
          <p:cNvSpPr txBox="1"/>
          <p:nvPr/>
        </p:nvSpPr>
        <p:spPr>
          <a:xfrm>
            <a:off x="4228950" y="1093475"/>
            <a:ext cx="4263000" cy="1046700"/>
          </a:xfrm>
          <a:prstGeom prst="rect">
            <a:avLst/>
          </a:prstGeom>
          <a:noFill/>
          <a:ln w="38100" cap="flat" cmpd="sng">
            <a:solidFill>
              <a:srgbClr val="CCA577"/>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en">
                <a:latin typeface="Open Sans"/>
                <a:ea typeface="Open Sans"/>
                <a:cs typeface="Open Sans"/>
                <a:sym typeface="Open Sans"/>
              </a:rPr>
              <a:t>ETD: Foundational Investigations &amp;</a:t>
            </a:r>
            <a:endParaRPr>
              <a:latin typeface="Open Sans"/>
              <a:ea typeface="Open Sans"/>
              <a:cs typeface="Open Sans"/>
              <a:sym typeface="Open Sans"/>
            </a:endParaRPr>
          </a:p>
          <a:p>
            <a:pPr marL="0" marR="0" lvl="0" indent="0" algn="l" rtl="0">
              <a:lnSpc>
                <a:spcPct val="100000"/>
              </a:lnSpc>
              <a:spcBef>
                <a:spcPts val="0"/>
              </a:spcBef>
              <a:spcAft>
                <a:spcPts val="0"/>
              </a:spcAft>
              <a:buClr>
                <a:schemeClr val="dk1"/>
              </a:buClr>
              <a:buSzPts val="1100"/>
              <a:buFont typeface="Arial"/>
              <a:buNone/>
            </a:pPr>
            <a:r>
              <a:rPr lang="en">
                <a:latin typeface="Open Sans"/>
                <a:ea typeface="Open Sans"/>
                <a:cs typeface="Open Sans"/>
                <a:sym typeface="Open Sans"/>
              </a:rPr>
              <a:t>Astronomical Implications of Quantum Gravity (Michael James Kavic)</a:t>
            </a:r>
            <a:endParaRPr>
              <a:latin typeface="Open Sans"/>
              <a:ea typeface="Open Sans"/>
              <a:cs typeface="Open Sans"/>
              <a:sym typeface="Open Sans"/>
            </a:endParaRPr>
          </a:p>
          <a:p>
            <a:pPr marL="0" marR="0" lvl="0" indent="0" algn="l" rtl="0">
              <a:lnSpc>
                <a:spcPct val="100000"/>
              </a:lnSpc>
              <a:spcBef>
                <a:spcPts val="0"/>
              </a:spcBef>
              <a:spcAft>
                <a:spcPts val="0"/>
              </a:spcAft>
              <a:buClr>
                <a:schemeClr val="dk1"/>
              </a:buClr>
              <a:buSzPts val="1100"/>
              <a:buFont typeface="Arial"/>
              <a:buNone/>
            </a:pPr>
            <a:r>
              <a:rPr lang="en" u="sng">
                <a:solidFill>
                  <a:schemeClr val="hlink"/>
                </a:solidFill>
                <a:latin typeface="Open Sans"/>
                <a:ea typeface="Open Sans"/>
                <a:cs typeface="Open Sans"/>
                <a:sym typeface="Open Sans"/>
                <a:hlinkClick r:id="rId4"/>
              </a:rPr>
              <a:t>http://hdl.handle.net/10919/29331</a:t>
            </a:r>
            <a:endParaRPr>
              <a:latin typeface="Open Sans"/>
              <a:ea typeface="Open Sans"/>
              <a:cs typeface="Open Sans"/>
              <a:sym typeface="Open Sans"/>
            </a:endParaRPr>
          </a:p>
        </p:txBody>
      </p:sp>
      <p:pic>
        <p:nvPicPr>
          <p:cNvPr id="197" name="Google Shape;197;p19"/>
          <p:cNvPicPr preferRelativeResize="0"/>
          <p:nvPr/>
        </p:nvPicPr>
        <p:blipFill rotWithShape="1">
          <a:blip r:embed="rId5">
            <a:alphaModFix/>
          </a:blip>
          <a:srcRect t="4370"/>
          <a:stretch/>
        </p:blipFill>
        <p:spPr>
          <a:xfrm>
            <a:off x="3744700" y="2424500"/>
            <a:ext cx="5231498" cy="1722125"/>
          </a:xfrm>
          <a:prstGeom prst="rect">
            <a:avLst/>
          </a:prstGeom>
          <a:noFill/>
          <a:ln w="38100" cap="flat" cmpd="sng">
            <a:solidFill>
              <a:srgbClr val="1F887E"/>
            </a:solidFill>
            <a:prstDash val="solid"/>
            <a:round/>
            <a:headEnd type="none" w="sm" len="sm"/>
            <a:tailEnd type="none" w="sm" len="sm"/>
          </a:ln>
        </p:spPr>
      </p:pic>
      <p:sp>
        <p:nvSpPr>
          <p:cNvPr id="198" name="Google Shape;198;p19"/>
          <p:cNvSpPr txBox="1"/>
          <p:nvPr/>
        </p:nvSpPr>
        <p:spPr>
          <a:xfrm>
            <a:off x="691850" y="4704600"/>
            <a:ext cx="26256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latin typeface="Open Sans"/>
                <a:ea typeface="Open Sans"/>
                <a:cs typeface="Open Sans"/>
                <a:sym typeface="Open Sans"/>
              </a:rPr>
              <a:t>chapter4_marked_output.pdf</a:t>
            </a:r>
            <a:endParaRPr>
              <a:latin typeface="Open Sans"/>
              <a:ea typeface="Open Sans"/>
              <a:cs typeface="Open Sans"/>
              <a:sym typeface="Open Sans"/>
            </a:endParaRPr>
          </a:p>
        </p:txBody>
      </p:sp>
      <p:sp>
        <p:nvSpPr>
          <p:cNvPr id="199" name="Google Shape;199;p19"/>
          <p:cNvSpPr txBox="1"/>
          <p:nvPr/>
        </p:nvSpPr>
        <p:spPr>
          <a:xfrm>
            <a:off x="4734000" y="4704600"/>
            <a:ext cx="32529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a:latin typeface="Open Sans"/>
                <a:ea typeface="Open Sans"/>
                <a:cs typeface="Open Sans"/>
                <a:sym typeface="Open Sans"/>
              </a:rPr>
              <a:t>chapter4_bounding_box.pdf</a:t>
            </a:r>
            <a:endParaRPr>
              <a:latin typeface="Open Sans"/>
              <a:ea typeface="Open Sans"/>
              <a:cs typeface="Open Sans"/>
              <a:sym typeface="Open Sans"/>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p20"/>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Finding Summarization Models </a:t>
            </a:r>
            <a:endParaRPr/>
          </a:p>
        </p:txBody>
      </p:sp>
      <p:pic>
        <p:nvPicPr>
          <p:cNvPr id="205" name="Google Shape;205;p20"/>
          <p:cNvPicPr preferRelativeResize="0"/>
          <p:nvPr/>
        </p:nvPicPr>
        <p:blipFill>
          <a:blip r:embed="rId3">
            <a:alphaModFix/>
          </a:blip>
          <a:stretch>
            <a:fillRect/>
          </a:stretch>
        </p:blipFill>
        <p:spPr>
          <a:xfrm>
            <a:off x="3500425" y="1147225"/>
            <a:ext cx="2143125" cy="2143125"/>
          </a:xfrm>
          <a:prstGeom prst="rect">
            <a:avLst/>
          </a:prstGeom>
          <a:noFill/>
          <a:ln>
            <a:noFill/>
          </a:ln>
        </p:spPr>
      </p:pic>
      <p:sp>
        <p:nvSpPr>
          <p:cNvPr id="206" name="Google Shape;206;p20"/>
          <p:cNvSpPr txBox="1"/>
          <p:nvPr/>
        </p:nvSpPr>
        <p:spPr>
          <a:xfrm>
            <a:off x="712338" y="3290350"/>
            <a:ext cx="7719300" cy="892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2300">
                <a:latin typeface="Open Sans"/>
                <a:ea typeface="Open Sans"/>
                <a:cs typeface="Open Sans"/>
                <a:sym typeface="Open Sans"/>
              </a:rPr>
              <a:t>Used pretrained text transformation models hosted at </a:t>
            </a:r>
            <a:r>
              <a:rPr lang="en" sz="2300" b="1">
                <a:latin typeface="Open Sans"/>
                <a:ea typeface="Open Sans"/>
                <a:cs typeface="Open Sans"/>
                <a:sym typeface="Open Sans"/>
              </a:rPr>
              <a:t>https://huggingface.co/</a:t>
            </a:r>
            <a:endParaRPr sz="2300" b="1">
              <a:latin typeface="Open Sans"/>
              <a:ea typeface="Open Sans"/>
              <a:cs typeface="Open Sans"/>
              <a:sym typeface="Open Sans"/>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pic>
        <p:nvPicPr>
          <p:cNvPr id="211" name="Google Shape;211;p21"/>
          <p:cNvPicPr preferRelativeResize="0"/>
          <p:nvPr/>
        </p:nvPicPr>
        <p:blipFill>
          <a:blip r:embed="rId3">
            <a:alphaModFix/>
          </a:blip>
          <a:stretch>
            <a:fillRect/>
          </a:stretch>
        </p:blipFill>
        <p:spPr>
          <a:xfrm>
            <a:off x="6546650" y="0"/>
            <a:ext cx="2444950" cy="3983901"/>
          </a:xfrm>
          <a:prstGeom prst="rect">
            <a:avLst/>
          </a:prstGeom>
          <a:noFill/>
          <a:ln>
            <a:noFill/>
          </a:ln>
        </p:spPr>
      </p:pic>
      <p:sp>
        <p:nvSpPr>
          <p:cNvPr id="212" name="Google Shape;212;p21"/>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Implementing Summarization Models</a:t>
            </a:r>
            <a:endParaRPr/>
          </a:p>
        </p:txBody>
      </p:sp>
      <p:sp>
        <p:nvSpPr>
          <p:cNvPr id="213" name="Google Shape;213;p21"/>
          <p:cNvSpPr txBox="1">
            <a:spLocks noGrp="1"/>
          </p:cNvSpPr>
          <p:nvPr>
            <p:ph type="body" idx="1"/>
          </p:nvPr>
        </p:nvSpPr>
        <p:spPr>
          <a:xfrm>
            <a:off x="336325" y="1243700"/>
            <a:ext cx="8520600" cy="3354000"/>
          </a:xfrm>
          <a:prstGeom prst="rect">
            <a:avLst/>
          </a:prstGeom>
        </p:spPr>
        <p:txBody>
          <a:bodyPr spcFirstLastPara="1" wrap="square" lIns="91425" tIns="91425" rIns="91425" bIns="91425" anchor="t" anchorCtr="0">
            <a:normAutofit/>
          </a:bodyPr>
          <a:lstStyle/>
          <a:p>
            <a:pPr marL="457200" lvl="0" indent="-342900" algn="l" rtl="0">
              <a:lnSpc>
                <a:spcPct val="200000"/>
              </a:lnSpc>
              <a:spcBef>
                <a:spcPts val="0"/>
              </a:spcBef>
              <a:spcAft>
                <a:spcPts val="0"/>
              </a:spcAft>
              <a:buSzPts val="1800"/>
              <a:buChar char="❖"/>
            </a:pPr>
            <a:r>
              <a:rPr lang="en"/>
              <a:t>Deliverable: 4 summarization models implemented</a:t>
            </a:r>
            <a:endParaRPr/>
          </a:p>
          <a:p>
            <a:pPr marL="914400" lvl="1" indent="-317500" algn="l" rtl="0">
              <a:lnSpc>
                <a:spcPct val="200000"/>
              </a:lnSpc>
              <a:spcBef>
                <a:spcPts val="0"/>
              </a:spcBef>
              <a:spcAft>
                <a:spcPts val="0"/>
              </a:spcAft>
              <a:buSzPts val="1400"/>
              <a:buChar char="➢"/>
            </a:pPr>
            <a:r>
              <a:rPr lang="en"/>
              <a:t>BART </a:t>
            </a:r>
            <a:endParaRPr/>
          </a:p>
          <a:p>
            <a:pPr marL="914400" lvl="1" indent="-317500" algn="l" rtl="0">
              <a:lnSpc>
                <a:spcPct val="200000"/>
              </a:lnSpc>
              <a:spcBef>
                <a:spcPts val="0"/>
              </a:spcBef>
              <a:spcAft>
                <a:spcPts val="0"/>
              </a:spcAft>
              <a:buSzPts val="1400"/>
              <a:buChar char="➢"/>
            </a:pPr>
            <a:r>
              <a:rPr lang="en"/>
              <a:t>T5 </a:t>
            </a:r>
            <a:endParaRPr/>
          </a:p>
          <a:p>
            <a:pPr marL="914400" lvl="1" indent="-317500" algn="l" rtl="0">
              <a:lnSpc>
                <a:spcPct val="200000"/>
              </a:lnSpc>
              <a:spcBef>
                <a:spcPts val="0"/>
              </a:spcBef>
              <a:spcAft>
                <a:spcPts val="0"/>
              </a:spcAft>
              <a:buSzPts val="1400"/>
              <a:buChar char="➢"/>
            </a:pPr>
            <a:r>
              <a:rPr lang="en"/>
              <a:t>BigBirdPegasus </a:t>
            </a:r>
            <a:endParaRPr/>
          </a:p>
          <a:p>
            <a:pPr marL="1371600" lvl="2" indent="-317500" algn="l" rtl="0">
              <a:lnSpc>
                <a:spcPct val="200000"/>
              </a:lnSpc>
              <a:spcBef>
                <a:spcPts val="0"/>
              </a:spcBef>
              <a:spcAft>
                <a:spcPts val="0"/>
              </a:spcAft>
              <a:buSzPts val="1400"/>
              <a:buChar char="■"/>
            </a:pPr>
            <a:r>
              <a:rPr lang="en"/>
              <a:t>Block Sparse Attention</a:t>
            </a:r>
            <a:endParaRPr/>
          </a:p>
          <a:p>
            <a:pPr marL="914400" lvl="1" indent="-317500" algn="l" rtl="0">
              <a:lnSpc>
                <a:spcPct val="200000"/>
              </a:lnSpc>
              <a:spcBef>
                <a:spcPts val="0"/>
              </a:spcBef>
              <a:spcAft>
                <a:spcPts val="0"/>
              </a:spcAft>
              <a:buSzPts val="1400"/>
              <a:buChar char="➢"/>
            </a:pPr>
            <a:r>
              <a:rPr lang="en"/>
              <a:t>Longformer-Encoder-Decoder (LED) - Book Summarization</a:t>
            </a:r>
            <a:endParaRPr/>
          </a:p>
          <a:p>
            <a:pPr marL="1371600" lvl="2" indent="-317500" algn="l" rtl="0">
              <a:lnSpc>
                <a:spcPct val="200000"/>
              </a:lnSpc>
              <a:spcBef>
                <a:spcPts val="0"/>
              </a:spcBef>
              <a:spcAft>
                <a:spcPts val="0"/>
              </a:spcAft>
              <a:buSzPts val="1400"/>
              <a:buChar char="■"/>
            </a:pPr>
            <a:r>
              <a:rPr lang="en"/>
              <a:t>Longer input ability than most summarization models (~16000 tokens)</a:t>
            </a:r>
            <a:endParaRPr/>
          </a:p>
        </p:txBody>
      </p:sp>
      <p:sp>
        <p:nvSpPr>
          <p:cNvPr id="214" name="Google Shape;214;p21"/>
          <p:cNvSpPr txBox="1"/>
          <p:nvPr/>
        </p:nvSpPr>
        <p:spPr>
          <a:xfrm>
            <a:off x="6206400" y="4320175"/>
            <a:ext cx="2937600" cy="554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200">
                <a:latin typeface="Open Sans"/>
                <a:ea typeface="Open Sans"/>
                <a:cs typeface="Open Sans"/>
                <a:sym typeface="Open Sans"/>
              </a:rPr>
              <a:t>https://www.projectpro.io/article/transformers-bart-model-explained/553</a:t>
            </a:r>
            <a:endParaRPr sz="1200">
              <a:latin typeface="Open Sans"/>
              <a:ea typeface="Open Sans"/>
              <a:cs typeface="Open Sans"/>
              <a:sym typeface="Open Sans"/>
            </a:endParaRPr>
          </a:p>
        </p:txBody>
      </p:sp>
    </p:spTree>
  </p:cSld>
  <p:clrMapOvr>
    <a:masterClrMapping/>
  </p:clrMapOvr>
</p:sld>
</file>

<file path=ppt/theme/theme1.xml><?xml version="1.0" encoding="utf-8"?>
<a:theme xmlns:a="http://schemas.openxmlformats.org/drawingml/2006/main" name="Luxe">
  <a:themeElements>
    <a:clrScheme name="Luxe">
      <a:dk1>
        <a:srgbClr val="000000"/>
      </a:dk1>
      <a:lt1>
        <a:srgbClr val="FFFFFF"/>
      </a:lt1>
      <a:dk2>
        <a:srgbClr val="B7B7B7"/>
      </a:dk2>
      <a:lt2>
        <a:srgbClr val="CCA677"/>
      </a:lt2>
      <a:accent1>
        <a:srgbClr val="5D4037"/>
      </a:accent1>
      <a:accent2>
        <a:srgbClr val="455A64"/>
      </a:accent2>
      <a:accent3>
        <a:srgbClr val="57BB8A"/>
      </a:accent3>
      <a:accent4>
        <a:srgbClr val="78909C"/>
      </a:accent4>
      <a:accent5>
        <a:srgbClr val="607D8B"/>
      </a:accent5>
      <a:accent6>
        <a:srgbClr val="DCE755"/>
      </a:accent6>
      <a:hlink>
        <a:srgbClr val="607D8B"/>
      </a:hlink>
      <a:folHlink>
        <a:srgbClr val="607D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887</Words>
  <Application>Microsoft Macintosh PowerPoint</Application>
  <PresentationFormat>On-screen Show (16:9)</PresentationFormat>
  <Paragraphs>131</Paragraphs>
  <Slides>18</Slides>
  <Notes>18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Arial</vt:lpstr>
      <vt:lpstr>Economica</vt:lpstr>
      <vt:lpstr>Roboto</vt:lpstr>
      <vt:lpstr>Lato</vt:lpstr>
      <vt:lpstr>Playfair Display</vt:lpstr>
      <vt:lpstr>Open Sans</vt:lpstr>
      <vt:lpstr>Luxe</vt:lpstr>
      <vt:lpstr>Chapter Summarization</vt:lpstr>
      <vt:lpstr>Outline</vt:lpstr>
      <vt:lpstr>Team Members</vt:lpstr>
      <vt:lpstr>Project Overview</vt:lpstr>
      <vt:lpstr>Backend </vt:lpstr>
      <vt:lpstr>How? Object Detection (Intro)</vt:lpstr>
      <vt:lpstr>Object Detection Output (Partial)</vt:lpstr>
      <vt:lpstr>Finding Summarization Models </vt:lpstr>
      <vt:lpstr>Implementing Summarization Models</vt:lpstr>
      <vt:lpstr>Example Summarization Scripts </vt:lpstr>
      <vt:lpstr>Original Frontend Work</vt:lpstr>
      <vt:lpstr>Frontend Changes</vt:lpstr>
      <vt:lpstr>Summary Database</vt:lpstr>
      <vt:lpstr>Future Plans</vt:lpstr>
      <vt:lpstr>Acknowledgements</vt:lpstr>
      <vt:lpstr>Acknowledgements</vt:lpstr>
      <vt:lpstr>References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Summarization</dc:title>
  <cp:lastModifiedBy>Manasi Peta</cp:lastModifiedBy>
  <cp:revision>1</cp:revision>
  <dcterms:modified xsi:type="dcterms:W3CDTF">2023-05-10T20:28:24Z</dcterms:modified>
</cp:coreProperties>
</file>