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9" r:id="rId4"/>
    <p:sldMasterId id="214748367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y="5143500" cx="9144000"/>
  <p:notesSz cx="6858000" cy="9144000"/>
  <p:embeddedFontLst>
    <p:embeddedFont>
      <p:font typeface="Nunito"/>
      <p:regular r:id="rId35"/>
      <p:bold r:id="rId36"/>
      <p:italic r:id="rId37"/>
      <p:boldItalic r:id="rId38"/>
    </p:embeddedFont>
    <p:embeddedFont>
      <p:font typeface="Lato"/>
      <p:regular r:id="rId39"/>
      <p:bold r:id="rId40"/>
      <p:italic r:id="rId41"/>
      <p:boldItalic r:id="rId42"/>
    </p:embeddedFont>
    <p:embeddedFont>
      <p:font typeface="Maven Pro"/>
      <p:regular r:id="rId43"/>
      <p:bold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-bold.fntdata"/><Relationship Id="rId20" Type="http://schemas.openxmlformats.org/officeDocument/2006/relationships/slide" Target="slides/slide14.xml"/><Relationship Id="rId42" Type="http://schemas.openxmlformats.org/officeDocument/2006/relationships/font" Target="fonts/Lato-boldItalic.fntdata"/><Relationship Id="rId41" Type="http://schemas.openxmlformats.org/officeDocument/2006/relationships/font" Target="fonts/Lato-italic.fntdata"/><Relationship Id="rId22" Type="http://schemas.openxmlformats.org/officeDocument/2006/relationships/slide" Target="slides/slide16.xml"/><Relationship Id="rId44" Type="http://schemas.openxmlformats.org/officeDocument/2006/relationships/font" Target="fonts/MavenPro-bold.fntdata"/><Relationship Id="rId21" Type="http://schemas.openxmlformats.org/officeDocument/2006/relationships/slide" Target="slides/slide15.xml"/><Relationship Id="rId43" Type="http://schemas.openxmlformats.org/officeDocument/2006/relationships/font" Target="fonts/MavenPro-regular.fntdata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font" Target="fonts/Nunito-regular.fntdata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font" Target="fonts/Nunito-italic.fntdata"/><Relationship Id="rId14" Type="http://schemas.openxmlformats.org/officeDocument/2006/relationships/slide" Target="slides/slide8.xml"/><Relationship Id="rId36" Type="http://schemas.openxmlformats.org/officeDocument/2006/relationships/font" Target="fonts/Nunito-bold.fntdata"/><Relationship Id="rId17" Type="http://schemas.openxmlformats.org/officeDocument/2006/relationships/slide" Target="slides/slide11.xml"/><Relationship Id="rId39" Type="http://schemas.openxmlformats.org/officeDocument/2006/relationships/font" Target="fonts/Lato-regular.fntdata"/><Relationship Id="rId16" Type="http://schemas.openxmlformats.org/officeDocument/2006/relationships/slide" Target="slides/slide10.xml"/><Relationship Id="rId38" Type="http://schemas.openxmlformats.org/officeDocument/2006/relationships/font" Target="fonts/Nunito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2c4169a608e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0" name="Google Shape;350;g2c4169a608e_1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c4169a608e_2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c4169a608e_2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2c4169a608e_2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2c4169a608e_2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c40912760f_0_3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c40912760f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2cec17a3081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2cec17a3081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2cec17a3081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2cec17a3081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2cec17a3081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2cec17a3081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cec17a3081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2cec17a3081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2cec17a3081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2cec17a3081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2cec17a3081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2cec17a3081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2c40912760f_0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2c40912760f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c40912760f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c40912760f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2cec17a3081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2cec17a3081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2cec17a3081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2cec17a3081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2cec17a3081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2cec17a3081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2cec17a3081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2cec17a3081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2cec17a3081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2cec17a3081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2c40912760f_0_3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2c40912760f_0_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2c40912760f_0_3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2c40912760f_0_3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2c40912760f_0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2c40912760f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2cec17a3081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2cec17a3081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2c40912760f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2c40912760f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2c40912760f_0_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2c40912760f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c4169a608e_2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2c4169a608e_2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2cec17a3081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2cec17a3081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2d9c228d20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2d9c228d20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2cec17a308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2cec17a308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2c4169a608e_2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2c4169a608e_2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 background alt footer">
  <p:cSld name="1_empty background">
    <p:bg>
      <p:bgPr>
        <a:solidFill>
          <a:srgbClr val="FFFFFF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4"/>
          <p:cNvSpPr/>
          <p:nvPr/>
        </p:nvSpPr>
        <p:spPr>
          <a:xfrm>
            <a:off x="-11705" y="-482446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14"/>
          <p:cNvSpPr txBox="1"/>
          <p:nvPr>
            <p:ph type="title"/>
          </p:nvPr>
        </p:nvSpPr>
        <p:spPr>
          <a:xfrm>
            <a:off x="628650" y="30170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9pPr>
          </a:lstStyle>
          <a:p/>
        </p:txBody>
      </p:sp>
      <p:sp>
        <p:nvSpPr>
          <p:cNvPr id="280" name="Google Shape;280;p14"/>
          <p:cNvSpPr txBox="1"/>
          <p:nvPr>
            <p:ph idx="1" type="body"/>
          </p:nvPr>
        </p:nvSpPr>
        <p:spPr>
          <a:xfrm>
            <a:off x="628650" y="1501379"/>
            <a:ext cx="7886700" cy="334089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281" name="Google Shape;281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ey partial background">
  <p:cSld name="Grey partial background"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5"/>
          <p:cNvSpPr/>
          <p:nvPr/>
        </p:nvSpPr>
        <p:spPr>
          <a:xfrm>
            <a:off x="0" y="47746"/>
            <a:ext cx="6762281" cy="5143501"/>
          </a:xfrm>
          <a:prstGeom prst="rect">
            <a:avLst/>
          </a:prstGeom>
          <a:solidFill>
            <a:srgbClr val="3A3C3D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5"/>
          <p:cNvSpPr txBox="1"/>
          <p:nvPr>
            <p:ph type="title"/>
          </p:nvPr>
        </p:nvSpPr>
        <p:spPr>
          <a:xfrm>
            <a:off x="628650" y="368746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285" name="Google Shape;285;p15"/>
          <p:cNvSpPr txBox="1"/>
          <p:nvPr>
            <p:ph idx="1" type="body"/>
          </p:nvPr>
        </p:nvSpPr>
        <p:spPr>
          <a:xfrm>
            <a:off x="628651" y="1731666"/>
            <a:ext cx="7886700" cy="49935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286" name="Google Shape;286;p15"/>
          <p:cNvSpPr txBox="1"/>
          <p:nvPr>
            <p:ph idx="2" type="body"/>
          </p:nvPr>
        </p:nvSpPr>
        <p:spPr>
          <a:xfrm>
            <a:off x="628650" y="2456260"/>
            <a:ext cx="788670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287" name="Google Shape;287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">
  <p:cSld name="white corner logo, maroon corner">
    <p:bg>
      <p:bgPr>
        <a:solidFill>
          <a:srgbClr val="FFFFFF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6"/>
          <p:cNvSpPr/>
          <p:nvPr/>
        </p:nvSpPr>
        <p:spPr>
          <a:xfrm>
            <a:off x="-11705" y="-482446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6"/>
          <p:cNvSpPr txBox="1"/>
          <p:nvPr>
            <p:ph type="title"/>
          </p:nvPr>
        </p:nvSpPr>
        <p:spPr>
          <a:xfrm>
            <a:off x="628650" y="1965338"/>
            <a:ext cx="7886700" cy="115503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600"/>
              <a:buFont typeface="Arial"/>
              <a:buNone/>
              <a:defRPr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9pPr>
          </a:lstStyle>
          <a:p/>
        </p:txBody>
      </p:sp>
      <p:sp>
        <p:nvSpPr>
          <p:cNvPr id="291" name="Google Shape;291;p16"/>
          <p:cNvSpPr/>
          <p:nvPr/>
        </p:nvSpPr>
        <p:spPr>
          <a:xfrm>
            <a:off x="6940544" y="-4575"/>
            <a:ext cx="2205160" cy="65692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2" name="Google Shape;292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21627" y="193327"/>
            <a:ext cx="1539752" cy="290842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16"/>
          <p:cNvSpPr txBox="1"/>
          <p:nvPr>
            <p:ph idx="1" type="body"/>
          </p:nvPr>
        </p:nvSpPr>
        <p:spPr>
          <a:xfrm>
            <a:off x="720329" y="3368278"/>
            <a:ext cx="4245769" cy="4083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294" name="Google Shape;294;p16"/>
          <p:cNvSpPr txBox="1"/>
          <p:nvPr>
            <p:ph idx="2" type="body"/>
          </p:nvPr>
        </p:nvSpPr>
        <p:spPr>
          <a:xfrm>
            <a:off x="720329" y="3906441"/>
            <a:ext cx="4245769" cy="4083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295" name="Google Shape;295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ey background White corner logo">
  <p:cSld name="Grey background White corner logo"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7"/>
          <p:cNvSpPr/>
          <p:nvPr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3A3C3D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17"/>
          <p:cNvSpPr txBox="1"/>
          <p:nvPr>
            <p:ph type="title"/>
          </p:nvPr>
        </p:nvSpPr>
        <p:spPr>
          <a:xfrm>
            <a:off x="628650" y="1050479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pic>
        <p:nvPicPr>
          <p:cNvPr descr="A black and white sign&#10;&#10;Description automatically generated with low confidence" id="299" name="Google Shape;29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72547" y="272267"/>
            <a:ext cx="1367890" cy="25838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17"/>
          <p:cNvSpPr txBox="1"/>
          <p:nvPr>
            <p:ph idx="1" type="body"/>
          </p:nvPr>
        </p:nvSpPr>
        <p:spPr>
          <a:xfrm>
            <a:off x="628651" y="2269891"/>
            <a:ext cx="7886700" cy="49935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01" name="Google Shape;301;p17"/>
          <p:cNvSpPr txBox="1"/>
          <p:nvPr>
            <p:ph idx="2" type="body"/>
          </p:nvPr>
        </p:nvSpPr>
        <p:spPr>
          <a:xfrm>
            <a:off x="628650" y="2994485"/>
            <a:ext cx="788670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02" name="Google Shape;302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logo corner">
  <p:cSld name="main logo corner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8"/>
          <p:cNvSpPr txBox="1"/>
          <p:nvPr>
            <p:ph type="title"/>
          </p:nvPr>
        </p:nvSpPr>
        <p:spPr>
          <a:xfrm>
            <a:off x="628650" y="837521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305" name="Google Shape;305;p18"/>
          <p:cNvSpPr txBox="1"/>
          <p:nvPr>
            <p:ph idx="1" type="body"/>
          </p:nvPr>
        </p:nvSpPr>
        <p:spPr>
          <a:xfrm>
            <a:off x="628650" y="2005313"/>
            <a:ext cx="7886700" cy="262740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61950" lvl="2" marL="13716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1950" lvl="3" marL="18288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1950" lvl="4" marL="22860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61950" lvl="5" marL="2743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61950" lvl="6" marL="32004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61950" lvl="7" marL="36576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61950" lvl="8" marL="41148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306" name="Google Shape;306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9030" y="4663555"/>
            <a:ext cx="1335232" cy="252211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hree item circle pictures">
  <p:cSld name="1_three item circle pictures">
    <p:bg>
      <p:bgPr>
        <a:solidFill>
          <a:srgbClr val="FFFFFF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9"/>
          <p:cNvSpPr txBox="1"/>
          <p:nvPr>
            <p:ph type="title"/>
          </p:nvPr>
        </p:nvSpPr>
        <p:spPr>
          <a:xfrm>
            <a:off x="740501" y="-124138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9pPr>
          </a:lstStyle>
          <a:p/>
        </p:txBody>
      </p:sp>
      <p:sp>
        <p:nvSpPr>
          <p:cNvPr id="310" name="Google Shape;310;p19"/>
          <p:cNvSpPr/>
          <p:nvPr/>
        </p:nvSpPr>
        <p:spPr>
          <a:xfrm>
            <a:off x="525480" y="810491"/>
            <a:ext cx="2057400" cy="13716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1" name="Google Shape;311;p19"/>
          <p:cNvCxnSpPr/>
          <p:nvPr/>
        </p:nvCxnSpPr>
        <p:spPr>
          <a:xfrm>
            <a:off x="2582880" y="2182091"/>
            <a:ext cx="960420" cy="960417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312" name="Google Shape;312;p19"/>
          <p:cNvSpPr/>
          <p:nvPr/>
        </p:nvSpPr>
        <p:spPr>
          <a:xfrm>
            <a:off x="3543300" y="3142508"/>
            <a:ext cx="2057400" cy="13716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3" name="Google Shape;313;p19"/>
          <p:cNvCxnSpPr/>
          <p:nvPr/>
        </p:nvCxnSpPr>
        <p:spPr>
          <a:xfrm flipH="1" rot="10800000">
            <a:off x="5600700" y="2182091"/>
            <a:ext cx="864698" cy="960417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314" name="Google Shape;314;p19"/>
          <p:cNvSpPr/>
          <p:nvPr/>
        </p:nvSpPr>
        <p:spPr>
          <a:xfrm>
            <a:off x="6465398" y="810491"/>
            <a:ext cx="2057400" cy="13716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5" name="Google Shape;31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9030" y="4663555"/>
            <a:ext cx="1335232" cy="252211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19"/>
          <p:cNvSpPr txBox="1"/>
          <p:nvPr>
            <p:ph idx="1" type="body"/>
          </p:nvPr>
        </p:nvSpPr>
        <p:spPr>
          <a:xfrm>
            <a:off x="2751881" y="810815"/>
            <a:ext cx="2848819" cy="5086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 sz="1900"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17" name="Google Shape;317;p19"/>
          <p:cNvSpPr txBox="1"/>
          <p:nvPr>
            <p:ph idx="2" type="body"/>
          </p:nvPr>
        </p:nvSpPr>
        <p:spPr>
          <a:xfrm>
            <a:off x="2751535" y="1423988"/>
            <a:ext cx="2849165" cy="85606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18" name="Google Shape;318;p19"/>
          <p:cNvSpPr txBox="1"/>
          <p:nvPr>
            <p:ph idx="3" type="body"/>
          </p:nvPr>
        </p:nvSpPr>
        <p:spPr>
          <a:xfrm>
            <a:off x="177167" y="3142384"/>
            <a:ext cx="3082031" cy="41130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 sz="1900"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19" name="Google Shape;319;p19"/>
          <p:cNvSpPr txBox="1"/>
          <p:nvPr>
            <p:ph idx="4" type="body"/>
          </p:nvPr>
        </p:nvSpPr>
        <p:spPr>
          <a:xfrm>
            <a:off x="177166" y="3637360"/>
            <a:ext cx="308203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20" name="Google Shape;320;p19"/>
          <p:cNvSpPr txBox="1"/>
          <p:nvPr>
            <p:ph idx="5" type="body"/>
          </p:nvPr>
        </p:nvSpPr>
        <p:spPr>
          <a:xfrm>
            <a:off x="6465399" y="2567153"/>
            <a:ext cx="2057400" cy="4775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 sz="1900"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21" name="Google Shape;321;p19"/>
          <p:cNvSpPr txBox="1"/>
          <p:nvPr>
            <p:ph idx="6" type="body"/>
          </p:nvPr>
        </p:nvSpPr>
        <p:spPr>
          <a:xfrm>
            <a:off x="6465094" y="3125147"/>
            <a:ext cx="2162175" cy="6798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22" name="Google Shape;322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io page">
  <p:cSld name="1_bio page">
    <p:bg>
      <p:bgPr>
        <a:solidFill>
          <a:srgbClr val="FFFFFF"/>
        </a:solid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0"/>
          <p:cNvSpPr/>
          <p:nvPr/>
        </p:nvSpPr>
        <p:spPr>
          <a:xfrm>
            <a:off x="7470650" y="4767860"/>
            <a:ext cx="187037" cy="31141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20"/>
          <p:cNvSpPr txBox="1"/>
          <p:nvPr>
            <p:ph type="title"/>
          </p:nvPr>
        </p:nvSpPr>
        <p:spPr>
          <a:xfrm>
            <a:off x="720647" y="-994172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9pPr>
          </a:lstStyle>
          <a:p/>
        </p:txBody>
      </p:sp>
      <p:sp>
        <p:nvSpPr>
          <p:cNvPr id="326" name="Google Shape;326;p20"/>
          <p:cNvSpPr/>
          <p:nvPr/>
        </p:nvSpPr>
        <p:spPr>
          <a:xfrm>
            <a:off x="472042" y="810491"/>
            <a:ext cx="2057400" cy="13716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20"/>
          <p:cNvSpPr txBox="1"/>
          <p:nvPr>
            <p:ph idx="1" type="body"/>
          </p:nvPr>
        </p:nvSpPr>
        <p:spPr>
          <a:xfrm>
            <a:off x="2734866" y="810492"/>
            <a:ext cx="5872162" cy="49166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28" name="Google Shape;328;p20"/>
          <p:cNvSpPr txBox="1"/>
          <p:nvPr>
            <p:ph idx="2" type="body"/>
          </p:nvPr>
        </p:nvSpPr>
        <p:spPr>
          <a:xfrm>
            <a:off x="2734866" y="1414463"/>
            <a:ext cx="5872162" cy="8131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solidFill>
                  <a:srgbClr val="000000"/>
                </a:solidFill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29" name="Google Shape;329;p20"/>
          <p:cNvSpPr txBox="1"/>
          <p:nvPr>
            <p:ph idx="3" type="body"/>
          </p:nvPr>
        </p:nvSpPr>
        <p:spPr>
          <a:xfrm>
            <a:off x="471487" y="2915516"/>
            <a:ext cx="5811602" cy="49166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30" name="Google Shape;330;p20"/>
          <p:cNvSpPr txBox="1"/>
          <p:nvPr>
            <p:ph idx="4" type="body"/>
          </p:nvPr>
        </p:nvSpPr>
        <p:spPr>
          <a:xfrm>
            <a:off x="471487" y="3519811"/>
            <a:ext cx="5811602" cy="8131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>
                <a:solidFill>
                  <a:srgbClr val="000000"/>
                </a:solidFill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31" name="Google Shape;331;p20"/>
          <p:cNvSpPr/>
          <p:nvPr/>
        </p:nvSpPr>
        <p:spPr>
          <a:xfrm>
            <a:off x="6549947" y="2916434"/>
            <a:ext cx="2057400" cy="13716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2" name="Google Shape;332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9030" y="4663555"/>
            <a:ext cx="1335232" cy="252211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photo">
  <p:cSld name="right side photo">
    <p:bg>
      <p:bgPr>
        <a:solidFill>
          <a:srgbClr val="FFFFFF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1"/>
          <p:cNvSpPr txBox="1"/>
          <p:nvPr>
            <p:ph type="title"/>
          </p:nvPr>
        </p:nvSpPr>
        <p:spPr>
          <a:xfrm>
            <a:off x="628650" y="322176"/>
            <a:ext cx="2994422" cy="65877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9pPr>
          </a:lstStyle>
          <a:p/>
        </p:txBody>
      </p:sp>
      <p:sp>
        <p:nvSpPr>
          <p:cNvPr id="336" name="Google Shape;336;p21"/>
          <p:cNvSpPr txBox="1"/>
          <p:nvPr>
            <p:ph idx="1" type="body"/>
          </p:nvPr>
        </p:nvSpPr>
        <p:spPr>
          <a:xfrm>
            <a:off x="628650" y="1067991"/>
            <a:ext cx="2994422" cy="8703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2pPr>
            <a:lvl3pPr indent="-36195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3pPr>
            <a:lvl4pPr indent="-36195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4pPr>
            <a:lvl5pPr indent="-36195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5pPr>
            <a:lvl6pPr indent="-36195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6pPr>
            <a:lvl7pPr indent="-36195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7pPr>
            <a:lvl8pPr indent="-36195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8pPr>
            <a:lvl9pPr indent="-36195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9pPr>
          </a:lstStyle>
          <a:p/>
        </p:txBody>
      </p:sp>
      <p:sp>
        <p:nvSpPr>
          <p:cNvPr id="337" name="Google Shape;337;p21"/>
          <p:cNvSpPr/>
          <p:nvPr/>
        </p:nvSpPr>
        <p:spPr>
          <a:xfrm>
            <a:off x="509634" y="2034032"/>
            <a:ext cx="1851660" cy="1851660"/>
          </a:xfrm>
          <a:prstGeom prst="ellipse">
            <a:avLst/>
          </a:prstGeom>
          <a:noFill/>
          <a:ln cap="flat" cmpd="sng" w="12700">
            <a:solidFill>
              <a:schemeClr val="accent2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21"/>
          <p:cNvSpPr/>
          <p:nvPr/>
        </p:nvSpPr>
        <p:spPr>
          <a:xfrm>
            <a:off x="1771904" y="2034032"/>
            <a:ext cx="1851660" cy="1851660"/>
          </a:xfrm>
          <a:prstGeom prst="ellipse">
            <a:avLst/>
          </a:prstGeom>
          <a:noFill/>
          <a:ln cap="flat" cmpd="sng" w="12700">
            <a:solidFill>
              <a:schemeClr val="accen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21"/>
          <p:cNvSpPr/>
          <p:nvPr/>
        </p:nvSpPr>
        <p:spPr>
          <a:xfrm>
            <a:off x="1106479" y="2991171"/>
            <a:ext cx="1851660" cy="1851660"/>
          </a:xfrm>
          <a:prstGeom prst="ellipse">
            <a:avLst/>
          </a:prstGeom>
          <a:noFill/>
          <a:ln cap="flat" cmpd="sng" w="12700">
            <a:solidFill>
              <a:srgbClr val="3A3C3D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 background alt footer">
  <p:cSld name="1_maroon background">
    <p:bg>
      <p:bgPr>
        <a:solidFill>
          <a:schemeClr val="dk1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2"/>
          <p:cNvSpPr/>
          <p:nvPr/>
        </p:nvSpPr>
        <p:spPr>
          <a:xfrm>
            <a:off x="-11705" y="-482446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22"/>
          <p:cNvSpPr txBox="1"/>
          <p:nvPr>
            <p:ph type="title"/>
          </p:nvPr>
        </p:nvSpPr>
        <p:spPr>
          <a:xfrm>
            <a:off x="628650" y="37983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/>
            </a:lvl9pPr>
          </a:lstStyle>
          <a:p/>
        </p:txBody>
      </p:sp>
      <p:sp>
        <p:nvSpPr>
          <p:cNvPr id="344" name="Google Shape;344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gray graphic empty background">
  <p:cSld name="maroon background, main logo corner">
    <p:bg>
      <p:bgPr>
        <a:solidFill>
          <a:schemeClr val="dk1"/>
        </a:solidFill>
      </p:bgPr>
    </p:bg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77467" y="4709160"/>
            <a:ext cx="1289559" cy="243583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3"/>
          <p:cNvSpPr txBox="1"/>
          <p:nvPr>
            <p:ph type="title"/>
          </p:nvPr>
        </p:nvSpPr>
        <p:spPr>
          <a:xfrm>
            <a:off x="628650" y="238531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5" name="Google Shape;275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6195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6" name="Google Shape;276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r">
              <a:buNone/>
              <a:defRPr sz="13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algn="r">
              <a:buNone/>
              <a:defRPr sz="13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algn="r">
              <a:buNone/>
              <a:defRPr sz="13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algn="r">
              <a:buNone/>
              <a:defRPr sz="13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algn="r">
              <a:buNone/>
              <a:defRPr sz="13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algn="r">
              <a:buNone/>
              <a:defRPr sz="13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algn="r">
              <a:buNone/>
              <a:defRPr sz="13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algn="r">
              <a:buNone/>
              <a:defRPr sz="13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0.png"/><Relationship Id="rId5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1.png"/><Relationship Id="rId4" Type="http://schemas.openxmlformats.org/officeDocument/2006/relationships/image" Target="../media/image30.png"/><Relationship Id="rId5" Type="http://schemas.openxmlformats.org/officeDocument/2006/relationships/image" Target="../media/image2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7.png"/><Relationship Id="rId4" Type="http://schemas.openxmlformats.org/officeDocument/2006/relationships/image" Target="../media/image16.png"/><Relationship Id="rId5" Type="http://schemas.openxmlformats.org/officeDocument/2006/relationships/image" Target="../media/image2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github.com/Calmer-Lab-VT/support-branch" TargetMode="External"/><Relationship Id="rId4" Type="http://schemas.openxmlformats.org/officeDocument/2006/relationships/hyperlink" Target="https://github.com/sprintcube/docker-compose-lamp" TargetMode="External"/><Relationship Id="rId5" Type="http://schemas.openxmlformats.org/officeDocument/2006/relationships/hyperlink" Target="https://laravel.com/docs/11.x" TargetMode="External"/><Relationship Id="rId6" Type="http://schemas.openxmlformats.org/officeDocument/2006/relationships/hyperlink" Target="https://alpinejs.dev/" TargetMode="External"/><Relationship Id="rId7" Type="http://schemas.openxmlformats.org/officeDocument/2006/relationships/hyperlink" Target="https://tailwindcss.com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4"/>
          <p:cNvSpPr txBox="1"/>
          <p:nvPr>
            <p:ph type="title"/>
          </p:nvPr>
        </p:nvSpPr>
        <p:spPr>
          <a:xfrm>
            <a:off x="958188" y="1493294"/>
            <a:ext cx="7886700" cy="115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None/>
            </a:pPr>
            <a:r>
              <a:rPr lang="en" sz="4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Mobile Parenting Website </a:t>
            </a:r>
            <a:r>
              <a:rPr lang="en" sz="4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41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3" name="Google Shape;353;p24"/>
          <p:cNvSpPr txBox="1"/>
          <p:nvPr>
            <p:ph idx="1" type="body"/>
          </p:nvPr>
        </p:nvSpPr>
        <p:spPr>
          <a:xfrm>
            <a:off x="943000" y="2709100"/>
            <a:ext cx="61575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Akshath Majumder, Shreyas Sakhalkar, Luke Marks, Nihar Satasia</a:t>
            </a:r>
            <a:endParaRPr sz="23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4" name="Google Shape;354;p24"/>
          <p:cNvSpPr txBox="1"/>
          <p:nvPr>
            <p:ph idx="2" type="body"/>
          </p:nvPr>
        </p:nvSpPr>
        <p:spPr>
          <a:xfrm>
            <a:off x="946170" y="3206338"/>
            <a:ext cx="42459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CS 4624- </a:t>
            </a:r>
            <a:r>
              <a:rPr lang="en" sz="1200">
                <a:solidFill>
                  <a:srgbClr val="343A40"/>
                </a:solidFill>
                <a:highlight>
                  <a:srgbClr val="F8F9FA"/>
                </a:highlight>
                <a:latin typeface="Lato"/>
                <a:ea typeface="Lato"/>
                <a:cs typeface="Lato"/>
                <a:sym typeface="Lato"/>
              </a:rPr>
              <a:t>Multimedia, Hypertext, and Information Access</a:t>
            </a: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, Professor Fox, Virginia Tech, Blacksburg VA, 24061, May 6, 2024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5" name="Google Shape;355;p24"/>
          <p:cNvSpPr/>
          <p:nvPr/>
        </p:nvSpPr>
        <p:spPr>
          <a:xfrm>
            <a:off x="6940544" y="-4575"/>
            <a:ext cx="2205160" cy="65692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Virginia Tech" id="356" name="Google Shape;35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1627" y="193327"/>
            <a:ext cx="1539752" cy="290842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3"/>
          <p:cNvSpPr txBox="1"/>
          <p:nvPr>
            <p:ph type="title"/>
          </p:nvPr>
        </p:nvSpPr>
        <p:spPr>
          <a:xfrm>
            <a:off x="628650" y="-12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User Submission Backend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21" name="Google Shape;42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4225" y="1154988"/>
            <a:ext cx="4968252" cy="3683711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4"/>
          <p:cNvSpPr txBox="1"/>
          <p:nvPr>
            <p:ph type="title"/>
          </p:nvPr>
        </p:nvSpPr>
        <p:spPr>
          <a:xfrm>
            <a:off x="628650" y="-12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Sample Data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28" name="Google Shape;42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1400" y="1154998"/>
            <a:ext cx="4842000" cy="188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000" y="1329338"/>
            <a:ext cx="3901951" cy="2927930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3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1" name="Google Shape;431;p34"/>
          <p:cNvSpPr txBox="1"/>
          <p:nvPr/>
        </p:nvSpPr>
        <p:spPr>
          <a:xfrm>
            <a:off x="1220425" y="901225"/>
            <a:ext cx="18831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Calibri"/>
                <a:ea typeface="Calibri"/>
                <a:cs typeface="Calibri"/>
                <a:sym typeface="Calibri"/>
              </a:rPr>
              <a:t>Options Table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34"/>
          <p:cNvSpPr txBox="1"/>
          <p:nvPr/>
        </p:nvSpPr>
        <p:spPr>
          <a:xfrm>
            <a:off x="5700850" y="901225"/>
            <a:ext cx="18831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Calibri"/>
                <a:ea typeface="Calibri"/>
                <a:cs typeface="Calibri"/>
                <a:sym typeface="Calibri"/>
              </a:rPr>
              <a:t>Prompts Table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3" name="Google Shape;433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65487" y="3962718"/>
            <a:ext cx="4353817" cy="581432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34"/>
          <p:cNvSpPr txBox="1"/>
          <p:nvPr/>
        </p:nvSpPr>
        <p:spPr>
          <a:xfrm>
            <a:off x="5316550" y="3569125"/>
            <a:ext cx="2651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Calibri"/>
                <a:ea typeface="Calibri"/>
                <a:cs typeface="Calibri"/>
                <a:sym typeface="Calibri"/>
              </a:rPr>
              <a:t>User Responses</a:t>
            </a:r>
            <a:r>
              <a:rPr lang="en" sz="2100">
                <a:latin typeface="Calibri"/>
                <a:ea typeface="Calibri"/>
                <a:cs typeface="Calibri"/>
                <a:sym typeface="Calibri"/>
              </a:rPr>
              <a:t> Table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5"/>
          <p:cNvSpPr txBox="1"/>
          <p:nvPr>
            <p:ph type="title"/>
          </p:nvPr>
        </p:nvSpPr>
        <p:spPr>
          <a:xfrm>
            <a:off x="628650" y="454613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User Authentication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0" name="Google Shape;440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41" name="Google Shape;44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750" y="1817313"/>
            <a:ext cx="2904263" cy="2402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1563" y="1799250"/>
            <a:ext cx="2237775" cy="2438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3" name="Google Shape;443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93900" y="1835375"/>
            <a:ext cx="3156625" cy="2366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6"/>
          <p:cNvSpPr txBox="1"/>
          <p:nvPr>
            <p:ph type="title"/>
          </p:nvPr>
        </p:nvSpPr>
        <p:spPr>
          <a:xfrm>
            <a:off x="628650" y="44418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Home Page with Initial Pop-Up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9" name="Google Shape;449;p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50" name="Google Shape;45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749" y="1366475"/>
            <a:ext cx="7000350" cy="345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37"/>
          <p:cNvSpPr txBox="1"/>
          <p:nvPr>
            <p:ph type="title"/>
          </p:nvPr>
        </p:nvSpPr>
        <p:spPr>
          <a:xfrm>
            <a:off x="628650" y="44418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Home Page with Inactive User Pop-Up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56" name="Google Shape;456;p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57" name="Google Shape;45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50" y="1360950"/>
            <a:ext cx="7337975" cy="361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8"/>
          <p:cNvSpPr txBox="1"/>
          <p:nvPr>
            <p:ph type="title"/>
          </p:nvPr>
        </p:nvSpPr>
        <p:spPr>
          <a:xfrm>
            <a:off x="628650" y="44418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Home Page Top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3" name="Google Shape;463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64" name="Google Shape;46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9175" y="1377050"/>
            <a:ext cx="7031000" cy="348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39"/>
          <p:cNvSpPr txBox="1"/>
          <p:nvPr>
            <p:ph type="title"/>
          </p:nvPr>
        </p:nvSpPr>
        <p:spPr>
          <a:xfrm>
            <a:off x="628650" y="44418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Progress Pop-Up (when gray tree is clicked)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0" name="Google Shape;470;p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71" name="Google Shape;47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3850" y="1599201"/>
            <a:ext cx="6321561" cy="315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40"/>
          <p:cNvSpPr txBox="1"/>
          <p:nvPr>
            <p:ph type="title"/>
          </p:nvPr>
        </p:nvSpPr>
        <p:spPr>
          <a:xfrm>
            <a:off x="628650" y="44418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Overview Pop-Up (when banner is clicked)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7" name="Google Shape;477;p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78" name="Google Shape;47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075" y="1599200"/>
            <a:ext cx="7886700" cy="2894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41"/>
          <p:cNvSpPr txBox="1"/>
          <p:nvPr>
            <p:ph type="title"/>
          </p:nvPr>
        </p:nvSpPr>
        <p:spPr>
          <a:xfrm>
            <a:off x="628650" y="44418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Home Page Bottom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" name="Google Shape;484;p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85" name="Google Shape;48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750" y="1350975"/>
            <a:ext cx="7088275" cy="34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2"/>
          <p:cNvSpPr txBox="1"/>
          <p:nvPr>
            <p:ph type="title"/>
          </p:nvPr>
        </p:nvSpPr>
        <p:spPr>
          <a:xfrm>
            <a:off x="628650" y="-12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Adventure Page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" name="Google Shape;491;p4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92" name="Google Shape;492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200" y="1123704"/>
            <a:ext cx="6985409" cy="344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5"/>
          <p:cNvSpPr txBox="1"/>
          <p:nvPr>
            <p:ph type="title"/>
          </p:nvPr>
        </p:nvSpPr>
        <p:spPr>
          <a:xfrm>
            <a:off x="628650" y="838813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Outline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3" name="Google Shape;363;p25"/>
          <p:cNvSpPr txBox="1"/>
          <p:nvPr>
            <p:ph idx="1" type="body"/>
          </p:nvPr>
        </p:nvSpPr>
        <p:spPr>
          <a:xfrm>
            <a:off x="676673" y="1840061"/>
            <a:ext cx="6607200" cy="206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85000" lnSpcReduction="20000"/>
          </a:bodyPr>
          <a:lstStyle/>
          <a:p>
            <a:pPr indent="-341947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Project Overview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194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Website Architecture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194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Requirements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194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Database Schema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194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Frontend Walkthrough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194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Challenges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194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Future Work 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194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Acknowledgements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194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References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4" name="Google Shape;364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3"/>
          <p:cNvSpPr txBox="1"/>
          <p:nvPr>
            <p:ph type="title"/>
          </p:nvPr>
        </p:nvSpPr>
        <p:spPr>
          <a:xfrm>
            <a:off x="628650" y="44418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Adventure Badge Pop-Up (click on adventure)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8" name="Google Shape;498;p4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99" name="Google Shape;49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725" y="1854875"/>
            <a:ext cx="2641900" cy="1850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44625" y="1854875"/>
            <a:ext cx="2641900" cy="185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86525" y="1841451"/>
            <a:ext cx="2641911" cy="187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44"/>
          <p:cNvSpPr txBox="1"/>
          <p:nvPr>
            <p:ph type="title"/>
          </p:nvPr>
        </p:nvSpPr>
        <p:spPr>
          <a:xfrm>
            <a:off x="628650" y="-12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User Submission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07" name="Google Shape;507;p4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08" name="Google Shape;508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3475" y="1155000"/>
            <a:ext cx="7354739" cy="359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45"/>
          <p:cNvSpPr txBox="1"/>
          <p:nvPr>
            <p:ph type="title"/>
          </p:nvPr>
        </p:nvSpPr>
        <p:spPr>
          <a:xfrm>
            <a:off x="628650" y="15238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Adventure Page after Explore Completion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14" name="Google Shape;514;p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15" name="Google Shape;515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4875" y="1246152"/>
            <a:ext cx="6907037" cy="344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46"/>
          <p:cNvSpPr txBox="1"/>
          <p:nvPr>
            <p:ph type="title"/>
          </p:nvPr>
        </p:nvSpPr>
        <p:spPr>
          <a:xfrm>
            <a:off x="628650" y="44418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Account Settings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21" name="Google Shape;521;p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22" name="Google Shape;522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4225" y="1346777"/>
            <a:ext cx="6828050" cy="340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47"/>
          <p:cNvSpPr txBox="1"/>
          <p:nvPr>
            <p:ph type="title"/>
          </p:nvPr>
        </p:nvSpPr>
        <p:spPr>
          <a:xfrm>
            <a:off x="628650" y="-12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Admin Dashboard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28" name="Google Shape;528;p4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29" name="Google Shape;529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6425" y="1092475"/>
            <a:ext cx="7031149" cy="34817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8"/>
          <p:cNvSpPr txBox="1"/>
          <p:nvPr>
            <p:ph type="title"/>
          </p:nvPr>
        </p:nvSpPr>
        <p:spPr>
          <a:xfrm>
            <a:off x="628650" y="803913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Challenges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35" name="Google Shape;535;p48"/>
          <p:cNvSpPr txBox="1"/>
          <p:nvPr>
            <p:ph idx="1" type="body"/>
          </p:nvPr>
        </p:nvSpPr>
        <p:spPr>
          <a:xfrm>
            <a:off x="674547" y="1857529"/>
            <a:ext cx="7794900" cy="2877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Docker - Performance issues handling Linux containers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Drupal - Wasted a lot of time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Alpine JS - Implemented late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36" name="Google Shape;536;p4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49"/>
          <p:cNvSpPr txBox="1"/>
          <p:nvPr>
            <p:ph type="title"/>
          </p:nvPr>
        </p:nvSpPr>
        <p:spPr>
          <a:xfrm>
            <a:off x="628650" y="803913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Future Work &amp; Stretch Goals 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42" name="Google Shape;542;p49"/>
          <p:cNvSpPr txBox="1"/>
          <p:nvPr>
            <p:ph idx="1" type="body"/>
          </p:nvPr>
        </p:nvSpPr>
        <p:spPr>
          <a:xfrm>
            <a:off x="674547" y="1857529"/>
            <a:ext cx="7794900" cy="2877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Email notification system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Completion pop-ups 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FAQ / User Guide 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43" name="Google Shape;543;p4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50"/>
          <p:cNvSpPr txBox="1"/>
          <p:nvPr>
            <p:ph type="title"/>
          </p:nvPr>
        </p:nvSpPr>
        <p:spPr>
          <a:xfrm>
            <a:off x="628650" y="803913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Acknowledgements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49" name="Google Shape;549;p50"/>
          <p:cNvSpPr txBox="1"/>
          <p:nvPr>
            <p:ph idx="1" type="body"/>
          </p:nvPr>
        </p:nvSpPr>
        <p:spPr>
          <a:xfrm>
            <a:off x="674547" y="1857529"/>
            <a:ext cx="7794900" cy="2877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Client 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-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Rosanna Breaux, Director of Child Study Center and CALMER Lab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-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Benz Huynh (Consultant)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-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Stephanie Pham (Graduate Student)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Professor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-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Dr. Edward A. Fox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50" name="Google Shape;550;p5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51"/>
          <p:cNvSpPr txBox="1"/>
          <p:nvPr>
            <p:ph type="title"/>
          </p:nvPr>
        </p:nvSpPr>
        <p:spPr>
          <a:xfrm>
            <a:off x="628650" y="803913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References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56" name="Google Shape;556;p51"/>
          <p:cNvSpPr txBox="1"/>
          <p:nvPr>
            <p:ph idx="1" type="body"/>
          </p:nvPr>
        </p:nvSpPr>
        <p:spPr>
          <a:xfrm>
            <a:off x="674547" y="1857529"/>
            <a:ext cx="7794900" cy="2877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Our GitHub Repository:</a:t>
            </a:r>
            <a:b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Calmer-Lab-VT. (2024). Support-branch [Software]. GitHub.</a:t>
            </a:r>
            <a:r>
              <a:rPr lang="en" sz="1900" u="sng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https://github.com/Calmer-Lab-VT/support-branch</a:t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LAMP Stack Application Template:</a:t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Sprintcube. (2024). Docker-compose-LAMP [Software]. GitHub. </a:t>
            </a:r>
            <a:r>
              <a:rPr lang="en" sz="1900" u="sng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https://github.com/sprintcube/docker-compose-lamp</a:t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Laravel Documentation: </a:t>
            </a:r>
            <a:r>
              <a:rPr lang="en" sz="1900" u="sng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https://laravel.com/docs/11.x</a:t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Alpine JS Documentation: </a:t>
            </a:r>
            <a:r>
              <a:rPr lang="en" sz="1900" u="sng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https://alpinejs.dev/</a:t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Tailwind Documentation: </a:t>
            </a:r>
            <a:r>
              <a:rPr lang="en" sz="1900" u="sng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https://tailwindcss.com/</a:t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57" name="Google Shape;557;p5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6"/>
          <p:cNvSpPr txBox="1"/>
          <p:nvPr>
            <p:ph type="title"/>
          </p:nvPr>
        </p:nvSpPr>
        <p:spPr>
          <a:xfrm>
            <a:off x="628650" y="803913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Project Overview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0" name="Google Shape;370;p26"/>
          <p:cNvSpPr txBox="1"/>
          <p:nvPr>
            <p:ph idx="1" type="body"/>
          </p:nvPr>
        </p:nvSpPr>
        <p:spPr>
          <a:xfrm>
            <a:off x="674547" y="1857529"/>
            <a:ext cx="7794900" cy="2877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Goal: create a web application for teaching parents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Parents will complete weekly adventures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●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Adventures have content and prompts for the user to answer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○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Adventures must be dynamically generated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○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User responses must be saved for their future reference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Lato"/>
              <a:buChar char="○"/>
            </a:pPr>
            <a:r>
              <a:rPr lang="en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Adventures must be time-locked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1" name="Google Shape;371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27"/>
          <p:cNvSpPr txBox="1"/>
          <p:nvPr>
            <p:ph type="title"/>
          </p:nvPr>
        </p:nvSpPr>
        <p:spPr>
          <a:xfrm>
            <a:off x="628650" y="10053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Website Architecture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77" name="Google Shape;37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6500" y="1003850"/>
            <a:ext cx="4731000" cy="237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46512" y="3377950"/>
            <a:ext cx="3450977" cy="1657449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8"/>
          <p:cNvSpPr txBox="1"/>
          <p:nvPr>
            <p:ph type="title"/>
          </p:nvPr>
        </p:nvSpPr>
        <p:spPr>
          <a:xfrm>
            <a:off x="628650" y="10053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Website Architecture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85" name="Google Shape;38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7825" y="937850"/>
            <a:ext cx="5212100" cy="390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547" y="982971"/>
            <a:ext cx="2624501" cy="1476276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9"/>
          <p:cNvSpPr txBox="1"/>
          <p:nvPr>
            <p:ph type="title"/>
          </p:nvPr>
        </p:nvSpPr>
        <p:spPr>
          <a:xfrm>
            <a:off x="628650" y="53938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Functional </a:t>
            </a: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Requirements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93" name="Google Shape;393;p29"/>
          <p:cNvSpPr txBox="1"/>
          <p:nvPr>
            <p:ph idx="1" type="body"/>
          </p:nvPr>
        </p:nvSpPr>
        <p:spPr>
          <a:xfrm>
            <a:off x="628650" y="1349124"/>
            <a:ext cx="8469600" cy="35445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●"/>
            </a:pPr>
            <a:r>
              <a:rPr lang="en" sz="1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Seamlessly transfer existing features from the Treks mobile app to the new web platform. </a:t>
            </a:r>
            <a:endParaRPr sz="1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●"/>
            </a:pPr>
            <a:r>
              <a:rPr lang="en" sz="1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Increase interactivity and accessibility, adding multimedia content where useful. </a:t>
            </a:r>
            <a:endParaRPr sz="1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●"/>
            </a:pPr>
            <a:r>
              <a:rPr lang="en" sz="1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Implement strong user registration and authentication policies to ensure data security and user privacy. </a:t>
            </a:r>
            <a:endParaRPr sz="1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●"/>
            </a:pPr>
            <a:r>
              <a:rPr lang="en" sz="1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Offer user profiles that can be personalized, allowing parents and teachers to track their progress and preferences. </a:t>
            </a:r>
            <a:endParaRPr sz="1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4" name="Google Shape;394;p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0"/>
          <p:cNvSpPr txBox="1"/>
          <p:nvPr>
            <p:ph type="title"/>
          </p:nvPr>
        </p:nvSpPr>
        <p:spPr>
          <a:xfrm>
            <a:off x="628650" y="539388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Functional Requirements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0" name="Google Shape;400;p30"/>
          <p:cNvSpPr txBox="1"/>
          <p:nvPr>
            <p:ph idx="1" type="body"/>
          </p:nvPr>
        </p:nvSpPr>
        <p:spPr>
          <a:xfrm>
            <a:off x="628650" y="1349124"/>
            <a:ext cx="8469600" cy="35445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●"/>
            </a:pPr>
            <a:r>
              <a:rPr lang="en" sz="1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Develop interactive tools and features such as behavior tracking systems, interactive quizzes, and educational games to better engage users. </a:t>
            </a:r>
            <a:endParaRPr sz="1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●"/>
            </a:pPr>
            <a:r>
              <a:rPr lang="en" sz="1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Include a community forum or discussion board for users to share experiences, tips and support. </a:t>
            </a:r>
            <a:endParaRPr sz="1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●"/>
            </a:pPr>
            <a:r>
              <a:rPr lang="en" sz="1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Ensure that the platform is easy to navigate and that the content is easily accessible to technically savvy users.</a:t>
            </a:r>
            <a:endParaRPr sz="1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Lato"/>
              <a:buChar char="●"/>
            </a:pPr>
            <a:r>
              <a:rPr lang="en" sz="1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Use a policy that works for access to different devices and screen sizes</a:t>
            </a:r>
            <a:endParaRPr sz="1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1" name="Google Shape;401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1"/>
          <p:cNvSpPr txBox="1"/>
          <p:nvPr>
            <p:ph type="title"/>
          </p:nvPr>
        </p:nvSpPr>
        <p:spPr>
          <a:xfrm>
            <a:off x="628650" y="803913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Passive Requirements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7" name="Google Shape;407;p31"/>
          <p:cNvSpPr txBox="1"/>
          <p:nvPr>
            <p:ph idx="1" type="body"/>
          </p:nvPr>
        </p:nvSpPr>
        <p:spPr>
          <a:xfrm>
            <a:off x="674547" y="1695879"/>
            <a:ext cx="7794900" cy="2877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25000"/>
          </a:bodyPr>
          <a:lstStyle/>
          <a:p>
            <a:pPr indent="-317500" lvl="0" marL="457200" marR="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 sz="5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The platform should load properly and process user requests simultaneously without significant delay.</a:t>
            </a:r>
            <a:endParaRPr sz="5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 sz="5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Ensure uptime and reliability, with minimal downtime for repairs or upgrades. </a:t>
            </a:r>
            <a:endParaRPr sz="5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 sz="5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Design the system to be scalable and not compromise performance with the growing number of users and resources.</a:t>
            </a:r>
            <a:endParaRPr sz="5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 sz="5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Ensure that the platform architecture supports easy updates and integration of new features. </a:t>
            </a:r>
            <a:endParaRPr sz="5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 sz="5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Implement industry standard security measures to protect user data and prevent unauthorized access. </a:t>
            </a:r>
            <a:endParaRPr sz="5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Lato"/>
              <a:buChar char="●"/>
            </a:pPr>
            <a:r>
              <a:rPr lang="en" sz="5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Regularly update the platform and check for security vulnerabilities. </a:t>
            </a:r>
            <a:endParaRPr sz="2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8" name="Google Shape;408;p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2"/>
          <p:cNvSpPr txBox="1"/>
          <p:nvPr>
            <p:ph type="title"/>
          </p:nvPr>
        </p:nvSpPr>
        <p:spPr>
          <a:xfrm>
            <a:off x="628650" y="-12"/>
            <a:ext cx="7886700" cy="1155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Database Schema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14" name="Google Shape;41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4529" y="744400"/>
            <a:ext cx="7114945" cy="4399100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Office Theme">
  <a:themeElements>
    <a:clrScheme name="Custom 2">
      <a:dk1>
        <a:srgbClr val="861F41"/>
      </a:dk1>
      <a:lt1>
        <a:srgbClr val="FFFFFF"/>
      </a:lt1>
      <a:dk2>
        <a:srgbClr val="75787B"/>
      </a:dk2>
      <a:lt2>
        <a:srgbClr val="E5E1E6"/>
      </a:lt2>
      <a:accent1>
        <a:srgbClr val="861F41"/>
      </a:accent1>
      <a:accent2>
        <a:srgbClr val="C64600"/>
      </a:accent2>
      <a:accent3>
        <a:srgbClr val="A5A5A5"/>
      </a:accent3>
      <a:accent4>
        <a:srgbClr val="508590"/>
      </a:accent4>
      <a:accent5>
        <a:srgbClr val="E5E1E6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