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5" d="100"/>
          <a:sy n="175" d="100"/>
        </p:scale>
        <p:origin x="-11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12050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pixabay.com/en/mouse-globe-world-map-symbol-www-311299/" TargetMode="Externa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Your work has global potential</a:t>
            </a:r>
          </a:p>
          <a:p>
            <a:pPr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http://pixabay.com/en/mouse-globe-world-map-symbol-www-311299/</a:t>
            </a: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innyP@vt.edu" TargetMode="External"/><Relationship Id="rId4" Type="http://schemas.openxmlformats.org/officeDocument/2006/relationships/image" Target="../media/image1.png"/><Relationship Id="rId5" Type="http://schemas.openxmlformats.org/officeDocument/2006/relationships/hyperlink" Target="This%20presentation%20is%20%20licensed%20CC-BY%204.0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oaj.org/" TargetMode="External"/><Relationship Id="rId4" Type="http://schemas.openxmlformats.org/officeDocument/2006/relationships/hyperlink" Target="http://www.eigenfactor.org/costeffectiveness.php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erpa.ac.uk/romeo/" TargetMode="External"/><Relationship Id="rId4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5" Type="http://schemas.openxmlformats.org/officeDocument/2006/relationships/hyperlink" Target="http://www.lib.vt.edu/oafund/index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.vt.edu/openaccess/discounts.html" TargetMode="External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s.sciencecommons.org/" TargetMode="External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ure.com/sdata/data-policies/repositories" TargetMode="External"/><Relationship Id="rId4" Type="http://schemas.openxmlformats.org/officeDocument/2006/relationships/image" Target="../media/image18.jpg"/><Relationship Id="rId5" Type="http://schemas.openxmlformats.org/officeDocument/2006/relationships/image" Target="../media/image19.jpeg"/><Relationship Id="rId6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pixabay.com/en/mouse-globe-world-map-symbol-www-311299/" TargetMode="External"/><Relationship Id="rId4" Type="http://schemas.openxmlformats.org/officeDocument/2006/relationships/hyperlink" Target="http://pixabay.com/en/copyright-sign-symbol-icon-98570/" TargetMode="External"/><Relationship Id="rId5" Type="http://schemas.openxmlformats.org/officeDocument/2006/relationships/hyperlink" Target="http://pixabay.com/en/dollar-symbol-money-sign-currency-311344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Optimize Access to Your Published Research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Author Rights for Life &amp; Health Sciences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351314" y="5304972"/>
            <a:ext cx="44486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Ginny Pannabecker</a:t>
            </a:r>
          </a:p>
          <a:p>
            <a:pPr algn="ctr"/>
            <a:r>
              <a:rPr lang="en-US" dirty="0" smtClean="0"/>
              <a:t>Life Science &amp; Scholarly Communication Librarian</a:t>
            </a:r>
          </a:p>
          <a:p>
            <a:pPr algn="ctr"/>
            <a:r>
              <a:rPr lang="en-US" dirty="0" smtClean="0">
                <a:hlinkClick r:id="rId3"/>
              </a:rPr>
              <a:t>GinnyP@vt.edu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0342" y="5851524"/>
            <a:ext cx="758371" cy="26715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344229" y="6136467"/>
            <a:ext cx="13643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This presentation is </a:t>
            </a:r>
          </a:p>
          <a:p>
            <a:r>
              <a:rPr lang="en-US" sz="1000" dirty="0"/>
              <a:t>licensed </a:t>
            </a:r>
            <a:r>
              <a:rPr lang="en-US" sz="1000" dirty="0">
                <a:hlinkClick r:id="rId5" action="ppaction://hlinkfile"/>
              </a:rPr>
              <a:t>CC-BY 4.0</a:t>
            </a:r>
            <a:endParaRPr lang="en-US" sz="1000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hape 82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50" y="2399271"/>
            <a:ext cx="5517150" cy="327492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74657"/>
            <a:ext cx="8229600" cy="1812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000"/>
              <a:t>Life Science Journals &amp;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5000"/>
              <a:t>Author Rights 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2446875"/>
            <a:ext cx="8229600" cy="412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chemeClr val="dk2"/>
                </a:solidFill>
              </a:rPr>
              <a:t>		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chemeClr val="dk2"/>
                </a:solidFill>
              </a:rPr>
              <a:t>				</a:t>
            </a:r>
          </a:p>
        </p:txBody>
      </p:sp>
      <p:pic>
        <p:nvPicPr>
          <p:cNvPr id="85" name="Shape 85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1998" y="2399275"/>
            <a:ext cx="4878925" cy="3779325"/>
          </a:xfrm>
          <a:prstGeom prst="rect">
            <a:avLst/>
          </a:prstGeom>
          <a:noFill/>
          <a:ln w="3810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274657"/>
            <a:ext cx="8229600" cy="1826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5000"/>
              <a:t>ETD Policies in </a:t>
            </a:r>
          </a:p>
          <a:p>
            <a:pPr>
              <a:spcBef>
                <a:spcPts val="0"/>
              </a:spcBef>
              <a:buNone/>
            </a:pPr>
            <a:r>
              <a:rPr lang="en" sz="5000"/>
              <a:t>Life Science Journals</a:t>
            </a:r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7142" y="2890526"/>
            <a:ext cx="7538511" cy="192095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/>
          <p:nvPr/>
        </p:nvSpPr>
        <p:spPr>
          <a:xfrm>
            <a:off x="1099075" y="5547700"/>
            <a:ext cx="6168299" cy="62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>
                <a:solidFill>
                  <a:schemeClr val="dk2"/>
                </a:solidFill>
              </a:rPr>
              <a:t>BioMed Central Plant Biology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74657"/>
            <a:ext cx="8229600" cy="1812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5000" dirty="0"/>
              <a:t>Life Science Journals &amp;</a:t>
            </a:r>
          </a:p>
          <a:p>
            <a:pPr>
              <a:spcBef>
                <a:spcPts val="0"/>
              </a:spcBef>
              <a:buNone/>
            </a:pPr>
            <a:r>
              <a:rPr lang="en" sz="5000" dirty="0"/>
              <a:t>Author Rights 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370114" y="2446875"/>
            <a:ext cx="8418286" cy="412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3600" dirty="0">
                <a:solidFill>
                  <a:schemeClr val="dk2"/>
                </a:solidFill>
              </a:rPr>
              <a:t>	</a:t>
            </a:r>
            <a:r>
              <a:rPr lang="en" sz="3600" dirty="0" smtClean="0">
                <a:solidFill>
                  <a:schemeClr val="dk2"/>
                </a:solidFill>
              </a:rPr>
              <a:t>Selecting </a:t>
            </a:r>
            <a:r>
              <a:rPr lang="en" sz="3600" dirty="0">
                <a:solidFill>
                  <a:schemeClr val="dk2"/>
                </a:solidFill>
              </a:rPr>
              <a:t>a </a:t>
            </a:r>
            <a:r>
              <a:rPr lang="en" sz="3600" dirty="0" smtClean="0">
                <a:solidFill>
                  <a:schemeClr val="dk2"/>
                </a:solidFill>
              </a:rPr>
              <a:t>Journal</a:t>
            </a:r>
            <a:endParaRPr lang="en-US" sz="800" dirty="0" smtClean="0">
              <a:solidFill>
                <a:schemeClr val="dk2"/>
              </a:solidFill>
            </a:endParaRPr>
          </a:p>
          <a:p>
            <a:pPr rtl="0">
              <a:spcBef>
                <a:spcPts val="0"/>
              </a:spcBef>
              <a:buNone/>
            </a:pPr>
            <a:endParaRPr lang="en-US" sz="800" dirty="0">
              <a:solidFill>
                <a:schemeClr val="dk2"/>
              </a:solidFill>
            </a:endParaRPr>
          </a:p>
          <a:p>
            <a:pPr rtl="0">
              <a:spcBef>
                <a:spcPts val="0"/>
              </a:spcBef>
              <a:buNone/>
            </a:pPr>
            <a:endParaRPr lang="en" sz="800" dirty="0">
              <a:solidFill>
                <a:schemeClr val="dk2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lang="en" sz="800" dirty="0">
                <a:solidFill>
                  <a:schemeClr val="dk2"/>
                </a:solidFill>
              </a:rPr>
              <a:t>		</a:t>
            </a:r>
            <a:endParaRPr lang="en-US" sz="800" dirty="0" smtClean="0">
              <a:solidFill>
                <a:schemeClr val="dk2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lang="en-US" sz="3600" dirty="0">
                <a:solidFill>
                  <a:schemeClr val="dk2"/>
                </a:solidFill>
              </a:rPr>
              <a:t>	</a:t>
            </a:r>
            <a:r>
              <a:rPr lang="en-US" sz="3600" dirty="0" smtClean="0">
                <a:solidFill>
                  <a:schemeClr val="dk2"/>
                </a:solidFill>
              </a:rPr>
              <a:t>	</a:t>
            </a:r>
            <a:r>
              <a:rPr lang="en" sz="3600" dirty="0" smtClean="0">
                <a:solidFill>
                  <a:schemeClr val="dk2"/>
                </a:solidFill>
              </a:rPr>
              <a:t>Ulrich’s</a:t>
            </a:r>
            <a:r>
              <a:rPr lang="en-US" sz="3600" dirty="0" smtClean="0">
                <a:solidFill>
                  <a:schemeClr val="dk2"/>
                </a:solidFill>
              </a:rPr>
              <a:t> Periodicals Directory </a:t>
            </a:r>
          </a:p>
          <a:p>
            <a:pPr rtl="0">
              <a:spcBef>
                <a:spcPts val="0"/>
              </a:spcBef>
              <a:buNone/>
            </a:pPr>
            <a:r>
              <a:rPr lang="en-US" sz="1800" dirty="0">
                <a:solidFill>
                  <a:schemeClr val="dk2"/>
                </a:solidFill>
              </a:rPr>
              <a:t>	</a:t>
            </a:r>
            <a:r>
              <a:rPr lang="en-US" sz="1800" dirty="0" smtClean="0">
                <a:solidFill>
                  <a:schemeClr val="dk2"/>
                </a:solidFill>
              </a:rPr>
              <a:t>		VT University Libraries Database</a:t>
            </a:r>
            <a:endParaRPr lang="en" sz="1800" dirty="0">
              <a:solidFill>
                <a:schemeClr val="dk2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lang="en" sz="3600" dirty="0">
                <a:solidFill>
                  <a:schemeClr val="dk2"/>
                </a:solidFill>
              </a:rPr>
              <a:t>		</a:t>
            </a:r>
            <a:r>
              <a:rPr lang="en" sz="3600" dirty="0" smtClean="0">
                <a:solidFill>
                  <a:schemeClr val="dk2"/>
                </a:solidFill>
              </a:rPr>
              <a:t>DOAJ</a:t>
            </a:r>
            <a:r>
              <a:rPr lang="en" sz="1000" dirty="0" smtClean="0">
                <a:solidFill>
                  <a:schemeClr val="dk2"/>
                </a:solidFill>
              </a:rPr>
              <a:t>  </a:t>
            </a:r>
            <a:r>
              <a:rPr lang="en-US" sz="1000" dirty="0" smtClean="0">
                <a:solidFill>
                  <a:schemeClr val="dk2"/>
                </a:solidFill>
              </a:rPr>
              <a:t>  </a:t>
            </a:r>
          </a:p>
          <a:p>
            <a:pPr rtl="0">
              <a:spcBef>
                <a:spcPts val="0"/>
              </a:spcBef>
              <a:buNone/>
            </a:pPr>
            <a:r>
              <a:rPr lang="en-US" sz="1000" dirty="0">
                <a:solidFill>
                  <a:schemeClr val="dk2"/>
                </a:solidFill>
              </a:rPr>
              <a:t>	</a:t>
            </a:r>
            <a:r>
              <a:rPr lang="en-US" sz="1000" dirty="0" smtClean="0">
                <a:solidFill>
                  <a:schemeClr val="dk2"/>
                </a:solidFill>
              </a:rPr>
              <a:t>		</a:t>
            </a:r>
            <a:r>
              <a:rPr lang="en" sz="1800" u="sng" dirty="0" smtClean="0">
                <a:solidFill>
                  <a:schemeClr val="hlink"/>
                </a:solidFill>
                <a:hlinkClick r:id="rId3"/>
              </a:rPr>
              <a:t>http</a:t>
            </a:r>
            <a:r>
              <a:rPr lang="en" sz="1800" u="sng" dirty="0">
                <a:solidFill>
                  <a:schemeClr val="hlink"/>
                </a:solidFill>
                <a:hlinkClick r:id="rId3"/>
              </a:rPr>
              <a:t>://doaj.org/</a:t>
            </a:r>
            <a:r>
              <a:rPr lang="en" sz="1800" dirty="0">
                <a:solidFill>
                  <a:schemeClr val="dk2"/>
                </a:solidFill>
              </a:rPr>
              <a:t> </a:t>
            </a:r>
          </a:p>
          <a:p>
            <a:pPr rtl="0">
              <a:spcBef>
                <a:spcPts val="0"/>
              </a:spcBef>
              <a:buNone/>
            </a:pPr>
            <a:r>
              <a:rPr lang="en" sz="3600" dirty="0">
                <a:solidFill>
                  <a:schemeClr val="dk2"/>
                </a:solidFill>
              </a:rPr>
              <a:t>		</a:t>
            </a:r>
            <a:r>
              <a:rPr lang="en" sz="3600" dirty="0" smtClean="0">
                <a:solidFill>
                  <a:schemeClr val="dk2"/>
                </a:solidFill>
              </a:rPr>
              <a:t>Eigenfactor</a:t>
            </a:r>
            <a:endParaRPr lang="en-US" sz="1000" dirty="0" smtClean="0">
              <a:solidFill>
                <a:schemeClr val="dk2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lang="en-US" sz="1000" dirty="0">
                <a:solidFill>
                  <a:schemeClr val="dk2"/>
                </a:solidFill>
              </a:rPr>
              <a:t>	</a:t>
            </a:r>
            <a:r>
              <a:rPr lang="en-US" sz="1000" dirty="0" smtClean="0">
                <a:solidFill>
                  <a:schemeClr val="dk2"/>
                </a:solidFill>
              </a:rPr>
              <a:t>		</a:t>
            </a:r>
            <a:r>
              <a:rPr lang="en" sz="1600" u="sng" dirty="0" smtClean="0">
                <a:solidFill>
                  <a:schemeClr val="hlink"/>
                </a:solidFill>
                <a:hlinkClick r:id="rId4"/>
              </a:rPr>
              <a:t>http</a:t>
            </a:r>
            <a:r>
              <a:rPr lang="en" sz="1600" u="sng" dirty="0">
                <a:solidFill>
                  <a:schemeClr val="hlink"/>
                </a:solidFill>
                <a:hlinkClick r:id="rId4"/>
              </a:rPr>
              <a:t>://www.eigenfactor.org/costeffectiveness.php</a:t>
            </a:r>
            <a:r>
              <a:rPr lang="en" sz="1600" dirty="0">
                <a:solidFill>
                  <a:schemeClr val="dk2"/>
                </a:solidFill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" sz="3600" dirty="0">
                <a:solidFill>
                  <a:schemeClr val="dk2"/>
                </a:solidFill>
              </a:rPr>
              <a:t>				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471714"/>
            <a:ext cx="8229600" cy="150963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-US" sz="5000" dirty="0"/>
              <a:t>Life Science Journals &amp;</a:t>
            </a:r>
            <a:br>
              <a:rPr lang="en-US" sz="5000" dirty="0"/>
            </a:br>
            <a:r>
              <a:rPr lang="en-US" sz="5000" dirty="0"/>
              <a:t>Author Rights </a:t>
            </a:r>
            <a:endParaRPr lang="en" sz="5000" dirty="0"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1331950" y="3869050"/>
            <a:ext cx="5770799" cy="930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http://www.sherpa.ac.uk/romeo/</a:t>
            </a:r>
            <a:r>
              <a:rPr lang="en"/>
              <a:t> </a:t>
            </a:r>
          </a:p>
        </p:txBody>
      </p:sp>
      <p:pic>
        <p:nvPicPr>
          <p:cNvPr id="105" name="Shape 1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1950" y="2694425"/>
            <a:ext cx="4267200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Shape 110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400" y="4071175"/>
            <a:ext cx="6029952" cy="217654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5000"/>
              <a:t>OA Subvention Fund</a:t>
            </a:r>
          </a:p>
        </p:txBody>
      </p:sp>
      <p:pic>
        <p:nvPicPr>
          <p:cNvPr id="112" name="Shape 112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200" y="1366937"/>
            <a:ext cx="2494400" cy="3531926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/>
          <p:nvPr/>
        </p:nvSpPr>
        <p:spPr>
          <a:xfrm>
            <a:off x="3409450" y="2699100"/>
            <a:ext cx="4986899" cy="433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200" u="sng">
                <a:solidFill>
                  <a:schemeClr val="hlink"/>
                </a:solidFill>
                <a:hlinkClick r:id="rId5"/>
              </a:rPr>
              <a:t>http://www.lib.vt.edu/oafund/index.html</a:t>
            </a:r>
            <a:r>
              <a:rPr lang="en" sz="2200"/>
              <a:t> </a:t>
            </a:r>
          </a:p>
        </p:txBody>
      </p:sp>
      <p:sp>
        <p:nvSpPr>
          <p:cNvPr id="2" name="Curved Right Arrow 1"/>
          <p:cNvSpPr/>
          <p:nvPr/>
        </p:nvSpPr>
        <p:spPr>
          <a:xfrm>
            <a:off x="386228" y="4115050"/>
            <a:ext cx="1465943" cy="1582139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457200" y="274647"/>
            <a:ext cx="8229600" cy="921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5000"/>
              <a:t>OA Journal Discounts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457200" y="109615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http://www.lib.vt.edu/openaccess/discounts.html</a:t>
            </a:r>
            <a:r>
              <a:rPr lang="en" sz="2400"/>
              <a:t> </a:t>
            </a:r>
          </a:p>
        </p:txBody>
      </p:sp>
      <p:pic>
        <p:nvPicPr>
          <p:cNvPr id="120" name="Shape 120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0912" y="1807650"/>
            <a:ext cx="5022176" cy="4609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274661"/>
            <a:ext cx="8229600" cy="220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5200"/>
              <a:t>Scholar’s Addendum</a:t>
            </a:r>
          </a:p>
          <a:p>
            <a:pPr>
              <a:spcBef>
                <a:spcPts val="0"/>
              </a:spcBef>
              <a:buNone/>
            </a:pPr>
            <a:r>
              <a:rPr lang="en" sz="2800" u="sng">
                <a:solidFill>
                  <a:schemeClr val="hlink"/>
                </a:solidFill>
                <a:hlinkClick r:id="rId3"/>
              </a:rPr>
              <a:t>http://scholars.sciencecommons.org/</a:t>
            </a:r>
            <a:r>
              <a:rPr lang="en" sz="5200"/>
              <a:t> </a:t>
            </a:r>
          </a:p>
        </p:txBody>
      </p:sp>
      <p:pic>
        <p:nvPicPr>
          <p:cNvPr id="126" name="Shape 1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6750" y="2990925"/>
            <a:ext cx="7810500" cy="211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5000"/>
              <a:t>VTechWorks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		</a:t>
            </a:r>
            <a:r>
              <a:rPr lang="en">
                <a:solidFill>
                  <a:schemeClr val="dk2"/>
                </a:solidFill>
              </a:rPr>
              <a:t>Our Institutional Repository</a:t>
            </a:r>
          </a:p>
        </p:txBody>
      </p:sp>
      <p:pic>
        <p:nvPicPr>
          <p:cNvPr id="133" name="Shape 13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875" y="2491575"/>
            <a:ext cx="6870245" cy="377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5000"/>
              <a:t>Open Data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57200" y="141765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		</a:t>
            </a:r>
            <a:r>
              <a:rPr lang="en">
                <a:solidFill>
                  <a:srgbClr val="666666"/>
                </a:solidFill>
              </a:rPr>
              <a:t>Life Sciences Data Repositories</a:t>
            </a:r>
          </a:p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		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http://www.nature.com/sdata/data-policies/repositories</a:t>
            </a:r>
            <a:r>
              <a:rPr lang="en" sz="1800">
                <a:solidFill>
                  <a:srgbClr val="666666"/>
                </a:solidFill>
              </a:rPr>
              <a:t> </a:t>
            </a:r>
          </a:p>
        </p:txBody>
      </p:sp>
      <p:pic>
        <p:nvPicPr>
          <p:cNvPr id="140" name="Shape 140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2498" y="3280712"/>
            <a:ext cx="2525125" cy="1241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499" y="2886000"/>
            <a:ext cx="3597849" cy="366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4650" y="4813850"/>
            <a:ext cx="5000625" cy="1143000"/>
          </a:xfrm>
          <a:prstGeom prst="rect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Images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494575" y="1592725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 dirty="0"/>
              <a:t>Public Domain Images from Pixabay</a:t>
            </a:r>
          </a:p>
          <a:p>
            <a:pPr rtl="0">
              <a:spcBef>
                <a:spcPts val="0"/>
              </a:spcBef>
              <a:buNone/>
            </a:pPr>
            <a:r>
              <a:rPr lang="en" sz="1800" u="sng" dirty="0">
                <a:solidFill>
                  <a:schemeClr val="hlink"/>
                </a:solidFill>
                <a:hlinkClick r:id="rId3"/>
              </a:rPr>
              <a:t>http://pixabay.com/en/mouse-globe-world-map-symbol-www-311299/</a:t>
            </a:r>
          </a:p>
          <a:p>
            <a:pPr rtl="0">
              <a:spcBef>
                <a:spcPts val="0"/>
              </a:spcBef>
              <a:buNone/>
            </a:pPr>
            <a:r>
              <a:rPr lang="en" sz="1800" u="sng" dirty="0">
                <a:solidFill>
                  <a:srgbClr val="1155CC"/>
                </a:solidFill>
                <a:hlinkClick r:id="rId4"/>
              </a:rPr>
              <a:t>http://pixabay.com/en/copyright-sign-symbol-icon-98570/</a:t>
            </a:r>
            <a:r>
              <a:rPr lang="en" sz="1800" dirty="0"/>
              <a:t>  </a:t>
            </a:r>
          </a:p>
          <a:p>
            <a:pPr>
              <a:spcBef>
                <a:spcPts val="0"/>
              </a:spcBef>
              <a:buNone/>
            </a:pPr>
            <a:r>
              <a:rPr lang="en" sz="1800" u="sng" dirty="0">
                <a:solidFill>
                  <a:schemeClr val="hlink"/>
                </a:solidFill>
                <a:hlinkClick r:id="rId5"/>
              </a:rPr>
              <a:t>http://pixabay.com/en/dollar-symbol-money-sign-currency-311344/</a:t>
            </a:r>
            <a:r>
              <a:rPr lang="en" sz="1800" dirty="0"/>
              <a:t> </a:t>
            </a:r>
            <a:endParaRPr lang="en-US" sz="1800" dirty="0" smtClean="0"/>
          </a:p>
          <a:p>
            <a:pPr>
              <a:spcBef>
                <a:spcPts val="0"/>
              </a:spcBef>
              <a:buNone/>
            </a:pPr>
            <a:endParaRPr lang="en-US" sz="1800" dirty="0"/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Screenshots taken by G Pannabecker using the Mac Grab utility application, or using the Windows Snippy application.</a:t>
            </a:r>
            <a:endParaRPr lang="en" sz="1800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200"/>
              <a:t>Today’s Session Plan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457200" rtl="0">
              <a:spcBef>
                <a:spcPts val="0"/>
              </a:spcBef>
              <a:buNone/>
            </a:pPr>
            <a:r>
              <a:rPr lang="en" dirty="0">
                <a:solidFill>
                  <a:srgbClr val="666666"/>
                </a:solidFill>
              </a:rPr>
              <a:t>	Author Rights </a:t>
            </a:r>
          </a:p>
          <a:p>
            <a:pPr marL="914400" indent="457200" rtl="0">
              <a:spcBef>
                <a:spcPts val="0"/>
              </a:spcBef>
              <a:buNone/>
            </a:pPr>
            <a:r>
              <a:rPr lang="en" dirty="0">
                <a:solidFill>
                  <a:srgbClr val="666666"/>
                </a:solidFill>
              </a:rPr>
              <a:t>what they are </a:t>
            </a:r>
          </a:p>
          <a:p>
            <a:pPr marL="914400" indent="457200" rtl="0">
              <a:spcBef>
                <a:spcPts val="0"/>
              </a:spcBef>
              <a:buNone/>
            </a:pPr>
            <a:r>
              <a:rPr lang="en" dirty="0">
                <a:solidFill>
                  <a:srgbClr val="666666"/>
                </a:solidFill>
              </a:rPr>
              <a:t>what you want to keep</a:t>
            </a:r>
          </a:p>
          <a:p>
            <a:pPr marL="914400" indent="457200" rtl="0">
              <a:spcBef>
                <a:spcPts val="0"/>
              </a:spcBef>
              <a:buNone/>
            </a:pPr>
            <a:r>
              <a:rPr lang="en" dirty="0">
                <a:solidFill>
                  <a:srgbClr val="666666"/>
                </a:solidFill>
              </a:rPr>
              <a:t>what you may be signing away</a:t>
            </a:r>
          </a:p>
          <a:p>
            <a:pPr marL="914400" indent="0" rtl="0">
              <a:spcBef>
                <a:spcPts val="0"/>
              </a:spcBef>
              <a:buNone/>
            </a:pPr>
            <a:r>
              <a:rPr lang="en" dirty="0">
                <a:solidFill>
                  <a:srgbClr val="666666"/>
                </a:solidFill>
              </a:rPr>
              <a:t>Life Science Journals &amp; Author Rights</a:t>
            </a:r>
          </a:p>
          <a:p>
            <a:pPr marL="914400" indent="0" rtl="0">
              <a:spcBef>
                <a:spcPts val="0"/>
              </a:spcBef>
              <a:buNone/>
            </a:pPr>
            <a:r>
              <a:rPr lang="en" dirty="0" smtClean="0">
                <a:solidFill>
                  <a:srgbClr val="666666"/>
                </a:solidFill>
              </a:rPr>
              <a:t>Your </a:t>
            </a:r>
            <a:r>
              <a:rPr lang="en" dirty="0">
                <a:solidFill>
                  <a:srgbClr val="666666"/>
                </a:solidFill>
              </a:rPr>
              <a:t>Work </a:t>
            </a:r>
            <a:r>
              <a:rPr lang="en-US" dirty="0" smtClean="0">
                <a:solidFill>
                  <a:srgbClr val="666666"/>
                </a:solidFill>
              </a:rPr>
              <a:t>&amp; </a:t>
            </a:r>
            <a:r>
              <a:rPr lang="en" dirty="0" smtClean="0">
                <a:solidFill>
                  <a:srgbClr val="666666"/>
                </a:solidFill>
              </a:rPr>
              <a:t>Open </a:t>
            </a:r>
            <a:r>
              <a:rPr lang="en" dirty="0">
                <a:solidFill>
                  <a:srgbClr val="666666"/>
                </a:solidFill>
              </a:rPr>
              <a:t>Access</a:t>
            </a:r>
          </a:p>
          <a:p>
            <a:pPr marL="914400" indent="0" rtl="0">
              <a:spcBef>
                <a:spcPts val="0"/>
              </a:spcBef>
              <a:buNone/>
            </a:pPr>
            <a:r>
              <a:rPr lang="en" dirty="0" smtClean="0">
                <a:solidFill>
                  <a:srgbClr val="666666"/>
                </a:solidFill>
              </a:rPr>
              <a:t>Your </a:t>
            </a:r>
            <a:r>
              <a:rPr lang="en" dirty="0">
                <a:solidFill>
                  <a:srgbClr val="666666"/>
                </a:solidFill>
              </a:rPr>
              <a:t>Data </a:t>
            </a:r>
            <a:r>
              <a:rPr lang="en-US" dirty="0" smtClean="0">
                <a:solidFill>
                  <a:srgbClr val="666666"/>
                </a:solidFill>
              </a:rPr>
              <a:t>&amp; </a:t>
            </a:r>
            <a:r>
              <a:rPr lang="en" dirty="0" smtClean="0">
                <a:solidFill>
                  <a:srgbClr val="666666"/>
                </a:solidFill>
              </a:rPr>
              <a:t>Open </a:t>
            </a:r>
            <a:r>
              <a:rPr lang="en" dirty="0">
                <a:solidFill>
                  <a:srgbClr val="666666"/>
                </a:solidFill>
              </a:rPr>
              <a:t>Access</a:t>
            </a:r>
          </a:p>
          <a:p>
            <a:pPr marL="914400" indent="0" rtl="0">
              <a:spcBef>
                <a:spcPts val="0"/>
              </a:spcBef>
              <a:buNone/>
            </a:pPr>
            <a:endParaRPr dirty="0">
              <a:solidFill>
                <a:srgbClr val="666666"/>
              </a:solidFill>
            </a:endParaRPr>
          </a:p>
          <a:p>
            <a:pPr marL="0" indent="457200" rtl="0">
              <a:spcBef>
                <a:spcPts val="0"/>
              </a:spcBef>
              <a:buNone/>
            </a:pPr>
            <a:r>
              <a:rPr lang="en" sz="4000" dirty="0">
                <a:solidFill>
                  <a:srgbClr val="666666"/>
                </a:solidFill>
              </a:rPr>
              <a:t>	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 sz="4000" dirty="0">
                <a:solidFill>
                  <a:srgbClr val="666666"/>
                </a:solidFill>
              </a:rPr>
              <a:t>	</a:t>
            </a:r>
          </a:p>
          <a:p>
            <a:pPr marL="0" lvl="0" indent="457200" rtl="0">
              <a:spcBef>
                <a:spcPts val="0"/>
              </a:spcBef>
              <a:buNone/>
            </a:pPr>
            <a:endParaRPr sz="4800" dirty="0">
              <a:solidFill>
                <a:srgbClr val="66666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Shape 3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353" y="1651800"/>
            <a:ext cx="4896726" cy="4506524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Shape 36"/>
          <p:cNvSpPr txBox="1"/>
          <p:nvPr/>
        </p:nvSpPr>
        <p:spPr>
          <a:xfrm>
            <a:off x="336725" y="321750"/>
            <a:ext cx="8477999" cy="1122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800"/>
              <a:t>Open Access = Global Access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200"/>
              <a:t>Your Copyrights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457200" rtl="0">
              <a:spcBef>
                <a:spcPts val="0"/>
              </a:spcBef>
              <a:buNone/>
            </a:pPr>
            <a:r>
              <a:rPr lang="en" sz="4000">
                <a:solidFill>
                  <a:srgbClr val="666666"/>
                </a:solidFill>
              </a:rPr>
              <a:t>	Reproduce the work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 sz="4000">
                <a:solidFill>
                  <a:srgbClr val="666666"/>
                </a:solidFill>
              </a:rPr>
              <a:t>	Distribute the work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 sz="4000">
                <a:solidFill>
                  <a:srgbClr val="666666"/>
                </a:solidFill>
              </a:rPr>
              <a:t>	Publicly Perform the work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 sz="4000">
                <a:solidFill>
                  <a:srgbClr val="666666"/>
                </a:solidFill>
              </a:rPr>
              <a:t>	Publicly Display the work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 sz="4000">
                <a:solidFill>
                  <a:srgbClr val="666666"/>
                </a:solidFill>
              </a:rPr>
              <a:t>	Create Derivative works</a:t>
            </a:r>
          </a:p>
          <a:p>
            <a:pPr marL="0" lvl="0" indent="457200" rtl="0">
              <a:spcBef>
                <a:spcPts val="0"/>
              </a:spcBef>
              <a:buNone/>
            </a:pPr>
            <a:endParaRPr sz="4800">
              <a:solidFill>
                <a:srgbClr val="666666"/>
              </a:solidFill>
            </a:endParaRPr>
          </a:p>
        </p:txBody>
      </p:sp>
      <p:pic>
        <p:nvPicPr>
          <p:cNvPr id="43" name="Shape 4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5050" y="274650"/>
            <a:ext cx="1408975" cy="140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393300" y="274650"/>
            <a:ext cx="8357399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5000"/>
              <a:t>Scholarly / Creative Works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4000" dirty="0">
                <a:solidFill>
                  <a:srgbClr val="666666"/>
                </a:solidFill>
              </a:rPr>
              <a:t>		</a:t>
            </a:r>
          </a:p>
          <a:p>
            <a:pPr marL="457200" indent="457200" rtl="0">
              <a:spcBef>
                <a:spcPts val="0"/>
              </a:spcBef>
              <a:buNone/>
            </a:pPr>
            <a:r>
              <a:rPr lang="en" sz="4000" b="1" dirty="0">
                <a:solidFill>
                  <a:srgbClr val="666666"/>
                </a:solidFill>
              </a:rPr>
              <a:t>Scholarly works</a:t>
            </a:r>
          </a:p>
          <a:p>
            <a:pPr marL="0" indent="0" rtl="0">
              <a:spcBef>
                <a:spcPts val="0"/>
              </a:spcBef>
              <a:buNone/>
            </a:pPr>
            <a:r>
              <a:rPr lang="en" sz="4000" dirty="0">
                <a:solidFill>
                  <a:srgbClr val="666666"/>
                </a:solidFill>
              </a:rPr>
              <a:t>		</a:t>
            </a:r>
            <a:r>
              <a:rPr lang="en" sz="3500" dirty="0" smtClean="0">
                <a:solidFill>
                  <a:srgbClr val="666666"/>
                </a:solidFill>
              </a:rPr>
              <a:t>no </a:t>
            </a:r>
            <a:r>
              <a:rPr lang="en" sz="3500" dirty="0">
                <a:solidFill>
                  <a:srgbClr val="666666"/>
                </a:solidFill>
              </a:rPr>
              <a:t>income to scholar expected</a:t>
            </a:r>
          </a:p>
          <a:p>
            <a:pPr marL="0" indent="0" rtl="0">
              <a:spcBef>
                <a:spcPts val="0"/>
              </a:spcBef>
              <a:buNone/>
            </a:pPr>
            <a:endParaRPr sz="2000" dirty="0">
              <a:solidFill>
                <a:srgbClr val="666666"/>
              </a:solidFill>
            </a:endParaRPr>
          </a:p>
          <a:p>
            <a:pPr marL="0" indent="0" rtl="0">
              <a:spcBef>
                <a:spcPts val="0"/>
              </a:spcBef>
              <a:buNone/>
            </a:pPr>
            <a:r>
              <a:rPr lang="en" sz="4000" dirty="0">
                <a:solidFill>
                  <a:srgbClr val="666666"/>
                </a:solidFill>
              </a:rPr>
              <a:t>	</a:t>
            </a:r>
            <a:r>
              <a:rPr lang="en" sz="4000" b="1" dirty="0" smtClean="0">
                <a:solidFill>
                  <a:srgbClr val="666666"/>
                </a:solidFill>
              </a:rPr>
              <a:t>Creative </a:t>
            </a:r>
            <a:r>
              <a:rPr lang="en" sz="4000" b="1" dirty="0">
                <a:solidFill>
                  <a:srgbClr val="666666"/>
                </a:solidFill>
              </a:rPr>
              <a:t>works</a:t>
            </a:r>
          </a:p>
          <a:p>
            <a:pPr marL="0" indent="0" rtl="0">
              <a:spcBef>
                <a:spcPts val="0"/>
              </a:spcBef>
              <a:buNone/>
            </a:pPr>
            <a:r>
              <a:rPr lang="en" sz="4000" dirty="0">
                <a:solidFill>
                  <a:srgbClr val="666666"/>
                </a:solidFill>
              </a:rPr>
              <a:t>		</a:t>
            </a:r>
            <a:r>
              <a:rPr lang="en" sz="3500" dirty="0" smtClean="0">
                <a:solidFill>
                  <a:srgbClr val="666666"/>
                </a:solidFill>
              </a:rPr>
              <a:t>provide </a:t>
            </a:r>
            <a:r>
              <a:rPr lang="en" sz="3500" dirty="0">
                <a:solidFill>
                  <a:srgbClr val="666666"/>
                </a:solidFill>
              </a:rPr>
              <a:t>income to the creator</a:t>
            </a:r>
          </a:p>
          <a:p>
            <a:pPr marL="0" indent="0" rtl="0">
              <a:spcBef>
                <a:spcPts val="0"/>
              </a:spcBef>
              <a:buNone/>
            </a:pPr>
            <a:endParaRPr sz="3600" dirty="0">
              <a:solidFill>
                <a:srgbClr val="666666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sz="3600" dirty="0">
              <a:solidFill>
                <a:srgbClr val="66666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351900" y="274650"/>
            <a:ext cx="8440200" cy="2082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5200"/>
              <a:t>What rights do you want to keep...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457200" y="1981825"/>
            <a:ext cx="8229600" cy="4169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457200" rtl="0">
              <a:spcBef>
                <a:spcPts val="0"/>
              </a:spcBef>
              <a:buNone/>
            </a:pPr>
            <a:endParaRPr sz="4800"/>
          </a:p>
          <a:p>
            <a:pPr marL="457200" indent="457200" rtl="0">
              <a:spcBef>
                <a:spcPts val="0"/>
              </a:spcBef>
              <a:buNone/>
            </a:pPr>
            <a:r>
              <a:rPr lang="en" sz="4800">
                <a:solidFill>
                  <a:srgbClr val="666666"/>
                </a:solidFill>
              </a:rPr>
              <a:t>for yourself?</a:t>
            </a:r>
          </a:p>
          <a:p>
            <a:pPr marL="914400" indent="0" rtl="0">
              <a:spcBef>
                <a:spcPts val="0"/>
              </a:spcBef>
              <a:buNone/>
            </a:pPr>
            <a:endParaRPr sz="3600">
              <a:solidFill>
                <a:srgbClr val="666666"/>
              </a:solidFill>
            </a:endParaRPr>
          </a:p>
          <a:p>
            <a:pPr marL="914400" indent="0" rtl="0">
              <a:spcBef>
                <a:spcPts val="0"/>
              </a:spcBef>
              <a:buNone/>
            </a:pPr>
            <a:r>
              <a:rPr lang="en" sz="4800">
                <a:solidFill>
                  <a:srgbClr val="666666"/>
                </a:solidFill>
              </a:rPr>
              <a:t>to allow others?</a:t>
            </a:r>
          </a:p>
          <a:p>
            <a:pPr marL="45720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1062550" y="2334650"/>
            <a:ext cx="6659699" cy="171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400"/>
              <a:t>What rights do you sign over to publishers?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74657"/>
            <a:ext cx="8229600" cy="1812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000"/>
              <a:t>Life Science Journals &amp;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5000"/>
              <a:t>Author Rights 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2446875"/>
            <a:ext cx="8229600" cy="412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chemeClr val="dk2"/>
                </a:solidFill>
              </a:rPr>
              <a:t>		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chemeClr val="dk2"/>
                </a:solidFill>
              </a:rPr>
              <a:t>				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675" y="2087549"/>
            <a:ext cx="3705124" cy="4572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75" y="2087549"/>
            <a:ext cx="4305549" cy="40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Shape 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32250" y="4672650"/>
            <a:ext cx="3333750" cy="628650"/>
          </a:xfrm>
          <a:prstGeom prst="rect">
            <a:avLst/>
          </a:prstGeom>
          <a:noFill/>
          <a:ln w="3810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74657"/>
            <a:ext cx="8229600" cy="1812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000"/>
              <a:t>Life Science Journals &amp;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5000"/>
              <a:t>Author Rights 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7200" y="2446875"/>
            <a:ext cx="8229600" cy="412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chemeClr val="dk2"/>
                </a:solidFill>
              </a:rPr>
              <a:t>		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chemeClr val="dk2"/>
                </a:solidFill>
              </a:rPr>
              <a:t>				</a:t>
            </a:r>
          </a:p>
        </p:txBody>
      </p:sp>
      <p:pic>
        <p:nvPicPr>
          <p:cNvPr id="76" name="Shape 76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01" y="2142025"/>
            <a:ext cx="3816349" cy="4075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Shape 77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775" y="2756700"/>
            <a:ext cx="5465475" cy="2619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179</Words>
  <Application>Microsoft Macintosh PowerPoint</Application>
  <PresentationFormat>On-screen Show (4:3)</PresentationFormat>
  <Paragraphs>88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simple-light</vt:lpstr>
      <vt:lpstr>Optimize Access to Your Published Research</vt:lpstr>
      <vt:lpstr>Today’s Session Plan</vt:lpstr>
      <vt:lpstr>PowerPoint Presentation</vt:lpstr>
      <vt:lpstr>Your Copyrights</vt:lpstr>
      <vt:lpstr>Scholarly / Creative Works</vt:lpstr>
      <vt:lpstr>What rights do you want to keep...</vt:lpstr>
      <vt:lpstr>What rights do you sign over to publishers?</vt:lpstr>
      <vt:lpstr>Life Science Journals &amp; Author Rights </vt:lpstr>
      <vt:lpstr>Life Science Journals &amp; Author Rights </vt:lpstr>
      <vt:lpstr>Life Science Journals &amp; Author Rights </vt:lpstr>
      <vt:lpstr>ETD Policies in  Life Science Journals</vt:lpstr>
      <vt:lpstr>Life Science Journals &amp; Author Rights </vt:lpstr>
      <vt:lpstr>Life Science Journals &amp; Author Rights </vt:lpstr>
      <vt:lpstr>OA Subvention Fund</vt:lpstr>
      <vt:lpstr>OA Journal Discounts</vt:lpstr>
      <vt:lpstr>Scholar’s Addendum http://scholars.sciencecommons.org/ </vt:lpstr>
      <vt:lpstr>VTechWorks</vt:lpstr>
      <vt:lpstr>Open Data</vt:lpstr>
      <vt:lpstr>Images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Optimize Access to Your Published Research</dc:title>
  <cp:lastModifiedBy>Ginny Pannabecker</cp:lastModifiedBy>
  <cp:revision>6</cp:revision>
  <dcterms:modified xsi:type="dcterms:W3CDTF">2014-10-27T19:44:32Z</dcterms:modified>
</cp:coreProperties>
</file>