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5143500" cx="9144000"/>
  <p:notesSz cx="6858000" cy="9144000"/>
  <p:embeddedFontLst>
    <p:embeddedFont>
      <p:font typeface="Roboto"/>
      <p:regular r:id="rId32"/>
      <p:bold r:id="rId33"/>
      <p:italic r:id="rId34"/>
      <p:boldItalic r:id="rId35"/>
    </p:embeddedFont>
    <p:embeddedFont>
      <p:font typeface="Nunito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Roboto-bold.fntdata"/><Relationship Id="rId10" Type="http://schemas.openxmlformats.org/officeDocument/2006/relationships/slide" Target="slides/slide4.xml"/><Relationship Id="rId32" Type="http://schemas.openxmlformats.org/officeDocument/2006/relationships/font" Target="fonts/Roboto-regular.fntdata"/><Relationship Id="rId13" Type="http://schemas.openxmlformats.org/officeDocument/2006/relationships/slide" Target="slides/slide7.xml"/><Relationship Id="rId35" Type="http://schemas.openxmlformats.org/officeDocument/2006/relationships/font" Target="fonts/Roboto-boldItalic.fntdata"/><Relationship Id="rId12" Type="http://schemas.openxmlformats.org/officeDocument/2006/relationships/slide" Target="slides/slide6.xml"/><Relationship Id="rId34" Type="http://schemas.openxmlformats.org/officeDocument/2006/relationships/font" Target="fonts/Roboto-italic.fntdata"/><Relationship Id="rId15" Type="http://schemas.openxmlformats.org/officeDocument/2006/relationships/slide" Target="slides/slide9.xml"/><Relationship Id="rId37" Type="http://schemas.openxmlformats.org/officeDocument/2006/relationships/font" Target="fonts/Nunito-bold.fntdata"/><Relationship Id="rId14" Type="http://schemas.openxmlformats.org/officeDocument/2006/relationships/slide" Target="slides/slide8.xml"/><Relationship Id="rId36" Type="http://schemas.openxmlformats.org/officeDocument/2006/relationships/font" Target="fonts/Nunito-regular.fntdata"/><Relationship Id="rId17" Type="http://schemas.openxmlformats.org/officeDocument/2006/relationships/slide" Target="slides/slide11.xml"/><Relationship Id="rId39" Type="http://schemas.openxmlformats.org/officeDocument/2006/relationships/font" Target="fonts/Nunito-boldItalic.fntdata"/><Relationship Id="rId16" Type="http://schemas.openxmlformats.org/officeDocument/2006/relationships/slide" Target="slides/slide10.xml"/><Relationship Id="rId38" Type="http://schemas.openxmlformats.org/officeDocument/2006/relationships/font" Target="fonts/Nunito-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github.com/WinstonShields/Search-Engine/blob/main/src/elasticsearch/normal_search.php" TargetMode="Externa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sanghani.cs.vt.edu/person/bryan-mayer/" TargetMode="External"/><Relationship Id="rId3" Type="http://schemas.openxmlformats.org/officeDocument/2006/relationships/hyperlink" Target="https://cs.vt.edu/people/faculty/edward-fox.html" TargetMode="External"/><Relationship Id="rId4" Type="http://schemas.openxmlformats.org/officeDocument/2006/relationships/hyperlink" Target="https://cs.vt.edu/people/leadership.html" TargetMode="Externa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cfb42bdf88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cfb42bdf88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105d32af73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105d32af73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cfb42bdf88_0_4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cfb42bdf88_0_4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Nuvya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cfb42bdf88_2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cfb42bdf88_2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Nuvya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https://github.com/WinstonShields/Search-Engine/blob/main/src/elasticsearch/normal_search.php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105bcd36403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105bcd36403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Emily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cfb42bdf88_2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cfb42bdf88_2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cfb42bdf88_2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cfb42bdf88_2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105d32ae6a1_1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105d32ae6a1_1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05d32ae6a1_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05d32ae6a1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05d32ae6a1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05d32ae6a1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cfb42bdf88_0_4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cfb42bdf88_0_4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Nuvya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cfb42bdf88_0_3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cfb42bdf88_0_3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105d32af735_1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105d32af735_1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Nuvya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cfb42bdf88_2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cfb42bdf88_2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cfb42bdf88_0_4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cfb42bdf88_0_4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https://sanghani.cs.vt.edu/person/bryan-mayer/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https://cs.vt.edu/people/faculty/edward-fox.html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https://cs.vt.edu/people/leadership.html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105bcd36403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105bcd3640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106c417a949_1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106c417a949_1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cfb42bdf88_2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0" name="Google Shape;380;gcfb42bdf88_2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cfb42bdf88_0_4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cfb42bdf88_0_4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Nuvya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cfb58e939d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cfb58e939d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cfb42bdf88_0_4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cfb42bdf88_0_4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cfb42bdf88_0_4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cfb42bdf88_0_4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cfb42bdf88_0_4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cfb42bdf88_0_4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Nuvya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cfb42bdf88_2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cfb42bdf88_2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Nuvya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cfb42bdf88_0_4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6" name="Google Shape;256;gcfb42bdf88_0_4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6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4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" name="Google Shape;59;p14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60" name="Google Shape;60;p14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" name="Google Shape;61;p14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2" name="Google Shape;62;p14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3" name="Google Shape;63;p14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64" name="Google Shape;64;p14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14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" name="Google Shape;66;p14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7" name="Google Shape;67;p14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68" name="Google Shape;68;p1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" name="Google Shape;69;p1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" name="Google Shape;70;p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" name="Google Shape;71;p14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72" name="Google Shape;72;p1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5" name="Google Shape;75;p14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76" name="Google Shape;76;p1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1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9" name="Google Shape;79;p14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80" name="Google Shape;80;p14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1" name="Google Shape;81;p1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5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4" name="Google Shape;84;p15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85" name="Google Shape;85;p15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15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" name="Google Shape;88;p15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89" name="Google Shape;89;p15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2" name="Google Shape;92;p15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3" name="Google Shape;93;p1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2"/>
        </a:solidFill>
      </p:bgPr>
    </p:bg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99" name="Google Shape;99;p16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0" name="Google Shape;100;p1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7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6" name="Google Shape;106;p17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7" name="Google Shape;107;p17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8" name="Google Shape;108;p1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chemeClr val="dk2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8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chemeClr val="accent3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9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20" name="Google Shape;120;p19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1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0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0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5" name="Google Shape;125;p20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126" name="Google Shape;126;p20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20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20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9" name="Google Shape;129;p2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0" name="Google Shape;130;p20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131" name="Google Shape;131;p2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p20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" name="Google Shape;133;p20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4" name="Google Shape;134;p20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135" name="Google Shape;135;p2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20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20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8" name="Google Shape;138;p20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39" name="Google Shape;139;p2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1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21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21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1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45" name="Google Shape;145;p21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6" name="Google Shape;146;p21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47" name="Google Shape;147;p2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bg>
      <p:bgPr>
        <a:solidFill>
          <a:schemeClr val="accent1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2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22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2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53" name="Google Shape;153;p2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3"/>
        </a:solidFill>
      </p:bgPr>
    </p:bg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3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6" name="Google Shape;156;p23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57" name="Google Shape;157;p2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" name="Google Shape;158;p2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2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0" name="Google Shape;160;p2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61" name="Google Shape;161;p2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2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2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p23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5" name="Google Shape;165;p23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66" name="Google Shape;166;p2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hift">
    <p:bg>
      <p:bgPr>
        <a:solidFill>
          <a:schemeClr val="dk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hyperlink" Target="https://www.cs.odu.edu/~penzias/Figure-Search-Engine/public/views/index.php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9.png"/><Relationship Id="rId4" Type="http://schemas.openxmlformats.org/officeDocument/2006/relationships/image" Target="../media/image16.png"/><Relationship Id="rId5" Type="http://schemas.openxmlformats.org/officeDocument/2006/relationships/image" Target="../media/image1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.png"/><Relationship Id="rId4" Type="http://schemas.openxmlformats.org/officeDocument/2006/relationships/image" Target="../media/image18.png"/><Relationship Id="rId5" Type="http://schemas.openxmlformats.org/officeDocument/2006/relationships/image" Target="../media/image1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javatutorial.net/java-jsp-example" TargetMode="External"/><Relationship Id="rId4" Type="http://schemas.openxmlformats.org/officeDocument/2006/relationships/hyperlink" Target="https://commons.wikimedia.org/wiki/File:Unofficial_JavaScript_logo_2.svg" TargetMode="External"/><Relationship Id="rId5" Type="http://schemas.openxmlformats.org/officeDocument/2006/relationships/hyperlink" Target="http://tomcat.apache.org/" TargetMode="External"/><Relationship Id="rId6" Type="http://schemas.openxmlformats.org/officeDocument/2006/relationships/hyperlink" Target="https://sanghani.cs.vt.edu/person/bryan-mayer/" TargetMode="External"/><Relationship Id="rId7" Type="http://schemas.openxmlformats.org/officeDocument/2006/relationships/hyperlink" Target="https://cs.vt.edu/people/faculty/edward-fox.html" TargetMode="External"/><Relationship Id="rId8" Type="http://schemas.openxmlformats.org/officeDocument/2006/relationships/hyperlink" Target="https://cs.vt.edu/people/leadership.html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5"/>
          <p:cNvSpPr txBox="1"/>
          <p:nvPr>
            <p:ph type="ctrTitle"/>
          </p:nvPr>
        </p:nvSpPr>
        <p:spPr>
          <a:xfrm>
            <a:off x="1891353" y="1434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300"/>
              <a:t>Campus Jobs</a:t>
            </a:r>
            <a:endParaRPr b="1" sz="4300"/>
          </a:p>
        </p:txBody>
      </p:sp>
      <p:sp>
        <p:nvSpPr>
          <p:cNvPr id="174" name="Google Shape;174;p25"/>
          <p:cNvSpPr txBox="1"/>
          <p:nvPr>
            <p:ph idx="1" type="subTitle"/>
          </p:nvPr>
        </p:nvSpPr>
        <p:spPr>
          <a:xfrm>
            <a:off x="1151050" y="2655175"/>
            <a:ext cx="6993300" cy="144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4624 - Multimedia, Hypertext, and Information Access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Edward Fox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Blacksburg VA 24061, December 12, 2021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Nuvya Baliyan, Emily Ashburn, Matthew Hunderup, Adam Chen</a:t>
            </a:r>
            <a:endParaRPr b="1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3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 Schema</a:t>
            </a:r>
            <a:endParaRPr/>
          </a:p>
        </p:txBody>
      </p:sp>
      <p:sp>
        <p:nvSpPr>
          <p:cNvPr id="265" name="Google Shape;265;p3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66" name="Google Shape;26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50" y="1709525"/>
            <a:ext cx="7419249" cy="272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5"/>
          <p:cNvSpPr txBox="1"/>
          <p:nvPr>
            <p:ph type="title"/>
          </p:nvPr>
        </p:nvSpPr>
        <p:spPr>
          <a:xfrm>
            <a:off x="512350" y="5297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Matching Service: Elasticsearch @ ODU</a:t>
            </a:r>
            <a:endParaRPr/>
          </a:p>
        </p:txBody>
      </p:sp>
      <p:pic>
        <p:nvPicPr>
          <p:cNvPr id="272" name="Google Shape;272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0100" y="1170350"/>
            <a:ext cx="4576973" cy="258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3" name="Google Shape;273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0100" y="2228850"/>
            <a:ext cx="4664177" cy="2625874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35"/>
          <p:cNvSpPr txBox="1"/>
          <p:nvPr/>
        </p:nvSpPr>
        <p:spPr>
          <a:xfrm>
            <a:off x="380100" y="3948375"/>
            <a:ext cx="3810000" cy="8451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Winston Shields: </a:t>
            </a:r>
            <a:r>
              <a:rPr lang="en" sz="13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5"/>
              </a:rPr>
              <a:t>https://www.cs.odu.edu/~penzias/Figure-Search-Engine/public/views/index.php</a:t>
            </a:r>
            <a:r>
              <a:rPr lang="en"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</p:txBody>
      </p:sp>
      <p:sp>
        <p:nvSpPr>
          <p:cNvPr id="275" name="Google Shape;275;p35"/>
          <p:cNvSpPr/>
          <p:nvPr/>
        </p:nvSpPr>
        <p:spPr>
          <a:xfrm flipH="1" rot="10800000">
            <a:off x="3573374" y="3077550"/>
            <a:ext cx="794100" cy="2973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rgbClr val="FF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6"/>
          <p:cNvSpPr txBox="1"/>
          <p:nvPr>
            <p:ph type="title"/>
          </p:nvPr>
        </p:nvSpPr>
        <p:spPr>
          <a:xfrm>
            <a:off x="512350" y="5297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Matching Service: Elasticsearch @ ODU</a:t>
            </a:r>
            <a:endParaRPr/>
          </a:p>
        </p:txBody>
      </p:sp>
      <p:pic>
        <p:nvPicPr>
          <p:cNvPr id="281" name="Google Shape;281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8000" y="1361075"/>
            <a:ext cx="5182278" cy="3354325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36"/>
          <p:cNvSpPr txBox="1"/>
          <p:nvPr/>
        </p:nvSpPr>
        <p:spPr>
          <a:xfrm>
            <a:off x="6494025" y="2822675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Utilizes PHP instead of Java</a:t>
            </a:r>
            <a:endParaRPr/>
          </a:p>
        </p:txBody>
      </p:sp>
      <p:sp>
        <p:nvSpPr>
          <p:cNvPr id="283" name="Google Shape;283;p36"/>
          <p:cNvSpPr/>
          <p:nvPr/>
        </p:nvSpPr>
        <p:spPr>
          <a:xfrm>
            <a:off x="5684925" y="2991850"/>
            <a:ext cx="785100" cy="1263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7"/>
          <p:cNvSpPr txBox="1"/>
          <p:nvPr>
            <p:ph type="title"/>
          </p:nvPr>
        </p:nvSpPr>
        <p:spPr>
          <a:xfrm>
            <a:off x="512350" y="50007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Matching Service: Manual </a:t>
            </a:r>
            <a:endParaRPr/>
          </a:p>
        </p:txBody>
      </p:sp>
      <p:sp>
        <p:nvSpPr>
          <p:cNvPr id="289" name="Google Shape;289;p37"/>
          <p:cNvSpPr txBox="1"/>
          <p:nvPr/>
        </p:nvSpPr>
        <p:spPr>
          <a:xfrm>
            <a:off x="6494025" y="282267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290" name="Google Shape;29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78125" y="1256800"/>
            <a:ext cx="5613901" cy="3026224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37"/>
          <p:cNvSpPr txBox="1"/>
          <p:nvPr/>
        </p:nvSpPr>
        <p:spPr>
          <a:xfrm>
            <a:off x="438325" y="2388450"/>
            <a:ext cx="2492400" cy="15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Uses JSPs</a:t>
            </a: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Servlets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Static pages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2" name="Google Shape;292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8325" y="3504774"/>
            <a:ext cx="5183312" cy="12922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37"/>
          <p:cNvSpPr/>
          <p:nvPr/>
        </p:nvSpPr>
        <p:spPr>
          <a:xfrm>
            <a:off x="3851875" y="3134725"/>
            <a:ext cx="1578900" cy="6219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37"/>
          <p:cNvSpPr txBox="1"/>
          <p:nvPr/>
        </p:nvSpPr>
        <p:spPr>
          <a:xfrm>
            <a:off x="1710750" y="1938575"/>
            <a:ext cx="6889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37"/>
          <p:cNvSpPr txBox="1"/>
          <p:nvPr/>
        </p:nvSpPr>
        <p:spPr>
          <a:xfrm>
            <a:off x="438325" y="1123500"/>
            <a:ext cx="2272200" cy="17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Uses a tag-based system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Similar to Faceted searching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8"/>
          <p:cNvSpPr txBox="1"/>
          <p:nvPr>
            <p:ph type="title"/>
          </p:nvPr>
        </p:nvSpPr>
        <p:spPr>
          <a:xfrm>
            <a:off x="490675" y="4825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Matching Service: Manual</a:t>
            </a:r>
            <a:endParaRPr/>
          </a:p>
        </p:txBody>
      </p:sp>
      <p:pic>
        <p:nvPicPr>
          <p:cNvPr id="301" name="Google Shape;30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2350" y="1800200"/>
            <a:ext cx="5125976" cy="2311850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38"/>
          <p:cNvSpPr txBox="1"/>
          <p:nvPr/>
        </p:nvSpPr>
        <p:spPr>
          <a:xfrm>
            <a:off x="593825" y="1673950"/>
            <a:ext cx="2492400" cy="272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JSPs/JavaScript</a:t>
            </a: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More flexibility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Slower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Not much data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Easier to learn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More difficult to implement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9"/>
          <p:cNvSpPr txBox="1"/>
          <p:nvPr>
            <p:ph type="title"/>
          </p:nvPr>
        </p:nvSpPr>
        <p:spPr>
          <a:xfrm>
            <a:off x="448175" y="4121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Design/Implementation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8" name="Google Shape;308;p39"/>
          <p:cNvSpPr txBox="1"/>
          <p:nvPr>
            <p:ph idx="1" type="body"/>
          </p:nvPr>
        </p:nvSpPr>
        <p:spPr>
          <a:xfrm>
            <a:off x="543050" y="96170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AutoNum type="arabicParenR"/>
            </a:pPr>
            <a:r>
              <a:rPr lang="en"/>
              <a:t>Use Ajax to handle and check </a:t>
            </a:r>
            <a:r>
              <a:rPr lang="en"/>
              <a:t>the request data before submit</a:t>
            </a:r>
            <a:r>
              <a:rPr lang="en"/>
              <a:t> </a:t>
            </a:r>
            <a:endParaRPr/>
          </a:p>
        </p:txBody>
      </p:sp>
      <p:pic>
        <p:nvPicPr>
          <p:cNvPr id="309" name="Google Shape;309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0650" y="1298125"/>
            <a:ext cx="4394850" cy="364251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0" name="Google Shape;310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4725" y="1298113"/>
            <a:ext cx="3672901" cy="3578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0"/>
          <p:cNvSpPr txBox="1"/>
          <p:nvPr>
            <p:ph type="title"/>
          </p:nvPr>
        </p:nvSpPr>
        <p:spPr>
          <a:xfrm>
            <a:off x="499300" y="4998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Design/Implementation</a:t>
            </a:r>
            <a:endParaRPr/>
          </a:p>
        </p:txBody>
      </p:sp>
      <p:sp>
        <p:nvSpPr>
          <p:cNvPr id="316" name="Google Shape;316;p40"/>
          <p:cNvSpPr txBox="1"/>
          <p:nvPr>
            <p:ph idx="1" type="body"/>
          </p:nvPr>
        </p:nvSpPr>
        <p:spPr>
          <a:xfrm>
            <a:off x="594375" y="12662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2) Servlet: </a:t>
            </a:r>
            <a:r>
              <a:rPr lang="en"/>
              <a:t>handle</a:t>
            </a:r>
            <a:r>
              <a:rPr lang="en"/>
              <a:t> the request and data from the web </a:t>
            </a:r>
            <a:endParaRPr/>
          </a:p>
        </p:txBody>
      </p:sp>
      <p:pic>
        <p:nvPicPr>
          <p:cNvPr id="317" name="Google Shape;31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800" y="2034525"/>
            <a:ext cx="8716426" cy="289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41"/>
          <p:cNvSpPr txBox="1"/>
          <p:nvPr>
            <p:ph idx="1" type="body"/>
          </p:nvPr>
        </p:nvSpPr>
        <p:spPr>
          <a:xfrm>
            <a:off x="451050" y="73297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3) Use servlet to loop through the database and Expression Language expression to interact with HTML page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323" name="Google Shape;323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500" y="1462250"/>
            <a:ext cx="8108951" cy="326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8" name="Google Shape;328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4425" y="1298650"/>
            <a:ext cx="8241874" cy="3374475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42"/>
          <p:cNvSpPr txBox="1"/>
          <p:nvPr>
            <p:ph idx="1" type="body"/>
          </p:nvPr>
        </p:nvSpPr>
        <p:spPr>
          <a:xfrm>
            <a:off x="950900" y="32395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Here is the resulting page: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3"/>
          <p:cNvSpPr txBox="1"/>
          <p:nvPr/>
        </p:nvSpPr>
        <p:spPr>
          <a:xfrm>
            <a:off x="503325" y="5027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Beta Testing/Quality Control</a:t>
            </a:r>
            <a:endParaRPr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35" name="Google Shape;335;p43"/>
          <p:cNvSpPr txBox="1"/>
          <p:nvPr/>
        </p:nvSpPr>
        <p:spPr>
          <a:xfrm>
            <a:off x="361950" y="1510975"/>
            <a:ext cx="7988700" cy="332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Calibri"/>
              <a:buChar char="●"/>
            </a:pPr>
            <a:r>
              <a:rPr b="1" lang="en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First round complete -- fixed bugs </a:t>
            </a:r>
            <a:endParaRPr b="1" sz="1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33A44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Next steps: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33A44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Gather graduate students and professors to beta test the student and employer perspectives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33A44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Gather data on bugs, </a:t>
            </a: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performance</a:t>
            </a: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 and usability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6"/>
          <p:cNvSpPr txBox="1"/>
          <p:nvPr>
            <p:ph type="title"/>
          </p:nvPr>
        </p:nvSpPr>
        <p:spPr>
          <a:xfrm>
            <a:off x="512325" y="5117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 </a:t>
            </a:r>
            <a:endParaRPr/>
          </a:p>
        </p:txBody>
      </p:sp>
      <p:sp>
        <p:nvSpPr>
          <p:cNvPr id="180" name="Google Shape;180;p26"/>
          <p:cNvSpPr txBox="1"/>
          <p:nvPr>
            <p:ph idx="1" type="body"/>
          </p:nvPr>
        </p:nvSpPr>
        <p:spPr>
          <a:xfrm>
            <a:off x="638675" y="134775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Project Overvie</a:t>
            </a:r>
            <a:r>
              <a:rPr lang="en" sz="1600"/>
              <a:t>w</a:t>
            </a:r>
            <a:endParaRPr sz="1600"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Requirements</a:t>
            </a:r>
            <a:endParaRPr sz="1600"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Preliminary Work</a:t>
            </a:r>
            <a:endParaRPr sz="1600"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Implementation</a:t>
            </a:r>
            <a:endParaRPr sz="1600"/>
          </a:p>
          <a:p>
            <a:pPr indent="-322580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600"/>
              <a:t>Database</a:t>
            </a:r>
            <a:endParaRPr sz="1600"/>
          </a:p>
          <a:p>
            <a:pPr indent="-322580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600"/>
              <a:t>Front en</a:t>
            </a:r>
            <a:r>
              <a:rPr lang="en" sz="1600"/>
              <a:t>d</a:t>
            </a:r>
            <a:endParaRPr sz="1600"/>
          </a:p>
          <a:p>
            <a:pPr indent="-322580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600"/>
              <a:t>Matching service</a:t>
            </a:r>
            <a:endParaRPr sz="1600"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Finishing Touches</a:t>
            </a:r>
            <a:endParaRPr sz="1600"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Beta Testing</a:t>
            </a:r>
            <a:endParaRPr sz="1600"/>
          </a:p>
          <a:p>
            <a:pPr indent="-322580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1600"/>
              <a:t>Acknowledgements</a:t>
            </a:r>
            <a:endParaRPr sz="1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4"/>
          <p:cNvSpPr txBox="1"/>
          <p:nvPr/>
        </p:nvSpPr>
        <p:spPr>
          <a:xfrm>
            <a:off x="503325" y="5027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Beta Testing/Quality Control</a:t>
            </a:r>
            <a:endParaRPr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341" name="Google Shape;341;p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925" y="1525047"/>
            <a:ext cx="4701474" cy="2620600"/>
          </a:xfrm>
          <a:prstGeom prst="rect">
            <a:avLst/>
          </a:prstGeom>
          <a:noFill/>
          <a:ln>
            <a:noFill/>
          </a:ln>
          <a:effectLst>
            <a:outerShdw blurRad="242888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342" name="Google Shape;342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2625" y="1229350"/>
            <a:ext cx="3083850" cy="3058099"/>
          </a:xfrm>
          <a:prstGeom prst="rect">
            <a:avLst/>
          </a:prstGeom>
          <a:noFill/>
          <a:ln>
            <a:noFill/>
          </a:ln>
        </p:spPr>
      </p:pic>
      <p:sp>
        <p:nvSpPr>
          <p:cNvPr id="343" name="Google Shape;343;p44"/>
          <p:cNvSpPr txBox="1"/>
          <p:nvPr/>
        </p:nvSpPr>
        <p:spPr>
          <a:xfrm>
            <a:off x="5822700" y="4287450"/>
            <a:ext cx="2303700" cy="7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SFTP (SSH File Transfer Protocol) validation bug</a:t>
            </a:r>
            <a:endParaRPr/>
          </a:p>
        </p:txBody>
      </p:sp>
      <p:sp>
        <p:nvSpPr>
          <p:cNvPr id="344" name="Google Shape;344;p44"/>
          <p:cNvSpPr txBox="1"/>
          <p:nvPr/>
        </p:nvSpPr>
        <p:spPr>
          <a:xfrm>
            <a:off x="1690500" y="4173450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Resume download error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5"/>
          <p:cNvSpPr txBox="1"/>
          <p:nvPr/>
        </p:nvSpPr>
        <p:spPr>
          <a:xfrm>
            <a:off x="521375" y="502700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Future Work</a:t>
            </a:r>
            <a:endParaRPr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0" name="Google Shape;350;p45"/>
          <p:cNvSpPr txBox="1"/>
          <p:nvPr/>
        </p:nvSpPr>
        <p:spPr>
          <a:xfrm>
            <a:off x="629650" y="1457300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Beta testing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Cybersecurity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Database security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○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Account security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Extend usage beyond CS department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Email notifications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CAS login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1" name="Google Shape;351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8375" y="691575"/>
            <a:ext cx="3632526" cy="376034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p45"/>
          <p:cNvSpPr txBox="1"/>
          <p:nvPr/>
        </p:nvSpPr>
        <p:spPr>
          <a:xfrm>
            <a:off x="5332975" y="4462700"/>
            <a:ext cx="5197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741B47"/>
                </a:solidFill>
                <a:latin typeface="Calibri"/>
                <a:ea typeface="Calibri"/>
                <a:cs typeface="Calibri"/>
                <a:sym typeface="Calibri"/>
              </a:rPr>
              <a:t>https://login.cs.vt.edu/cas/login</a:t>
            </a:r>
            <a:endParaRPr>
              <a:solidFill>
                <a:srgbClr val="741B4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46"/>
          <p:cNvSpPr txBox="1"/>
          <p:nvPr/>
        </p:nvSpPr>
        <p:spPr>
          <a:xfrm>
            <a:off x="514350" y="529775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Acknowledgements</a:t>
            </a:r>
            <a:endParaRPr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358" name="Google Shape;358;p46"/>
          <p:cNvSpPr txBox="1"/>
          <p:nvPr/>
        </p:nvSpPr>
        <p:spPr>
          <a:xfrm>
            <a:off x="186500" y="151847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Dr. Edward Fox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Mr. Trey Mayo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Mr. Brian Mayer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Graduate student interviewees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Winston Shields (ODU)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9" name="Google Shape;359;p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5675" y="1785188"/>
            <a:ext cx="1573125" cy="1573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6949" y="1785687"/>
            <a:ext cx="1573124" cy="157215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46"/>
          <p:cNvPicPr preferRelativeResize="0"/>
          <p:nvPr/>
        </p:nvPicPr>
        <p:blipFill rotWithShape="1">
          <a:blip r:embed="rId5">
            <a:alphaModFix/>
          </a:blip>
          <a:srcRect b="0" l="20193" r="11238" t="0"/>
          <a:stretch/>
        </p:blipFill>
        <p:spPr>
          <a:xfrm>
            <a:off x="7320225" y="1806663"/>
            <a:ext cx="1573125" cy="1530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47"/>
          <p:cNvSpPr txBox="1"/>
          <p:nvPr>
            <p:ph type="title"/>
          </p:nvPr>
        </p:nvSpPr>
        <p:spPr>
          <a:xfrm>
            <a:off x="485275" y="5207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Resources/References</a:t>
            </a:r>
            <a:endParaRPr/>
          </a:p>
        </p:txBody>
      </p:sp>
      <p:sp>
        <p:nvSpPr>
          <p:cNvPr id="367" name="Google Shape;367;p47"/>
          <p:cNvSpPr txBox="1"/>
          <p:nvPr/>
        </p:nvSpPr>
        <p:spPr>
          <a:xfrm>
            <a:off x="593825" y="1673950"/>
            <a:ext cx="7456500" cy="195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Calibri"/>
              <a:buChar char="●"/>
            </a:pPr>
            <a:r>
              <a:rPr lang="en" sz="17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http://tomcat.apache.org/</a:t>
            </a:r>
            <a:endParaRPr sz="17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Calibri"/>
              <a:buChar char="●"/>
            </a:pPr>
            <a:r>
              <a:rPr lang="en" sz="17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https://www.javascript.com/</a:t>
            </a:r>
            <a:endParaRPr sz="17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Calibri"/>
              <a:buChar char="●"/>
            </a:pPr>
            <a:r>
              <a:rPr lang="en" sz="17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https://www.oracle.com/java/technologies/jspt.html</a:t>
            </a:r>
            <a:endParaRPr sz="17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8" name="Google Shape;368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5074" y="2760225"/>
            <a:ext cx="2663649" cy="188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47"/>
          <p:cNvPicPr preferRelativeResize="0"/>
          <p:nvPr/>
        </p:nvPicPr>
        <p:blipFill rotWithShape="1">
          <a:blip r:embed="rId4">
            <a:alphaModFix/>
          </a:blip>
          <a:srcRect b="5740" l="36532" r="29978" t="0"/>
          <a:stretch/>
        </p:blipFill>
        <p:spPr>
          <a:xfrm>
            <a:off x="6535575" y="304450"/>
            <a:ext cx="1586525" cy="251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47"/>
          <p:cNvPicPr preferRelativeResize="0"/>
          <p:nvPr/>
        </p:nvPicPr>
        <p:blipFill rotWithShape="1">
          <a:blip r:embed="rId5">
            <a:alphaModFix/>
          </a:blip>
          <a:srcRect b="2432" l="41179" r="0" t="7143"/>
          <a:stretch/>
        </p:blipFill>
        <p:spPr>
          <a:xfrm>
            <a:off x="639475" y="2871538"/>
            <a:ext cx="2428299" cy="1661900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47"/>
          <p:cNvSpPr txBox="1"/>
          <p:nvPr/>
        </p:nvSpPr>
        <p:spPr>
          <a:xfrm>
            <a:off x="6594300" y="2706075"/>
            <a:ext cx="39114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Bibliography/Images</a:t>
            </a:r>
            <a:endParaRPr/>
          </a:p>
        </p:txBody>
      </p:sp>
      <p:sp>
        <p:nvSpPr>
          <p:cNvPr id="377" name="Google Shape;377;p48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https://javatutorial.net/java-jsp-example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https://commons.wikimedia.org/wiki/File:Unofficial_JavaScript_logo_2.svg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http://tomcat.apache.org/</a:t>
            </a:r>
            <a:endParaRPr u="sng">
              <a:solidFill>
                <a:schemeClr val="hlink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https://sanghani.cs.vt.edu/person/bryan-mayer/</a:t>
            </a:r>
            <a:endParaRPr u="sng">
              <a:solidFill>
                <a:schemeClr val="hlink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https://cs.vt.edu/people/faculty/edward-fox.html</a:t>
            </a:r>
            <a:endParaRPr u="sng">
              <a:solidFill>
                <a:schemeClr val="hlink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8"/>
              </a:rPr>
              <a:t>https://cs.vt.edu/people/leadership.html</a:t>
            </a:r>
            <a:r>
              <a:rPr lang="en" u="sng">
                <a:solidFill>
                  <a:schemeClr val="hlink"/>
                </a:solidFill>
              </a:rPr>
              <a:t> </a:t>
            </a:r>
            <a:endParaRPr u="sng">
              <a:solidFill>
                <a:schemeClr val="hlink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>
              <a:solidFill>
                <a:schemeClr val="hlink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9"/>
          <p:cNvSpPr txBox="1"/>
          <p:nvPr>
            <p:ph type="title"/>
          </p:nvPr>
        </p:nvSpPr>
        <p:spPr>
          <a:xfrm>
            <a:off x="3365400" y="2296950"/>
            <a:ext cx="2413200" cy="5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 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7"/>
          <p:cNvSpPr txBox="1"/>
          <p:nvPr/>
        </p:nvSpPr>
        <p:spPr>
          <a:xfrm>
            <a:off x="476250" y="511725"/>
            <a:ext cx="7505700" cy="95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AF7B51"/>
                </a:solidFill>
                <a:latin typeface="Nunito"/>
                <a:ea typeface="Nunito"/>
                <a:cs typeface="Nunito"/>
                <a:sym typeface="Nunito"/>
              </a:rPr>
              <a:t>Project Overview</a:t>
            </a:r>
            <a:endParaRPr sz="3000">
              <a:solidFill>
                <a:srgbClr val="AF7B5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86" name="Google Shape;186;p27"/>
          <p:cNvSpPr txBox="1"/>
          <p:nvPr/>
        </p:nvSpPr>
        <p:spPr>
          <a:xfrm>
            <a:off x="611625" y="1466325"/>
            <a:ext cx="7505700" cy="24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Client: Trey Mayo, Director of CS Graduate Programs 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rgbClr val="AF7B51"/>
                </a:solidFill>
                <a:latin typeface="Calibri"/>
                <a:ea typeface="Calibri"/>
                <a:cs typeface="Calibri"/>
                <a:sym typeface="Calibri"/>
              </a:rPr>
              <a:t>Project Goal</a:t>
            </a: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: To provide CS graduate students with VT-exclusive job opportunities and to provide professors seeking assistance a way to find candidates. 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Importance of VT-exclusive job opportunities: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233A44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Student visas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233A44"/>
              </a:buClr>
              <a:buSzPts val="1600"/>
              <a:buFont typeface="Calibri"/>
              <a:buChar char="●"/>
            </a:pPr>
            <a:r>
              <a:rPr lang="en" sz="1600">
                <a:solidFill>
                  <a:srgbClr val="233A44"/>
                </a:solidFill>
                <a:latin typeface="Calibri"/>
                <a:ea typeface="Calibri"/>
                <a:cs typeface="Calibri"/>
                <a:sym typeface="Calibri"/>
              </a:rPr>
              <a:t>Streamlining job/candidate search</a:t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>
              <a:solidFill>
                <a:srgbClr val="233A4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8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192" name="Google Shape;192;p28"/>
          <p:cNvSpPr/>
          <p:nvPr/>
        </p:nvSpPr>
        <p:spPr>
          <a:xfrm>
            <a:off x="4314201" y="3084532"/>
            <a:ext cx="2432529" cy="134021"/>
          </a:xfrm>
          <a:prstGeom prst="rect">
            <a:avLst/>
          </a:prstGeom>
          <a:solidFill>
            <a:srgbClr val="CC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3" name="Google Shape;193;p28"/>
          <p:cNvGrpSpPr/>
          <p:nvPr/>
        </p:nvGrpSpPr>
        <p:grpSpPr>
          <a:xfrm>
            <a:off x="3913471" y="1858100"/>
            <a:ext cx="2460892" cy="1735588"/>
            <a:chOff x="4526679" y="1857808"/>
            <a:chExt cx="1981235" cy="1728845"/>
          </a:xfrm>
        </p:grpSpPr>
        <p:grpSp>
          <p:nvGrpSpPr>
            <p:cNvPr id="194" name="Google Shape;194;p28"/>
            <p:cNvGrpSpPr/>
            <p:nvPr/>
          </p:nvGrpSpPr>
          <p:grpSpPr>
            <a:xfrm>
              <a:off x="4808316" y="2800065"/>
              <a:ext cx="92400" cy="411825"/>
              <a:chOff x="845575" y="2563700"/>
              <a:chExt cx="92400" cy="411825"/>
            </a:xfrm>
          </p:grpSpPr>
          <p:cxnSp>
            <p:nvCxnSpPr>
              <p:cNvPr id="195" name="Google Shape;195;p28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196" name="Google Shape;196;p28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197" name="Google Shape;197;p28"/>
            <p:cNvSpPr txBox="1"/>
            <p:nvPr/>
          </p:nvSpPr>
          <p:spPr>
            <a:xfrm>
              <a:off x="4526679" y="3215253"/>
              <a:ext cx="6927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11/19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8" name="Google Shape;198;p28"/>
            <p:cNvSpPr txBox="1"/>
            <p:nvPr/>
          </p:nvSpPr>
          <p:spPr>
            <a:xfrm>
              <a:off x="4753214" y="1857808"/>
              <a:ext cx="17547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"/>
                <a:buChar char="●"/>
              </a:pPr>
              <a:r>
                <a:rPr b="1" lang="en" sz="800">
                  <a:latin typeface="Roboto"/>
                  <a:ea typeface="Roboto"/>
                  <a:cs typeface="Roboto"/>
                  <a:sym typeface="Roboto"/>
                </a:rPr>
                <a:t>Complete login pages for employers/students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"/>
                <a:buChar char="●"/>
              </a:pPr>
              <a:r>
                <a:rPr b="1" lang="en" sz="800">
                  <a:latin typeface="Roboto"/>
                  <a:ea typeface="Roboto"/>
                  <a:cs typeface="Roboto"/>
                  <a:sym typeface="Roboto"/>
                </a:rPr>
                <a:t>Begin implementation of the find a job page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"/>
                <a:buChar char="●"/>
              </a:pPr>
              <a:r>
                <a:rPr b="1" lang="en" sz="800">
                  <a:latin typeface="Roboto"/>
                  <a:ea typeface="Roboto"/>
                  <a:cs typeface="Roboto"/>
                  <a:sym typeface="Roboto"/>
                </a:rPr>
                <a:t>Begin implementation of matching algorithm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99" name="Google Shape;199;p28"/>
          <p:cNvGrpSpPr/>
          <p:nvPr/>
        </p:nvGrpSpPr>
        <p:grpSpPr>
          <a:xfrm>
            <a:off x="5923100" y="2709725"/>
            <a:ext cx="2116770" cy="1735650"/>
            <a:chOff x="6435816" y="2702591"/>
            <a:chExt cx="2721134" cy="1735650"/>
          </a:xfrm>
        </p:grpSpPr>
        <p:sp>
          <p:nvSpPr>
            <p:cNvPr id="200" name="Google Shape;200;p28"/>
            <p:cNvSpPr/>
            <p:nvPr/>
          </p:nvSpPr>
          <p:spPr>
            <a:xfrm>
              <a:off x="6807650" y="3079475"/>
              <a:ext cx="2349300" cy="133500"/>
            </a:xfrm>
            <a:prstGeom prst="rect">
              <a:avLst/>
            </a:prstGeom>
            <a:solidFill>
              <a:srgbClr val="08563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01" name="Google Shape;201;p28"/>
            <p:cNvGrpSpPr/>
            <p:nvPr/>
          </p:nvGrpSpPr>
          <p:grpSpPr>
            <a:xfrm>
              <a:off x="6435816" y="2702591"/>
              <a:ext cx="2293867" cy="1735650"/>
              <a:chOff x="6435816" y="2702591"/>
              <a:chExt cx="2293867" cy="1735650"/>
            </a:xfrm>
          </p:grpSpPr>
          <p:grpSp>
            <p:nvGrpSpPr>
              <p:cNvPr id="202" name="Google Shape;202;p28"/>
              <p:cNvGrpSpPr/>
              <p:nvPr/>
            </p:nvGrpSpPr>
            <p:grpSpPr>
              <a:xfrm rot="10800000">
                <a:off x="6760035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203" name="Google Shape;203;p28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204" name="Google Shape;204;p28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05" name="Google Shape;205;p28"/>
              <p:cNvSpPr txBox="1"/>
              <p:nvPr/>
            </p:nvSpPr>
            <p:spPr>
              <a:xfrm>
                <a:off x="6435816" y="2702591"/>
                <a:ext cx="8043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200">
                    <a:latin typeface="Roboto"/>
                    <a:ea typeface="Roboto"/>
                    <a:cs typeface="Roboto"/>
                    <a:sym typeface="Roboto"/>
                  </a:rPr>
                  <a:t>11/27</a:t>
                </a:r>
                <a:endParaRPr b="1" sz="12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206" name="Google Shape;206;p28"/>
              <p:cNvSpPr txBox="1"/>
              <p:nvPr/>
            </p:nvSpPr>
            <p:spPr>
              <a:xfrm>
                <a:off x="6676784" y="3494441"/>
                <a:ext cx="20529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SzPts val="800"/>
                  <a:buFont typeface="Roboto"/>
                  <a:buChar char="●"/>
                </a:pPr>
                <a:r>
                  <a:rPr b="1" lang="en" sz="800">
                    <a:latin typeface="Roboto"/>
                    <a:ea typeface="Roboto"/>
                    <a:cs typeface="Roboto"/>
                    <a:sym typeface="Roboto"/>
                  </a:rPr>
                  <a:t>Begin beta testing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SzPts val="800"/>
                  <a:buFont typeface="Roboto"/>
                  <a:buChar char="●"/>
                </a:pPr>
                <a:r>
                  <a:rPr b="1" lang="en" sz="800">
                    <a:latin typeface="Roboto"/>
                    <a:ea typeface="Roboto"/>
                    <a:cs typeface="Roboto"/>
                    <a:sym typeface="Roboto"/>
                  </a:rPr>
                  <a:t>Complete find a job and post a job pages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grpSp>
        <p:nvGrpSpPr>
          <p:cNvPr id="207" name="Google Shape;207;p28"/>
          <p:cNvGrpSpPr/>
          <p:nvPr/>
        </p:nvGrpSpPr>
        <p:grpSpPr>
          <a:xfrm>
            <a:off x="483033" y="2449275"/>
            <a:ext cx="2179342" cy="1144467"/>
            <a:chOff x="495991" y="2442197"/>
            <a:chExt cx="2395144" cy="1144467"/>
          </a:xfrm>
        </p:grpSpPr>
        <p:sp>
          <p:nvSpPr>
            <p:cNvPr id="208" name="Google Shape;208;p28"/>
            <p:cNvSpPr/>
            <p:nvPr/>
          </p:nvSpPr>
          <p:spPr>
            <a:xfrm>
              <a:off x="932600" y="3079475"/>
              <a:ext cx="1958400" cy="133500"/>
            </a:xfrm>
            <a:prstGeom prst="rect">
              <a:avLst/>
            </a:prstGeom>
            <a:solidFill>
              <a:srgbClr val="D9D9D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209" name="Google Shape;209;p28"/>
            <p:cNvGrpSpPr/>
            <p:nvPr/>
          </p:nvGrpSpPr>
          <p:grpSpPr>
            <a:xfrm>
              <a:off x="495991" y="2442196"/>
              <a:ext cx="2395144" cy="1144467"/>
              <a:chOff x="495991" y="2442197"/>
              <a:chExt cx="2395144" cy="1144467"/>
            </a:xfrm>
          </p:grpSpPr>
          <p:sp>
            <p:nvSpPr>
              <p:cNvPr id="210" name="Google Shape;210;p28"/>
              <p:cNvSpPr txBox="1"/>
              <p:nvPr/>
            </p:nvSpPr>
            <p:spPr>
              <a:xfrm>
                <a:off x="495991" y="3215263"/>
                <a:ext cx="8712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0" lvl="0" marL="0" rtl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b="1" lang="en" sz="1200">
                    <a:latin typeface="Roboto"/>
                    <a:ea typeface="Roboto"/>
                    <a:cs typeface="Roboto"/>
                    <a:sym typeface="Roboto"/>
                  </a:rPr>
                  <a:t>10/1</a:t>
                </a:r>
                <a:endParaRPr b="1" sz="12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grpSp>
            <p:nvGrpSpPr>
              <p:cNvPr id="211" name="Google Shape;211;p28"/>
              <p:cNvGrpSpPr/>
              <p:nvPr/>
            </p:nvGrpSpPr>
            <p:grpSpPr>
              <a:xfrm>
                <a:off x="881025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212" name="Google Shape;212;p28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</p:cxnSp>
            <p:sp>
              <p:nvSpPr>
                <p:cNvPr id="213" name="Google Shape;213;p28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14" name="Google Shape;214;p28"/>
              <p:cNvSpPr txBox="1"/>
              <p:nvPr/>
            </p:nvSpPr>
            <p:spPr>
              <a:xfrm>
                <a:off x="678635" y="2442197"/>
                <a:ext cx="2212500" cy="35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91425" lIns="91425" spcFirstLastPara="1" rIns="91425" wrap="square" tIns="91425">
                <a:noAutofit/>
              </a:bodyPr>
              <a:lstStyle/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SzPts val="800"/>
                  <a:buFont typeface="Roboto"/>
                  <a:buChar char="●"/>
                </a:pPr>
                <a:r>
                  <a:rPr b="1" lang="en" sz="800">
                    <a:latin typeface="Roboto"/>
                    <a:ea typeface="Roboto"/>
                    <a:cs typeface="Roboto"/>
                    <a:sym typeface="Roboto"/>
                  </a:rPr>
                  <a:t>Complete Interviews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  <a:p>
                <a:pPr indent="-279400" lvl="0" marL="457200" rtl="0" algn="l">
                  <a:spcBef>
                    <a:spcPts val="0"/>
                  </a:spcBef>
                  <a:spcAft>
                    <a:spcPts val="0"/>
                  </a:spcAft>
                  <a:buSzPts val="800"/>
                  <a:buFont typeface="Roboto"/>
                  <a:buChar char="●"/>
                </a:pPr>
                <a:r>
                  <a:rPr b="1" lang="en" sz="800">
                    <a:latin typeface="Roboto"/>
                    <a:ea typeface="Roboto"/>
                    <a:cs typeface="Roboto"/>
                    <a:sym typeface="Roboto"/>
                  </a:rPr>
                  <a:t>Begin construction of database schema</a:t>
                </a:r>
                <a:endParaRPr b="1" sz="800"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</p:grpSp>
      <p:sp>
        <p:nvSpPr>
          <p:cNvPr id="215" name="Google Shape;215;p28"/>
          <p:cNvSpPr/>
          <p:nvPr/>
        </p:nvSpPr>
        <p:spPr>
          <a:xfrm>
            <a:off x="2612609" y="3086595"/>
            <a:ext cx="1713404" cy="133500"/>
          </a:xfrm>
          <a:prstGeom prst="rect">
            <a:avLst/>
          </a:prstGeom>
          <a:solidFill>
            <a:srgbClr val="9999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16" name="Google Shape;216;p28"/>
          <p:cNvGrpSpPr/>
          <p:nvPr/>
        </p:nvGrpSpPr>
        <p:grpSpPr>
          <a:xfrm>
            <a:off x="2292958" y="2709716"/>
            <a:ext cx="2032974" cy="1735634"/>
            <a:chOff x="2525595" y="2702596"/>
            <a:chExt cx="2323664" cy="1735634"/>
          </a:xfrm>
        </p:grpSpPr>
        <p:sp>
          <p:nvSpPr>
            <p:cNvPr id="217" name="Google Shape;217;p28"/>
            <p:cNvSpPr txBox="1"/>
            <p:nvPr/>
          </p:nvSpPr>
          <p:spPr>
            <a:xfrm>
              <a:off x="2525595" y="2702596"/>
              <a:ext cx="745800" cy="371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b="1" lang="en" sz="1200">
                  <a:latin typeface="Roboto"/>
                  <a:ea typeface="Roboto"/>
                  <a:cs typeface="Roboto"/>
                  <a:sym typeface="Roboto"/>
                </a:rPr>
                <a:t> 11/5</a:t>
              </a:r>
              <a:endParaRPr b="1" sz="1200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18" name="Google Shape;218;p28"/>
            <p:cNvGrpSpPr/>
            <p:nvPr/>
          </p:nvGrpSpPr>
          <p:grpSpPr>
            <a:xfrm rot="10800000">
              <a:off x="2849073" y="3079467"/>
              <a:ext cx="92400" cy="411825"/>
              <a:chOff x="2070100" y="2563700"/>
              <a:chExt cx="92400" cy="411825"/>
            </a:xfrm>
          </p:grpSpPr>
          <p:cxnSp>
            <p:nvCxnSpPr>
              <p:cNvPr id="219" name="Google Shape;219;p28"/>
              <p:cNvCxnSpPr/>
              <p:nvPr/>
            </p:nvCxnSpPr>
            <p:spPr>
              <a:xfrm>
                <a:off x="2116300" y="2616125"/>
                <a:ext cx="0" cy="35940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  <p:sp>
            <p:nvSpPr>
              <p:cNvPr id="220" name="Google Shape;220;p28"/>
              <p:cNvSpPr/>
              <p:nvPr/>
            </p:nvSpPr>
            <p:spPr>
              <a:xfrm>
                <a:off x="2070100" y="2563700"/>
                <a:ext cx="92400" cy="92400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21" name="Google Shape;221;p28"/>
            <p:cNvSpPr txBox="1"/>
            <p:nvPr/>
          </p:nvSpPr>
          <p:spPr>
            <a:xfrm>
              <a:off x="2617259" y="3494430"/>
              <a:ext cx="22320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"/>
                <a:buChar char="●"/>
              </a:pPr>
              <a:r>
                <a:rPr b="1" lang="en" sz="800">
                  <a:latin typeface="Roboto"/>
                  <a:ea typeface="Roboto"/>
                  <a:cs typeface="Roboto"/>
                  <a:sym typeface="Roboto"/>
                </a:rPr>
                <a:t>Begin implementation of login authentication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  <a:p>
              <a:pPr indent="-279400" lvl="0" marL="457200" rtl="0" algn="l">
                <a:spcBef>
                  <a:spcPts val="0"/>
                </a:spcBef>
                <a:spcAft>
                  <a:spcPts val="0"/>
                </a:spcAft>
                <a:buSzPts val="800"/>
                <a:buFont typeface="Roboto"/>
                <a:buChar char="●"/>
              </a:pPr>
              <a:r>
                <a:rPr b="1" lang="en" sz="800">
                  <a:latin typeface="Roboto"/>
                  <a:ea typeface="Roboto"/>
                  <a:cs typeface="Roboto"/>
                  <a:sym typeface="Roboto"/>
                </a:rPr>
                <a:t>Finish prototype for matching algorithm</a:t>
              </a:r>
              <a:endParaRPr b="1" sz="800"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cxnSp>
        <p:nvCxnSpPr>
          <p:cNvPr id="222" name="Google Shape;222;p28"/>
          <p:cNvCxnSpPr/>
          <p:nvPr/>
        </p:nvCxnSpPr>
        <p:spPr>
          <a:xfrm rot="10800000">
            <a:off x="8033825" y="2841814"/>
            <a:ext cx="0" cy="35940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3" name="Google Shape;223;p28"/>
          <p:cNvSpPr/>
          <p:nvPr/>
        </p:nvSpPr>
        <p:spPr>
          <a:xfrm rot="10800000">
            <a:off x="7997814" y="2841827"/>
            <a:ext cx="72000" cy="92400"/>
          </a:xfrm>
          <a:prstGeom prst="ellipse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28"/>
          <p:cNvSpPr txBox="1"/>
          <p:nvPr/>
        </p:nvSpPr>
        <p:spPr>
          <a:xfrm>
            <a:off x="7707583" y="3304441"/>
            <a:ext cx="652500" cy="3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200">
                <a:latin typeface="Roboto"/>
                <a:ea typeface="Roboto"/>
                <a:cs typeface="Roboto"/>
                <a:sym typeface="Roboto"/>
              </a:rPr>
              <a:t> 12/5</a:t>
            </a:r>
            <a:endParaRPr b="1"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5" name="Google Shape;225;p28"/>
          <p:cNvSpPr txBox="1"/>
          <p:nvPr/>
        </p:nvSpPr>
        <p:spPr>
          <a:xfrm>
            <a:off x="7014575" y="2280101"/>
            <a:ext cx="1911600" cy="5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SzPts val="800"/>
              <a:buFont typeface="Roboto"/>
              <a:buChar char="●"/>
            </a:pP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Deploy bug fixes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SzPts val="800"/>
              <a:buFont typeface="Roboto"/>
              <a:buChar char="●"/>
            </a:pP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Finish project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  <a:p>
            <a:pPr indent="-279400" lvl="0" marL="457200" rtl="0" algn="l">
              <a:spcBef>
                <a:spcPts val="0"/>
              </a:spcBef>
              <a:spcAft>
                <a:spcPts val="0"/>
              </a:spcAft>
              <a:buSzPts val="800"/>
              <a:buFont typeface="Roboto"/>
              <a:buChar char="●"/>
            </a:pPr>
            <a:r>
              <a:rPr b="1" lang="en" sz="800">
                <a:latin typeface="Roboto"/>
                <a:ea typeface="Roboto"/>
                <a:cs typeface="Roboto"/>
                <a:sym typeface="Roboto"/>
              </a:rPr>
              <a:t>Work on stretch goals</a:t>
            </a:r>
            <a:endParaRPr b="1" sz="8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29"/>
          <p:cNvSpPr txBox="1"/>
          <p:nvPr>
            <p:ph type="title"/>
          </p:nvPr>
        </p:nvSpPr>
        <p:spPr>
          <a:xfrm>
            <a:off x="494300" y="5117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Requirements</a:t>
            </a:r>
            <a:endParaRPr/>
          </a:p>
        </p:txBody>
      </p:sp>
      <p:sp>
        <p:nvSpPr>
          <p:cNvPr id="231" name="Google Shape;231;p29"/>
          <p:cNvSpPr txBox="1"/>
          <p:nvPr>
            <p:ph idx="1" type="body"/>
          </p:nvPr>
        </p:nvSpPr>
        <p:spPr>
          <a:xfrm>
            <a:off x="602575" y="14663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Database to store student and employer information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Website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User authentication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Security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Access to database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Matching algorithm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Associated pages to show potential jobs/candidates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Email notifications for job application results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30"/>
          <p:cNvSpPr txBox="1"/>
          <p:nvPr>
            <p:ph type="title"/>
          </p:nvPr>
        </p:nvSpPr>
        <p:spPr>
          <a:xfrm>
            <a:off x="521375" y="5117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Resources</a:t>
            </a:r>
            <a:endParaRPr/>
          </a:p>
        </p:txBody>
      </p:sp>
      <p:sp>
        <p:nvSpPr>
          <p:cNvPr id="237" name="Google Shape;237;p30"/>
          <p:cNvSpPr txBox="1"/>
          <p:nvPr>
            <p:ph idx="1" type="body"/>
          </p:nvPr>
        </p:nvSpPr>
        <p:spPr>
          <a:xfrm>
            <a:off x="620650" y="14663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Need ability to host website and store data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Elected to go with Virginia Tech VM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Suggested by Dr. Fox, allows for remote computing resources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Allows for hosting on cs.vt.edu domain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Allows for hosting of MySQL database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TomCat for web hosting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HTML/CSS/JavaScript for the front end</a:t>
            </a:r>
            <a:endParaRPr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1"/>
          <p:cNvSpPr txBox="1"/>
          <p:nvPr>
            <p:ph type="title"/>
          </p:nvPr>
        </p:nvSpPr>
        <p:spPr>
          <a:xfrm>
            <a:off x="512350" y="52075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Preliminary Interviews</a:t>
            </a:r>
            <a:endParaRPr/>
          </a:p>
        </p:txBody>
      </p:sp>
      <p:sp>
        <p:nvSpPr>
          <p:cNvPr id="243" name="Google Shape;243;p31"/>
          <p:cNvSpPr txBox="1"/>
          <p:nvPr>
            <p:ph idx="1" type="body"/>
          </p:nvPr>
        </p:nvSpPr>
        <p:spPr>
          <a:xfrm>
            <a:off x="638650" y="1402200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Professors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Would you like a self assessment of a student’s proficiencies in certain languages?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Would you have a preference for whether they have participated in academic research/published a paper before? How much would you value this?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Graduate students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Would you want personal information about the professor, i.e., past experience, credentials, languages of interest?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What information would you like to know about potential job opportunities?</a:t>
            </a:r>
            <a:endParaRPr sz="16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32"/>
          <p:cNvSpPr txBox="1"/>
          <p:nvPr>
            <p:ph type="title"/>
          </p:nvPr>
        </p:nvSpPr>
        <p:spPr>
          <a:xfrm>
            <a:off x="494300" y="511725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Interview results</a:t>
            </a:r>
            <a:endParaRPr/>
          </a:p>
        </p:txBody>
      </p:sp>
      <p:sp>
        <p:nvSpPr>
          <p:cNvPr id="249" name="Google Shape;249;p32"/>
          <p:cNvSpPr txBox="1"/>
          <p:nvPr>
            <p:ph idx="1" type="body"/>
          </p:nvPr>
        </p:nvSpPr>
        <p:spPr>
          <a:xfrm>
            <a:off x="-38100" y="1313925"/>
            <a:ext cx="37470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        </a:t>
            </a:r>
            <a:r>
              <a:rPr b="1" lang="en" sz="1600"/>
              <a:t>Professors want:</a:t>
            </a:r>
            <a:endParaRPr b="1" sz="1600"/>
          </a:p>
          <a:p>
            <a:pPr indent="0" lvl="0" marL="91440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/>
              <a:t>Information</a:t>
            </a:r>
            <a:r>
              <a:rPr lang="en" sz="1600"/>
              <a:t> on</a:t>
            </a:r>
            <a:r>
              <a:rPr lang="en" sz="1600">
                <a:solidFill>
                  <a:srgbClr val="FF0000"/>
                </a:solidFill>
              </a:rPr>
              <a:t> c</a:t>
            </a:r>
            <a:r>
              <a:rPr lang="en" sz="1600">
                <a:solidFill>
                  <a:srgbClr val="FF0000"/>
                </a:solidFill>
              </a:rPr>
              <a:t>itizenship status</a:t>
            </a:r>
            <a:r>
              <a:rPr lang="en" sz="1600"/>
              <a:t>, </a:t>
            </a:r>
            <a:r>
              <a:rPr lang="en" sz="1600">
                <a:solidFill>
                  <a:srgbClr val="FF9900"/>
                </a:solidFill>
              </a:rPr>
              <a:t>PHD vs. Masters</a:t>
            </a:r>
            <a:r>
              <a:rPr lang="en" sz="1600"/>
              <a:t> spec, </a:t>
            </a:r>
            <a:r>
              <a:rPr lang="en" sz="1600">
                <a:solidFill>
                  <a:srgbClr val="38761D"/>
                </a:solidFill>
              </a:rPr>
              <a:t>degree program/concentration</a:t>
            </a:r>
            <a:r>
              <a:rPr lang="en" sz="1600"/>
              <a:t>, </a:t>
            </a:r>
            <a:r>
              <a:rPr lang="en" sz="1600">
                <a:solidFill>
                  <a:srgbClr val="4A86E8"/>
                </a:solidFill>
              </a:rPr>
              <a:t>interests</a:t>
            </a:r>
            <a:r>
              <a:rPr lang="en" sz="1600"/>
              <a:t>, </a:t>
            </a:r>
            <a:r>
              <a:rPr lang="en" sz="1600">
                <a:solidFill>
                  <a:srgbClr val="FF00FF"/>
                </a:solidFill>
              </a:rPr>
              <a:t>relevant coursework</a:t>
            </a:r>
            <a:r>
              <a:rPr lang="en" sz="1600"/>
              <a:t>, </a:t>
            </a:r>
            <a:r>
              <a:rPr lang="en" sz="1600">
                <a:solidFill>
                  <a:srgbClr val="980000"/>
                </a:solidFill>
              </a:rPr>
              <a:t>previous experience</a:t>
            </a:r>
            <a:endParaRPr sz="1600">
              <a:solidFill>
                <a:srgbClr val="980000"/>
              </a:solidFill>
            </a:endParaRPr>
          </a:p>
          <a:p>
            <a:pPr indent="0" lvl="0" marL="91440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/>
              <a:t>A ‘skill’ list</a:t>
            </a:r>
            <a:endParaRPr sz="1600"/>
          </a:p>
          <a:p>
            <a:pPr indent="0" lvl="0" marL="91440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/>
              <a:t>Manage jobs and applicants</a:t>
            </a:r>
            <a:endParaRPr sz="16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250" name="Google Shape;250;p32"/>
          <p:cNvSpPr txBox="1"/>
          <p:nvPr/>
        </p:nvSpPr>
        <p:spPr>
          <a:xfrm>
            <a:off x="4200025" y="1348425"/>
            <a:ext cx="4283100" cy="318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572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        </a:t>
            </a:r>
            <a:r>
              <a:rPr b="1"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Graduate students want: </a:t>
            </a:r>
            <a:endParaRPr b="1"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Simplicity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Non-redundancy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Information on </a:t>
            </a:r>
            <a:r>
              <a:rPr lang="en" sz="1600">
                <a:solidFill>
                  <a:srgbClr val="4A86E8"/>
                </a:solidFill>
                <a:latin typeface="Calibri"/>
                <a:ea typeface="Calibri"/>
                <a:cs typeface="Calibri"/>
                <a:sym typeface="Calibri"/>
              </a:rPr>
              <a:t>pay</a:t>
            </a: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" sz="1600">
                <a:solidFill>
                  <a:srgbClr val="9900FF"/>
                </a:solidFill>
                <a:latin typeface="Calibri"/>
                <a:ea typeface="Calibri"/>
                <a:cs typeface="Calibri"/>
                <a:sym typeface="Calibri"/>
              </a:rPr>
              <a:t>required/preferred qualifications</a:t>
            </a:r>
            <a:r>
              <a:rPr lang="en" sz="160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" sz="1600">
                <a:solidFill>
                  <a:schemeClr val="accent2"/>
                </a:solidFill>
                <a:latin typeface="Calibri"/>
                <a:ea typeface="Calibri"/>
                <a:cs typeface="Calibri"/>
                <a:sym typeface="Calibri"/>
              </a:rPr>
              <a:t>responsibilities</a:t>
            </a:r>
            <a:endParaRPr sz="1600">
              <a:solidFill>
                <a:schemeClr val="accent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Good matching service 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	     Remove filled positions 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51" name="Google Shape;251;p32"/>
          <p:cNvCxnSpPr/>
          <p:nvPr/>
        </p:nvCxnSpPr>
        <p:spPr>
          <a:xfrm>
            <a:off x="4567500" y="1466325"/>
            <a:ext cx="9000" cy="3230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2" name="Google Shape;252;p32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3" name="Google Shape;253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04275" y="4162925"/>
            <a:ext cx="1664875" cy="75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3"/>
          <p:cNvSpPr txBox="1"/>
          <p:nvPr>
            <p:ph type="title"/>
          </p:nvPr>
        </p:nvSpPr>
        <p:spPr>
          <a:xfrm>
            <a:off x="539425" y="5388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</a:t>
            </a:r>
            <a:endParaRPr/>
          </a:p>
        </p:txBody>
      </p:sp>
      <p:sp>
        <p:nvSpPr>
          <p:cNvPr id="259" name="Google Shape;259;p33"/>
          <p:cNvSpPr txBox="1"/>
          <p:nvPr>
            <p:ph idx="1" type="body"/>
          </p:nvPr>
        </p:nvSpPr>
        <p:spPr>
          <a:xfrm>
            <a:off x="647700" y="144027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Hosted in MySQL on VM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Contains student and professor login information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Uses hashed passwords for security purposes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Maintains general information about students and professors</a:t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Contains records of all completed applications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Tracks status of application</a:t>
            </a:r>
            <a:endParaRPr sz="1600"/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SzPts val="1600"/>
              <a:buChar char="■"/>
            </a:pPr>
            <a:r>
              <a:rPr lang="en" sz="1600"/>
              <a:t>Submitted, accepted, rejected, or withdrawn</a:t>
            </a:r>
            <a:endParaRPr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