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74" autoAdjust="0"/>
    <p:restoredTop sz="72152" autoAdjust="0"/>
  </p:normalViewPr>
  <p:slideViewPr>
    <p:cSldViewPr snapToGrid="0">
      <p:cViewPr varScale="1">
        <p:scale>
          <a:sx n="84" d="100"/>
          <a:sy n="84" d="100"/>
        </p:scale>
        <p:origin x="8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243C14-3624-497B-8769-1FFFC1B9BC43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FB1FAC-382B-4A71-B4C5-D78FCE99384D}">
      <dgm:prSet phldrT="[Text]"/>
      <dgm:spPr/>
      <dgm:t>
        <a:bodyPr/>
        <a:lstStyle/>
        <a:p>
          <a:r>
            <a:rPr lang="en-US" dirty="0" smtClean="0"/>
            <a:t>Extract and clean Arabic Text</a:t>
          </a:r>
          <a:endParaRPr lang="en-US" dirty="0"/>
        </a:p>
      </dgm:t>
    </dgm:pt>
    <dgm:pt modelId="{6B7A0CC5-31F0-45A7-B560-A61960F12D3E}" type="parTrans" cxnId="{C8EBB757-88F3-4D34-A3ED-6070BC49F94A}">
      <dgm:prSet/>
      <dgm:spPr/>
      <dgm:t>
        <a:bodyPr/>
        <a:lstStyle/>
        <a:p>
          <a:endParaRPr lang="en-US"/>
        </a:p>
      </dgm:t>
    </dgm:pt>
    <dgm:pt modelId="{4D150D2B-A2E8-4791-B6F0-F79A2506E9F7}" type="sibTrans" cxnId="{C8EBB757-88F3-4D34-A3ED-6070BC49F94A}">
      <dgm:prSet/>
      <dgm:spPr/>
      <dgm:t>
        <a:bodyPr/>
        <a:lstStyle/>
        <a:p>
          <a:endParaRPr lang="en-US"/>
        </a:p>
      </dgm:t>
    </dgm:pt>
    <dgm:pt modelId="{09131874-4B8F-48C4-B232-8FB5CBB4338E}">
      <dgm:prSet phldrT="[Text]"/>
      <dgm:spPr/>
      <dgm:t>
        <a:bodyPr/>
        <a:lstStyle/>
        <a:p>
          <a:r>
            <a:rPr lang="en-US" dirty="0" smtClean="0"/>
            <a:t>Create an XML file</a:t>
          </a:r>
          <a:endParaRPr lang="en-US" dirty="0"/>
        </a:p>
      </dgm:t>
    </dgm:pt>
    <dgm:pt modelId="{E25B720F-57AA-4D3D-ADEA-05BF76DA1057}" type="parTrans" cxnId="{14F27E7C-854C-4B13-94E5-28253D8D3EE4}">
      <dgm:prSet/>
      <dgm:spPr/>
      <dgm:t>
        <a:bodyPr/>
        <a:lstStyle/>
        <a:p>
          <a:endParaRPr lang="en-US"/>
        </a:p>
      </dgm:t>
    </dgm:pt>
    <dgm:pt modelId="{580CC402-B7D7-43FE-8A90-44F03E4C5350}" type="sibTrans" cxnId="{14F27E7C-854C-4B13-94E5-28253D8D3EE4}">
      <dgm:prSet/>
      <dgm:spPr/>
      <dgm:t>
        <a:bodyPr/>
        <a:lstStyle/>
        <a:p>
          <a:endParaRPr lang="en-US"/>
        </a:p>
      </dgm:t>
    </dgm:pt>
    <dgm:pt modelId="{77C15F63-9708-4A67-9D2A-7362C0C3A3A3}">
      <dgm:prSet phldrT="[Text]"/>
      <dgm:spPr/>
      <dgm:t>
        <a:bodyPr/>
        <a:lstStyle/>
        <a:p>
          <a:r>
            <a:rPr lang="en-US" dirty="0" smtClean="0"/>
            <a:t>id = file name</a:t>
          </a:r>
          <a:endParaRPr lang="en-US" dirty="0"/>
        </a:p>
      </dgm:t>
    </dgm:pt>
    <dgm:pt modelId="{E7B73EC1-03C5-4F5A-A05D-D2D3A76784B9}" type="parTrans" cxnId="{2F4AAC28-783B-49F7-BB9D-B2060A22A0D6}">
      <dgm:prSet/>
      <dgm:spPr/>
      <dgm:t>
        <a:bodyPr/>
        <a:lstStyle/>
        <a:p>
          <a:endParaRPr lang="en-US"/>
        </a:p>
      </dgm:t>
    </dgm:pt>
    <dgm:pt modelId="{B80B2EF8-5F63-4844-AB6C-E3FB73B1BAB3}" type="sibTrans" cxnId="{2F4AAC28-783B-49F7-BB9D-B2060A22A0D6}">
      <dgm:prSet/>
      <dgm:spPr/>
      <dgm:t>
        <a:bodyPr/>
        <a:lstStyle/>
        <a:p>
          <a:endParaRPr lang="en-US"/>
        </a:p>
      </dgm:t>
    </dgm:pt>
    <dgm:pt modelId="{BEE49AD4-5939-479F-830A-F924DB086B49}">
      <dgm:prSet phldrT="[Text]"/>
      <dgm:spPr/>
      <dgm:t>
        <a:bodyPr/>
        <a:lstStyle/>
        <a:p>
          <a:r>
            <a:rPr lang="en-US" dirty="0" smtClean="0"/>
            <a:t>content = text</a:t>
          </a:r>
          <a:endParaRPr lang="en-US" dirty="0"/>
        </a:p>
      </dgm:t>
    </dgm:pt>
    <dgm:pt modelId="{FE2111AC-AD00-463D-8839-BC6DD8F80606}" type="parTrans" cxnId="{AFAED692-F009-4AE8-A829-07A16BE9F422}">
      <dgm:prSet/>
      <dgm:spPr/>
      <dgm:t>
        <a:bodyPr/>
        <a:lstStyle/>
        <a:p>
          <a:endParaRPr lang="en-US"/>
        </a:p>
      </dgm:t>
    </dgm:pt>
    <dgm:pt modelId="{F7627CE2-D711-434E-9171-89EAC2254D43}" type="sibTrans" cxnId="{AFAED692-F009-4AE8-A829-07A16BE9F422}">
      <dgm:prSet/>
      <dgm:spPr/>
      <dgm:t>
        <a:bodyPr/>
        <a:lstStyle/>
        <a:p>
          <a:endParaRPr lang="en-US"/>
        </a:p>
      </dgm:t>
    </dgm:pt>
    <dgm:pt modelId="{66C8FF1E-8C0A-43FA-B914-25E3F9CB8B89}" type="pres">
      <dgm:prSet presAssocID="{5B243C14-3624-497B-8769-1FFFC1B9B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F686E3-05C7-464B-AC07-C28D4F5A5EF3}" type="pres">
      <dgm:prSet presAssocID="{09131874-4B8F-48C4-B232-8FB5CBB4338E}" presName="boxAndChildren" presStyleCnt="0"/>
      <dgm:spPr/>
    </dgm:pt>
    <dgm:pt modelId="{51C8A842-38E2-46AB-9DC8-0497D7B49137}" type="pres">
      <dgm:prSet presAssocID="{09131874-4B8F-48C4-B232-8FB5CBB4338E}" presName="parentTextBox" presStyleLbl="node1" presStyleIdx="0" presStyleCnt="2"/>
      <dgm:spPr/>
      <dgm:t>
        <a:bodyPr/>
        <a:lstStyle/>
        <a:p>
          <a:endParaRPr lang="en-US"/>
        </a:p>
      </dgm:t>
    </dgm:pt>
    <dgm:pt modelId="{239F799C-D4EE-4CBD-BE0D-93C18C736422}" type="pres">
      <dgm:prSet presAssocID="{09131874-4B8F-48C4-B232-8FB5CBB4338E}" presName="entireBox" presStyleLbl="node1" presStyleIdx="0" presStyleCnt="2"/>
      <dgm:spPr/>
      <dgm:t>
        <a:bodyPr/>
        <a:lstStyle/>
        <a:p>
          <a:endParaRPr lang="en-US"/>
        </a:p>
      </dgm:t>
    </dgm:pt>
    <dgm:pt modelId="{A219FD9B-BBB6-4E90-8C0B-19DDA243AFB8}" type="pres">
      <dgm:prSet presAssocID="{09131874-4B8F-48C4-B232-8FB5CBB4338E}" presName="descendantBox" presStyleCnt="0"/>
      <dgm:spPr/>
    </dgm:pt>
    <dgm:pt modelId="{DFF92B44-5F61-4A34-BA49-8081E7B9971B}" type="pres">
      <dgm:prSet presAssocID="{77C15F63-9708-4A67-9D2A-7362C0C3A3A3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E0B912-8180-4FBD-9928-A99A0BAFC210}" type="pres">
      <dgm:prSet presAssocID="{BEE49AD4-5939-479F-830A-F924DB086B49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FF0545-2051-44DC-9FD6-F97183B68554}" type="pres">
      <dgm:prSet presAssocID="{4D150D2B-A2E8-4791-B6F0-F79A2506E9F7}" presName="sp" presStyleCnt="0"/>
      <dgm:spPr/>
    </dgm:pt>
    <dgm:pt modelId="{8122C288-8302-4CA2-9C86-4ACD1A797893}" type="pres">
      <dgm:prSet presAssocID="{EAFB1FAC-382B-4A71-B4C5-D78FCE99384D}" presName="arrowAndChildren" presStyleCnt="0"/>
      <dgm:spPr/>
    </dgm:pt>
    <dgm:pt modelId="{26783BD4-394F-4B01-AC17-7D6730FE2573}" type="pres">
      <dgm:prSet presAssocID="{EAFB1FAC-382B-4A71-B4C5-D78FCE99384D}" presName="parentTextArrow" presStyleLbl="node1" presStyleIdx="1" presStyleCnt="2" custScaleY="45008"/>
      <dgm:spPr/>
      <dgm:t>
        <a:bodyPr/>
        <a:lstStyle/>
        <a:p>
          <a:endParaRPr lang="en-US"/>
        </a:p>
      </dgm:t>
    </dgm:pt>
  </dgm:ptLst>
  <dgm:cxnLst>
    <dgm:cxn modelId="{1DDD33B8-29AE-4112-AD43-47387CFEE651}" type="presOf" srcId="{5B243C14-3624-497B-8769-1FFFC1B9BC43}" destId="{66C8FF1E-8C0A-43FA-B914-25E3F9CB8B89}" srcOrd="0" destOrd="0" presId="urn:microsoft.com/office/officeart/2005/8/layout/process4"/>
    <dgm:cxn modelId="{D24191D6-5FB4-4C4C-8696-8FD8C0CDC742}" type="presOf" srcId="{09131874-4B8F-48C4-B232-8FB5CBB4338E}" destId="{51C8A842-38E2-46AB-9DC8-0497D7B49137}" srcOrd="0" destOrd="0" presId="urn:microsoft.com/office/officeart/2005/8/layout/process4"/>
    <dgm:cxn modelId="{9A7A2234-BA79-445C-8844-DCDC61B2FAC1}" type="presOf" srcId="{EAFB1FAC-382B-4A71-B4C5-D78FCE99384D}" destId="{26783BD4-394F-4B01-AC17-7D6730FE2573}" srcOrd="0" destOrd="0" presId="urn:microsoft.com/office/officeart/2005/8/layout/process4"/>
    <dgm:cxn modelId="{8483FCC8-52BC-4566-99CC-F4FD7C02442E}" type="presOf" srcId="{77C15F63-9708-4A67-9D2A-7362C0C3A3A3}" destId="{DFF92B44-5F61-4A34-BA49-8081E7B9971B}" srcOrd="0" destOrd="0" presId="urn:microsoft.com/office/officeart/2005/8/layout/process4"/>
    <dgm:cxn modelId="{AFAED692-F009-4AE8-A829-07A16BE9F422}" srcId="{09131874-4B8F-48C4-B232-8FB5CBB4338E}" destId="{BEE49AD4-5939-479F-830A-F924DB086B49}" srcOrd="1" destOrd="0" parTransId="{FE2111AC-AD00-463D-8839-BC6DD8F80606}" sibTransId="{F7627CE2-D711-434E-9171-89EAC2254D43}"/>
    <dgm:cxn modelId="{0FE86078-D19C-4210-8550-B909807D1736}" type="presOf" srcId="{BEE49AD4-5939-479F-830A-F924DB086B49}" destId="{EDE0B912-8180-4FBD-9928-A99A0BAFC210}" srcOrd="0" destOrd="0" presId="urn:microsoft.com/office/officeart/2005/8/layout/process4"/>
    <dgm:cxn modelId="{2F4AAC28-783B-49F7-BB9D-B2060A22A0D6}" srcId="{09131874-4B8F-48C4-B232-8FB5CBB4338E}" destId="{77C15F63-9708-4A67-9D2A-7362C0C3A3A3}" srcOrd="0" destOrd="0" parTransId="{E7B73EC1-03C5-4F5A-A05D-D2D3A76784B9}" sibTransId="{B80B2EF8-5F63-4844-AB6C-E3FB73B1BAB3}"/>
    <dgm:cxn modelId="{A0A38452-7845-4DCA-9052-A3F4FB7F7C8D}" type="presOf" srcId="{09131874-4B8F-48C4-B232-8FB5CBB4338E}" destId="{239F799C-D4EE-4CBD-BE0D-93C18C736422}" srcOrd="1" destOrd="0" presId="urn:microsoft.com/office/officeart/2005/8/layout/process4"/>
    <dgm:cxn modelId="{C8EBB757-88F3-4D34-A3ED-6070BC49F94A}" srcId="{5B243C14-3624-497B-8769-1FFFC1B9BC43}" destId="{EAFB1FAC-382B-4A71-B4C5-D78FCE99384D}" srcOrd="0" destOrd="0" parTransId="{6B7A0CC5-31F0-45A7-B560-A61960F12D3E}" sibTransId="{4D150D2B-A2E8-4791-B6F0-F79A2506E9F7}"/>
    <dgm:cxn modelId="{14F27E7C-854C-4B13-94E5-28253D8D3EE4}" srcId="{5B243C14-3624-497B-8769-1FFFC1B9BC43}" destId="{09131874-4B8F-48C4-B232-8FB5CBB4338E}" srcOrd="1" destOrd="0" parTransId="{E25B720F-57AA-4D3D-ADEA-05BF76DA1057}" sibTransId="{580CC402-B7D7-43FE-8A90-44F03E4C5350}"/>
    <dgm:cxn modelId="{6C11F9C7-66FC-443A-9A65-230438841D55}" type="presParOf" srcId="{66C8FF1E-8C0A-43FA-B914-25E3F9CB8B89}" destId="{D4F686E3-05C7-464B-AC07-C28D4F5A5EF3}" srcOrd="0" destOrd="0" presId="urn:microsoft.com/office/officeart/2005/8/layout/process4"/>
    <dgm:cxn modelId="{1A36BAA8-5F1B-4C3D-8A74-0E1D5034547E}" type="presParOf" srcId="{D4F686E3-05C7-464B-AC07-C28D4F5A5EF3}" destId="{51C8A842-38E2-46AB-9DC8-0497D7B49137}" srcOrd="0" destOrd="0" presId="urn:microsoft.com/office/officeart/2005/8/layout/process4"/>
    <dgm:cxn modelId="{C46E2467-AF44-4C1F-9051-350528B11B68}" type="presParOf" srcId="{D4F686E3-05C7-464B-AC07-C28D4F5A5EF3}" destId="{239F799C-D4EE-4CBD-BE0D-93C18C736422}" srcOrd="1" destOrd="0" presId="urn:microsoft.com/office/officeart/2005/8/layout/process4"/>
    <dgm:cxn modelId="{26854A7E-CDAA-4D61-908E-A8F1F24E02A8}" type="presParOf" srcId="{D4F686E3-05C7-464B-AC07-C28D4F5A5EF3}" destId="{A219FD9B-BBB6-4E90-8C0B-19DDA243AFB8}" srcOrd="2" destOrd="0" presId="urn:microsoft.com/office/officeart/2005/8/layout/process4"/>
    <dgm:cxn modelId="{7C8F660D-7B00-4445-B575-9D95EFCAC592}" type="presParOf" srcId="{A219FD9B-BBB6-4E90-8C0B-19DDA243AFB8}" destId="{DFF92B44-5F61-4A34-BA49-8081E7B9971B}" srcOrd="0" destOrd="0" presId="urn:microsoft.com/office/officeart/2005/8/layout/process4"/>
    <dgm:cxn modelId="{0A63B1E0-4508-4037-9FE6-0ADC4EBA8C4C}" type="presParOf" srcId="{A219FD9B-BBB6-4E90-8C0B-19DDA243AFB8}" destId="{EDE0B912-8180-4FBD-9928-A99A0BAFC210}" srcOrd="1" destOrd="0" presId="urn:microsoft.com/office/officeart/2005/8/layout/process4"/>
    <dgm:cxn modelId="{0FFFD699-247E-44B8-93BD-4C803AFE64E8}" type="presParOf" srcId="{66C8FF1E-8C0A-43FA-B914-25E3F9CB8B89}" destId="{D5FF0545-2051-44DC-9FD6-F97183B68554}" srcOrd="1" destOrd="0" presId="urn:microsoft.com/office/officeart/2005/8/layout/process4"/>
    <dgm:cxn modelId="{4E54584F-46AA-4FD6-9A26-AF022A654087}" type="presParOf" srcId="{66C8FF1E-8C0A-43FA-B914-25E3F9CB8B89}" destId="{8122C288-8302-4CA2-9C86-4ACD1A797893}" srcOrd="2" destOrd="0" presId="urn:microsoft.com/office/officeart/2005/8/layout/process4"/>
    <dgm:cxn modelId="{DE6C473C-8939-4B93-9826-1E9573E9AE97}" type="presParOf" srcId="{8122C288-8302-4CA2-9C86-4ACD1A797893}" destId="{26783BD4-394F-4B01-AC17-7D6730FE257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F799C-D4EE-4CBD-BE0D-93C18C736422}">
      <dsp:nvSpPr>
        <dsp:cNvPr id="0" name=""/>
        <dsp:cNvSpPr/>
      </dsp:nvSpPr>
      <dsp:spPr>
        <a:xfrm>
          <a:off x="0" y="991825"/>
          <a:ext cx="4894262" cy="14629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Create an XML file</a:t>
          </a:r>
          <a:endParaRPr lang="en-US" sz="2300" kern="1200" dirty="0"/>
        </a:p>
      </dsp:txBody>
      <dsp:txXfrm>
        <a:off x="0" y="991825"/>
        <a:ext cx="4894262" cy="790000"/>
      </dsp:txXfrm>
    </dsp:sp>
    <dsp:sp modelId="{DFF92B44-5F61-4A34-BA49-8081E7B9971B}">
      <dsp:nvSpPr>
        <dsp:cNvPr id="0" name=""/>
        <dsp:cNvSpPr/>
      </dsp:nvSpPr>
      <dsp:spPr>
        <a:xfrm>
          <a:off x="0" y="1752566"/>
          <a:ext cx="2447131" cy="6729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id = file name</a:t>
          </a:r>
          <a:endParaRPr lang="en-US" sz="2700" kern="1200" dirty="0"/>
        </a:p>
      </dsp:txBody>
      <dsp:txXfrm>
        <a:off x="0" y="1752566"/>
        <a:ext cx="2447131" cy="672963"/>
      </dsp:txXfrm>
    </dsp:sp>
    <dsp:sp modelId="{EDE0B912-8180-4FBD-9928-A99A0BAFC210}">
      <dsp:nvSpPr>
        <dsp:cNvPr id="0" name=""/>
        <dsp:cNvSpPr/>
      </dsp:nvSpPr>
      <dsp:spPr>
        <a:xfrm>
          <a:off x="2447131" y="1752566"/>
          <a:ext cx="2447131" cy="6729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content = text</a:t>
          </a:r>
          <a:endParaRPr lang="en-US" sz="2700" kern="1200" dirty="0"/>
        </a:p>
      </dsp:txBody>
      <dsp:txXfrm>
        <a:off x="2447131" y="1752566"/>
        <a:ext cx="2447131" cy="672963"/>
      </dsp:txXfrm>
    </dsp:sp>
    <dsp:sp modelId="{26783BD4-394F-4B01-AC17-7D6730FE2573}">
      <dsp:nvSpPr>
        <dsp:cNvPr id="0" name=""/>
        <dsp:cNvSpPr/>
      </dsp:nvSpPr>
      <dsp:spPr>
        <a:xfrm rot="10800000">
          <a:off x="0" y="1071"/>
          <a:ext cx="4894262" cy="101269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Extract and clean Arabic Text</a:t>
          </a:r>
          <a:endParaRPr lang="en-US" sz="2300" kern="1200" dirty="0"/>
        </a:p>
      </dsp:txBody>
      <dsp:txXfrm rot="10800000">
        <a:off x="0" y="1071"/>
        <a:ext cx="4894262" cy="6580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EC819-422F-4BFC-AEF9-7B60C0662EC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EDF7E-7281-4D7B-99A1-108D7610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9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11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Solr can have multiple independent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cores. A core is a collection of indexed and searchable document</a:t>
                </a:r>
                <a:r>
                  <a:rPr lang="en-US" baseline="0" dirty="0" smtClean="0"/>
                  <a:t>s.</a:t>
                </a:r>
              </a:p>
              <a:p>
                <a:r>
                  <a:rPr lang="en-US" baseline="0" dirty="0" smtClean="0"/>
                  <a:t>We will create several cores. One for the training set denoted by </a:t>
                </a:r>
                <a:r>
                  <a:rPr lang="en-US" i="0" baseline="0" dirty="0" smtClean="0">
                    <a:latin typeface="Cambria Math" panose="02040503050406030204" pitchFamily="18" charset="0"/>
                  </a:rPr>
                  <a:t>𝑅</a:t>
                </a:r>
                <a:r>
                  <a:rPr lang="en-US" baseline="0" dirty="0" smtClean="0"/>
                  <a:t> and one for each classifier </a:t>
                </a:r>
                <a:r>
                  <a:rPr lang="en-US" i="0" baseline="0" dirty="0" smtClean="0">
                    <a:latin typeface="Cambria Math" panose="02040503050406030204" pitchFamily="18" charset="0"/>
                  </a:rPr>
                  <a:t>𝑋</a:t>
                </a:r>
                <a:r>
                  <a:rPr lang="en-US" b="0" i="0" baseline="0" dirty="0" smtClean="0">
                    <a:latin typeface="Cambria Math" panose="02040503050406030204" pitchFamily="18" charset="0"/>
                  </a:rPr>
                  <a:t>_</a:t>
                </a:r>
                <a:r>
                  <a:rPr lang="en-US" i="0" baseline="0" dirty="0" smtClean="0">
                    <a:latin typeface="Cambria Math" panose="02040503050406030204" pitchFamily="18" charset="0"/>
                  </a:rPr>
                  <a:t>𝑖</a:t>
                </a:r>
                <a:r>
                  <a:rPr lang="en-US" baseline="0" dirty="0" smtClean="0"/>
                  <a:t> denoted by </a:t>
                </a:r>
                <a:r>
                  <a:rPr lang="en-US" i="0" baseline="0" dirty="0" smtClean="0">
                    <a:latin typeface="Cambria Math" panose="02040503050406030204" pitchFamily="18" charset="0"/>
                  </a:rPr>
                  <a:t>𝑅</a:t>
                </a:r>
                <a:r>
                  <a:rPr lang="en-US" b="0" i="0" baseline="0" dirty="0" smtClean="0">
                    <a:latin typeface="Cambria Math" panose="02040503050406030204" pitchFamily="18" charset="0"/>
                  </a:rPr>
                  <a:t>_</a:t>
                </a:r>
                <a:r>
                  <a:rPr lang="en-US" i="0" baseline="0" dirty="0" smtClean="0">
                    <a:latin typeface="Cambria Math" panose="02040503050406030204" pitchFamily="18" charset="0"/>
                  </a:rPr>
                  <a:t>𝑖</a:t>
                </a:r>
                <a:r>
                  <a:rPr lang="en-US" baseline="0" dirty="0" smtClean="0"/>
                  <a:t>.</a:t>
                </a:r>
              </a:p>
              <a:p>
                <a:r>
                  <a:rPr lang="en-US" baseline="0" dirty="0" smtClean="0"/>
                  <a:t>The manually classified documents of the training set will be uploaded to the core </a:t>
                </a:r>
                <a:r>
                  <a:rPr lang="en-US" b="0" i="0" baseline="0" smtClean="0">
                    <a:latin typeface="Cambria Math" panose="02040503050406030204" pitchFamily="18" charset="0"/>
                  </a:rPr>
                  <a:t>𝑅</a:t>
                </a:r>
                <a:r>
                  <a:rPr lang="en-US" dirty="0" smtClean="0"/>
                  <a:t> and the results of each classifier will be uploaded to the corresponding core.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54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91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82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07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16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23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90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30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43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909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6929-69B9-473A-A519-22B946F6A54D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94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CB6D5-6122-43E0-98EA-A8524F199691}" type="datetime1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89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D942B-858D-451F-BEE5-449625FA2DA0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65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9BCA-2EBD-4CEF-82CC-76461DE14542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34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086B-8B50-4DAA-8F83-070D52D862BD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92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8CBD3-040D-434F-8CD8-B62B770B8840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55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9B283-E274-4853-B33E-113988746511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39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FDE2-4931-4EC3-9F48-451EF42BB114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58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B19F-9FFD-4ED1-B882-E4E5F0DE77F1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1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97C3-374E-413A-8B2B-B653014AE5BF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4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7BDD-E728-4C3A-9E09-48ACFDB3E9D5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4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31FD-9B0D-4BF0-B69F-79DAFF515A22}" type="datetime1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6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5B26-1FF6-4070-A494-44A404355A80}" type="datetime1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1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9EDD-8A69-47FA-81A1-1B1FEE2A0D6F}" type="datetime1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73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70AB-7A21-4B23-B9F1-65CE199AFCC2}" type="datetime1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99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93-5CF0-4BCF-87DD-1FEBA9D82D0F}" type="datetime1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8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DFA2-EA1F-4F66-BDF2-B5B389E54DEA}" type="datetime1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5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D734CA-108D-4686-AF54-A8BDF999C652}" type="datetime1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andosa@v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lisq.qu.edu.qa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Qatar Content Classification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95874" y="3996267"/>
            <a:ext cx="2407148" cy="138853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Presenter</a:t>
            </a:r>
          </a:p>
          <a:p>
            <a:pPr algn="ctr"/>
            <a:r>
              <a:rPr lang="en-US" dirty="0" smtClean="0"/>
              <a:t>Mohamed Handosa</a:t>
            </a:r>
          </a:p>
          <a:p>
            <a:pPr algn="ctr"/>
            <a:r>
              <a:rPr lang="en-US" dirty="0">
                <a:hlinkClick r:id="rId3"/>
              </a:rPr>
              <a:t>h</a:t>
            </a:r>
            <a:r>
              <a:rPr lang="en-US" dirty="0" smtClean="0">
                <a:hlinkClick r:id="rId3"/>
              </a:rPr>
              <a:t>andosa@vt.edu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170821" y="5384801"/>
            <a:ext cx="1925051" cy="999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VT, CS6604</a:t>
            </a:r>
            <a:endParaRPr lang="en-US" dirty="0"/>
          </a:p>
          <a:p>
            <a:pPr algn="ctr"/>
            <a:r>
              <a:rPr lang="en-US" dirty="0" smtClean="0"/>
              <a:t>March 6, 2014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763671" y="3998050"/>
            <a:ext cx="2407148" cy="13885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Client</a:t>
            </a:r>
          </a:p>
          <a:p>
            <a:pPr algn="ctr"/>
            <a:r>
              <a:rPr lang="en-US" dirty="0" err="1" smtClean="0"/>
              <a:t>Tarek</a:t>
            </a:r>
            <a:r>
              <a:rPr lang="en-US" dirty="0" smtClean="0"/>
              <a:t> </a:t>
            </a:r>
            <a:r>
              <a:rPr lang="en-US" dirty="0" err="1" smtClean="0"/>
              <a:t>Kanan</a:t>
            </a:r>
            <a:endParaRPr lang="en-US" dirty="0" smtClean="0"/>
          </a:p>
          <a:p>
            <a:pPr algn="ctr"/>
            <a:r>
              <a:rPr lang="en-US" dirty="0" smtClean="0">
                <a:hlinkClick r:id="rId3"/>
              </a:rPr>
              <a:t>tarekk@vt.edu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Uploading to Solr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Create a core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on Solr.</a:t>
                </a:r>
              </a:p>
              <a:p>
                <a:r>
                  <a:rPr lang="en-US" dirty="0" smtClean="0"/>
                  <a:t>Upload the manually classified training set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For each classifier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</a:p>
              <a:p>
                <a:pPr lvl="1"/>
                <a:r>
                  <a:rPr lang="en-US" dirty="0" smtClean="0"/>
                  <a:t>Create a core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on Solr.</a:t>
                </a:r>
                <a:endParaRPr lang="en-US" dirty="0"/>
              </a:p>
              <a:p>
                <a:pPr lvl="1"/>
                <a:r>
                  <a:rPr lang="en-US" dirty="0" smtClean="0"/>
                  <a:t>Upload the testing set copy classified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to Accomplish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more collections of Arabic documents.</a:t>
            </a:r>
          </a:p>
          <a:p>
            <a:r>
              <a:rPr lang="en-US" dirty="0" smtClean="0"/>
              <a:t>Preparing manually classified training set and upload it to Solr.</a:t>
            </a:r>
          </a:p>
          <a:p>
            <a:r>
              <a:rPr lang="en-US" dirty="0" smtClean="0"/>
              <a:t>Training and running different classifiers on the unclassified testing set.</a:t>
            </a:r>
          </a:p>
          <a:p>
            <a:r>
              <a:rPr lang="en-US" dirty="0" smtClean="0"/>
              <a:t>For each classifier, uploading classified documents to a different Solr core.</a:t>
            </a:r>
          </a:p>
          <a:p>
            <a:r>
              <a:rPr lang="en-US" dirty="0" smtClean="0"/>
              <a:t>Running different queries on Solr for classifiers cores and training </a:t>
            </a:r>
            <a:r>
              <a:rPr lang="en-US" dirty="0"/>
              <a:t>set </a:t>
            </a:r>
            <a:r>
              <a:rPr lang="en-US" dirty="0" smtClean="0"/>
              <a:t>core.</a:t>
            </a:r>
          </a:p>
          <a:p>
            <a:r>
              <a:rPr lang="en-US" dirty="0" smtClean="0"/>
              <a:t>Compare the query results of each classifier core with the training set core.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3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9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Funded by QNRF (</a:t>
            </a:r>
            <a:r>
              <a:rPr lang="en-US" dirty="0">
                <a:hlinkClick r:id="rId3"/>
              </a:rPr>
              <a:t>http://elisq.qu.edu.qa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Started at VT in 1/1/2013, </a:t>
            </a:r>
            <a:r>
              <a:rPr lang="en-US" dirty="0"/>
              <a:t>and running through </a:t>
            </a:r>
            <a:r>
              <a:rPr lang="en-US" dirty="0" smtClean="0"/>
              <a:t>12/31/2015.</a:t>
            </a:r>
          </a:p>
          <a:p>
            <a:r>
              <a:rPr lang="en-US" dirty="0" smtClean="0"/>
              <a:t>A project </a:t>
            </a:r>
            <a:r>
              <a:rPr lang="en-US" dirty="0"/>
              <a:t>to advance digital libraries in the country of </a:t>
            </a:r>
            <a:r>
              <a:rPr lang="en-US" dirty="0" smtClean="0"/>
              <a:t>Qatar.</a:t>
            </a:r>
          </a:p>
          <a:p>
            <a:r>
              <a:rPr lang="en-US" dirty="0"/>
              <a:t>Collaborating </a:t>
            </a:r>
            <a:r>
              <a:rPr lang="en-US" dirty="0" smtClean="0"/>
              <a:t>institutes: Penn </a:t>
            </a:r>
            <a:r>
              <a:rPr lang="en-US" dirty="0"/>
              <a:t>State, Texas A&amp;M, and Qatar University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6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Arabic collections </a:t>
            </a:r>
            <a:r>
              <a:rPr lang="en-US" dirty="0"/>
              <a:t>using </a:t>
            </a:r>
            <a:r>
              <a:rPr lang="en-US" dirty="0" smtClean="0"/>
              <a:t>Heritrix crawler</a:t>
            </a:r>
          </a:p>
          <a:p>
            <a:r>
              <a:rPr lang="en-US" dirty="0" smtClean="0"/>
              <a:t>Build a universal taxonomy for Arabic newspapers</a:t>
            </a:r>
          </a:p>
          <a:p>
            <a:r>
              <a:rPr lang="en-US" dirty="0" smtClean="0"/>
              <a:t>Use different classifiers to classify Arabic documents</a:t>
            </a:r>
          </a:p>
          <a:p>
            <a:r>
              <a:rPr lang="en-US" dirty="0" smtClean="0"/>
              <a:t>Use Apache Solr to index and search Arabic collections</a:t>
            </a:r>
          </a:p>
          <a:p>
            <a:r>
              <a:rPr lang="en-US" dirty="0" smtClean="0"/>
              <a:t>Evaluate the performance of the classifiers on Arabic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7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Helped building the Arabic newspaper taxonomy.</a:t>
            </a:r>
          </a:p>
          <a:p>
            <a:r>
              <a:rPr lang="en-US" dirty="0" smtClean="0"/>
              <a:t>Helped developing a tool to convert Arabic PDF files to TXT files.</a:t>
            </a:r>
          </a:p>
          <a:p>
            <a:r>
              <a:rPr lang="en-US" dirty="0" smtClean="0"/>
              <a:t>Helped installing and running Solr with Tomcat as a web container.</a:t>
            </a:r>
          </a:p>
          <a:p>
            <a:r>
              <a:rPr lang="en-US" dirty="0" smtClean="0"/>
              <a:t>Helped uploading, indexing and testing (querying) the Arabic collection.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4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PDF to Text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Converting PDF to TXT makes files easier to transfer and process.</a:t>
            </a:r>
          </a:p>
          <a:p>
            <a:r>
              <a:rPr lang="en-US" dirty="0" smtClean="0"/>
              <a:t>Converting Arabic PDF can be challenging because it is </a:t>
            </a:r>
            <a:r>
              <a:rPr lang="en-US" dirty="0"/>
              <a:t>a </a:t>
            </a:r>
            <a:r>
              <a:rPr lang="en-US" dirty="0" smtClean="0"/>
              <a:t>RTL language.</a:t>
            </a:r>
          </a:p>
          <a:p>
            <a:r>
              <a:rPr lang="en-US" dirty="0" smtClean="0"/>
              <a:t>Generally, text is stored in logical order, but displayed in presentation order.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4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and Presentation Orders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Same for LTR languages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15141303"/>
              </p:ext>
            </p:extLst>
          </p:nvPr>
        </p:nvGraphicFramePr>
        <p:xfrm>
          <a:off x="1484313" y="3335338"/>
          <a:ext cx="489425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  <a:gridCol w="27190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Opposite for RTL languages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16384404"/>
              </p:ext>
            </p:extLst>
          </p:nvPr>
        </p:nvGraphicFramePr>
        <p:xfrm>
          <a:off x="6607175" y="3335338"/>
          <a:ext cx="48958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سـ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ـي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حـ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د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Bevel 11"/>
          <p:cNvSpPr/>
          <p:nvPr/>
        </p:nvSpPr>
        <p:spPr>
          <a:xfrm>
            <a:off x="2481944" y="4166710"/>
            <a:ext cx="2821576" cy="1262742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name is Mohamed</a:t>
            </a:r>
          </a:p>
        </p:txBody>
      </p:sp>
      <p:sp>
        <p:nvSpPr>
          <p:cNvPr id="13" name="Flowchart: Manual Operation 12"/>
          <p:cNvSpPr/>
          <p:nvPr/>
        </p:nvSpPr>
        <p:spPr>
          <a:xfrm rot="10800000">
            <a:off x="3383280" y="5429452"/>
            <a:ext cx="1018903" cy="292081"/>
          </a:xfrm>
          <a:prstGeom prst="flowChartManualOpe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evel 13"/>
          <p:cNvSpPr/>
          <p:nvPr/>
        </p:nvSpPr>
        <p:spPr>
          <a:xfrm>
            <a:off x="7641772" y="4166710"/>
            <a:ext cx="2821576" cy="1262742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dirty="0" smtClean="0"/>
              <a:t>إسمي محمد</a:t>
            </a:r>
            <a:endParaRPr lang="en-US" dirty="0"/>
          </a:p>
        </p:txBody>
      </p:sp>
      <p:sp>
        <p:nvSpPr>
          <p:cNvPr id="15" name="Flowchart: Manual Operation 14"/>
          <p:cNvSpPr/>
          <p:nvPr/>
        </p:nvSpPr>
        <p:spPr>
          <a:xfrm rot="10800000">
            <a:off x="8543108" y="5431460"/>
            <a:ext cx="1018903" cy="292081"/>
          </a:xfrm>
          <a:prstGeom prst="flowChartManualOpe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880487" y="3692434"/>
            <a:ext cx="2768610" cy="984069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667693" y="3692434"/>
            <a:ext cx="1246957" cy="1029789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8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Tool (PDF2TXT-A)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PDF stores data in presentation order.</a:t>
            </a:r>
          </a:p>
          <a:p>
            <a:r>
              <a:rPr lang="en-US" dirty="0" smtClean="0"/>
              <a:t>Need to convert from presentation to logical order.</a:t>
            </a:r>
          </a:p>
          <a:p>
            <a:r>
              <a:rPr lang="en-US" dirty="0" smtClean="0"/>
              <a:t>After decoding each line, reverse the order of the Arabic text.</a:t>
            </a:r>
          </a:p>
          <a:p>
            <a:pPr marL="0" indent="0">
              <a:buNone/>
            </a:pPr>
            <a:r>
              <a:rPr lang="en-US" dirty="0" smtClean="0"/>
              <a:t>	Got: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Want:</a:t>
            </a:r>
            <a:endParaRPr lang="en-US" dirty="0"/>
          </a:p>
        </p:txBody>
      </p:sp>
      <p:graphicFrame>
        <p:nvGraphicFramePr>
          <p:cNvPr id="8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470186"/>
              </p:ext>
            </p:extLst>
          </p:nvPr>
        </p:nvGraphicFramePr>
        <p:xfrm>
          <a:off x="2949119" y="5292475"/>
          <a:ext cx="48958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سـ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ـي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حـ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د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3119079"/>
              </p:ext>
            </p:extLst>
          </p:nvPr>
        </p:nvGraphicFramePr>
        <p:xfrm>
          <a:off x="2925055" y="4321926"/>
          <a:ext cx="48958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  <a:gridCol w="543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حـ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ـي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مـ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سـ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dirty="0" smtClean="0"/>
                        <a:t>إ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rot="10800000" flipV="1">
            <a:off x="3204757" y="4702628"/>
            <a:ext cx="4336871" cy="539931"/>
          </a:xfrm>
          <a:prstGeom prst="curvedConnector3">
            <a:avLst>
              <a:gd name="adj1" fmla="val 100000"/>
            </a:avLst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the Dataset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Procedure (</a:t>
            </a:r>
            <a:r>
              <a:rPr lang="en-US" dirty="0"/>
              <a:t>for each PDF file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75883984"/>
              </p:ext>
            </p:extLst>
          </p:nvPr>
        </p:nvGraphicFramePr>
        <p:xfrm>
          <a:off x="1484313" y="3335338"/>
          <a:ext cx="4894262" cy="2455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XML file format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&lt;add&gt;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doc&gt;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&lt;id&gt;</a:t>
            </a:r>
            <a:r>
              <a:rPr lang="en-US" dirty="0" smtClean="0"/>
              <a:t>file-name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&lt;/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id&gt;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&lt;class&gt;</a:t>
            </a:r>
            <a:r>
              <a:rPr lang="en-US" dirty="0" smtClean="0"/>
              <a:t>initially-empty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&lt;/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class&gt;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&lt;content&gt;</a:t>
            </a:r>
            <a:r>
              <a:rPr lang="en-US" dirty="0" smtClean="0"/>
              <a:t>Arabic-text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&lt;/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content&gt;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	&lt;/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doc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&lt;/add&gt;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7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Split the dataset into a training and a testing set.</a:t>
            </a:r>
          </a:p>
          <a:p>
            <a:r>
              <a:rPr lang="en-US" dirty="0" smtClean="0"/>
              <a:t>Classify the training set (fill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class </a:t>
            </a:r>
            <a:r>
              <a:rPr lang="en-US" dirty="0" smtClean="0"/>
              <a:t>tag) manually.</a:t>
            </a:r>
          </a:p>
          <a:p>
            <a:r>
              <a:rPr lang="en-US" dirty="0" smtClean="0"/>
              <a:t>For each of the classifiers to be tested</a:t>
            </a:r>
          </a:p>
          <a:p>
            <a:pPr lvl="1"/>
            <a:r>
              <a:rPr lang="en-US" dirty="0" smtClean="0"/>
              <a:t>Train the classifier using the training set.</a:t>
            </a:r>
          </a:p>
          <a:p>
            <a:pPr lvl="1"/>
            <a:r>
              <a:rPr lang="en-US" dirty="0" smtClean="0"/>
              <a:t>Run the classifier on its own copy of the testing set (fill </a:t>
            </a:r>
            <a:r>
              <a:rPr lang="en-US" dirty="0"/>
              <a:t>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class </a:t>
            </a:r>
            <a:r>
              <a:rPr lang="en-US" dirty="0" smtClean="0"/>
              <a:t>tag).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3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370</TotalTime>
  <Words>494</Words>
  <Application>Microsoft Office PowerPoint</Application>
  <PresentationFormat>Widescreen</PresentationFormat>
  <Paragraphs>137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Corbel</vt:lpstr>
      <vt:lpstr>Tahoma</vt:lpstr>
      <vt:lpstr>Parallax</vt:lpstr>
      <vt:lpstr>Qatar Content Classification</vt:lpstr>
      <vt:lpstr>About The Project</vt:lpstr>
      <vt:lpstr>Project Plan</vt:lpstr>
      <vt:lpstr>Accomplished</vt:lpstr>
      <vt:lpstr>PDF to Text Conversion</vt:lpstr>
      <vt:lpstr>Logical and Presentation Orders</vt:lpstr>
      <vt:lpstr>Conversion Tool (PDF2TXT-A)</vt:lpstr>
      <vt:lpstr>Preparing the Dataset</vt:lpstr>
      <vt:lpstr>Classification</vt:lpstr>
      <vt:lpstr>Uploading to Solr</vt:lpstr>
      <vt:lpstr>Planning to Accomplish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Qatar Classifier</dc:title>
  <dc:creator>Mohamed Handosa</dc:creator>
  <cp:lastModifiedBy>Mohamed Handosa</cp:lastModifiedBy>
  <cp:revision>198</cp:revision>
  <dcterms:created xsi:type="dcterms:W3CDTF">2014-03-05T07:23:08Z</dcterms:created>
  <dcterms:modified xsi:type="dcterms:W3CDTF">2014-03-05T18:25:02Z</dcterms:modified>
</cp:coreProperties>
</file>