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59" r:id="rId1"/>
  </p:sldMasterIdLst>
  <p:notesMasterIdLst>
    <p:notesMasterId r:id="rId31"/>
  </p:notesMasterIdLst>
  <p:handoutMasterIdLst>
    <p:handoutMasterId r:id="rId32"/>
  </p:handoutMasterIdLst>
  <p:sldIdLst>
    <p:sldId id="256" r:id="rId2"/>
    <p:sldId id="298" r:id="rId3"/>
    <p:sldId id="312" r:id="rId4"/>
    <p:sldId id="313" r:id="rId5"/>
    <p:sldId id="314" r:id="rId6"/>
    <p:sldId id="315" r:id="rId7"/>
    <p:sldId id="316" r:id="rId8"/>
    <p:sldId id="317" r:id="rId9"/>
    <p:sldId id="318" r:id="rId10"/>
    <p:sldId id="339" r:id="rId11"/>
    <p:sldId id="337" r:id="rId12"/>
    <p:sldId id="338" r:id="rId13"/>
    <p:sldId id="320" r:id="rId14"/>
    <p:sldId id="342" r:id="rId15"/>
    <p:sldId id="343" r:id="rId16"/>
    <p:sldId id="323" r:id="rId17"/>
    <p:sldId id="324" r:id="rId18"/>
    <p:sldId id="340" r:id="rId19"/>
    <p:sldId id="325" r:id="rId20"/>
    <p:sldId id="341" r:id="rId21"/>
    <p:sldId id="336" r:id="rId22"/>
    <p:sldId id="327" r:id="rId23"/>
    <p:sldId id="328" r:id="rId24"/>
    <p:sldId id="329" r:id="rId25"/>
    <p:sldId id="330" r:id="rId26"/>
    <p:sldId id="331" r:id="rId27"/>
    <p:sldId id="332" r:id="rId28"/>
    <p:sldId id="333" r:id="rId29"/>
    <p:sldId id="310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宋体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宋体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宋体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宋体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D7D4"/>
    <a:srgbClr val="FBBCB9"/>
    <a:srgbClr val="7A0000"/>
    <a:srgbClr val="557082"/>
    <a:srgbClr val="D9FFDC"/>
    <a:srgbClr val="79946C"/>
    <a:srgbClr val="B47A1F"/>
    <a:srgbClr val="8C5206"/>
    <a:srgbClr val="993300"/>
    <a:srgbClr val="93A7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07"/>
    <p:restoredTop sz="96860"/>
  </p:normalViewPr>
  <p:slideViewPr>
    <p:cSldViewPr snapToGrid="0" snapToObjects="1">
      <p:cViewPr varScale="1">
        <p:scale>
          <a:sx n="114" d="100"/>
          <a:sy n="114" d="100"/>
        </p:scale>
        <p:origin x="156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0589AC-8139-6644-BF7B-4AF498774080}" type="doc">
      <dgm:prSet loTypeId="urn:microsoft.com/office/officeart/2009/3/layout/CircleRelationship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F2AFA4-3F16-9647-8D37-F0F86EE3A3B6}">
      <dgm:prSet custT="1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6000" b="1" smtClean="0">
              <a:ln/>
            </a:rPr>
            <a:t>Solr</a:t>
          </a:r>
          <a:endParaRPr lang="en-US" sz="6000" b="1" dirty="0">
            <a:ln/>
          </a:endParaRPr>
        </a:p>
      </dgm:t>
    </dgm:pt>
    <dgm:pt modelId="{EE7392C7-71F1-144D-8C2E-D02B1F62DC68}" type="parTrans" cxnId="{9E2C1831-F429-B943-A869-0B25D15415E4}">
      <dgm:prSet/>
      <dgm:spPr/>
      <dgm:t>
        <a:bodyPr/>
        <a:lstStyle/>
        <a:p>
          <a:endParaRPr lang="en-US">
            <a:ln>
              <a:noFill/>
            </a:ln>
            <a:solidFill>
              <a:schemeClr val="bg1"/>
            </a:solidFill>
          </a:endParaRPr>
        </a:p>
      </dgm:t>
    </dgm:pt>
    <dgm:pt modelId="{AB758A15-C7C1-F24A-BAE3-F8D67909B974}" type="sibTrans" cxnId="{9E2C1831-F429-B943-A869-0B25D15415E4}">
      <dgm:prSet/>
      <dgm:spPr/>
      <dgm:t>
        <a:bodyPr/>
        <a:lstStyle/>
        <a:p>
          <a:endParaRPr lang="en-US">
            <a:ln>
              <a:noFill/>
            </a:ln>
            <a:solidFill>
              <a:schemeClr val="bg1"/>
            </a:solidFill>
          </a:endParaRPr>
        </a:p>
      </dgm:t>
    </dgm:pt>
    <dgm:pt modelId="{702C97ED-0443-EE40-AC1B-8C2D68ACF5A4}">
      <dgm:prSet custT="1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800" b="1" smtClean="0">
              <a:ln/>
            </a:rPr>
            <a:t>HBase</a:t>
          </a:r>
          <a:endParaRPr lang="en-US" sz="1800" b="1" dirty="0">
            <a:ln/>
          </a:endParaRPr>
        </a:p>
      </dgm:t>
    </dgm:pt>
    <dgm:pt modelId="{ACA97268-EA93-2B46-9F7A-E74A6D0E076E}" type="parTrans" cxnId="{09EA7271-ED03-D044-B68E-F35091E7E01C}">
      <dgm:prSet/>
      <dgm:spPr/>
      <dgm:t>
        <a:bodyPr/>
        <a:lstStyle/>
        <a:p>
          <a:endParaRPr lang="en-US">
            <a:ln>
              <a:noFill/>
            </a:ln>
            <a:solidFill>
              <a:schemeClr val="bg1"/>
            </a:solidFill>
          </a:endParaRPr>
        </a:p>
      </dgm:t>
    </dgm:pt>
    <dgm:pt modelId="{3452123E-238F-534D-B3B9-764D24176C84}" type="sibTrans" cxnId="{09EA7271-ED03-D044-B68E-F35091E7E01C}">
      <dgm:prSet/>
      <dgm:spPr/>
      <dgm:t>
        <a:bodyPr/>
        <a:lstStyle/>
        <a:p>
          <a:endParaRPr lang="en-US">
            <a:ln>
              <a:noFill/>
            </a:ln>
            <a:solidFill>
              <a:schemeClr val="bg1"/>
            </a:solidFill>
          </a:endParaRPr>
        </a:p>
      </dgm:t>
    </dgm:pt>
    <dgm:pt modelId="{C8C49502-7689-D54A-9ADE-091DEEADF6E2}">
      <dgm:prSet custT="1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800" b="1" smtClean="0">
              <a:ln/>
            </a:rPr>
            <a:t>HDFS</a:t>
          </a:r>
          <a:endParaRPr lang="en-US" sz="1800" b="1" dirty="0">
            <a:ln/>
          </a:endParaRPr>
        </a:p>
      </dgm:t>
    </dgm:pt>
    <dgm:pt modelId="{71F72F85-1975-2C49-919F-32C72FF1869E}" type="parTrans" cxnId="{42FAE81A-C804-B54C-AED8-D3C8351F40E1}">
      <dgm:prSet/>
      <dgm:spPr/>
      <dgm:t>
        <a:bodyPr/>
        <a:lstStyle/>
        <a:p>
          <a:endParaRPr lang="en-US">
            <a:ln>
              <a:noFill/>
            </a:ln>
            <a:solidFill>
              <a:schemeClr val="bg1"/>
            </a:solidFill>
          </a:endParaRPr>
        </a:p>
      </dgm:t>
    </dgm:pt>
    <dgm:pt modelId="{A46304A6-2B5B-284F-830F-4B6AFFA3BCEE}" type="sibTrans" cxnId="{42FAE81A-C804-B54C-AED8-D3C8351F40E1}">
      <dgm:prSet/>
      <dgm:spPr/>
      <dgm:t>
        <a:bodyPr/>
        <a:lstStyle/>
        <a:p>
          <a:endParaRPr lang="en-US">
            <a:ln>
              <a:noFill/>
            </a:ln>
            <a:solidFill>
              <a:schemeClr val="bg1"/>
            </a:solidFill>
          </a:endParaRPr>
        </a:p>
      </dgm:t>
    </dgm:pt>
    <dgm:pt modelId="{DD16A23C-2625-B74D-BFFA-137DC3F364B7}">
      <dgm:prSet custT="1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smtClean="0">
              <a:ln/>
            </a:rPr>
            <a:t>Patience</a:t>
          </a:r>
          <a:endParaRPr lang="en-US" sz="1600" b="1" dirty="0">
            <a:ln/>
          </a:endParaRPr>
        </a:p>
      </dgm:t>
    </dgm:pt>
    <dgm:pt modelId="{B8A237D3-7023-2846-896A-5FB14EA4B991}" type="parTrans" cxnId="{DD046FF8-5ACA-724B-B021-9611B22945A7}">
      <dgm:prSet/>
      <dgm:spPr/>
      <dgm:t>
        <a:bodyPr/>
        <a:lstStyle/>
        <a:p>
          <a:endParaRPr lang="en-US">
            <a:ln>
              <a:noFill/>
            </a:ln>
            <a:solidFill>
              <a:schemeClr val="bg1"/>
            </a:solidFill>
          </a:endParaRPr>
        </a:p>
      </dgm:t>
    </dgm:pt>
    <dgm:pt modelId="{D3E84728-45C8-324E-9E65-0E39438FC210}" type="sibTrans" cxnId="{DD046FF8-5ACA-724B-B021-9611B22945A7}">
      <dgm:prSet/>
      <dgm:spPr/>
      <dgm:t>
        <a:bodyPr/>
        <a:lstStyle/>
        <a:p>
          <a:endParaRPr lang="en-US">
            <a:ln>
              <a:noFill/>
            </a:ln>
            <a:solidFill>
              <a:schemeClr val="bg1"/>
            </a:solidFill>
          </a:endParaRPr>
        </a:p>
      </dgm:t>
    </dgm:pt>
    <dgm:pt modelId="{9F43D85E-3060-AB49-983A-775F24DC9325}">
      <dgm:prSet custT="1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400" b="1" smtClean="0">
              <a:ln/>
            </a:rPr>
            <a:t>Team Collaboration</a:t>
          </a:r>
          <a:endParaRPr lang="en-US" sz="1400" b="1" dirty="0">
            <a:ln/>
          </a:endParaRPr>
        </a:p>
      </dgm:t>
    </dgm:pt>
    <dgm:pt modelId="{361743D1-30C5-0746-9ABF-63C8305DAD9C}" type="parTrans" cxnId="{78373957-3A12-7343-B4A0-23AF477F4746}">
      <dgm:prSet/>
      <dgm:spPr/>
      <dgm:t>
        <a:bodyPr/>
        <a:lstStyle/>
        <a:p>
          <a:endParaRPr lang="en-US">
            <a:ln>
              <a:noFill/>
            </a:ln>
            <a:solidFill>
              <a:schemeClr val="bg1"/>
            </a:solidFill>
          </a:endParaRPr>
        </a:p>
      </dgm:t>
    </dgm:pt>
    <dgm:pt modelId="{78D781D2-8C4E-D44B-89D4-364D42DF2832}" type="sibTrans" cxnId="{78373957-3A12-7343-B4A0-23AF477F4746}">
      <dgm:prSet/>
      <dgm:spPr/>
      <dgm:t>
        <a:bodyPr/>
        <a:lstStyle/>
        <a:p>
          <a:endParaRPr lang="en-US">
            <a:ln>
              <a:noFill/>
            </a:ln>
            <a:solidFill>
              <a:schemeClr val="bg1"/>
            </a:solidFill>
          </a:endParaRPr>
        </a:p>
      </dgm:t>
    </dgm:pt>
    <dgm:pt modelId="{126B1625-18E1-3942-9119-6DD1BEE2CFFB}">
      <dgm:prSet custT="1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altLang="zh-CN" sz="1400" b="1" dirty="0" smtClean="0">
              <a:ln/>
            </a:rPr>
            <a:t>C</a:t>
          </a:r>
          <a:r>
            <a:rPr lang="en-US" sz="1400" b="1" dirty="0" smtClean="0">
              <a:ln/>
            </a:rPr>
            <a:t>arefulness</a:t>
          </a:r>
          <a:endParaRPr lang="en-US" sz="1400" b="1" dirty="0">
            <a:ln/>
          </a:endParaRPr>
        </a:p>
      </dgm:t>
    </dgm:pt>
    <dgm:pt modelId="{3A166DE3-8424-0B45-86E8-C8CE70801203}" type="parTrans" cxnId="{4CD7890D-B244-104D-951E-3612D6E538D6}">
      <dgm:prSet/>
      <dgm:spPr/>
      <dgm:t>
        <a:bodyPr/>
        <a:lstStyle/>
        <a:p>
          <a:endParaRPr lang="en-US">
            <a:ln>
              <a:noFill/>
            </a:ln>
            <a:solidFill>
              <a:schemeClr val="bg1"/>
            </a:solidFill>
          </a:endParaRPr>
        </a:p>
      </dgm:t>
    </dgm:pt>
    <dgm:pt modelId="{F534646A-C6FF-9746-8E17-CFA18B118131}" type="sibTrans" cxnId="{4CD7890D-B244-104D-951E-3612D6E538D6}">
      <dgm:prSet/>
      <dgm:spPr/>
      <dgm:t>
        <a:bodyPr/>
        <a:lstStyle/>
        <a:p>
          <a:endParaRPr lang="en-US">
            <a:ln>
              <a:noFill/>
            </a:ln>
            <a:solidFill>
              <a:schemeClr val="bg1"/>
            </a:solidFill>
          </a:endParaRPr>
        </a:p>
      </dgm:t>
    </dgm:pt>
    <dgm:pt modelId="{798382E4-777B-0B4B-BA6C-ACAA84250F84}" type="pres">
      <dgm:prSet presAssocID="{C60589AC-8139-6644-BF7B-4AF498774080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AC8C3B60-5BBD-4147-822D-1ECEEC18A50E}" type="pres">
      <dgm:prSet presAssocID="{58F2AFA4-3F16-9647-8D37-F0F86EE3A3B6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n-US"/>
        </a:p>
      </dgm:t>
    </dgm:pt>
    <dgm:pt modelId="{42FFCF9B-7AD5-6C48-906B-39480D8E75B2}" type="pres">
      <dgm:prSet presAssocID="{58F2AFA4-3F16-9647-8D37-F0F86EE3A3B6}" presName="Accent2" presStyleLbl="node1" presStyleIdx="0" presStyleCnt="19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</dgm:pt>
    <dgm:pt modelId="{FA50DD44-3730-F740-98BF-75748B30FD18}" type="pres">
      <dgm:prSet presAssocID="{58F2AFA4-3F16-9647-8D37-F0F86EE3A3B6}" presName="Accent3" presStyleLbl="node1" presStyleIdx="1" presStyleCnt="19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</dgm:pt>
    <dgm:pt modelId="{290056F2-A108-5C4B-AB5A-8CDB971ECCAF}" type="pres">
      <dgm:prSet presAssocID="{58F2AFA4-3F16-9647-8D37-F0F86EE3A3B6}" presName="Accent4" presStyleLbl="node1" presStyleIdx="2" presStyleCnt="19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</dgm:pt>
    <dgm:pt modelId="{F7830CC8-7DE6-8048-8529-FD23C79BBABE}" type="pres">
      <dgm:prSet presAssocID="{58F2AFA4-3F16-9647-8D37-F0F86EE3A3B6}" presName="Accent5" presStyleLbl="node1" presStyleIdx="3" presStyleCnt="19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</dgm:pt>
    <dgm:pt modelId="{A2A052C1-F9FD-1B4F-950C-B538E4ED5AD7}" type="pres">
      <dgm:prSet presAssocID="{58F2AFA4-3F16-9647-8D37-F0F86EE3A3B6}" presName="Accent6" presStyleLbl="node1" presStyleIdx="4" presStyleCnt="19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</dgm:pt>
    <dgm:pt modelId="{B7C088CC-3287-1A4F-B3F2-6DFBA255E30D}" type="pres">
      <dgm:prSet presAssocID="{702C97ED-0443-EE40-AC1B-8C2D68ACF5A4}" presName="Child1" presStyleLbl="node1" presStyleIdx="5" presStyleCnt="19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07BA8CD5-A89E-8341-A033-364A2B3FEE50}" type="pres">
      <dgm:prSet presAssocID="{702C97ED-0443-EE40-AC1B-8C2D68ACF5A4}" presName="Accent7" presStyleCnt="0"/>
      <dgm:spPr/>
    </dgm:pt>
    <dgm:pt modelId="{A976C279-5704-EC4A-B56A-C14C8D9278EF}" type="pres">
      <dgm:prSet presAssocID="{702C97ED-0443-EE40-AC1B-8C2D68ACF5A4}" presName="AccentHold1" presStyleLbl="node1" presStyleIdx="6" presStyleCnt="19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</dgm:pt>
    <dgm:pt modelId="{9E6A8F6C-6512-3949-B9A6-6FC38BF900A3}" type="pres">
      <dgm:prSet presAssocID="{702C97ED-0443-EE40-AC1B-8C2D68ACF5A4}" presName="Accent8" presStyleCnt="0"/>
      <dgm:spPr/>
    </dgm:pt>
    <dgm:pt modelId="{F84E5AAC-F3F6-E24B-B434-F51D62F87984}" type="pres">
      <dgm:prSet presAssocID="{702C97ED-0443-EE40-AC1B-8C2D68ACF5A4}" presName="AccentHold2" presStyleLbl="node1" presStyleIdx="7" presStyleCnt="19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</dgm:pt>
    <dgm:pt modelId="{3307CE64-9FC8-8E4D-99A0-F96B58E95338}" type="pres">
      <dgm:prSet presAssocID="{C8C49502-7689-D54A-9ADE-091DEEADF6E2}" presName="Child2" presStyleLbl="node1" presStyleIdx="8" presStyleCnt="19" custLinFactX="-79117" custLinFactNeighborX="-100000" custLinFactNeighborY="-8164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F0B39868-DE15-394A-A571-11273DBDE1C0}" type="pres">
      <dgm:prSet presAssocID="{C8C49502-7689-D54A-9ADE-091DEEADF6E2}" presName="Accent9" presStyleCnt="0"/>
      <dgm:spPr/>
    </dgm:pt>
    <dgm:pt modelId="{D1AB4AAD-05CB-4449-8F71-87C46F5AB895}" type="pres">
      <dgm:prSet presAssocID="{C8C49502-7689-D54A-9ADE-091DEEADF6E2}" presName="AccentHold1" presStyleLbl="node1" presStyleIdx="9" presStyleCnt="19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</dgm:pt>
    <dgm:pt modelId="{868003AE-38E5-C64D-8ADA-241DB5FDAA98}" type="pres">
      <dgm:prSet presAssocID="{C8C49502-7689-D54A-9ADE-091DEEADF6E2}" presName="Accent10" presStyleCnt="0"/>
      <dgm:spPr/>
    </dgm:pt>
    <dgm:pt modelId="{EE183210-5D5A-E540-B5CF-D3C3094C0652}" type="pres">
      <dgm:prSet presAssocID="{C8C49502-7689-D54A-9ADE-091DEEADF6E2}" presName="AccentHold2" presStyleLbl="node1" presStyleIdx="10" presStyleCnt="19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</dgm:pt>
    <dgm:pt modelId="{4BAD7588-DE81-014C-86C7-2D9ACC537BA9}" type="pres">
      <dgm:prSet presAssocID="{C8C49502-7689-D54A-9ADE-091DEEADF6E2}" presName="Accent11" presStyleCnt="0"/>
      <dgm:spPr/>
    </dgm:pt>
    <dgm:pt modelId="{57D5415D-4EFB-6041-A821-B984AB29E7B0}" type="pres">
      <dgm:prSet presAssocID="{C8C49502-7689-D54A-9ADE-091DEEADF6E2}" presName="AccentHold3" presStyleLbl="node1" presStyleIdx="11" presStyleCnt="19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</dgm:pt>
    <dgm:pt modelId="{176D571E-39B2-9D40-A48E-2BBB7574F2AC}" type="pres">
      <dgm:prSet presAssocID="{DD16A23C-2625-B74D-BFFA-137DC3F364B7}" presName="Child3" presStyleLbl="node1" presStyleIdx="12" presStyleCnt="19" custScaleX="122484" custScaleY="122470" custLinFactX="-147697" custLinFactNeighborX="-200000" custLinFactNeighborY="6488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D3EEF74B-27EC-0740-BF19-ADB5D5737049}" type="pres">
      <dgm:prSet presAssocID="{DD16A23C-2625-B74D-BFFA-137DC3F364B7}" presName="Accent12" presStyleCnt="0"/>
      <dgm:spPr/>
    </dgm:pt>
    <dgm:pt modelId="{B30FC5DB-155A-9E40-BA48-C02CEDE9B3DC}" type="pres">
      <dgm:prSet presAssocID="{DD16A23C-2625-B74D-BFFA-137DC3F364B7}" presName="AccentHold1" presStyleLbl="node1" presStyleIdx="13" presStyleCnt="19" custLinFactY="-32857" custLinFactNeighborY="-100000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</dgm:pt>
    <dgm:pt modelId="{321D773A-AD6B-EB43-989C-7CDF679425FC}" type="pres">
      <dgm:prSet presAssocID="{126B1625-18E1-3942-9119-6DD1BEE2CFFB}" presName="Child4" presStyleLbl="node1" presStyleIdx="14" presStyleCnt="19" custScaleX="122484" custScaleY="122470" custLinFactX="100000" custLinFactNeighborX="121477" custLinFactNeighborY="-6057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8048808A-BFAB-0947-8492-46F5F65D7AB2}" type="pres">
      <dgm:prSet presAssocID="{126B1625-18E1-3942-9119-6DD1BEE2CFFB}" presName="Accent13" presStyleCnt="0"/>
      <dgm:spPr/>
    </dgm:pt>
    <dgm:pt modelId="{5F552ACE-DA52-8949-80C5-B1B20D0BBAB5}" type="pres">
      <dgm:prSet presAssocID="{126B1625-18E1-3942-9119-6DD1BEE2CFFB}" presName="AccentHold1" presStyleLbl="node1" presStyleIdx="15" presStyleCnt="19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</dgm:pt>
    <dgm:pt modelId="{0B82C1A9-82FD-FE44-A1F9-796458591978}" type="pres">
      <dgm:prSet presAssocID="{9F43D85E-3060-AB49-983A-775F24DC9325}" presName="Child5" presStyleLbl="node1" presStyleIdx="16" presStyleCnt="19" custScaleX="158254" custScaleY="157614" custLinFactX="89489" custLinFactNeighborX="100000" custLinFactNeighborY="83022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EEF16EBC-EBCC-AB4C-94F4-93FE45AB6F46}" type="pres">
      <dgm:prSet presAssocID="{9F43D85E-3060-AB49-983A-775F24DC9325}" presName="Accent15" presStyleCnt="0"/>
      <dgm:spPr/>
    </dgm:pt>
    <dgm:pt modelId="{91864FC3-44C0-A647-A86B-D13CDF3D6E3F}" type="pres">
      <dgm:prSet presAssocID="{9F43D85E-3060-AB49-983A-775F24DC9325}" presName="AccentHold2" presStyleLbl="node1" presStyleIdx="17" presStyleCnt="19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</dgm:pt>
    <dgm:pt modelId="{E3E45D82-E990-2C40-AF11-05D503E438AC}" type="pres">
      <dgm:prSet presAssocID="{9F43D85E-3060-AB49-983A-775F24DC9325}" presName="Accent16" presStyleCnt="0"/>
      <dgm:spPr/>
    </dgm:pt>
    <dgm:pt modelId="{DE5165B5-97FE-DD45-99AA-6ACE11659E3B}" type="pres">
      <dgm:prSet presAssocID="{9F43D85E-3060-AB49-983A-775F24DC9325}" presName="AccentHold3" presStyleLbl="node1" presStyleIdx="18" presStyleCnt="19"/>
      <dgm:spPr>
        <a:solidFill>
          <a:srgbClr val="7A0000">
            <a:alpha val="70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</dgm:pt>
  </dgm:ptLst>
  <dgm:cxnLst>
    <dgm:cxn modelId="{78373957-3A12-7343-B4A0-23AF477F4746}" srcId="{58F2AFA4-3F16-9647-8D37-F0F86EE3A3B6}" destId="{9F43D85E-3060-AB49-983A-775F24DC9325}" srcOrd="4" destOrd="0" parTransId="{361743D1-30C5-0746-9ABF-63C8305DAD9C}" sibTransId="{78D781D2-8C4E-D44B-89D4-364D42DF2832}"/>
    <dgm:cxn modelId="{50C9C440-0EC3-D940-9C3B-16FF5115586F}" type="presOf" srcId="{702C97ED-0443-EE40-AC1B-8C2D68ACF5A4}" destId="{B7C088CC-3287-1A4F-B3F2-6DFBA255E30D}" srcOrd="0" destOrd="0" presId="urn:microsoft.com/office/officeart/2009/3/layout/CircleRelationship"/>
    <dgm:cxn modelId="{09EA7271-ED03-D044-B68E-F35091E7E01C}" srcId="{58F2AFA4-3F16-9647-8D37-F0F86EE3A3B6}" destId="{702C97ED-0443-EE40-AC1B-8C2D68ACF5A4}" srcOrd="0" destOrd="0" parTransId="{ACA97268-EA93-2B46-9F7A-E74A6D0E076E}" sibTransId="{3452123E-238F-534D-B3B9-764D24176C84}"/>
    <dgm:cxn modelId="{49B1A00B-DE6B-FC46-84F7-B40B7950543D}" type="presOf" srcId="{9F43D85E-3060-AB49-983A-775F24DC9325}" destId="{0B82C1A9-82FD-FE44-A1F9-796458591978}" srcOrd="0" destOrd="0" presId="urn:microsoft.com/office/officeart/2009/3/layout/CircleRelationship"/>
    <dgm:cxn modelId="{0C7D71EF-942A-024B-A6F1-77C2A748AA18}" type="presOf" srcId="{DD16A23C-2625-B74D-BFFA-137DC3F364B7}" destId="{176D571E-39B2-9D40-A48E-2BBB7574F2AC}" srcOrd="0" destOrd="0" presId="urn:microsoft.com/office/officeart/2009/3/layout/CircleRelationship"/>
    <dgm:cxn modelId="{9E2C1831-F429-B943-A869-0B25D15415E4}" srcId="{C60589AC-8139-6644-BF7B-4AF498774080}" destId="{58F2AFA4-3F16-9647-8D37-F0F86EE3A3B6}" srcOrd="0" destOrd="0" parTransId="{EE7392C7-71F1-144D-8C2E-D02B1F62DC68}" sibTransId="{AB758A15-C7C1-F24A-BAE3-F8D67909B974}"/>
    <dgm:cxn modelId="{E694B635-77E7-EF4A-933A-19FC92820F67}" type="presOf" srcId="{126B1625-18E1-3942-9119-6DD1BEE2CFFB}" destId="{321D773A-AD6B-EB43-989C-7CDF679425FC}" srcOrd="0" destOrd="0" presId="urn:microsoft.com/office/officeart/2009/3/layout/CircleRelationship"/>
    <dgm:cxn modelId="{E9038CBB-FCA7-C147-BA28-75F4F3750E2B}" type="presOf" srcId="{C8C49502-7689-D54A-9ADE-091DEEADF6E2}" destId="{3307CE64-9FC8-8E4D-99A0-F96B58E95338}" srcOrd="0" destOrd="0" presId="urn:microsoft.com/office/officeart/2009/3/layout/CircleRelationship"/>
    <dgm:cxn modelId="{4CD7890D-B244-104D-951E-3612D6E538D6}" srcId="{58F2AFA4-3F16-9647-8D37-F0F86EE3A3B6}" destId="{126B1625-18E1-3942-9119-6DD1BEE2CFFB}" srcOrd="3" destOrd="0" parTransId="{3A166DE3-8424-0B45-86E8-C8CE70801203}" sibTransId="{F534646A-C6FF-9746-8E17-CFA18B118131}"/>
    <dgm:cxn modelId="{42FAE81A-C804-B54C-AED8-D3C8351F40E1}" srcId="{58F2AFA4-3F16-9647-8D37-F0F86EE3A3B6}" destId="{C8C49502-7689-D54A-9ADE-091DEEADF6E2}" srcOrd="1" destOrd="0" parTransId="{71F72F85-1975-2C49-919F-32C72FF1869E}" sibTransId="{A46304A6-2B5B-284F-830F-4B6AFFA3BCEE}"/>
    <dgm:cxn modelId="{3039A051-3DC3-234D-8F82-7A141498F4EE}" type="presOf" srcId="{58F2AFA4-3F16-9647-8D37-F0F86EE3A3B6}" destId="{AC8C3B60-5BBD-4147-822D-1ECEEC18A50E}" srcOrd="0" destOrd="0" presId="urn:microsoft.com/office/officeart/2009/3/layout/CircleRelationship"/>
    <dgm:cxn modelId="{DD046FF8-5ACA-724B-B021-9611B22945A7}" srcId="{58F2AFA4-3F16-9647-8D37-F0F86EE3A3B6}" destId="{DD16A23C-2625-B74D-BFFA-137DC3F364B7}" srcOrd="2" destOrd="0" parTransId="{B8A237D3-7023-2846-896A-5FB14EA4B991}" sibTransId="{D3E84728-45C8-324E-9E65-0E39438FC210}"/>
    <dgm:cxn modelId="{2A851CF3-8778-D64E-8E68-E58CC74FC6C3}" type="presOf" srcId="{C60589AC-8139-6644-BF7B-4AF498774080}" destId="{798382E4-777B-0B4B-BA6C-ACAA84250F84}" srcOrd="0" destOrd="0" presId="urn:microsoft.com/office/officeart/2009/3/layout/CircleRelationship"/>
    <dgm:cxn modelId="{2022468D-4DDD-D340-BA03-F4BA4999D52B}" type="presParOf" srcId="{798382E4-777B-0B4B-BA6C-ACAA84250F84}" destId="{AC8C3B60-5BBD-4147-822D-1ECEEC18A50E}" srcOrd="0" destOrd="0" presId="urn:microsoft.com/office/officeart/2009/3/layout/CircleRelationship"/>
    <dgm:cxn modelId="{C0CCAE8E-6735-7243-BAB1-544BEA9C0427}" type="presParOf" srcId="{798382E4-777B-0B4B-BA6C-ACAA84250F84}" destId="{42FFCF9B-7AD5-6C48-906B-39480D8E75B2}" srcOrd="1" destOrd="0" presId="urn:microsoft.com/office/officeart/2009/3/layout/CircleRelationship"/>
    <dgm:cxn modelId="{FC961F56-1163-B34D-A37C-D18727DEFB52}" type="presParOf" srcId="{798382E4-777B-0B4B-BA6C-ACAA84250F84}" destId="{FA50DD44-3730-F740-98BF-75748B30FD18}" srcOrd="2" destOrd="0" presId="urn:microsoft.com/office/officeart/2009/3/layout/CircleRelationship"/>
    <dgm:cxn modelId="{C2B7C76D-4226-564A-B81B-C876CA4EA7F3}" type="presParOf" srcId="{798382E4-777B-0B4B-BA6C-ACAA84250F84}" destId="{290056F2-A108-5C4B-AB5A-8CDB971ECCAF}" srcOrd="3" destOrd="0" presId="urn:microsoft.com/office/officeart/2009/3/layout/CircleRelationship"/>
    <dgm:cxn modelId="{F6D13A1A-6E49-184A-8066-11DAE3074758}" type="presParOf" srcId="{798382E4-777B-0B4B-BA6C-ACAA84250F84}" destId="{F7830CC8-7DE6-8048-8529-FD23C79BBABE}" srcOrd="4" destOrd="0" presId="urn:microsoft.com/office/officeart/2009/3/layout/CircleRelationship"/>
    <dgm:cxn modelId="{EC8F1B7B-F8D6-B845-B7AE-B2D540E6B0DD}" type="presParOf" srcId="{798382E4-777B-0B4B-BA6C-ACAA84250F84}" destId="{A2A052C1-F9FD-1B4F-950C-B538E4ED5AD7}" srcOrd="5" destOrd="0" presId="urn:microsoft.com/office/officeart/2009/3/layout/CircleRelationship"/>
    <dgm:cxn modelId="{671D8956-5F5C-334E-9627-0661A2A79A42}" type="presParOf" srcId="{798382E4-777B-0B4B-BA6C-ACAA84250F84}" destId="{B7C088CC-3287-1A4F-B3F2-6DFBA255E30D}" srcOrd="6" destOrd="0" presId="urn:microsoft.com/office/officeart/2009/3/layout/CircleRelationship"/>
    <dgm:cxn modelId="{A576A596-1A31-3149-B760-F941783EA52D}" type="presParOf" srcId="{798382E4-777B-0B4B-BA6C-ACAA84250F84}" destId="{07BA8CD5-A89E-8341-A033-364A2B3FEE50}" srcOrd="7" destOrd="0" presId="urn:microsoft.com/office/officeart/2009/3/layout/CircleRelationship"/>
    <dgm:cxn modelId="{357AF75D-B6F6-F040-9517-1B74C0D8156E}" type="presParOf" srcId="{07BA8CD5-A89E-8341-A033-364A2B3FEE50}" destId="{A976C279-5704-EC4A-B56A-C14C8D9278EF}" srcOrd="0" destOrd="0" presId="urn:microsoft.com/office/officeart/2009/3/layout/CircleRelationship"/>
    <dgm:cxn modelId="{99D7E783-AE11-9F4B-8807-E074235D000D}" type="presParOf" srcId="{798382E4-777B-0B4B-BA6C-ACAA84250F84}" destId="{9E6A8F6C-6512-3949-B9A6-6FC38BF900A3}" srcOrd="8" destOrd="0" presId="urn:microsoft.com/office/officeart/2009/3/layout/CircleRelationship"/>
    <dgm:cxn modelId="{ADC47CD2-95D0-F44D-A9DA-7C0076B9E029}" type="presParOf" srcId="{9E6A8F6C-6512-3949-B9A6-6FC38BF900A3}" destId="{F84E5AAC-F3F6-E24B-B434-F51D62F87984}" srcOrd="0" destOrd="0" presId="urn:microsoft.com/office/officeart/2009/3/layout/CircleRelationship"/>
    <dgm:cxn modelId="{195DF5D8-D366-C34E-927F-1BA8C84C91E0}" type="presParOf" srcId="{798382E4-777B-0B4B-BA6C-ACAA84250F84}" destId="{3307CE64-9FC8-8E4D-99A0-F96B58E95338}" srcOrd="9" destOrd="0" presId="urn:microsoft.com/office/officeart/2009/3/layout/CircleRelationship"/>
    <dgm:cxn modelId="{D96E0C0A-F434-DA48-B2A3-2D5E61CAFD68}" type="presParOf" srcId="{798382E4-777B-0B4B-BA6C-ACAA84250F84}" destId="{F0B39868-DE15-394A-A571-11273DBDE1C0}" srcOrd="10" destOrd="0" presId="urn:microsoft.com/office/officeart/2009/3/layout/CircleRelationship"/>
    <dgm:cxn modelId="{68908201-2794-3F4E-B1D6-E1F416D08614}" type="presParOf" srcId="{F0B39868-DE15-394A-A571-11273DBDE1C0}" destId="{D1AB4AAD-05CB-4449-8F71-87C46F5AB895}" srcOrd="0" destOrd="0" presId="urn:microsoft.com/office/officeart/2009/3/layout/CircleRelationship"/>
    <dgm:cxn modelId="{32D94603-66BB-2A4E-ABBC-F9F39477144B}" type="presParOf" srcId="{798382E4-777B-0B4B-BA6C-ACAA84250F84}" destId="{868003AE-38E5-C64D-8ADA-241DB5FDAA98}" srcOrd="11" destOrd="0" presId="urn:microsoft.com/office/officeart/2009/3/layout/CircleRelationship"/>
    <dgm:cxn modelId="{A0CBD8C8-F530-CA43-A06E-8B86C4C8EF9C}" type="presParOf" srcId="{868003AE-38E5-C64D-8ADA-241DB5FDAA98}" destId="{EE183210-5D5A-E540-B5CF-D3C3094C0652}" srcOrd="0" destOrd="0" presId="urn:microsoft.com/office/officeart/2009/3/layout/CircleRelationship"/>
    <dgm:cxn modelId="{64602438-FA1D-DE42-B86B-E72196B25B09}" type="presParOf" srcId="{798382E4-777B-0B4B-BA6C-ACAA84250F84}" destId="{4BAD7588-DE81-014C-86C7-2D9ACC537BA9}" srcOrd="12" destOrd="0" presId="urn:microsoft.com/office/officeart/2009/3/layout/CircleRelationship"/>
    <dgm:cxn modelId="{0B2709E7-9FDD-B54D-9236-63BE9BA98D38}" type="presParOf" srcId="{4BAD7588-DE81-014C-86C7-2D9ACC537BA9}" destId="{57D5415D-4EFB-6041-A821-B984AB29E7B0}" srcOrd="0" destOrd="0" presId="urn:microsoft.com/office/officeart/2009/3/layout/CircleRelationship"/>
    <dgm:cxn modelId="{1A2DFC08-69AC-C640-9EFC-27758E44EB1F}" type="presParOf" srcId="{798382E4-777B-0B4B-BA6C-ACAA84250F84}" destId="{176D571E-39B2-9D40-A48E-2BBB7574F2AC}" srcOrd="13" destOrd="0" presId="urn:microsoft.com/office/officeart/2009/3/layout/CircleRelationship"/>
    <dgm:cxn modelId="{CDF98769-CA11-EE47-B16D-0016E80A2221}" type="presParOf" srcId="{798382E4-777B-0B4B-BA6C-ACAA84250F84}" destId="{D3EEF74B-27EC-0740-BF19-ADB5D5737049}" srcOrd="14" destOrd="0" presId="urn:microsoft.com/office/officeart/2009/3/layout/CircleRelationship"/>
    <dgm:cxn modelId="{2A5D71AD-7AB4-1E46-95FF-C2AF384384E7}" type="presParOf" srcId="{D3EEF74B-27EC-0740-BF19-ADB5D5737049}" destId="{B30FC5DB-155A-9E40-BA48-C02CEDE9B3DC}" srcOrd="0" destOrd="0" presId="urn:microsoft.com/office/officeart/2009/3/layout/CircleRelationship"/>
    <dgm:cxn modelId="{47816005-76AA-E843-B72E-27443682F330}" type="presParOf" srcId="{798382E4-777B-0B4B-BA6C-ACAA84250F84}" destId="{321D773A-AD6B-EB43-989C-7CDF679425FC}" srcOrd="15" destOrd="0" presId="urn:microsoft.com/office/officeart/2009/3/layout/CircleRelationship"/>
    <dgm:cxn modelId="{4455F103-A8E9-5E42-87F0-39613C9901F8}" type="presParOf" srcId="{798382E4-777B-0B4B-BA6C-ACAA84250F84}" destId="{8048808A-BFAB-0947-8492-46F5F65D7AB2}" srcOrd="16" destOrd="0" presId="urn:microsoft.com/office/officeart/2009/3/layout/CircleRelationship"/>
    <dgm:cxn modelId="{0199AD29-5346-DC4D-8DDA-07F31DACA34D}" type="presParOf" srcId="{8048808A-BFAB-0947-8492-46F5F65D7AB2}" destId="{5F552ACE-DA52-8949-80C5-B1B20D0BBAB5}" srcOrd="0" destOrd="0" presId="urn:microsoft.com/office/officeart/2009/3/layout/CircleRelationship"/>
    <dgm:cxn modelId="{030B7F30-89B0-C54B-BDD2-9DAA9037846F}" type="presParOf" srcId="{798382E4-777B-0B4B-BA6C-ACAA84250F84}" destId="{0B82C1A9-82FD-FE44-A1F9-796458591978}" srcOrd="17" destOrd="0" presId="urn:microsoft.com/office/officeart/2009/3/layout/CircleRelationship"/>
    <dgm:cxn modelId="{CE7D11FB-8E4A-8F40-89AB-8A79AEE962DE}" type="presParOf" srcId="{798382E4-777B-0B4B-BA6C-ACAA84250F84}" destId="{EEF16EBC-EBCC-AB4C-94F4-93FE45AB6F46}" srcOrd="18" destOrd="0" presId="urn:microsoft.com/office/officeart/2009/3/layout/CircleRelationship"/>
    <dgm:cxn modelId="{670B735B-9073-C04B-B4A5-C691C42454E2}" type="presParOf" srcId="{EEF16EBC-EBCC-AB4C-94F4-93FE45AB6F46}" destId="{91864FC3-44C0-A647-A86B-D13CDF3D6E3F}" srcOrd="0" destOrd="0" presId="urn:microsoft.com/office/officeart/2009/3/layout/CircleRelationship"/>
    <dgm:cxn modelId="{8AAB6CA2-4D07-8941-A5F3-827CDAA29562}" type="presParOf" srcId="{798382E4-777B-0B4B-BA6C-ACAA84250F84}" destId="{E3E45D82-E990-2C40-AF11-05D503E438AC}" srcOrd="19" destOrd="0" presId="urn:microsoft.com/office/officeart/2009/3/layout/CircleRelationship"/>
    <dgm:cxn modelId="{F3984B29-7980-D64B-A3F5-D95310560C8D}" type="presParOf" srcId="{E3E45D82-E990-2C40-AF11-05D503E438AC}" destId="{DE5165B5-97FE-DD45-99AA-6ACE11659E3B}" srcOrd="0" destOrd="0" presId="urn:microsoft.com/office/officeart/2009/3/layout/CircleRelationship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8C3B60-5BBD-4147-822D-1ECEEC18A50E}">
      <dsp:nvSpPr>
        <dsp:cNvPr id="0" name=""/>
        <dsp:cNvSpPr/>
      </dsp:nvSpPr>
      <dsp:spPr>
        <a:xfrm>
          <a:off x="2213661" y="1037183"/>
          <a:ext cx="2754346" cy="2754820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b="1" kern="1200" smtClean="0">
              <a:ln/>
            </a:rPr>
            <a:t>Solr</a:t>
          </a:r>
          <a:endParaRPr lang="en-US" sz="6000" b="1" kern="1200" dirty="0">
            <a:ln/>
          </a:endParaRPr>
        </a:p>
      </dsp:txBody>
      <dsp:txXfrm>
        <a:off x="2617026" y="1440617"/>
        <a:ext cx="1947616" cy="1947952"/>
      </dsp:txXfrm>
    </dsp:sp>
    <dsp:sp modelId="{42FFCF9B-7AD5-6C48-906B-39480D8E75B2}">
      <dsp:nvSpPr>
        <dsp:cNvPr id="0" name=""/>
        <dsp:cNvSpPr/>
      </dsp:nvSpPr>
      <dsp:spPr>
        <a:xfrm>
          <a:off x="3060588" y="3587213"/>
          <a:ext cx="222042" cy="222019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50DD44-3730-F740-98BF-75748B30FD18}">
      <dsp:nvSpPr>
        <dsp:cNvPr id="0" name=""/>
        <dsp:cNvSpPr/>
      </dsp:nvSpPr>
      <dsp:spPr>
        <a:xfrm>
          <a:off x="5145416" y="2155160"/>
          <a:ext cx="222042" cy="222019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0056F2-A108-5C4B-AB5A-8CDB971ECCAF}">
      <dsp:nvSpPr>
        <dsp:cNvPr id="0" name=""/>
        <dsp:cNvSpPr/>
      </dsp:nvSpPr>
      <dsp:spPr>
        <a:xfrm>
          <a:off x="4084357" y="3823509"/>
          <a:ext cx="306226" cy="306692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830CC8-7DE6-8048-8529-FD23C79BBABE}">
      <dsp:nvSpPr>
        <dsp:cNvPr id="0" name=""/>
        <dsp:cNvSpPr/>
      </dsp:nvSpPr>
      <dsp:spPr>
        <a:xfrm>
          <a:off x="3122737" y="1346830"/>
          <a:ext cx="222042" cy="222019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A052C1-F9FD-1B4F-950C-B538E4ED5AD7}">
      <dsp:nvSpPr>
        <dsp:cNvPr id="0" name=""/>
        <dsp:cNvSpPr/>
      </dsp:nvSpPr>
      <dsp:spPr>
        <a:xfrm>
          <a:off x="2423839" y="2617414"/>
          <a:ext cx="222042" cy="222019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C088CC-3287-1A4F-B3F2-6DFBA255E30D}">
      <dsp:nvSpPr>
        <dsp:cNvPr id="0" name=""/>
        <dsp:cNvSpPr/>
      </dsp:nvSpPr>
      <dsp:spPr>
        <a:xfrm>
          <a:off x="1352610" y="1534390"/>
          <a:ext cx="1119818" cy="1119945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n/>
            </a:rPr>
            <a:t>HBase</a:t>
          </a:r>
          <a:endParaRPr lang="en-US" sz="1800" b="1" kern="1200" dirty="0">
            <a:ln/>
          </a:endParaRPr>
        </a:p>
      </dsp:txBody>
      <dsp:txXfrm>
        <a:off x="1516604" y="1698402"/>
        <a:ext cx="791830" cy="791921"/>
      </dsp:txXfrm>
    </dsp:sp>
    <dsp:sp modelId="{A976C279-5704-EC4A-B56A-C14C8D9278EF}">
      <dsp:nvSpPr>
        <dsp:cNvPr id="0" name=""/>
        <dsp:cNvSpPr/>
      </dsp:nvSpPr>
      <dsp:spPr>
        <a:xfrm>
          <a:off x="3475858" y="1356675"/>
          <a:ext cx="306226" cy="306692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4E5AAC-F3F6-E24B-B434-F51D62F87984}">
      <dsp:nvSpPr>
        <dsp:cNvPr id="0" name=""/>
        <dsp:cNvSpPr/>
      </dsp:nvSpPr>
      <dsp:spPr>
        <a:xfrm>
          <a:off x="1458264" y="2982196"/>
          <a:ext cx="553694" cy="553819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07CE64-9FC8-8E4D-99A0-F96B58E95338}">
      <dsp:nvSpPr>
        <dsp:cNvPr id="0" name=""/>
        <dsp:cNvSpPr/>
      </dsp:nvSpPr>
      <dsp:spPr>
        <a:xfrm>
          <a:off x="3245285" y="93244"/>
          <a:ext cx="1119818" cy="1119945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n/>
            </a:rPr>
            <a:t>HDFS</a:t>
          </a:r>
          <a:endParaRPr lang="en-US" sz="1800" b="1" kern="1200" dirty="0">
            <a:ln/>
          </a:endParaRPr>
        </a:p>
      </dsp:txBody>
      <dsp:txXfrm>
        <a:off x="3409279" y="257256"/>
        <a:ext cx="791830" cy="791921"/>
      </dsp:txXfrm>
    </dsp:sp>
    <dsp:sp modelId="{D1AB4AAD-05CB-4449-8F71-87C46F5AB895}">
      <dsp:nvSpPr>
        <dsp:cNvPr id="0" name=""/>
        <dsp:cNvSpPr/>
      </dsp:nvSpPr>
      <dsp:spPr>
        <a:xfrm>
          <a:off x="4751050" y="1780532"/>
          <a:ext cx="306226" cy="306692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183210-5D5A-E540-B5CF-D3C3094C0652}">
      <dsp:nvSpPr>
        <dsp:cNvPr id="0" name=""/>
        <dsp:cNvSpPr/>
      </dsp:nvSpPr>
      <dsp:spPr>
        <a:xfrm>
          <a:off x="1247521" y="3641364"/>
          <a:ext cx="222042" cy="222019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D5415D-4EFB-6041-A821-B984AB29E7B0}">
      <dsp:nvSpPr>
        <dsp:cNvPr id="0" name=""/>
        <dsp:cNvSpPr/>
      </dsp:nvSpPr>
      <dsp:spPr>
        <a:xfrm>
          <a:off x="3460038" y="3325318"/>
          <a:ext cx="222042" cy="222019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6D571E-39B2-9D40-A48E-2BBB7574F2AC}">
      <dsp:nvSpPr>
        <dsp:cNvPr id="0" name=""/>
        <dsp:cNvSpPr/>
      </dsp:nvSpPr>
      <dsp:spPr>
        <a:xfrm>
          <a:off x="1758180" y="3543687"/>
          <a:ext cx="1371598" cy="1371597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ln/>
            </a:rPr>
            <a:t>Patience</a:t>
          </a:r>
          <a:endParaRPr lang="en-US" sz="1600" b="1" kern="1200" dirty="0">
            <a:ln/>
          </a:endParaRPr>
        </a:p>
      </dsp:txBody>
      <dsp:txXfrm>
        <a:off x="1959046" y="3744553"/>
        <a:ext cx="969866" cy="969865"/>
      </dsp:txXfrm>
    </dsp:sp>
    <dsp:sp modelId="{B30FC5DB-155A-9E40-BA48-C02CEDE9B3DC}">
      <dsp:nvSpPr>
        <dsp:cNvPr id="0" name=""/>
        <dsp:cNvSpPr/>
      </dsp:nvSpPr>
      <dsp:spPr>
        <a:xfrm>
          <a:off x="5461813" y="2608954"/>
          <a:ext cx="222042" cy="222019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1D773A-AD6B-EB43-989C-7CDF679425FC}">
      <dsp:nvSpPr>
        <dsp:cNvPr id="0" name=""/>
        <dsp:cNvSpPr/>
      </dsp:nvSpPr>
      <dsp:spPr>
        <a:xfrm>
          <a:off x="4917643" y="3097035"/>
          <a:ext cx="1371598" cy="1371597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400" b="1" kern="1200" dirty="0" smtClean="0">
              <a:ln/>
            </a:rPr>
            <a:t>C</a:t>
          </a:r>
          <a:r>
            <a:rPr lang="en-US" sz="1400" b="1" kern="1200" dirty="0" smtClean="0">
              <a:ln/>
            </a:rPr>
            <a:t>arefulness</a:t>
          </a:r>
          <a:endParaRPr lang="en-US" sz="1400" b="1" kern="1200" dirty="0">
            <a:ln/>
          </a:endParaRPr>
        </a:p>
      </dsp:txBody>
      <dsp:txXfrm>
        <a:off x="5118509" y="3297901"/>
        <a:ext cx="969866" cy="969865"/>
      </dsp:txXfrm>
    </dsp:sp>
    <dsp:sp modelId="{5F552ACE-DA52-8949-80C5-B1B20D0BBAB5}">
      <dsp:nvSpPr>
        <dsp:cNvPr id="0" name=""/>
        <dsp:cNvSpPr/>
      </dsp:nvSpPr>
      <dsp:spPr>
        <a:xfrm>
          <a:off x="3563432" y="3863384"/>
          <a:ext cx="222042" cy="222019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82C1A9-82FD-FE44-A1F9-796458591978}">
      <dsp:nvSpPr>
        <dsp:cNvPr id="0" name=""/>
        <dsp:cNvSpPr/>
      </dsp:nvSpPr>
      <dsp:spPr>
        <a:xfrm>
          <a:off x="5426995" y="705576"/>
          <a:ext cx="1772157" cy="1765191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>
              <a:ln/>
            </a:rPr>
            <a:t>Team Collaboration</a:t>
          </a:r>
          <a:endParaRPr lang="en-US" sz="1400" b="1" kern="1200" dirty="0">
            <a:ln/>
          </a:endParaRPr>
        </a:p>
      </dsp:txBody>
      <dsp:txXfrm>
        <a:off x="5686521" y="964082"/>
        <a:ext cx="1253105" cy="1248179"/>
      </dsp:txXfrm>
    </dsp:sp>
    <dsp:sp modelId="{91864FC3-44C0-A647-A86B-D13CDF3D6E3F}">
      <dsp:nvSpPr>
        <dsp:cNvPr id="0" name=""/>
        <dsp:cNvSpPr/>
      </dsp:nvSpPr>
      <dsp:spPr>
        <a:xfrm>
          <a:off x="2250386" y="1312370"/>
          <a:ext cx="222042" cy="222019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5165B5-97FE-DD45-99AA-6ACE11659E3B}">
      <dsp:nvSpPr>
        <dsp:cNvPr id="0" name=""/>
        <dsp:cNvSpPr/>
      </dsp:nvSpPr>
      <dsp:spPr>
        <a:xfrm>
          <a:off x="4835799" y="374077"/>
          <a:ext cx="222042" cy="222019"/>
        </a:xfrm>
        <a:prstGeom prst="ellipse">
          <a:avLst/>
        </a:prstGeom>
        <a:solidFill>
          <a:srgbClr val="7A000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07A8E2-E2A3-0D47-B895-90CDF4F2A32E}" type="datetimeFigureOut">
              <a:rPr lang="en-US"/>
              <a:pPr>
                <a:defRPr/>
              </a:pPr>
              <a:t>12/12/16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F6290B8-8572-B342-BB8C-382FF3B95B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charset="0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charset="0"/>
              </a:defRPr>
            </a:lvl1pPr>
          </a:lstStyle>
          <a:p>
            <a:pPr>
              <a:defRPr/>
            </a:pPr>
            <a:fld id="{B712DD09-9A25-9342-9E01-4405D846AC81}" type="datetimeFigureOut">
              <a:rPr lang="en-US" altLang="zh-CN"/>
              <a:pPr>
                <a:defRPr/>
              </a:pPr>
              <a:t>12/12/16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宋体" charset="0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charset="0"/>
              </a:defRPr>
            </a:lvl1pPr>
          </a:lstStyle>
          <a:p>
            <a:pPr>
              <a:defRPr/>
            </a:pPr>
            <a:fld id="{17F04BC5-F5F5-DA4A-BF95-98BF723AFE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宋体" charset="0"/>
        <a:cs typeface="宋体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宋体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宋体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宋体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宋体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</a:t>
            </a:r>
            <a:r>
              <a:rPr lang="en-US" dirty="0" err="1" smtClean="0"/>
              <a:t>solr</a:t>
            </a:r>
            <a:r>
              <a:rPr lang="en-US" dirty="0" smtClean="0"/>
              <a:t> admin</a:t>
            </a:r>
            <a:r>
              <a:rPr lang="en-US" baseline="0" dirty="0" smtClean="0"/>
              <a:t> interface.</a:t>
            </a:r>
          </a:p>
          <a:p>
            <a:r>
              <a:rPr lang="en-US" baseline="0" dirty="0" smtClean="0"/>
              <a:t>The dash board provides basic functions for users. For example, we could use logging to see the log information for debugging.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Core selector is used to select cores in </a:t>
            </a:r>
            <a:r>
              <a:rPr lang="en-US" baseline="0" dirty="0" err="1" smtClean="0"/>
              <a:t>solr</a:t>
            </a:r>
            <a:r>
              <a:rPr lang="en-US" baseline="0" dirty="0" smtClean="0"/>
              <a:t>. Each core is associated with an index and configurations. In our example, we use </a:t>
            </a:r>
            <a:r>
              <a:rPr lang="en-US" sz="1200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Choose ideal-cs5604f16-fake for querying to</a:t>
            </a:r>
            <a:r>
              <a:rPr lang="en-US" sz="1200" kern="0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show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to use </a:t>
            </a:r>
            <a:r>
              <a:rPr lang="en-US" sz="1200" kern="0" baseline="0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solr</a:t>
            </a:r>
            <a:r>
              <a:rPr lang="en-US" sz="1200" kern="0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notation 3 shows current </a:t>
            </a:r>
            <a:r>
              <a:rPr lang="en-US" sz="1200" kern="0" baseline="0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solr</a:t>
            </a:r>
            <a:r>
              <a:rPr lang="en-US" sz="1200" kern="0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instance information. For example. We have the </a:t>
            </a:r>
            <a:r>
              <a:rPr lang="en-US" sz="1200" kern="0" baseline="0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solr</a:t>
            </a:r>
            <a:r>
              <a:rPr lang="en-US" sz="1200" kern="0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version 4.10.3 and our use oracle </a:t>
            </a:r>
            <a:r>
              <a:rPr lang="en-US" sz="1200" kern="0" baseline="0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jave</a:t>
            </a:r>
            <a:r>
              <a:rPr lang="en-US" sz="1200" kern="0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virtual machine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04BC5-F5F5-DA4A-BF95-98BF723AFEFE}" type="slidenum">
              <a:rPr lang="en-US" altLang="zh-CN" smtClean="0"/>
              <a:pPr>
                <a:defRPr/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539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request</a:t>
            </a:r>
            <a:r>
              <a:rPr lang="en-US" baseline="0" dirty="0" smtClean="0"/>
              <a:t> handler is use to choose what kind of query we want to perform: </a:t>
            </a:r>
            <a:r>
              <a:rPr lang="en-US" baseline="0" dirty="0" err="1" smtClean="0"/>
              <a:t>e.g</a:t>
            </a:r>
            <a:r>
              <a:rPr lang="en-US" baseline="0" dirty="0" smtClean="0"/>
              <a:t>,, /select is used to select items from the index </a:t>
            </a:r>
          </a:p>
          <a:p>
            <a:r>
              <a:rPr lang="en-US" baseline="0" dirty="0" smtClean="0"/>
              <a:t>The notation 5 shows the result information.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04BC5-F5F5-DA4A-BF95-98BF723AFEFE}" type="slidenum">
              <a:rPr lang="en-US" altLang="zh-CN" smtClean="0"/>
              <a:pPr>
                <a:defRPr/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1114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t_month_i</a:t>
            </a:r>
            <a:r>
              <a:rPr lang="en-US" baseline="0" dirty="0" smtClean="0"/>
              <a:t> is an integer from 1 to 12, we use range to focus the month that is between 1 to 5.</a:t>
            </a:r>
          </a:p>
          <a:p>
            <a:r>
              <a:rPr lang="en-US" baseline="0" dirty="0" smtClean="0"/>
              <a:t>The faceted search will match the number 1,2,3,4,5,</a:t>
            </a:r>
          </a:p>
          <a:p>
            <a:r>
              <a:rPr lang="en-US" baseline="0" dirty="0" smtClean="0"/>
              <a:t>As the result 4 shows,  there are total 4 items matching the </a:t>
            </a:r>
            <a:r>
              <a:rPr lang="en-US" baseline="0" dirty="0" err="1" smtClean="0"/>
              <a:t>t_month_i</a:t>
            </a:r>
            <a:r>
              <a:rPr lang="en-US" baseline="0" dirty="0" smtClean="0"/>
              <a:t> filed.</a:t>
            </a:r>
          </a:p>
          <a:p>
            <a:r>
              <a:rPr lang="en-US" baseline="0" dirty="0" smtClean="0"/>
              <a:t>Let us look into the details shown in notation 5.</a:t>
            </a:r>
          </a:p>
          <a:p>
            <a:endParaRPr lang="en-US" baseline="0" dirty="0" smtClean="0"/>
          </a:p>
          <a:p>
            <a:r>
              <a:rPr lang="en-US" baseline="0" dirty="0" smtClean="0"/>
              <a:t>More details on </a:t>
            </a:r>
            <a:r>
              <a:rPr lang="en-US" baseline="0" dirty="0" err="1" smtClean="0"/>
              <a:t>Solr</a:t>
            </a:r>
            <a:r>
              <a:rPr lang="en-US" baseline="0" dirty="0" smtClean="0"/>
              <a:t> use manual is in our final report.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04BC5-F5F5-DA4A-BF95-98BF723AFEFE}" type="slidenum">
              <a:rPr lang="en-US" altLang="zh-CN" smtClean="0"/>
              <a:pPr>
                <a:defRPr/>
              </a:pPr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91714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393700"/>
            <a:ext cx="9144000" cy="1814513"/>
          </a:xfrm>
          <a:prstGeom prst="rect">
            <a:avLst/>
          </a:prstGeom>
          <a:solidFill>
            <a:srgbClr val="7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288088"/>
            <a:ext cx="9144000" cy="0"/>
          </a:xfrm>
          <a:prstGeom prst="line">
            <a:avLst/>
          </a:prstGeom>
          <a:ln w="28575" cmpd="sng">
            <a:solidFill>
              <a:srgbClr val="7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380163"/>
            <a:ext cx="1828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791308" y="3079106"/>
            <a:ext cx="7209692" cy="2856905"/>
          </a:xfrm>
        </p:spPr>
        <p:txBody>
          <a:bodyPr>
            <a:normAutofit/>
          </a:bodyPr>
          <a:lstStyle>
            <a:lvl1pPr marL="0" indent="0" algn="ctr">
              <a:buNone/>
              <a:defRPr sz="2100">
                <a:latin typeface="Arial" charset="0"/>
                <a:ea typeface="Arial" charset="0"/>
                <a:cs typeface="Arial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35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0" y="503859"/>
            <a:ext cx="9144000" cy="170477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554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801688"/>
          </a:xfrm>
          <a:prstGeom prst="rect">
            <a:avLst/>
          </a:prstGeom>
          <a:solidFill>
            <a:srgbClr val="7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288088"/>
            <a:ext cx="9144000" cy="0"/>
          </a:xfrm>
          <a:prstGeom prst="line">
            <a:avLst/>
          </a:prstGeom>
          <a:ln w="28575" cmpd="sng">
            <a:solidFill>
              <a:srgbClr val="7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153988" y="6380163"/>
            <a:ext cx="4418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>
              <a:defRPr/>
            </a:pPr>
            <a:r>
              <a:rPr lang="en-US" altLang="zh-CN" sz="2000" b="1" dirty="0" smtClean="0">
                <a:latin typeface="Arial" charset="0"/>
                <a:ea typeface="Arial" charset="0"/>
                <a:cs typeface="Arial" charset="0"/>
              </a:rPr>
              <a:t>Solr</a:t>
            </a:r>
            <a:r>
              <a:rPr lang="zh-CN" altLang="en-US" sz="2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zh-CN" sz="2000" b="1" dirty="0" smtClean="0"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zh-CN" altLang="en-US" sz="2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zh-CN" sz="2000" b="1" dirty="0" smtClean="0">
                <a:latin typeface="Arial" charset="0"/>
                <a:ea typeface="Arial" charset="0"/>
                <a:cs typeface="Arial" charset="0"/>
              </a:rPr>
              <a:t>Final</a:t>
            </a:r>
            <a:r>
              <a:rPr lang="zh-CN" altLang="en-US" sz="2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zh-CN" sz="2000" b="1" dirty="0" smtClean="0">
                <a:latin typeface="Arial" charset="0"/>
                <a:ea typeface="Arial" charset="0"/>
                <a:cs typeface="Arial" charset="0"/>
              </a:rPr>
              <a:t>Presentation</a:t>
            </a:r>
          </a:p>
        </p:txBody>
      </p:sp>
      <p:pic>
        <p:nvPicPr>
          <p:cNvPr id="7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380163"/>
            <a:ext cx="1828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099" y="1139483"/>
            <a:ext cx="8271803" cy="49236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286" y="0"/>
            <a:ext cx="8876714" cy="801859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0"/>
          </p:nvPr>
        </p:nvSpPr>
        <p:spPr>
          <a:xfrm>
            <a:off x="6945313" y="5830888"/>
            <a:ext cx="2057400" cy="365125"/>
          </a:xfrm>
        </p:spPr>
        <p:txBody>
          <a:bodyPr/>
          <a:lstStyle>
            <a:lvl1pPr>
              <a:defRPr sz="1400" b="1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33DE3087-8E0F-4F4C-A2B6-0AA1A0F480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84004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宋体" charset="0"/>
              </a:defRPr>
            </a:lvl1pPr>
          </a:lstStyle>
          <a:p>
            <a:pPr>
              <a:defRPr/>
            </a:pPr>
            <a:fld id="{D2789794-C58C-4944-B407-B25C911BCA08}" type="datetime1">
              <a:rPr lang="en-US" altLang="zh-CN"/>
              <a:pPr>
                <a:defRPr/>
              </a:pPr>
              <a:t>12/12/16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宋体" charset="0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宋体" charset="0"/>
              </a:defRPr>
            </a:lvl1pPr>
          </a:lstStyle>
          <a:p>
            <a:pPr>
              <a:defRPr/>
            </a:pPr>
            <a:fld id="{83E0A8DE-BF9E-F749-AFA0-5BF52E1D64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宋体" charset="0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宋体" charset="0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宋体" charset="0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宋体" charset="0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宋体" charset="0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+mn-lt"/>
          <a:ea typeface="宋体" charset="0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宋体" charset="0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000" kern="1200">
          <a:solidFill>
            <a:schemeClr val="tx1"/>
          </a:solidFill>
          <a:latin typeface="+mn-lt"/>
          <a:ea typeface="宋体" charset="0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宋体" charset="0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宋体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ctrTitle"/>
          </p:nvPr>
        </p:nvSpPr>
        <p:spPr>
          <a:xfrm>
            <a:off x="0" y="403225"/>
            <a:ext cx="9144000" cy="1581150"/>
          </a:xfrm>
        </p:spPr>
        <p:txBody>
          <a:bodyPr/>
          <a:lstStyle/>
          <a:p>
            <a:pPr eaLnBrk="1" hangingPunct="1"/>
            <a:r>
              <a:rPr lang="en-US" altLang="en-US" sz="3200" b="1">
                <a:ea typeface="宋体" charset="-122"/>
              </a:rPr>
              <a:t>CS 5604 Information Storage and Retrieval</a:t>
            </a:r>
            <a:br>
              <a:rPr lang="en-US" altLang="en-US" sz="3200" b="1">
                <a:ea typeface="宋体" charset="-122"/>
              </a:rPr>
            </a:br>
            <a:r>
              <a:rPr lang="en-US" altLang="en-US" sz="2000" b="1">
                <a:ea typeface="宋体" charset="-122"/>
              </a:rPr>
              <a:t/>
            </a:r>
            <a:br>
              <a:rPr lang="en-US" altLang="en-US" sz="2000" b="1">
                <a:ea typeface="宋体" charset="-122"/>
              </a:rPr>
            </a:br>
            <a:r>
              <a:rPr lang="en-US" altLang="en-US" sz="3200" b="1">
                <a:ea typeface="宋体" charset="-122"/>
              </a:rPr>
              <a:t>Solr Team Final Presentation</a:t>
            </a:r>
            <a:endParaRPr kumimoji="0" lang="en-US" altLang="zh-CN" sz="3200" b="1">
              <a:ea typeface="宋体" charset="-122"/>
            </a:endParaRPr>
          </a:p>
        </p:txBody>
      </p:sp>
      <p:sp>
        <p:nvSpPr>
          <p:cNvPr id="6146" name="Subtitle 2"/>
          <p:cNvSpPr>
            <a:spLocks noGrp="1"/>
          </p:cNvSpPr>
          <p:nvPr>
            <p:ph type="subTitle" idx="4294967295"/>
          </p:nvPr>
        </p:nvSpPr>
        <p:spPr>
          <a:xfrm>
            <a:off x="490538" y="2559050"/>
            <a:ext cx="8162925" cy="3668713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2400">
                <a:latin typeface="Arial" charset="0"/>
                <a:ea typeface="宋体" charset="-122"/>
              </a:rPr>
              <a:t>Presenters: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2000">
                <a:latin typeface="Arial" charset="0"/>
                <a:ea typeface="宋体" charset="-122"/>
              </a:rPr>
              <a:t>Liuqing Li,  Ye</a:t>
            </a:r>
            <a:r>
              <a:rPr kumimoji="0" lang="zh-CN" altLang="en-US" sz="2000">
                <a:latin typeface="Arial" charset="0"/>
                <a:ea typeface="宋体" charset="-122"/>
              </a:rPr>
              <a:t> </a:t>
            </a:r>
            <a:r>
              <a:rPr kumimoji="0" lang="en-US" altLang="zh-CN" sz="2000">
                <a:latin typeface="Arial" charset="0"/>
                <a:ea typeface="宋体" charset="-122"/>
              </a:rPr>
              <a:t>Wang,  Anusha Pillai,  Ke Tian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2000">
                <a:latin typeface="Arial" charset="0"/>
                <a:ea typeface="宋体" charset="-122"/>
              </a:rPr>
              <a:t>{liuqing, yewang16, anusha89, ketian} @vt.edu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endParaRPr kumimoji="0" lang="en-US" altLang="zh-CN" sz="1000">
              <a:latin typeface="Arial" charset="0"/>
              <a:ea typeface="宋体" charset="-122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2400">
                <a:latin typeface="Arial" charset="0"/>
                <a:ea typeface="宋体" charset="-122"/>
              </a:rPr>
              <a:t>Instructor: 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2000">
                <a:latin typeface="Arial" charset="0"/>
                <a:ea typeface="宋体" charset="-122"/>
              </a:rPr>
              <a:t>Dr. Edward A. Fox</a:t>
            </a:r>
            <a:endParaRPr kumimoji="0" lang="en-US" altLang="zh-CN" sz="1800">
              <a:latin typeface="Arial" charset="0"/>
              <a:ea typeface="宋体" charset="-122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endParaRPr kumimoji="0" lang="en-US" altLang="zh-CN" sz="2000">
              <a:latin typeface="Arial" charset="0"/>
              <a:ea typeface="宋体" charset="-122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2000">
                <a:latin typeface="Arial" charset="0"/>
                <a:ea typeface="宋体" charset="-122"/>
              </a:rPr>
              <a:t>Virginia Polytechnic Institute and State University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2000">
                <a:latin typeface="Arial" charset="0"/>
                <a:ea typeface="宋体" charset="-122"/>
              </a:rPr>
              <a:t>Blacksburg, VA, 24061 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kumimoji="0" lang="en-US" altLang="zh-CN" sz="2000">
                <a:latin typeface="Arial" charset="0"/>
                <a:ea typeface="宋体" charset="-122"/>
              </a:rPr>
              <a:t>December 6, 2016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endParaRPr kumimoji="0" lang="en-US" altLang="zh-CN" sz="2000">
              <a:latin typeface="Arial" charset="0"/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smtClean="0">
                <a:cs typeface="+mn-cs"/>
              </a:rPr>
              <a:t>Purpose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P</a:t>
            </a:r>
            <a:r>
              <a:rPr kumimoji="0" lang="en-US" altLang="zh-CN" dirty="0" smtClean="0"/>
              <a:t>rocess </a:t>
            </a:r>
            <a:r>
              <a:rPr kumimoji="0" lang="en-US" altLang="zh-CN" dirty="0"/>
              <a:t>a continuous stream of </a:t>
            </a:r>
            <a:r>
              <a:rPr kumimoji="0" lang="en-US" altLang="zh-CN" dirty="0" err="1"/>
              <a:t>HBase</a:t>
            </a:r>
            <a:r>
              <a:rPr kumimoji="0" lang="en-US" altLang="zh-CN" dirty="0"/>
              <a:t> cell updates into live search </a:t>
            </a:r>
            <a:r>
              <a:rPr kumimoji="0" lang="en-US" altLang="zh-CN" dirty="0" smtClean="0"/>
              <a:t>indexes (Near Real-Time, NRT Indexing)</a:t>
            </a:r>
            <a:endParaRPr kumimoji="0" lang="en-US" altLang="zh-CN" dirty="0"/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 smtClean="0"/>
              <a:t>Solve the problem of frequent inserts, deletes and updates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smtClean="0">
                <a:cs typeface="+mn-cs"/>
              </a:rPr>
              <a:t>How does it work?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 smtClean="0"/>
              <a:t>Enabling </a:t>
            </a:r>
            <a:r>
              <a:rPr kumimoji="0" lang="en-US" altLang="zh-CN" dirty="0" err="1" smtClean="0"/>
              <a:t>HBase</a:t>
            </a:r>
            <a:r>
              <a:rPr kumimoji="0" lang="en-US" altLang="zh-CN" dirty="0" smtClean="0"/>
              <a:t> replication (</a:t>
            </a:r>
            <a:r>
              <a:rPr kumimoji="0" lang="en-US" altLang="zh-CN" dirty="0" err="1" smtClean="0"/>
              <a:t>columnfamily</a:t>
            </a:r>
            <a:r>
              <a:rPr kumimoji="0" lang="en-US" altLang="zh-CN" dirty="0" smtClean="0"/>
              <a:t>)</a:t>
            </a:r>
            <a:endParaRPr kumimoji="0" lang="en-US" altLang="zh-CN" dirty="0"/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Pointing an </a:t>
            </a:r>
            <a:r>
              <a:rPr kumimoji="0" lang="en-US" altLang="zh-CN" dirty="0" smtClean="0"/>
              <a:t>NRT Indexer Service </a:t>
            </a:r>
            <a:r>
              <a:rPr kumimoji="0" lang="en-US" altLang="zh-CN" dirty="0"/>
              <a:t>at an </a:t>
            </a:r>
            <a:r>
              <a:rPr kumimoji="0" lang="en-US" altLang="zh-CN" dirty="0" err="1"/>
              <a:t>HBase</a:t>
            </a:r>
            <a:r>
              <a:rPr kumimoji="0" lang="en-US" altLang="zh-CN" dirty="0"/>
              <a:t> </a:t>
            </a:r>
            <a:r>
              <a:rPr kumimoji="0" lang="en-US" altLang="zh-CN" dirty="0" smtClean="0"/>
              <a:t>table</a:t>
            </a:r>
            <a:endParaRPr kumimoji="0" lang="en-US" altLang="zh-CN" dirty="0"/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Starting an </a:t>
            </a:r>
            <a:r>
              <a:rPr kumimoji="0" lang="en-US" altLang="zh-CN" dirty="0" smtClean="0"/>
              <a:t>NRT </a:t>
            </a:r>
            <a:r>
              <a:rPr kumimoji="0" lang="en-US" altLang="zh-CN" dirty="0"/>
              <a:t>Indexer </a:t>
            </a:r>
            <a:r>
              <a:rPr kumimoji="0" lang="en-US" altLang="zh-CN" dirty="0" smtClean="0"/>
              <a:t>Service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smtClean="0"/>
              <a:t>Our work</a:t>
            </a:r>
            <a:r>
              <a:rPr kumimoji="0" lang="en-US" altLang="zh-CN" dirty="0"/>
              <a:t/>
            </a:r>
            <a:br>
              <a:rPr kumimoji="0" lang="en-US" altLang="zh-CN" dirty="0"/>
            </a:br>
            <a:endParaRPr kumimoji="0" lang="en-US" altLang="zh-CN" dirty="0">
              <a:cs typeface="+mn-cs"/>
            </a:endParaRPr>
          </a:p>
        </p:txBody>
      </p:sp>
      <p:sp>
        <p:nvSpPr>
          <p:cNvPr id="717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CN" dirty="0">
                <a:solidFill>
                  <a:prstClr val="white"/>
                </a:solidFill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Incremental Indexing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6945313" y="5830888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1400" dirty="0" smtClean="0">
                <a:solidFill>
                  <a:srgbClr val="898989"/>
                </a:solidFill>
                <a:latin typeface="Arial" charset="0"/>
              </a:rPr>
              <a:t>8</a:t>
            </a:r>
            <a:endParaRPr kumimoji="0" lang="en-US" altLang="zh-CN" sz="1400" dirty="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5" name="Shape 89"/>
          <p:cNvSpPr txBox="1"/>
          <p:nvPr/>
        </p:nvSpPr>
        <p:spPr>
          <a:xfrm>
            <a:off x="436562" y="5492789"/>
            <a:ext cx="8101025" cy="703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://</a:t>
            </a:r>
            <a:r>
              <a:rPr lang="en-US" sz="1400" kern="0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www.cloudera.com</a:t>
            </a:r>
            <a:r>
              <a:rPr lang="en-US" sz="1400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/documentation/enterprise/5-6-x/topics/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kern="0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search_config_hbase_indexer_for_search.html</a:t>
            </a:r>
            <a:endParaRPr lang="en-US"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28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>
                <a:solidFill>
                  <a:prstClr val="white"/>
                </a:solidFill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Incremental Indexing</a:t>
            </a:r>
            <a:endParaRPr kumimoji="0" lang="en-US" altLang="zh-CN" dirty="0">
              <a:ea typeface="宋体" charset="-122"/>
            </a:endParaRPr>
          </a:p>
        </p:txBody>
      </p:sp>
      <p:graphicFrame>
        <p:nvGraphicFramePr>
          <p:cNvPr id="13" name="Shape 278"/>
          <p:cNvGraphicFramePr/>
          <p:nvPr>
            <p:extLst>
              <p:ext uri="{D42A27DB-BD31-4B8C-83A1-F6EECF244321}">
                <p14:modId xmlns:p14="http://schemas.microsoft.com/office/powerpoint/2010/main" val="1921703781"/>
              </p:ext>
            </p:extLst>
          </p:nvPr>
        </p:nvGraphicFramePr>
        <p:xfrm>
          <a:off x="436552" y="1139825"/>
          <a:ext cx="4852140" cy="27432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852140"/>
              </a:tblGrid>
              <a:tr h="217305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 Create and check the NRT indexer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pic>
        <p:nvPicPr>
          <p:cNvPr id="6" name="Shape 123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2847" y="1584632"/>
            <a:ext cx="7465609" cy="141977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7" name="Shape 124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9432" y="3198025"/>
            <a:ext cx="5892437" cy="265654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6945313" y="5830888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1400" dirty="0" smtClean="0">
                <a:solidFill>
                  <a:srgbClr val="898989"/>
                </a:solidFill>
                <a:latin typeface="Arial" charset="0"/>
              </a:rPr>
              <a:t>9</a:t>
            </a:r>
            <a:endParaRPr kumimoji="0" lang="en-US" altLang="zh-CN" sz="1400" dirty="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15" name="Shape 201"/>
          <p:cNvSpPr/>
          <p:nvPr/>
        </p:nvSpPr>
        <p:spPr>
          <a:xfrm>
            <a:off x="1492898" y="1992628"/>
            <a:ext cx="5562810" cy="182880"/>
          </a:xfrm>
          <a:prstGeom prst="rect">
            <a:avLst/>
          </a:prstGeom>
          <a:noFill/>
          <a:ln w="19050" cap="flat" cmpd="sng">
            <a:solidFill>
              <a:srgbClr val="7A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201"/>
          <p:cNvSpPr/>
          <p:nvPr/>
        </p:nvSpPr>
        <p:spPr>
          <a:xfrm>
            <a:off x="4746843" y="2369126"/>
            <a:ext cx="3474720" cy="182880"/>
          </a:xfrm>
          <a:prstGeom prst="rect">
            <a:avLst/>
          </a:prstGeom>
          <a:noFill/>
          <a:ln w="19050" cap="flat" cmpd="sng">
            <a:solidFill>
              <a:srgbClr val="7A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47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Shape 278"/>
          <p:cNvGraphicFramePr/>
          <p:nvPr>
            <p:extLst>
              <p:ext uri="{D42A27DB-BD31-4B8C-83A1-F6EECF244321}">
                <p14:modId xmlns:p14="http://schemas.microsoft.com/office/powerpoint/2010/main" val="1334101634"/>
              </p:ext>
            </p:extLst>
          </p:nvPr>
        </p:nvGraphicFramePr>
        <p:xfrm>
          <a:off x="436552" y="1146822"/>
          <a:ext cx="4852140" cy="27432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852140"/>
              </a:tblGrid>
              <a:tr h="217305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 Restart the </a:t>
                      </a:r>
                      <a:r>
                        <a:rPr lang="en-US" b="1" baseline="0" dirty="0" err="1" smtClean="0">
                          <a:solidFill>
                            <a:schemeClr val="bg1"/>
                          </a:solidFill>
                        </a:rPr>
                        <a:t>HBase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1" baseline="0" dirty="0" err="1" smtClean="0">
                          <a:solidFill>
                            <a:schemeClr val="bg1"/>
                          </a:solidFill>
                        </a:rPr>
                        <a:t>Solr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Indexer service 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>
                <a:solidFill>
                  <a:prstClr val="white"/>
                </a:solidFill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Incremental Indexing</a:t>
            </a:r>
            <a:endParaRPr kumimoji="0" lang="en-US" altLang="zh-CN" dirty="0">
              <a:ea typeface="宋体" charset="-122"/>
            </a:endParaRPr>
          </a:p>
        </p:txBody>
      </p:sp>
      <p:pic>
        <p:nvPicPr>
          <p:cNvPr id="4" name="Shape 125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7758" y="2885855"/>
            <a:ext cx="4614219" cy="93743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5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4549" y="1836281"/>
            <a:ext cx="2530173" cy="400610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6" name="Shape 102"/>
          <p:cNvSpPr txBox="1"/>
          <p:nvPr/>
        </p:nvSpPr>
        <p:spPr>
          <a:xfrm>
            <a:off x="1188418" y="2406520"/>
            <a:ext cx="3516932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7A0000"/>
                </a:solidFill>
              </a:rPr>
              <a:t>Restart the service in VC</a:t>
            </a:r>
            <a:endParaRPr lang="en-US" sz="1800" b="1" dirty="0">
              <a:solidFill>
                <a:srgbClr val="7A0000"/>
              </a:solidFill>
            </a:endParaRPr>
          </a:p>
        </p:txBody>
      </p:sp>
      <p:sp>
        <p:nvSpPr>
          <p:cNvPr id="7" name="Shape 102"/>
          <p:cNvSpPr txBox="1"/>
          <p:nvPr/>
        </p:nvSpPr>
        <p:spPr>
          <a:xfrm>
            <a:off x="5371169" y="1387182"/>
            <a:ext cx="3516932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7A0000"/>
                </a:solidFill>
              </a:rPr>
              <a:t>Restart the service in HC</a:t>
            </a:r>
            <a:endParaRPr lang="en-US" sz="1800" b="1" dirty="0">
              <a:solidFill>
                <a:srgbClr val="7A0000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6945313" y="5830888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1400" smtClean="0">
                <a:solidFill>
                  <a:srgbClr val="898989"/>
                </a:solidFill>
                <a:latin typeface="Arial" charset="0"/>
              </a:rPr>
              <a:t>10</a:t>
            </a:r>
            <a:endParaRPr kumimoji="0" lang="en-US" altLang="zh-CN" sz="1400" dirty="0">
              <a:solidFill>
                <a:srgbClr val="89898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63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 smtClean="0"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</a:t>
            </a:r>
            <a:r>
              <a:rPr kumimoji="0" lang="en-US" altLang="zh-CN" sz="2400" dirty="0" smtClean="0">
                <a:solidFill>
                  <a:prstClr val="white"/>
                </a:solidFill>
                <a:ea typeface="宋体" charset="-122"/>
              </a:rPr>
              <a:t>Incremental Indexing</a:t>
            </a:r>
            <a:endParaRPr kumimoji="0" lang="en-US" altLang="zh-CN" dirty="0">
              <a:ea typeface="宋体" charset="-122"/>
            </a:endParaRPr>
          </a:p>
        </p:txBody>
      </p:sp>
      <p:pic>
        <p:nvPicPr>
          <p:cNvPr id="8" name="Shape 134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l="1239" r="1161" b="26761"/>
          <a:stretch/>
        </p:blipFill>
        <p:spPr>
          <a:xfrm>
            <a:off x="436551" y="1700664"/>
            <a:ext cx="7604931" cy="228553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9" name="Shape 135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b="2794"/>
          <a:stretch/>
        </p:blipFill>
        <p:spPr>
          <a:xfrm>
            <a:off x="3024217" y="2173574"/>
            <a:ext cx="5618987" cy="362987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6945313" y="5830888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1400" dirty="0" smtClean="0">
                <a:solidFill>
                  <a:srgbClr val="898989"/>
                </a:solidFill>
                <a:latin typeface="Arial" charset="0"/>
              </a:rPr>
              <a:t>11</a:t>
            </a:r>
            <a:endParaRPr kumimoji="0" lang="en-US" altLang="zh-CN" sz="1400" dirty="0">
              <a:solidFill>
                <a:srgbClr val="898989"/>
              </a:solidFill>
              <a:latin typeface="Arial" charset="0"/>
            </a:endParaRPr>
          </a:p>
        </p:txBody>
      </p:sp>
      <p:graphicFrame>
        <p:nvGraphicFramePr>
          <p:cNvPr id="13" name="Shape 278"/>
          <p:cNvGraphicFramePr/>
          <p:nvPr>
            <p:extLst>
              <p:ext uri="{D42A27DB-BD31-4B8C-83A1-F6EECF244321}">
                <p14:modId xmlns:p14="http://schemas.microsoft.com/office/powerpoint/2010/main" val="562776654"/>
              </p:ext>
            </p:extLst>
          </p:nvPr>
        </p:nvGraphicFramePr>
        <p:xfrm>
          <a:off x="436552" y="1139825"/>
          <a:ext cx="4852140" cy="27432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852140"/>
              </a:tblGrid>
              <a:tr h="217305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 Create and check the NRT indexer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chemeClr val="bg1">
                            <a:lumMod val="85000"/>
                          </a:schemeClr>
                        </a:gs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5" name="Shape 278"/>
          <p:cNvGraphicFramePr/>
          <p:nvPr>
            <p:extLst>
              <p:ext uri="{D42A27DB-BD31-4B8C-83A1-F6EECF244321}">
                <p14:modId xmlns:p14="http://schemas.microsoft.com/office/powerpoint/2010/main" val="2146389064"/>
              </p:ext>
            </p:extLst>
          </p:nvPr>
        </p:nvGraphicFramePr>
        <p:xfrm>
          <a:off x="436552" y="1139824"/>
          <a:ext cx="4855464" cy="27432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855464"/>
              </a:tblGrid>
              <a:tr h="185481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 Check the results in </a:t>
                      </a:r>
                      <a:r>
                        <a:rPr lang="en-US" b="1" baseline="0" dirty="0" err="1" smtClean="0">
                          <a:solidFill>
                            <a:schemeClr val="bg1"/>
                          </a:solidFill>
                        </a:rPr>
                        <a:t>HBase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and </a:t>
                      </a:r>
                      <a:r>
                        <a:rPr lang="en-US" b="1" baseline="0" dirty="0" err="1" smtClean="0">
                          <a:solidFill>
                            <a:schemeClr val="bg1"/>
                          </a:solidFill>
                        </a:rPr>
                        <a:t>Solr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Admin UI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sp>
        <p:nvSpPr>
          <p:cNvPr id="16" name="Shape 201"/>
          <p:cNvSpPr/>
          <p:nvPr/>
        </p:nvSpPr>
        <p:spPr>
          <a:xfrm>
            <a:off x="526385" y="2828975"/>
            <a:ext cx="2501628" cy="1005840"/>
          </a:xfrm>
          <a:prstGeom prst="rect">
            <a:avLst/>
          </a:prstGeom>
          <a:noFill/>
          <a:ln w="12700" cap="flat" cmpd="sng">
            <a:solidFill>
              <a:srgbClr val="7A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201"/>
          <p:cNvSpPr/>
          <p:nvPr/>
        </p:nvSpPr>
        <p:spPr>
          <a:xfrm>
            <a:off x="5165940" y="3819824"/>
            <a:ext cx="1909417" cy="1846457"/>
          </a:xfrm>
          <a:prstGeom prst="rect">
            <a:avLst/>
          </a:prstGeom>
          <a:noFill/>
          <a:ln w="12700" cap="flat" cmpd="sng">
            <a:solidFill>
              <a:srgbClr val="7A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3" name="Elbow Connector 2"/>
          <p:cNvCxnSpPr>
            <a:stCxn id="16" idx="2"/>
            <a:endCxn id="17" idx="2"/>
          </p:cNvCxnSpPr>
          <p:nvPr/>
        </p:nvCxnSpPr>
        <p:spPr>
          <a:xfrm rot="16200000" flipH="1">
            <a:off x="3033191" y="2578823"/>
            <a:ext cx="1831466" cy="4343450"/>
          </a:xfrm>
          <a:prstGeom prst="bentConnector3">
            <a:avLst>
              <a:gd name="adj1" fmla="val 117393"/>
            </a:avLst>
          </a:prstGeom>
          <a:ln w="12700">
            <a:solidFill>
              <a:srgbClr val="7A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8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6563" y="1139825"/>
            <a:ext cx="8270875" cy="4922838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Types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b="1" dirty="0"/>
              <a:t>Textual similarity based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Collaborative filtering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More Like This Component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Identifies similar documents to search result documents.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Can be configured as a </a:t>
            </a:r>
            <a:r>
              <a:rPr kumimoji="0" lang="en-US" altLang="zh-CN" b="1" dirty="0"/>
              <a:t>request handler </a:t>
            </a:r>
            <a:r>
              <a:rPr kumimoji="0" lang="en-US" altLang="zh-CN" dirty="0"/>
              <a:t>or search component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Uses term vectors to compute similarity.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Term vector can be calculated during query runtime or precomputed during indexing 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Extracts highest matching terms based on </a:t>
            </a:r>
            <a:r>
              <a:rPr kumimoji="0" lang="en-US" altLang="zh-CN" dirty="0" err="1"/>
              <a:t>tf-idf</a:t>
            </a:r>
            <a:r>
              <a:rPr kumimoji="0" lang="en-US" altLang="zh-CN" dirty="0"/>
              <a:t> similarity</a:t>
            </a:r>
          </a:p>
          <a:p>
            <a:pPr eaLnBrk="1" hangingPunct="1">
              <a:lnSpc>
                <a:spcPct val="100000"/>
              </a:lnSpc>
              <a:defRPr/>
            </a:pPr>
            <a:endParaRPr kumimoji="0" lang="en-US" altLang="zh-CN" dirty="0"/>
          </a:p>
        </p:txBody>
      </p:sp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Recommendation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6945313" y="5830888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1400" dirty="0">
                <a:solidFill>
                  <a:srgbClr val="898989"/>
                </a:solidFill>
                <a:latin typeface="Arial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03004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6563" y="1139825"/>
            <a:ext cx="8270875" cy="4922838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err="1"/>
              <a:t>schema.xml</a:t>
            </a:r>
            <a:endParaRPr kumimoji="0" lang="en-US" altLang="zh-CN" dirty="0"/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Set stored = true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Set </a:t>
            </a:r>
            <a:r>
              <a:rPr kumimoji="0" lang="en-US" altLang="zh-CN" dirty="0" err="1"/>
              <a:t>termVectors</a:t>
            </a:r>
            <a:r>
              <a:rPr kumimoji="0" lang="en-US" altLang="zh-CN" dirty="0"/>
              <a:t> = true (for </a:t>
            </a:r>
            <a:r>
              <a:rPr kumimoji="0" lang="en-US" altLang="zh-CN" dirty="0" err="1"/>
              <a:t>calcalating</a:t>
            </a:r>
            <a:r>
              <a:rPr kumimoji="0" lang="en-US" altLang="zh-CN" dirty="0"/>
              <a:t> </a:t>
            </a:r>
            <a:r>
              <a:rPr kumimoji="0" lang="en-US" altLang="zh-CN" dirty="0" err="1"/>
              <a:t>tf-idf</a:t>
            </a:r>
            <a:r>
              <a:rPr kumimoji="0" lang="en-US" altLang="zh-CN" dirty="0"/>
              <a:t>)</a:t>
            </a:r>
          </a:p>
          <a:p>
            <a:pPr lvl="2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After making changes, </a:t>
            </a:r>
            <a:r>
              <a:rPr kumimoji="0" lang="en-US" altLang="zh-CN" dirty="0" err="1"/>
              <a:t>reindexing</a:t>
            </a:r>
            <a:r>
              <a:rPr kumimoji="0" lang="en-US" altLang="zh-CN" dirty="0"/>
              <a:t> is mandatory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err="1"/>
              <a:t>solrconfig.xml</a:t>
            </a:r>
            <a:endParaRPr kumimoji="0" lang="en-US" altLang="zh-CN" dirty="0"/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Enable </a:t>
            </a:r>
            <a:r>
              <a:rPr kumimoji="0" lang="en-US" altLang="zh-CN" dirty="0" err="1"/>
              <a:t>mlt</a:t>
            </a:r>
            <a:endParaRPr kumimoji="0" lang="en-US" altLang="zh-CN" dirty="0"/>
          </a:p>
          <a:p>
            <a:pPr lvl="1" eaLnBrk="1" hangingPunct="1">
              <a:lnSpc>
                <a:spcPct val="100000"/>
              </a:lnSpc>
              <a:defRPr/>
            </a:pPr>
            <a:endParaRPr kumimoji="0" lang="en-US" altLang="zh-CN" dirty="0"/>
          </a:p>
          <a:p>
            <a:pPr lvl="1" eaLnBrk="1" hangingPunct="1">
              <a:lnSpc>
                <a:spcPct val="100000"/>
              </a:lnSpc>
              <a:defRPr/>
            </a:pPr>
            <a:endParaRPr kumimoji="0" lang="en-US" altLang="zh-CN" dirty="0"/>
          </a:p>
          <a:p>
            <a:pPr lvl="1" eaLnBrk="1" hangingPunct="1">
              <a:lnSpc>
                <a:spcPct val="100000"/>
              </a:lnSpc>
              <a:defRPr/>
            </a:pPr>
            <a:endParaRPr kumimoji="0" lang="en-US" altLang="zh-CN" dirty="0"/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Define other configuration parameters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e.g., </a:t>
            </a:r>
            <a:r>
              <a:rPr kumimoji="0" lang="en-US" altLang="zh-CN" dirty="0" err="1"/>
              <a:t>mlt.fl</a:t>
            </a:r>
            <a:r>
              <a:rPr kumimoji="0" lang="en-US" altLang="zh-CN" dirty="0"/>
              <a:t>, </a:t>
            </a:r>
            <a:r>
              <a:rPr kumimoji="0" lang="en-US" altLang="zh-CN" dirty="0" err="1"/>
              <a:t>mlt.mintf</a:t>
            </a:r>
            <a:r>
              <a:rPr kumimoji="0" lang="en-US" altLang="zh-CN" dirty="0"/>
              <a:t>, </a:t>
            </a:r>
            <a:r>
              <a:rPr kumimoji="0" lang="en-US" altLang="zh-CN" dirty="0" err="1"/>
              <a:t>mlt.mindf</a:t>
            </a:r>
            <a:r>
              <a:rPr kumimoji="0" lang="en-US" altLang="zh-CN" dirty="0"/>
              <a:t>, </a:t>
            </a:r>
            <a:r>
              <a:rPr kumimoji="0" lang="en-US" altLang="zh-CN" dirty="0" err="1"/>
              <a:t>mlt.maxdf</a:t>
            </a:r>
            <a:r>
              <a:rPr kumimoji="0" lang="en-US" altLang="zh-CN" dirty="0"/>
              <a:t>, </a:t>
            </a:r>
            <a:r>
              <a:rPr kumimoji="0" lang="en-US" altLang="zh-CN" dirty="0" err="1"/>
              <a:t>mlt.qf</a:t>
            </a:r>
            <a:endParaRPr kumimoji="0" lang="en-US" altLang="zh-CN" dirty="0"/>
          </a:p>
          <a:p>
            <a:pPr eaLnBrk="1" hangingPunct="1">
              <a:lnSpc>
                <a:spcPct val="100000"/>
              </a:lnSpc>
              <a:defRPr/>
            </a:pPr>
            <a:endParaRPr kumimoji="0" lang="en-US" altLang="zh-CN" dirty="0"/>
          </a:p>
        </p:txBody>
      </p:sp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Recommendation</a:t>
            </a:r>
            <a:endParaRPr kumimoji="0" lang="en-US" altLang="zh-CN" dirty="0">
              <a:ea typeface="宋体" charset="-12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786" y="3853350"/>
            <a:ext cx="6303959" cy="1296700"/>
          </a:xfrm>
          <a:prstGeom prst="rect">
            <a:avLst/>
          </a:prstGeom>
          <a:ln>
            <a:solidFill>
              <a:srgbClr val="7A0000"/>
            </a:solidFill>
            <a:prstDash val="dash"/>
          </a:ln>
        </p:spPr>
      </p:pic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6945313" y="5830888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1400" dirty="0">
                <a:solidFill>
                  <a:srgbClr val="898989"/>
                </a:solidFill>
                <a:latin typeface="Arial" charset="0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6998270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6563" y="1139825"/>
            <a:ext cx="8270875" cy="4922838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smtClean="0"/>
              <a:t>Request Handler</a:t>
            </a:r>
          </a:p>
        </p:txBody>
      </p:sp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 smtClean="0"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</a:t>
            </a:r>
            <a:r>
              <a:rPr kumimoji="0" lang="en-US" altLang="zh-CN" sz="2400" dirty="0" smtClean="0">
                <a:solidFill>
                  <a:prstClr val="white"/>
                </a:solidFill>
                <a:ea typeface="宋体" charset="-122"/>
              </a:rPr>
              <a:t>Recommendation</a:t>
            </a:r>
            <a:endParaRPr kumimoji="0" lang="en-US" altLang="zh-CN" dirty="0">
              <a:ea typeface="宋体" charset="-122"/>
            </a:endParaRPr>
          </a:p>
        </p:txBody>
      </p:sp>
      <p:pic>
        <p:nvPicPr>
          <p:cNvPr id="5" name="Shape 157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6541" y="1863633"/>
            <a:ext cx="2481755" cy="3629155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</p:pic>
      <p:pic>
        <p:nvPicPr>
          <p:cNvPr id="6" name="Shape 160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l="2188" r="3471"/>
          <a:stretch/>
        </p:blipFill>
        <p:spPr>
          <a:xfrm>
            <a:off x="3387540" y="2693644"/>
            <a:ext cx="5212325" cy="1815200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</p:pic>
      <p:sp>
        <p:nvSpPr>
          <p:cNvPr id="7" name="Shape 89"/>
          <p:cNvSpPr txBox="1"/>
          <p:nvPr/>
        </p:nvSpPr>
        <p:spPr>
          <a:xfrm>
            <a:off x="436562" y="5492789"/>
            <a:ext cx="8101026" cy="703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Link: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drive.google.com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open?id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=0B2iasHDgHqGyYUk0R3RkVktkM2M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6945313" y="5830888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1400" dirty="0" smtClean="0">
                <a:solidFill>
                  <a:srgbClr val="898989"/>
                </a:solidFill>
                <a:latin typeface="Arial" charset="0"/>
              </a:rPr>
              <a:t>14</a:t>
            </a:r>
            <a:endParaRPr kumimoji="0" lang="en-US" altLang="zh-CN" sz="1400" dirty="0">
              <a:solidFill>
                <a:srgbClr val="89898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88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hape 16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6542" y="1823742"/>
            <a:ext cx="2451148" cy="374103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6563" y="1139825"/>
            <a:ext cx="8270875" cy="4922838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smtClean="0"/>
              <a:t>Search Component</a:t>
            </a:r>
          </a:p>
        </p:txBody>
      </p:sp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 smtClean="0"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</a:t>
            </a:r>
            <a:r>
              <a:rPr kumimoji="0" lang="en-US" altLang="zh-CN" sz="2400" dirty="0" smtClean="0">
                <a:solidFill>
                  <a:prstClr val="white"/>
                </a:solidFill>
                <a:ea typeface="宋体" charset="-122"/>
              </a:rPr>
              <a:t>Recommendation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7" name="Shape 89"/>
          <p:cNvSpPr txBox="1"/>
          <p:nvPr/>
        </p:nvSpPr>
        <p:spPr>
          <a:xfrm>
            <a:off x="436560" y="5492789"/>
            <a:ext cx="8101027" cy="703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Link: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drive.google.com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open?id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=0B2iasHDgHqGyU0doVEpidlh3c2c</a:t>
            </a:r>
          </a:p>
        </p:txBody>
      </p:sp>
      <p:pic>
        <p:nvPicPr>
          <p:cNvPr id="9" name="Shape 1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4450" y="2095253"/>
            <a:ext cx="4893138" cy="310860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6945313" y="5830888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1400" dirty="0" smtClean="0">
                <a:solidFill>
                  <a:srgbClr val="898989"/>
                </a:solidFill>
                <a:latin typeface="Arial" charset="0"/>
              </a:rPr>
              <a:t>15</a:t>
            </a:r>
            <a:endParaRPr kumimoji="0" lang="en-US" altLang="zh-CN" sz="1400" dirty="0">
              <a:solidFill>
                <a:srgbClr val="89898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3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 smtClean="0"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</a:t>
            </a:r>
            <a:r>
              <a:rPr kumimoji="0" lang="en-US" altLang="zh-CN" sz="2400" dirty="0" smtClean="0">
                <a:solidFill>
                  <a:prstClr val="white"/>
                </a:solidFill>
                <a:ea typeface="宋体" charset="-122"/>
              </a:rPr>
              <a:t>Custom Ranking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6945313" y="5830888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1400" dirty="0" smtClean="0">
                <a:solidFill>
                  <a:srgbClr val="898989"/>
                </a:solidFill>
                <a:latin typeface="Arial" charset="0"/>
              </a:rPr>
              <a:t>16</a:t>
            </a:r>
            <a:endParaRPr kumimoji="0" lang="en-US" altLang="zh-CN" sz="1400" dirty="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36099" y="1139483"/>
            <a:ext cx="8566614" cy="505653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smtClean="0">
                <a:cs typeface="+mn-cs"/>
              </a:rPr>
              <a:t>Purpose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 smtClean="0"/>
              <a:t>Customize and optimize the ranked results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smtClean="0">
                <a:cs typeface="+mn-cs"/>
              </a:rPr>
              <a:t>How does it work?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 smtClean="0"/>
              <a:t>Search Component</a:t>
            </a:r>
          </a:p>
          <a:p>
            <a:pPr lvl="2" eaLnBrk="1" hangingPunct="1">
              <a:lnSpc>
                <a:spcPct val="100000"/>
              </a:lnSpc>
              <a:defRPr/>
            </a:pPr>
            <a:r>
              <a:rPr kumimoji="0" lang="en-US" altLang="zh-CN" dirty="0" smtClean="0"/>
              <a:t>prepare(): pre-processing, invoked before query is executed</a:t>
            </a:r>
          </a:p>
          <a:p>
            <a:pPr lvl="2" eaLnBrk="1" hangingPunct="1">
              <a:lnSpc>
                <a:spcPct val="100000"/>
              </a:lnSpc>
              <a:defRPr/>
            </a:pPr>
            <a:r>
              <a:rPr kumimoji="0" lang="en-US" altLang="zh-CN" dirty="0" smtClean="0"/>
              <a:t>processing(): post-processing, invoked after all the results are fetched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 smtClean="0"/>
              <a:t>Custom Scoring</a:t>
            </a:r>
          </a:p>
          <a:p>
            <a:pPr lvl="1" eaLnBrk="1" hangingPunct="1">
              <a:lnSpc>
                <a:spcPct val="100000"/>
              </a:lnSpc>
              <a:defRPr/>
            </a:pPr>
            <a:endParaRPr kumimoji="0" lang="en-US" altLang="zh-CN" dirty="0"/>
          </a:p>
          <a:p>
            <a:pPr eaLnBrk="1" hangingPunct="1">
              <a:lnSpc>
                <a:spcPct val="100000"/>
              </a:lnSpc>
              <a:defRPr/>
            </a:pPr>
            <a:endParaRPr kumimoji="0" lang="en-US" altLang="zh-CN" dirty="0" smtClean="0"/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 smtClean="0"/>
              <a:t>Re-ranking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43006" y="4293309"/>
                <a:ext cx="7788207" cy="835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7A0000"/>
                          </a:solidFill>
                          <a:latin typeface="Cambria Math" charset="0"/>
                        </a:rPr>
                        <m:t>𝑺𝒄𝒐𝒓𝒆</m:t>
                      </m:r>
                      <m:r>
                        <a:rPr lang="en-US" altLang="zh-CN" sz="2000" b="1" i="1" smtClean="0">
                          <a:solidFill>
                            <a:srgbClr val="7A0000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000" b="1" i="1">
                              <a:solidFill>
                                <a:srgbClr val="7A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altLang="zh-CN" sz="2000" b="1" i="1">
                              <a:solidFill>
                                <a:srgbClr val="7A0000"/>
                              </a:solidFill>
                              <a:latin typeface="Cambria Math" charset="0"/>
                            </a:rPr>
                            <m:t>𝑫𝒐𝒄</m:t>
                          </m:r>
                        </m:e>
                        <m:sub>
                          <m:r>
                            <a:rPr lang="en-US" altLang="zh-CN" sz="2000" b="1" i="1">
                              <a:solidFill>
                                <a:srgbClr val="7A0000"/>
                              </a:solidFill>
                              <a:latin typeface="Cambria Math" charset="0"/>
                            </a:rPr>
                            <m:t>𝒔𝒄𝒐𝒓𝒆</m:t>
                          </m:r>
                          <m:r>
                            <a:rPr lang="en-US" altLang="zh-CN" sz="2000" b="1" i="1">
                              <a:solidFill>
                                <a:srgbClr val="7A0000"/>
                              </a:solidFill>
                              <a:latin typeface="Cambria Math" charset="0"/>
                            </a:rPr>
                            <m:t>,</m:t>
                          </m:r>
                          <m:r>
                            <a:rPr lang="en-US" altLang="zh-CN" sz="2000" b="1" i="1">
                              <a:solidFill>
                                <a:srgbClr val="7A0000"/>
                              </a:solidFill>
                              <a:latin typeface="Cambria Math" charset="0"/>
                            </a:rPr>
                            <m:t>𝑺𝒐𝒍𝒓</m:t>
                          </m:r>
                        </m:sub>
                      </m:sSub>
                      <m:r>
                        <a:rPr lang="en-US" altLang="zh-CN" sz="2000" b="1" i="1">
                          <a:solidFill>
                            <a:srgbClr val="7A0000"/>
                          </a:solidFill>
                          <a:latin typeface="Cambria Math" charset="0"/>
                        </a:rPr>
                        <m:t>+ </m:t>
                      </m:r>
                      <m:sSub>
                        <m:sSubPr>
                          <m:ctrlPr>
                            <a:rPr lang="en-US" altLang="zh-CN" sz="2000" b="1" i="1">
                              <a:solidFill>
                                <a:srgbClr val="7A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altLang="zh-CN" sz="2000" b="1" i="1">
                              <a:solidFill>
                                <a:srgbClr val="7A0000"/>
                              </a:solidFill>
                              <a:latin typeface="Cambria Math" charset="0"/>
                            </a:rPr>
                            <m:t>𝑫𝒐𝒄</m:t>
                          </m:r>
                        </m:e>
                        <m:sub>
                          <m:r>
                            <a:rPr lang="en-US" altLang="zh-CN" sz="2000" b="1" i="1">
                              <a:solidFill>
                                <a:srgbClr val="7A0000"/>
                              </a:solidFill>
                              <a:latin typeface="Cambria Math" charset="0"/>
                            </a:rPr>
                            <m:t>𝒊𝒎𝒑𝒐𝒓𝒕𝒂𝒏𝒄𝒆</m:t>
                          </m:r>
                        </m:sub>
                      </m:sSub>
                    </m:oMath>
                  </m:oMathPara>
                </a14:m>
                <a:endParaRPr lang="en-US" altLang="zh-CN" sz="2000" b="1" i="1" dirty="0" smtClean="0">
                  <a:solidFill>
                    <a:srgbClr val="7A0000"/>
                  </a:solidFill>
                  <a:latin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 smtClean="0">
                          <a:solidFill>
                            <a:srgbClr val="557082"/>
                          </a:solidFill>
                          <a:latin typeface="Cambria Math" charset="0"/>
                        </a:rPr>
                        <m:t>+ </m:t>
                      </m:r>
                      <m:sSub>
                        <m:sSubPr>
                          <m:ctrlPr>
                            <a:rPr lang="en-US" altLang="zh-CN" sz="2000" i="1">
                              <a:solidFill>
                                <a:srgbClr val="557082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solidFill>
                                <a:srgbClr val="557082"/>
                              </a:solidFill>
                              <a:latin typeface="Cambria Math" charset="0"/>
                            </a:rPr>
                            <m:t>𝑊</m:t>
                          </m:r>
                        </m:e>
                        <m:sub>
                          <m:r>
                            <a:rPr lang="en-US" altLang="zh-CN" sz="2000" i="1">
                              <a:solidFill>
                                <a:srgbClr val="557082"/>
                              </a:solidFill>
                              <a:latin typeface="Cambria Math" charset="0"/>
                            </a:rPr>
                            <m:t>𝑡𝑜𝑝𝑖𝑐</m:t>
                          </m:r>
                        </m:sub>
                      </m:sSub>
                      <m:r>
                        <a:rPr lang="en-US" altLang="zh-CN" sz="2000" i="1">
                          <a:solidFill>
                            <a:srgbClr val="557082"/>
                          </a:solidFill>
                          <a:latin typeface="Cambria Math" charset="0"/>
                        </a:rPr>
                        <m:t> </m:t>
                      </m:r>
                      <m:r>
                        <a:rPr lang="en-US" altLang="zh-CN" sz="2000" i="1">
                          <a:solidFill>
                            <a:srgbClr val="557082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× </m:t>
                      </m:r>
                      <m:sSub>
                        <m:sSubPr>
                          <m:ctrlPr>
                            <a:rPr lang="en-US" altLang="zh-CN" sz="2000" i="1">
                              <a:solidFill>
                                <a:srgbClr val="55708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solidFill>
                                <a:srgbClr val="55708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𝐷𝑜𝑐</m:t>
                          </m:r>
                        </m:e>
                        <m:sub>
                          <m:r>
                            <a:rPr lang="en-US" altLang="zh-CN" sz="2000" i="1">
                              <a:solidFill>
                                <a:srgbClr val="55708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𝑠𝑐𝑜𝑟𝑒</m:t>
                          </m:r>
                          <m:r>
                            <a:rPr lang="en-US" altLang="zh-CN" sz="2000" i="1">
                              <a:solidFill>
                                <a:srgbClr val="55708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 </m:t>
                          </m:r>
                          <m:r>
                            <a:rPr lang="en-US" altLang="zh-CN" sz="2000" i="1">
                              <a:solidFill>
                                <a:srgbClr val="55708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𝑡𝑜𝑝𝑖𝑐</m:t>
                          </m:r>
                        </m:sub>
                      </m:sSub>
                      <m:r>
                        <a:rPr lang="en-US" altLang="zh-CN" sz="2000" i="1">
                          <a:solidFill>
                            <a:srgbClr val="557082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2000" i="1">
                              <a:solidFill>
                                <a:srgbClr val="55708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solidFill>
                                <a:srgbClr val="55708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𝑊</m:t>
                          </m:r>
                        </m:e>
                        <m:sub>
                          <m:r>
                            <a:rPr lang="en-US" altLang="zh-CN" sz="2000" i="1">
                              <a:solidFill>
                                <a:srgbClr val="55708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𝑐𝑙𝑢𝑠𝑡𝑒𝑟</m:t>
                          </m:r>
                        </m:sub>
                      </m:sSub>
                      <m:r>
                        <a:rPr lang="en-US" altLang="zh-CN" sz="2000" i="1">
                          <a:solidFill>
                            <a:srgbClr val="557082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×</m:t>
                      </m:r>
                      <m:sSub>
                        <m:sSubPr>
                          <m:ctrlPr>
                            <a:rPr lang="en-US" altLang="zh-CN" sz="2000" i="1">
                              <a:solidFill>
                                <a:srgbClr val="55708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solidFill>
                                <a:srgbClr val="55708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</m:t>
                          </m:r>
                          <m:r>
                            <a:rPr lang="en-US" altLang="zh-CN" sz="2000" i="1">
                              <a:solidFill>
                                <a:srgbClr val="55708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𝐷𝑜𝑐</m:t>
                          </m:r>
                        </m:e>
                        <m:sub>
                          <m:r>
                            <a:rPr lang="en-US" altLang="zh-CN" sz="2000" i="1">
                              <a:solidFill>
                                <a:srgbClr val="55708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𝑠𝑐𝑜𝑟𝑒</m:t>
                          </m:r>
                          <m:r>
                            <a:rPr lang="en-US" altLang="zh-CN" sz="2000" i="1">
                              <a:solidFill>
                                <a:srgbClr val="55708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 </m:t>
                          </m:r>
                          <m:r>
                            <a:rPr lang="en-US" altLang="zh-CN" sz="2000" i="1">
                              <a:solidFill>
                                <a:srgbClr val="557082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𝑐𝑙𝑢𝑠𝑡𝑒𝑟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006" y="4293309"/>
                <a:ext cx="7788207" cy="835998"/>
              </a:xfrm>
              <a:prstGeom prst="rect">
                <a:avLst/>
              </a:prstGeom>
              <a:blipFill rotWithShape="0">
                <a:blip r:embed="rId2"/>
                <a:stretch>
                  <a:fillRect b="-576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839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 smtClean="0"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</a:t>
            </a:r>
            <a:r>
              <a:rPr kumimoji="0" lang="en-US" altLang="zh-CN" sz="2400" dirty="0" smtClean="0">
                <a:solidFill>
                  <a:prstClr val="white"/>
                </a:solidFill>
                <a:ea typeface="宋体" charset="-122"/>
              </a:rPr>
              <a:t>Custom Ranking</a:t>
            </a:r>
            <a:endParaRPr kumimoji="0" lang="en-US" altLang="zh-CN" dirty="0">
              <a:ea typeface="宋体" charset="-122"/>
            </a:endParaRPr>
          </a:p>
        </p:txBody>
      </p:sp>
      <p:pic>
        <p:nvPicPr>
          <p:cNvPr id="12" name="Shape 183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14787" y="1665551"/>
            <a:ext cx="6859226" cy="427294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" name="Shape 278"/>
          <p:cNvGraphicFramePr/>
          <p:nvPr>
            <p:extLst>
              <p:ext uri="{D42A27DB-BD31-4B8C-83A1-F6EECF244321}">
                <p14:modId xmlns:p14="http://schemas.microsoft.com/office/powerpoint/2010/main" val="789380215"/>
              </p:ext>
            </p:extLst>
          </p:nvPr>
        </p:nvGraphicFramePr>
        <p:xfrm>
          <a:off x="436552" y="1139825"/>
          <a:ext cx="4852140" cy="27432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852140"/>
              </a:tblGrid>
              <a:tr h="217305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 Build and copy jar file into Hadoop Cluster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6945313" y="5830888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1400" dirty="0" smtClean="0">
                <a:solidFill>
                  <a:srgbClr val="898989"/>
                </a:solidFill>
                <a:latin typeface="Arial" charset="0"/>
              </a:rPr>
              <a:t>16</a:t>
            </a:r>
            <a:endParaRPr kumimoji="0" lang="en-US" altLang="zh-CN" sz="1400" dirty="0">
              <a:solidFill>
                <a:srgbClr val="89898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75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6563" y="1139825"/>
            <a:ext cx="8270875" cy="4922838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smtClean="0">
                <a:cs typeface="+mn-cs"/>
              </a:rPr>
              <a:t>Background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smtClean="0">
                <a:cs typeface="+mn-cs"/>
              </a:rPr>
              <a:t>Implementation</a:t>
            </a:r>
            <a:endParaRPr kumimoji="0" lang="en-US" altLang="zh-CN" dirty="0">
              <a:cs typeface="+mn-cs"/>
            </a:endParaRPr>
          </a:p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smtClean="0">
                <a:cs typeface="+mn-cs"/>
              </a:rPr>
              <a:t>Problems Faced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smtClean="0">
                <a:cs typeface="+mn-cs"/>
              </a:rPr>
              <a:t>Lessons Learned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smtClean="0">
                <a:cs typeface="+mn-cs"/>
              </a:rPr>
              <a:t>Future Work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smtClean="0">
                <a:cs typeface="+mn-cs"/>
              </a:rPr>
              <a:t>Acknowledgement</a:t>
            </a:r>
          </a:p>
          <a:p>
            <a:pPr eaLnBrk="1" hangingPunct="1">
              <a:lnSpc>
                <a:spcPct val="100000"/>
              </a:lnSpc>
              <a:defRPr/>
            </a:pPr>
            <a:endParaRPr kumimoji="0" lang="en-US" altLang="zh-CN" dirty="0" smtClean="0">
              <a:cs typeface="+mn-cs"/>
            </a:endParaRPr>
          </a:p>
        </p:txBody>
      </p:sp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>
                <a:ea typeface="宋体" charset="-122"/>
              </a:rPr>
              <a:t>Outline</a:t>
            </a: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EDE4B18-F821-0C42-B7D1-F81BF867505E}" type="slidenum">
              <a:rPr kumimoji="0" lang="en-US" altLang="zh-CN" sz="1400">
                <a:solidFill>
                  <a:srgbClr val="898989"/>
                </a:solidFill>
                <a:latin typeface="Arial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</a:t>
            </a:fld>
            <a:endParaRPr kumimoji="0" lang="en-US" altLang="zh-CN" sz="1400">
              <a:solidFill>
                <a:srgbClr val="89898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 smtClean="0"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</a:t>
            </a:r>
            <a:r>
              <a:rPr kumimoji="0" lang="en-US" altLang="zh-CN" sz="2400" dirty="0" smtClean="0">
                <a:solidFill>
                  <a:prstClr val="white"/>
                </a:solidFill>
                <a:ea typeface="宋体" charset="-122"/>
              </a:rPr>
              <a:t>Custom Ranking</a:t>
            </a:r>
            <a:endParaRPr kumimoji="0" lang="en-US" altLang="zh-CN" dirty="0">
              <a:ea typeface="宋体" charset="-122"/>
            </a:endParaRPr>
          </a:p>
        </p:txBody>
      </p:sp>
      <p:graphicFrame>
        <p:nvGraphicFramePr>
          <p:cNvPr id="13" name="Shape 278"/>
          <p:cNvGraphicFramePr/>
          <p:nvPr>
            <p:extLst>
              <p:ext uri="{D42A27DB-BD31-4B8C-83A1-F6EECF244321}">
                <p14:modId xmlns:p14="http://schemas.microsoft.com/office/powerpoint/2010/main" val="61996406"/>
              </p:ext>
            </p:extLst>
          </p:nvPr>
        </p:nvGraphicFramePr>
        <p:xfrm>
          <a:off x="436552" y="1139825"/>
          <a:ext cx="4852140" cy="27432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852140"/>
              </a:tblGrid>
              <a:tr h="217305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 Build and copy jar file into Hadoop Cluster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chemeClr val="bg1">
                            <a:lumMod val="85000"/>
                          </a:schemeClr>
                        </a:gs>
                        <a:gs pos="0">
                          <a:schemeClr val="bg1">
                            <a:lumMod val="65000"/>
                          </a:schemeClr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6945313" y="5830888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1400" dirty="0" smtClean="0">
                <a:solidFill>
                  <a:srgbClr val="898989"/>
                </a:solidFill>
                <a:latin typeface="Arial" charset="0"/>
              </a:rPr>
              <a:t>16</a:t>
            </a:r>
            <a:endParaRPr kumimoji="0" lang="en-US" altLang="zh-CN" sz="1400" dirty="0">
              <a:solidFill>
                <a:srgbClr val="898989"/>
              </a:solidFill>
              <a:latin typeface="Arial" charset="0"/>
            </a:endParaRPr>
          </a:p>
        </p:txBody>
      </p:sp>
      <p:graphicFrame>
        <p:nvGraphicFramePr>
          <p:cNvPr id="8" name="Shape 278"/>
          <p:cNvGraphicFramePr/>
          <p:nvPr>
            <p:extLst>
              <p:ext uri="{D42A27DB-BD31-4B8C-83A1-F6EECF244321}">
                <p14:modId xmlns:p14="http://schemas.microsoft.com/office/powerpoint/2010/main" val="1061647652"/>
              </p:ext>
            </p:extLst>
          </p:nvPr>
        </p:nvGraphicFramePr>
        <p:xfrm>
          <a:off x="448218" y="1149748"/>
          <a:ext cx="4855464" cy="27432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855464"/>
              </a:tblGrid>
              <a:tr h="217305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 Modify the </a:t>
                      </a:r>
                      <a:r>
                        <a:rPr lang="en-US" b="1" baseline="0" dirty="0" err="1" smtClean="0">
                          <a:solidFill>
                            <a:schemeClr val="bg1"/>
                          </a:solidFill>
                        </a:rPr>
                        <a:t>solrconfig.xml</a:t>
                      </a:r>
                      <a:endParaRPr lang="en-US" b="1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pic>
        <p:nvPicPr>
          <p:cNvPr id="11" name="Shape 181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r="38459"/>
          <a:stretch/>
        </p:blipFill>
        <p:spPr>
          <a:xfrm>
            <a:off x="433228" y="3139276"/>
            <a:ext cx="6274925" cy="2794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182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r="29946"/>
          <a:stretch/>
        </p:blipFill>
        <p:spPr>
          <a:xfrm>
            <a:off x="2356636" y="1714811"/>
            <a:ext cx="6344659" cy="342938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hape 201"/>
          <p:cNvSpPr/>
          <p:nvPr/>
        </p:nvSpPr>
        <p:spPr>
          <a:xfrm>
            <a:off x="2356635" y="1978702"/>
            <a:ext cx="6344659" cy="3165494"/>
          </a:xfrm>
          <a:prstGeom prst="rect">
            <a:avLst/>
          </a:prstGeom>
          <a:noFill/>
          <a:ln w="12700" cap="flat" cmpd="sng">
            <a:solidFill>
              <a:srgbClr val="7A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201"/>
          <p:cNvSpPr/>
          <p:nvPr/>
        </p:nvSpPr>
        <p:spPr>
          <a:xfrm>
            <a:off x="525219" y="5591330"/>
            <a:ext cx="5216014" cy="268329"/>
          </a:xfrm>
          <a:prstGeom prst="rect">
            <a:avLst/>
          </a:prstGeom>
          <a:noFill/>
          <a:ln w="12700" cap="flat" cmpd="sng">
            <a:solidFill>
              <a:srgbClr val="7A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0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Shape 191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t="41148" r="23115"/>
          <a:stretch/>
        </p:blipFill>
        <p:spPr>
          <a:xfrm>
            <a:off x="1217089" y="2326749"/>
            <a:ext cx="6529056" cy="368670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 smtClean="0"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</a:t>
            </a:r>
            <a:r>
              <a:rPr kumimoji="0" lang="en-US" altLang="zh-CN" sz="2400" dirty="0" smtClean="0">
                <a:solidFill>
                  <a:prstClr val="white"/>
                </a:solidFill>
                <a:ea typeface="宋体" charset="-122"/>
              </a:rPr>
              <a:t>Custom Ranking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6945313" y="5830888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1400" dirty="0" smtClean="0">
                <a:solidFill>
                  <a:srgbClr val="898989"/>
                </a:solidFill>
                <a:latin typeface="Arial" charset="0"/>
              </a:rPr>
              <a:t>17</a:t>
            </a:r>
            <a:endParaRPr kumimoji="0" lang="en-US" altLang="zh-CN" sz="1400" dirty="0">
              <a:solidFill>
                <a:srgbClr val="898989"/>
              </a:solidFill>
              <a:latin typeface="Arial" charset="0"/>
            </a:endParaRPr>
          </a:p>
        </p:txBody>
      </p:sp>
      <p:graphicFrame>
        <p:nvGraphicFramePr>
          <p:cNvPr id="7" name="Shape 278"/>
          <p:cNvGraphicFramePr/>
          <p:nvPr>
            <p:extLst>
              <p:ext uri="{D42A27DB-BD31-4B8C-83A1-F6EECF244321}">
                <p14:modId xmlns:p14="http://schemas.microsoft.com/office/powerpoint/2010/main" val="1064266063"/>
              </p:ext>
            </p:extLst>
          </p:nvPr>
        </p:nvGraphicFramePr>
        <p:xfrm>
          <a:off x="436563" y="1139825"/>
          <a:ext cx="4855464" cy="27432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855464"/>
              </a:tblGrid>
              <a:tr h="217305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 Update the </a:t>
                      </a:r>
                      <a:r>
                        <a:rPr lang="en-US" b="1" baseline="0" dirty="0" err="1" smtClean="0">
                          <a:solidFill>
                            <a:schemeClr val="bg1"/>
                          </a:solidFill>
                        </a:rPr>
                        <a:t>instanceDir</a:t>
                      </a:r>
                      <a:endParaRPr lang="en-US" b="1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8" name="Shape 278"/>
          <p:cNvGraphicFramePr/>
          <p:nvPr>
            <p:extLst>
              <p:ext uri="{D42A27DB-BD31-4B8C-83A1-F6EECF244321}">
                <p14:modId xmlns:p14="http://schemas.microsoft.com/office/powerpoint/2010/main" val="728424978"/>
              </p:ext>
            </p:extLst>
          </p:nvPr>
        </p:nvGraphicFramePr>
        <p:xfrm>
          <a:off x="436563" y="1477962"/>
          <a:ext cx="4855464" cy="27432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855464"/>
              </a:tblGrid>
              <a:tr h="185481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 Reload the collection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1" name="Shape 278"/>
          <p:cNvGraphicFramePr/>
          <p:nvPr>
            <p:extLst>
              <p:ext uri="{D42A27DB-BD31-4B8C-83A1-F6EECF244321}">
                <p14:modId xmlns:p14="http://schemas.microsoft.com/office/powerpoint/2010/main" val="1981817346"/>
              </p:ext>
            </p:extLst>
          </p:nvPr>
        </p:nvGraphicFramePr>
        <p:xfrm>
          <a:off x="436563" y="1806955"/>
          <a:ext cx="4855464" cy="27432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855464"/>
              </a:tblGrid>
              <a:tr h="217305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 Check the results in </a:t>
                      </a:r>
                      <a:r>
                        <a:rPr lang="en-US" b="1" baseline="0" dirty="0" err="1" smtClean="0">
                          <a:solidFill>
                            <a:schemeClr val="bg1"/>
                          </a:solidFill>
                        </a:rPr>
                        <a:t>Solr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Admin UI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sp>
        <p:nvSpPr>
          <p:cNvPr id="11" name="Shape 201"/>
          <p:cNvSpPr/>
          <p:nvPr/>
        </p:nvSpPr>
        <p:spPr>
          <a:xfrm>
            <a:off x="5439915" y="3042728"/>
            <a:ext cx="2100137" cy="2970722"/>
          </a:xfrm>
          <a:prstGeom prst="rect">
            <a:avLst/>
          </a:prstGeom>
          <a:noFill/>
          <a:ln w="12700" cap="flat" cmpd="sng">
            <a:solidFill>
              <a:srgbClr val="7A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329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 smtClean="0"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</a:t>
            </a:r>
            <a:r>
              <a:rPr kumimoji="0" lang="en-US" altLang="zh-CN" sz="2400" dirty="0" err="1" smtClean="0">
                <a:solidFill>
                  <a:prstClr val="white"/>
                </a:solidFill>
                <a:ea typeface="宋体" charset="-122"/>
              </a:rPr>
              <a:t>Solr</a:t>
            </a:r>
            <a:r>
              <a:rPr kumimoji="0" lang="en-US" altLang="zh-CN" sz="2400" dirty="0" smtClean="0">
                <a:solidFill>
                  <a:prstClr val="white"/>
                </a:solidFill>
                <a:ea typeface="宋体" charset="-122"/>
              </a:rPr>
              <a:t> Admin UI</a:t>
            </a:r>
            <a:endParaRPr kumimoji="0" lang="en-US" altLang="zh-CN" dirty="0">
              <a:ea typeface="宋体" charset="-122"/>
            </a:endParaRPr>
          </a:p>
        </p:txBody>
      </p:sp>
      <p:pic>
        <p:nvPicPr>
          <p:cNvPr id="5" name="Shape 1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8252" y="1109683"/>
            <a:ext cx="4096149" cy="47269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200"/>
          <p:cNvSpPr/>
          <p:nvPr/>
        </p:nvSpPr>
        <p:spPr>
          <a:xfrm>
            <a:off x="348250" y="3696900"/>
            <a:ext cx="1147301" cy="1981112"/>
          </a:xfrm>
          <a:prstGeom prst="rect">
            <a:avLst/>
          </a:prstGeom>
          <a:noFill/>
          <a:ln w="9525" cap="flat" cmpd="sng">
            <a:solidFill>
              <a:srgbClr val="7A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" name="Shape 201"/>
          <p:cNvSpPr/>
          <p:nvPr/>
        </p:nvSpPr>
        <p:spPr>
          <a:xfrm>
            <a:off x="348250" y="1660800"/>
            <a:ext cx="1147301" cy="1527000"/>
          </a:xfrm>
          <a:prstGeom prst="rect">
            <a:avLst/>
          </a:prstGeom>
          <a:noFill/>
          <a:ln w="9525" cap="flat" cmpd="sng">
            <a:solidFill>
              <a:srgbClr val="7A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" name="Shape 202"/>
          <p:cNvSpPr/>
          <p:nvPr/>
        </p:nvSpPr>
        <p:spPr>
          <a:xfrm>
            <a:off x="158803" y="1463179"/>
            <a:ext cx="375000" cy="365100"/>
          </a:xfrm>
          <a:prstGeom prst="ellipse">
            <a:avLst/>
          </a:prstGeom>
          <a:solidFill>
            <a:srgbClr val="7A0000"/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0" name="Shape 203"/>
          <p:cNvSpPr/>
          <p:nvPr/>
        </p:nvSpPr>
        <p:spPr>
          <a:xfrm>
            <a:off x="158803" y="3526225"/>
            <a:ext cx="375000" cy="365100"/>
          </a:xfrm>
          <a:prstGeom prst="ellipse">
            <a:avLst/>
          </a:prstGeom>
          <a:solidFill>
            <a:srgbClr val="7A0000"/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" name="Shape 204"/>
          <p:cNvSpPr/>
          <p:nvPr/>
        </p:nvSpPr>
        <p:spPr>
          <a:xfrm>
            <a:off x="1577101" y="1139826"/>
            <a:ext cx="2860461" cy="4750048"/>
          </a:xfrm>
          <a:prstGeom prst="rect">
            <a:avLst/>
          </a:prstGeom>
          <a:noFill/>
          <a:ln w="9525" cap="flat" cmpd="sng">
            <a:solidFill>
              <a:srgbClr val="7A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205"/>
          <p:cNvSpPr/>
          <p:nvPr/>
        </p:nvSpPr>
        <p:spPr>
          <a:xfrm>
            <a:off x="4244205" y="948311"/>
            <a:ext cx="375000" cy="365100"/>
          </a:xfrm>
          <a:prstGeom prst="ellipse">
            <a:avLst/>
          </a:prstGeom>
          <a:solidFill>
            <a:srgbClr val="7A0000"/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" name="Shape 89"/>
          <p:cNvSpPr txBox="1"/>
          <p:nvPr/>
        </p:nvSpPr>
        <p:spPr>
          <a:xfrm>
            <a:off x="266700" y="5492789"/>
            <a:ext cx="8270888" cy="703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400" b="1" kern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Choose ideal-cs5604f16-fake for querying  </a:t>
            </a:r>
          </a:p>
        </p:txBody>
      </p:sp>
      <p:sp>
        <p:nvSpPr>
          <p:cNvPr id="17" name="Shape 206"/>
          <p:cNvSpPr txBox="1"/>
          <p:nvPr/>
        </p:nvSpPr>
        <p:spPr>
          <a:xfrm>
            <a:off x="4872123" y="1895944"/>
            <a:ext cx="3918383" cy="951848"/>
          </a:xfrm>
          <a:prstGeom prst="rect">
            <a:avLst/>
          </a:prstGeom>
          <a:noFill/>
          <a:ln>
            <a:solidFill>
              <a:srgbClr val="7A0000"/>
            </a:solidFill>
          </a:ln>
        </p:spPr>
        <p:txBody>
          <a:bodyPr lIns="91425" tIns="91425" rIns="91425" bIns="91425" anchor="ctr" anchorCtr="0">
            <a:noAutofit/>
          </a:bodyPr>
          <a:lstStyle/>
          <a:p>
            <a:pPr marL="101600" lvl="0" rtl="0">
              <a:spcBef>
                <a:spcPts val="0"/>
              </a:spcBef>
              <a:buSzPct val="100000"/>
            </a:pPr>
            <a:r>
              <a:rPr lang="en-US" dirty="0" err="1" smtClean="0"/>
              <a:t>DashBoard</a:t>
            </a:r>
            <a:r>
              <a:rPr lang="en-US" dirty="0"/>
              <a:t>: provide basic functions for users to choose. (Logging to check </a:t>
            </a:r>
            <a:r>
              <a:rPr lang="en-US" dirty="0" err="1"/>
              <a:t>Solr</a:t>
            </a:r>
            <a:r>
              <a:rPr lang="en-US" dirty="0"/>
              <a:t> logs for debugging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0" name="Shape 206"/>
          <p:cNvSpPr txBox="1"/>
          <p:nvPr/>
        </p:nvSpPr>
        <p:spPr>
          <a:xfrm>
            <a:off x="4872122" y="3480617"/>
            <a:ext cx="3918383" cy="699671"/>
          </a:xfrm>
          <a:prstGeom prst="rect">
            <a:avLst/>
          </a:prstGeom>
          <a:noFill/>
          <a:ln>
            <a:solidFill>
              <a:srgbClr val="7A0000"/>
            </a:solidFill>
          </a:ln>
        </p:spPr>
        <p:txBody>
          <a:bodyPr lIns="91425" tIns="91425" rIns="91425" bIns="91425" anchor="ctr" anchorCtr="0">
            <a:noAutofit/>
          </a:bodyPr>
          <a:lstStyle/>
          <a:p>
            <a:pPr marL="101600" lvl="0">
              <a:spcBef>
                <a:spcPts val="0"/>
              </a:spcBef>
              <a:buSzPct val="100000"/>
            </a:pPr>
            <a:r>
              <a:rPr lang="en-US" dirty="0"/>
              <a:t>Core Selector: select the core (dataset) for queries</a:t>
            </a:r>
          </a:p>
        </p:txBody>
      </p:sp>
      <p:sp>
        <p:nvSpPr>
          <p:cNvPr id="21" name="Shape 206"/>
          <p:cNvSpPr txBox="1"/>
          <p:nvPr/>
        </p:nvSpPr>
        <p:spPr>
          <a:xfrm>
            <a:off x="4872122" y="4813113"/>
            <a:ext cx="3918383" cy="752352"/>
          </a:xfrm>
          <a:prstGeom prst="rect">
            <a:avLst/>
          </a:prstGeom>
          <a:noFill/>
          <a:ln>
            <a:solidFill>
              <a:srgbClr val="7A0000"/>
            </a:solidFill>
          </a:ln>
        </p:spPr>
        <p:txBody>
          <a:bodyPr lIns="91425" tIns="91425" rIns="91425" bIns="91425" anchor="ctr" anchorCtr="0">
            <a:noAutofit/>
          </a:bodyPr>
          <a:lstStyle/>
          <a:p>
            <a:pPr marL="101600" lvl="0">
              <a:spcBef>
                <a:spcPts val="0"/>
              </a:spcBef>
              <a:buSzPct val="100000"/>
            </a:pPr>
            <a:r>
              <a:rPr lang="en-US" dirty="0" err="1"/>
              <a:t>Solr</a:t>
            </a:r>
            <a:r>
              <a:rPr lang="en-US" dirty="0"/>
              <a:t> instance Information: current versions, JVM information </a:t>
            </a:r>
          </a:p>
        </p:txBody>
      </p:sp>
      <p:cxnSp>
        <p:nvCxnSpPr>
          <p:cNvPr id="22" name="Elbow Connector 21"/>
          <p:cNvCxnSpPr>
            <a:cxnSpLocks/>
            <a:stCxn id="6" idx="0"/>
            <a:endCxn id="20" idx="0"/>
          </p:cNvCxnSpPr>
          <p:nvPr/>
        </p:nvCxnSpPr>
        <p:spPr>
          <a:xfrm rot="5400000" flipH="1" flipV="1">
            <a:off x="3768466" y="634053"/>
            <a:ext cx="216283" cy="5909413"/>
          </a:xfrm>
          <a:prstGeom prst="bentConnector3">
            <a:avLst>
              <a:gd name="adj1" fmla="val 205695"/>
            </a:avLst>
          </a:prstGeom>
          <a:ln>
            <a:solidFill>
              <a:srgbClr val="7A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cxnSpLocks/>
            <a:stCxn id="8" idx="0"/>
            <a:endCxn id="17" idx="0"/>
          </p:cNvCxnSpPr>
          <p:nvPr/>
        </p:nvCxnSpPr>
        <p:spPr>
          <a:xfrm rot="16200000" flipH="1">
            <a:off x="3759036" y="-1176335"/>
            <a:ext cx="235144" cy="5909414"/>
          </a:xfrm>
          <a:prstGeom prst="bentConnector3">
            <a:avLst>
              <a:gd name="adj1" fmla="val -322761"/>
            </a:avLst>
          </a:prstGeom>
          <a:ln>
            <a:solidFill>
              <a:srgbClr val="7A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cxnSpLocks/>
            <a:endCxn id="21" idx="0"/>
          </p:cNvCxnSpPr>
          <p:nvPr/>
        </p:nvCxnSpPr>
        <p:spPr>
          <a:xfrm>
            <a:off x="4437562" y="4449256"/>
            <a:ext cx="2393752" cy="363857"/>
          </a:xfrm>
          <a:prstGeom prst="bentConnector2">
            <a:avLst/>
          </a:prstGeom>
          <a:ln>
            <a:solidFill>
              <a:srgbClr val="7A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6945313" y="5830888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1400" dirty="0" smtClean="0">
                <a:solidFill>
                  <a:srgbClr val="898989"/>
                </a:solidFill>
                <a:latin typeface="Arial" charset="0"/>
              </a:rPr>
              <a:t>19</a:t>
            </a:r>
            <a:endParaRPr kumimoji="0" lang="en-US" altLang="zh-CN" sz="1400" dirty="0">
              <a:solidFill>
                <a:srgbClr val="89898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88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 smtClean="0"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</a:t>
            </a:r>
            <a:r>
              <a:rPr kumimoji="0" lang="en-US" altLang="zh-CN" sz="2400" dirty="0" err="1" smtClean="0">
                <a:solidFill>
                  <a:prstClr val="white"/>
                </a:solidFill>
                <a:ea typeface="宋体" charset="-122"/>
              </a:rPr>
              <a:t>Solr</a:t>
            </a:r>
            <a:r>
              <a:rPr kumimoji="0" lang="en-US" altLang="zh-CN" sz="2400" dirty="0" smtClean="0">
                <a:solidFill>
                  <a:prstClr val="white"/>
                </a:solidFill>
                <a:ea typeface="宋体" charset="-122"/>
              </a:rPr>
              <a:t> Admin UI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19" name="Shape 215"/>
          <p:cNvSpPr txBox="1"/>
          <p:nvPr/>
        </p:nvSpPr>
        <p:spPr>
          <a:xfrm>
            <a:off x="6945311" y="5830887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1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 lang="en-US" sz="1400" b="1" i="0" u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652556" y="856172"/>
            <a:ext cx="7841256" cy="5157265"/>
            <a:chOff x="627842" y="866410"/>
            <a:chExt cx="7841256" cy="5157265"/>
          </a:xfrm>
        </p:grpSpPr>
        <p:pic>
          <p:nvPicPr>
            <p:cNvPr id="18" name="Shape 213"/>
            <p:cNvPicPr preferRelativeResize="0">
              <a:picLocks noChangeAspect="1"/>
            </p:cNvPicPr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27843" y="1044537"/>
              <a:ext cx="1733991" cy="4968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Shape 21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306548" y="3249070"/>
              <a:ext cx="5162550" cy="2762250"/>
            </a:xfrm>
            <a:prstGeom prst="rect">
              <a:avLst/>
            </a:prstGeom>
            <a:noFill/>
            <a:ln w="9525" cap="flat" cmpd="sng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24" name="Shape 217"/>
            <p:cNvSpPr/>
            <p:nvPr/>
          </p:nvSpPr>
          <p:spPr>
            <a:xfrm>
              <a:off x="627843" y="1034299"/>
              <a:ext cx="1733992" cy="323401"/>
            </a:xfrm>
            <a:prstGeom prst="rect">
              <a:avLst/>
            </a:prstGeom>
            <a:noFill/>
            <a:ln w="9525" cap="flat" cmpd="sng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" name="Shape 218"/>
            <p:cNvSpPr/>
            <p:nvPr/>
          </p:nvSpPr>
          <p:spPr>
            <a:xfrm>
              <a:off x="627843" y="1590310"/>
              <a:ext cx="1733992" cy="433277"/>
            </a:xfrm>
            <a:prstGeom prst="rect">
              <a:avLst/>
            </a:prstGeom>
            <a:noFill/>
            <a:ln w="9525" cap="flat" cmpd="sng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" name="Shape 219"/>
            <p:cNvSpPr/>
            <p:nvPr/>
          </p:nvSpPr>
          <p:spPr>
            <a:xfrm>
              <a:off x="627842" y="5777801"/>
              <a:ext cx="1733992" cy="245874"/>
            </a:xfrm>
            <a:prstGeom prst="rect">
              <a:avLst/>
            </a:prstGeom>
            <a:noFill/>
            <a:ln w="9525" cap="flat" cmpd="sng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" name="Shape 220"/>
            <p:cNvSpPr/>
            <p:nvPr/>
          </p:nvSpPr>
          <p:spPr>
            <a:xfrm>
              <a:off x="2174334" y="866410"/>
              <a:ext cx="375000" cy="365100"/>
            </a:xfrm>
            <a:prstGeom prst="ellipse">
              <a:avLst/>
            </a:prstGeom>
            <a:solidFill>
              <a:srgbClr val="7A0000"/>
            </a:solidFill>
            <a:ln w="9525" cap="flat" cmpd="sng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</a:pPr>
              <a:r>
                <a:rPr lang="en-US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29" name="Shape 221"/>
            <p:cNvSpPr/>
            <p:nvPr/>
          </p:nvSpPr>
          <p:spPr>
            <a:xfrm>
              <a:off x="2174334" y="1424442"/>
              <a:ext cx="375000" cy="365100"/>
            </a:xfrm>
            <a:prstGeom prst="ellipse">
              <a:avLst/>
            </a:prstGeom>
            <a:solidFill>
              <a:srgbClr val="7A0000"/>
            </a:solidFill>
            <a:ln w="9525" cap="flat" cmpd="sng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</a:pPr>
              <a:r>
                <a:rPr lang="en-US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0" name="Shape 222"/>
            <p:cNvSpPr/>
            <p:nvPr/>
          </p:nvSpPr>
          <p:spPr>
            <a:xfrm>
              <a:off x="2174334" y="5591988"/>
              <a:ext cx="375000" cy="365100"/>
            </a:xfrm>
            <a:prstGeom prst="ellipse">
              <a:avLst/>
            </a:prstGeom>
            <a:solidFill>
              <a:srgbClr val="7A0000"/>
            </a:solidFill>
            <a:ln w="9525" cap="flat" cmpd="sng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</a:pPr>
              <a:r>
                <a:rPr lang="en-US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1" name="Shape 223"/>
            <p:cNvSpPr/>
            <p:nvPr/>
          </p:nvSpPr>
          <p:spPr>
            <a:xfrm>
              <a:off x="3109650" y="5606606"/>
              <a:ext cx="375000" cy="365100"/>
            </a:xfrm>
            <a:prstGeom prst="ellipse">
              <a:avLst/>
            </a:prstGeom>
            <a:solidFill>
              <a:srgbClr val="7A0000"/>
            </a:solidFill>
            <a:ln w="9525" cap="flat" cmpd="sng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</a:pPr>
              <a:r>
                <a:rPr lang="en-US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33" name="Shape 225"/>
            <p:cNvSpPr/>
            <p:nvPr/>
          </p:nvSpPr>
          <p:spPr>
            <a:xfrm>
              <a:off x="627843" y="2065285"/>
              <a:ext cx="1733992" cy="2697634"/>
            </a:xfrm>
            <a:prstGeom prst="rect">
              <a:avLst/>
            </a:prstGeom>
            <a:noFill/>
            <a:ln w="9525" cap="flat" cmpd="sng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" name="Shape 226"/>
            <p:cNvSpPr/>
            <p:nvPr/>
          </p:nvSpPr>
          <p:spPr>
            <a:xfrm>
              <a:off x="2174334" y="4580369"/>
              <a:ext cx="375000" cy="365100"/>
            </a:xfrm>
            <a:prstGeom prst="ellipse">
              <a:avLst/>
            </a:prstGeom>
            <a:solidFill>
              <a:srgbClr val="7A0000"/>
            </a:solidFill>
            <a:ln w="9525" cap="flat" cmpd="sng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</a:pPr>
              <a:r>
                <a:rPr lang="en-US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5" name="Shape 227"/>
            <p:cNvSpPr/>
            <p:nvPr/>
          </p:nvSpPr>
          <p:spPr>
            <a:xfrm>
              <a:off x="3747073" y="5501095"/>
              <a:ext cx="699900" cy="209400"/>
            </a:xfrm>
            <a:prstGeom prst="rect">
              <a:avLst/>
            </a:prstGeom>
            <a:noFill/>
            <a:ln w="9525" cap="flat" cmpd="sng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7A0000"/>
                </a:solidFill>
              </a:endParaRPr>
            </a:p>
          </p:txBody>
        </p:sp>
        <p:sp>
          <p:nvSpPr>
            <p:cNvPr id="36" name="Shape 228"/>
            <p:cNvSpPr txBox="1"/>
            <p:nvPr/>
          </p:nvSpPr>
          <p:spPr>
            <a:xfrm>
              <a:off x="4471180" y="5460145"/>
              <a:ext cx="1466014" cy="291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rPr lang="en-US">
                  <a:solidFill>
                    <a:srgbClr val="7A0000"/>
                  </a:solidFill>
                </a:rPr>
                <a:t>Field name</a:t>
              </a:r>
            </a:p>
          </p:txBody>
        </p:sp>
        <p:sp>
          <p:nvSpPr>
            <p:cNvPr id="37" name="Shape 229"/>
            <p:cNvSpPr/>
            <p:nvPr/>
          </p:nvSpPr>
          <p:spPr>
            <a:xfrm>
              <a:off x="3472948" y="3416920"/>
              <a:ext cx="840000" cy="291300"/>
            </a:xfrm>
            <a:prstGeom prst="rect">
              <a:avLst/>
            </a:prstGeom>
            <a:noFill/>
            <a:ln w="9525" cap="flat" cmpd="sng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7A0000"/>
                </a:solidFill>
              </a:endParaRPr>
            </a:p>
          </p:txBody>
        </p:sp>
        <p:sp>
          <p:nvSpPr>
            <p:cNvPr id="38" name="Shape 230"/>
            <p:cNvSpPr txBox="1"/>
            <p:nvPr/>
          </p:nvSpPr>
          <p:spPr>
            <a:xfrm>
              <a:off x="4368973" y="3416920"/>
              <a:ext cx="1858800" cy="291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dirty="0">
                  <a:solidFill>
                    <a:srgbClr val="7A0000"/>
                  </a:solidFill>
                </a:rPr>
                <a:t>Result statistics</a:t>
              </a:r>
            </a:p>
          </p:txBody>
        </p:sp>
        <p:sp>
          <p:nvSpPr>
            <p:cNvPr id="39" name="Shape 224"/>
            <p:cNvSpPr txBox="1"/>
            <p:nvPr/>
          </p:nvSpPr>
          <p:spPr>
            <a:xfrm>
              <a:off x="3306548" y="1034298"/>
              <a:ext cx="5162550" cy="323401"/>
            </a:xfrm>
            <a:prstGeom prst="rect">
              <a:avLst/>
            </a:prstGeom>
            <a:noFill/>
            <a:ln>
              <a:solidFill>
                <a:srgbClr val="7A0000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101600" lvl="0" rtl="0">
                <a:spcBef>
                  <a:spcPts val="0"/>
                </a:spcBef>
                <a:buSzPct val="100000"/>
              </a:pPr>
              <a:r>
                <a:rPr lang="en-US" dirty="0"/>
                <a:t>The request-handler: /select  </a:t>
              </a:r>
            </a:p>
          </p:txBody>
        </p:sp>
        <p:sp>
          <p:nvSpPr>
            <p:cNvPr id="41" name="Shape 224"/>
            <p:cNvSpPr txBox="1"/>
            <p:nvPr/>
          </p:nvSpPr>
          <p:spPr>
            <a:xfrm>
              <a:off x="3306548" y="1398091"/>
              <a:ext cx="5162550" cy="300034"/>
            </a:xfrm>
            <a:prstGeom prst="rect">
              <a:avLst/>
            </a:prstGeom>
            <a:noFill/>
            <a:ln>
              <a:solidFill>
                <a:srgbClr val="7A0000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101600" lvl="0">
                <a:spcBef>
                  <a:spcPts val="0"/>
                </a:spcBef>
                <a:buSzPct val="100000"/>
              </a:pPr>
              <a:r>
                <a:rPr lang="en-US"/>
                <a:t>The query event: q</a:t>
              </a:r>
            </a:p>
          </p:txBody>
        </p:sp>
        <p:sp>
          <p:nvSpPr>
            <p:cNvPr id="42" name="Shape 224"/>
            <p:cNvSpPr txBox="1"/>
            <p:nvPr/>
          </p:nvSpPr>
          <p:spPr>
            <a:xfrm>
              <a:off x="3306548" y="1735868"/>
              <a:ext cx="5162550" cy="592389"/>
            </a:xfrm>
            <a:prstGeom prst="rect">
              <a:avLst/>
            </a:prstGeom>
            <a:noFill/>
            <a:ln>
              <a:solidFill>
                <a:srgbClr val="7A0000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101600" lvl="0">
                <a:spcBef>
                  <a:spcPts val="0"/>
                </a:spcBef>
                <a:buSzPct val="100000"/>
              </a:pPr>
              <a:r>
                <a:rPr lang="en-US" dirty="0"/>
                <a:t>Parameters for query: </a:t>
              </a:r>
              <a:r>
                <a:rPr lang="en-US" dirty="0" err="1"/>
                <a:t>fq</a:t>
              </a:r>
              <a:r>
                <a:rPr lang="en-US" dirty="0"/>
                <a:t> (filter queries) sort (descending or ascending)</a:t>
              </a:r>
            </a:p>
          </p:txBody>
        </p:sp>
        <p:sp>
          <p:nvSpPr>
            <p:cNvPr id="43" name="Shape 224"/>
            <p:cNvSpPr txBox="1"/>
            <p:nvPr/>
          </p:nvSpPr>
          <p:spPr>
            <a:xfrm>
              <a:off x="3306548" y="2365319"/>
              <a:ext cx="5162550" cy="300034"/>
            </a:xfrm>
            <a:prstGeom prst="rect">
              <a:avLst/>
            </a:prstGeom>
            <a:noFill/>
            <a:ln>
              <a:solidFill>
                <a:srgbClr val="7A0000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101600" lvl="0">
                <a:spcBef>
                  <a:spcPts val="0"/>
                </a:spcBef>
                <a:buSzPct val="100000"/>
              </a:pPr>
              <a:r>
                <a:rPr lang="en-US" dirty="0"/>
                <a:t>Execute query </a:t>
              </a:r>
            </a:p>
          </p:txBody>
        </p:sp>
        <p:sp>
          <p:nvSpPr>
            <p:cNvPr id="44" name="Shape 224"/>
            <p:cNvSpPr txBox="1"/>
            <p:nvPr/>
          </p:nvSpPr>
          <p:spPr>
            <a:xfrm>
              <a:off x="3306548" y="2704420"/>
              <a:ext cx="5162550" cy="300034"/>
            </a:xfrm>
            <a:prstGeom prst="rect">
              <a:avLst/>
            </a:prstGeom>
            <a:noFill/>
            <a:ln>
              <a:solidFill>
                <a:srgbClr val="7A0000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101600" lvl="0">
                <a:spcBef>
                  <a:spcPts val="0"/>
                </a:spcBef>
                <a:buSzPct val="100000"/>
              </a:pPr>
              <a:r>
                <a:rPr lang="en-US" dirty="0"/>
                <a:t>Results outputs: </a:t>
              </a:r>
              <a:r>
                <a:rPr lang="en-US" dirty="0" err="1" smtClean="0"/>
                <a:t>json</a:t>
              </a:r>
              <a:r>
                <a:rPr lang="en-US" dirty="0" smtClean="0"/>
                <a:t> </a:t>
              </a:r>
              <a:r>
                <a:rPr lang="en-US" dirty="0"/>
                <a:t>format</a:t>
              </a:r>
            </a:p>
          </p:txBody>
        </p:sp>
        <p:cxnSp>
          <p:nvCxnSpPr>
            <p:cNvPr id="45" name="Elbow Connector 44"/>
            <p:cNvCxnSpPr>
              <a:cxnSpLocks/>
              <a:stCxn id="24" idx="3"/>
              <a:endCxn id="39" idx="1"/>
            </p:cNvCxnSpPr>
            <p:nvPr/>
          </p:nvCxnSpPr>
          <p:spPr>
            <a:xfrm flipV="1">
              <a:off x="2361835" y="1195999"/>
              <a:ext cx="944713" cy="1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7A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Elbow Connector 45"/>
            <p:cNvCxnSpPr>
              <a:cxnSpLocks/>
              <a:stCxn id="25" idx="3"/>
              <a:endCxn id="41" idx="1"/>
            </p:cNvCxnSpPr>
            <p:nvPr/>
          </p:nvCxnSpPr>
          <p:spPr>
            <a:xfrm flipV="1">
              <a:off x="2361835" y="1548108"/>
              <a:ext cx="944713" cy="258841"/>
            </a:xfrm>
            <a:prstGeom prst="bentConnector3">
              <a:avLst>
                <a:gd name="adj1" fmla="val 26456"/>
              </a:avLst>
            </a:prstGeom>
            <a:ln>
              <a:solidFill>
                <a:srgbClr val="7A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Elbow Connector 48"/>
            <p:cNvCxnSpPr>
              <a:cxnSpLocks/>
              <a:stCxn id="18" idx="3"/>
              <a:endCxn id="42" idx="1"/>
            </p:cNvCxnSpPr>
            <p:nvPr/>
          </p:nvCxnSpPr>
          <p:spPr>
            <a:xfrm flipV="1">
              <a:off x="2361834" y="2032063"/>
              <a:ext cx="944714" cy="1496924"/>
            </a:xfrm>
            <a:prstGeom prst="bentConnector3">
              <a:avLst>
                <a:gd name="adj1" fmla="val 26456"/>
              </a:avLst>
            </a:prstGeom>
            <a:ln>
              <a:solidFill>
                <a:srgbClr val="7A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Elbow Connector 53"/>
            <p:cNvCxnSpPr>
              <a:cxnSpLocks/>
              <a:stCxn id="26" idx="3"/>
              <a:endCxn id="43" idx="1"/>
            </p:cNvCxnSpPr>
            <p:nvPr/>
          </p:nvCxnSpPr>
          <p:spPr>
            <a:xfrm flipV="1">
              <a:off x="2361834" y="2515336"/>
              <a:ext cx="944714" cy="3385402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7A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Elbow Connector 59"/>
            <p:cNvCxnSpPr>
              <a:cxnSpLocks/>
              <a:stCxn id="23" idx="1"/>
              <a:endCxn id="44" idx="1"/>
            </p:cNvCxnSpPr>
            <p:nvPr/>
          </p:nvCxnSpPr>
          <p:spPr>
            <a:xfrm rot="10800000">
              <a:off x="3306548" y="2854437"/>
              <a:ext cx="12700" cy="1775758"/>
            </a:xfrm>
            <a:prstGeom prst="bentConnector3">
              <a:avLst>
                <a:gd name="adj1" fmla="val 1800000"/>
              </a:avLst>
            </a:prstGeom>
            <a:ln>
              <a:solidFill>
                <a:srgbClr val="7A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5266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 smtClean="0"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</a:t>
            </a:r>
            <a:r>
              <a:rPr kumimoji="0" lang="en-US" altLang="zh-CN" sz="2400" dirty="0" err="1" smtClean="0">
                <a:solidFill>
                  <a:prstClr val="white"/>
                </a:solidFill>
                <a:ea typeface="宋体" charset="-122"/>
              </a:rPr>
              <a:t>Solr</a:t>
            </a:r>
            <a:r>
              <a:rPr kumimoji="0" lang="en-US" altLang="zh-CN" sz="2400" dirty="0" smtClean="0">
                <a:solidFill>
                  <a:prstClr val="white"/>
                </a:solidFill>
                <a:ea typeface="宋体" charset="-122"/>
              </a:rPr>
              <a:t> Admin UI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65" name="Shape 236"/>
          <p:cNvSpPr txBox="1"/>
          <p:nvPr/>
        </p:nvSpPr>
        <p:spPr>
          <a:xfrm>
            <a:off x="6945311" y="5830887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1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23</a:t>
            </a:fld>
            <a:endParaRPr lang="en-US" sz="1400" b="1" i="0" u="none" dirty="0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95" name="Group 7194"/>
          <p:cNvGrpSpPr/>
          <p:nvPr/>
        </p:nvGrpSpPr>
        <p:grpSpPr>
          <a:xfrm>
            <a:off x="773598" y="1255075"/>
            <a:ext cx="7863504" cy="4575812"/>
            <a:chOff x="659695" y="1315175"/>
            <a:chExt cx="7863504" cy="4575812"/>
          </a:xfrm>
        </p:grpSpPr>
        <p:pic>
          <p:nvPicPr>
            <p:cNvPr id="66" name="Shape 23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59700" y="1315175"/>
              <a:ext cx="1935892" cy="2580932"/>
            </a:xfrm>
            <a:prstGeom prst="rect">
              <a:avLst/>
            </a:prstGeom>
            <a:no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67" name="Shape 238"/>
            <p:cNvSpPr/>
            <p:nvPr/>
          </p:nvSpPr>
          <p:spPr>
            <a:xfrm>
              <a:off x="659700" y="1560671"/>
              <a:ext cx="1920239" cy="548640"/>
            </a:xfrm>
            <a:prstGeom prst="rect">
              <a:avLst/>
            </a:prstGeom>
            <a:noFill/>
            <a:ln w="9525" cap="flat" cmpd="sng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" name="Shape 239"/>
            <p:cNvSpPr/>
            <p:nvPr/>
          </p:nvSpPr>
          <p:spPr>
            <a:xfrm>
              <a:off x="659699" y="2171270"/>
              <a:ext cx="1920240" cy="388937"/>
            </a:xfrm>
            <a:prstGeom prst="rect">
              <a:avLst/>
            </a:prstGeom>
            <a:noFill/>
            <a:ln w="9525" cap="flat" cmpd="sng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" name="Shape 240"/>
            <p:cNvSpPr/>
            <p:nvPr/>
          </p:nvSpPr>
          <p:spPr>
            <a:xfrm>
              <a:off x="2392071" y="1375818"/>
              <a:ext cx="375000" cy="365100"/>
            </a:xfrm>
            <a:prstGeom prst="ellipse">
              <a:avLst/>
            </a:prstGeom>
            <a:solidFill>
              <a:srgbClr val="7A0000"/>
            </a:solidFill>
            <a:ln w="9525" cap="flat" cmpd="sng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</a:pPr>
              <a:r>
                <a:rPr lang="en-US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70" name="Shape 241"/>
            <p:cNvSpPr/>
            <p:nvPr/>
          </p:nvSpPr>
          <p:spPr>
            <a:xfrm>
              <a:off x="2392071" y="2381034"/>
              <a:ext cx="375000" cy="365100"/>
            </a:xfrm>
            <a:prstGeom prst="ellipse">
              <a:avLst/>
            </a:prstGeom>
            <a:solidFill>
              <a:srgbClr val="7A0000"/>
            </a:solidFill>
            <a:ln w="9525" cap="flat" cmpd="sng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</a:pPr>
              <a:r>
                <a:rPr lang="en-US">
                  <a:solidFill>
                    <a:schemeClr val="bg1"/>
                  </a:solidFill>
                </a:rPr>
                <a:t>2</a:t>
              </a:r>
            </a:p>
          </p:txBody>
        </p:sp>
        <p:pic>
          <p:nvPicPr>
            <p:cNvPr id="71" name="Shape 242"/>
            <p:cNvPicPr preferRelativeResize="0">
              <a:picLocks noChangeAspect="1"/>
            </p:cNvPicPr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50295" y="1315175"/>
              <a:ext cx="2272904" cy="3543677"/>
            </a:xfrm>
            <a:prstGeom prst="rect">
              <a:avLst/>
            </a:prstGeom>
            <a:no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72" name="Shape 243"/>
            <p:cNvPicPr preferRelativeResize="0">
              <a:picLocks noChangeAspect="1"/>
            </p:cNvPicPr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164752" y="1315175"/>
              <a:ext cx="2509037" cy="1968032"/>
            </a:xfrm>
            <a:prstGeom prst="rect">
              <a:avLst/>
            </a:prstGeom>
            <a:no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74" name="Shape 245"/>
            <p:cNvSpPr/>
            <p:nvPr/>
          </p:nvSpPr>
          <p:spPr>
            <a:xfrm>
              <a:off x="6255403" y="1508372"/>
              <a:ext cx="2255439" cy="662897"/>
            </a:xfrm>
            <a:prstGeom prst="rect">
              <a:avLst/>
            </a:prstGeom>
            <a:noFill/>
            <a:ln w="9525" cap="flat" cmpd="sng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" name="Shape 246"/>
            <p:cNvSpPr/>
            <p:nvPr/>
          </p:nvSpPr>
          <p:spPr>
            <a:xfrm>
              <a:off x="6050436" y="1328877"/>
              <a:ext cx="375000" cy="365100"/>
            </a:xfrm>
            <a:prstGeom prst="ellipse">
              <a:avLst/>
            </a:prstGeom>
            <a:solidFill>
              <a:srgbClr val="7A0000"/>
            </a:solidFill>
            <a:ln w="9525" cap="flat" cmpd="sng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</a:pPr>
              <a:r>
                <a:rPr lang="en-US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76" name="Shape 247"/>
            <p:cNvSpPr>
              <a:spLocks noChangeAspect="1"/>
            </p:cNvSpPr>
            <p:nvPr/>
          </p:nvSpPr>
          <p:spPr>
            <a:xfrm>
              <a:off x="3174893" y="1912200"/>
              <a:ext cx="2488753" cy="453538"/>
            </a:xfrm>
            <a:prstGeom prst="rect">
              <a:avLst/>
            </a:prstGeom>
            <a:noFill/>
            <a:ln w="9525" cap="flat" cmpd="sng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" name="Shape 248"/>
            <p:cNvSpPr/>
            <p:nvPr/>
          </p:nvSpPr>
          <p:spPr>
            <a:xfrm>
              <a:off x="5474817" y="1739252"/>
              <a:ext cx="375000" cy="365100"/>
            </a:xfrm>
            <a:prstGeom prst="ellipse">
              <a:avLst/>
            </a:prstGeom>
            <a:solidFill>
              <a:srgbClr val="7A0000"/>
            </a:solidFill>
            <a:ln w="9525" cap="flat" cmpd="sng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</a:pPr>
              <a:r>
                <a:rPr lang="en-US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78" name="Shape 249"/>
            <p:cNvSpPr/>
            <p:nvPr/>
          </p:nvSpPr>
          <p:spPr>
            <a:xfrm>
              <a:off x="6250294" y="2197549"/>
              <a:ext cx="2260547" cy="2606040"/>
            </a:xfrm>
            <a:prstGeom prst="rect">
              <a:avLst/>
            </a:prstGeom>
            <a:noFill/>
            <a:ln w="9525" cap="flat" cmpd="sng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" name="Shape 250"/>
            <p:cNvSpPr/>
            <p:nvPr/>
          </p:nvSpPr>
          <p:spPr>
            <a:xfrm>
              <a:off x="6050436" y="2883683"/>
              <a:ext cx="375000" cy="365100"/>
            </a:xfrm>
            <a:prstGeom prst="ellipse">
              <a:avLst/>
            </a:prstGeom>
            <a:solidFill>
              <a:srgbClr val="7A0000"/>
            </a:solidFill>
            <a:ln w="9525" cap="flat" cmpd="sng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</a:pPr>
              <a:r>
                <a:rPr lang="en-US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80" name="Shape 244"/>
            <p:cNvSpPr txBox="1"/>
            <p:nvPr/>
          </p:nvSpPr>
          <p:spPr>
            <a:xfrm>
              <a:off x="659699" y="4139512"/>
              <a:ext cx="3455105" cy="301752"/>
            </a:xfrm>
            <a:prstGeom prst="rect">
              <a:avLst/>
            </a:prstGeom>
            <a:noFill/>
            <a:ln>
              <a:solidFill>
                <a:srgbClr val="7A0000"/>
              </a:solidFill>
            </a:ln>
          </p:spPr>
          <p:txBody>
            <a:bodyPr lIns="91425" tIns="91425" rIns="91425" bIns="91425" anchor="ctr" anchorCtr="0">
              <a:noAutofit/>
            </a:bodyPr>
            <a:lstStyle>
              <a:defPPr>
                <a:defRPr lang="en-US"/>
              </a:defPPr>
              <a:lvl1pPr marL="101600" lvl="0">
                <a:spcBef>
                  <a:spcPts val="0"/>
                </a:spcBef>
                <a:buSzPct val="100000"/>
                <a:defRPr sz="2000"/>
              </a:lvl1pPr>
            </a:lstStyle>
            <a:p>
              <a:r>
                <a:rPr lang="en-US" sz="1800" dirty="0"/>
                <a:t>The faceted search query: range</a:t>
              </a:r>
            </a:p>
          </p:txBody>
        </p:sp>
        <p:sp>
          <p:nvSpPr>
            <p:cNvPr id="81" name="Shape 244"/>
            <p:cNvSpPr txBox="1"/>
            <p:nvPr/>
          </p:nvSpPr>
          <p:spPr>
            <a:xfrm>
              <a:off x="659695" y="4502302"/>
              <a:ext cx="3455105" cy="301752"/>
            </a:xfrm>
            <a:prstGeom prst="rect">
              <a:avLst/>
            </a:prstGeom>
            <a:noFill/>
            <a:ln>
              <a:solidFill>
                <a:srgbClr val="7A0000"/>
              </a:solidFill>
            </a:ln>
          </p:spPr>
          <p:txBody>
            <a:bodyPr lIns="91425" tIns="91425" rIns="91425" bIns="91425" anchor="ctr" anchorCtr="0">
              <a:noAutofit/>
            </a:bodyPr>
            <a:lstStyle>
              <a:defPPr>
                <a:defRPr lang="en-US"/>
              </a:defPPr>
              <a:lvl1pPr marL="101600" lvl="0">
                <a:spcBef>
                  <a:spcPts val="0"/>
                </a:spcBef>
                <a:buSzPct val="100000"/>
                <a:defRPr sz="2000"/>
              </a:lvl1pPr>
            </a:lstStyle>
            <a:p>
              <a:r>
                <a:rPr lang="en-US" sz="1800" dirty="0"/>
                <a:t>Faceted search field: </a:t>
              </a:r>
              <a:r>
                <a:rPr lang="en-US" sz="1800" dirty="0" err="1"/>
                <a:t>t_month_i</a:t>
              </a:r>
              <a:endParaRPr lang="en-US" sz="1800" dirty="0"/>
            </a:p>
          </p:txBody>
        </p:sp>
        <p:sp>
          <p:nvSpPr>
            <p:cNvPr id="82" name="Shape 244"/>
            <p:cNvSpPr txBox="1"/>
            <p:nvPr/>
          </p:nvSpPr>
          <p:spPr>
            <a:xfrm>
              <a:off x="659695" y="4865091"/>
              <a:ext cx="3455105" cy="301752"/>
            </a:xfrm>
            <a:prstGeom prst="rect">
              <a:avLst/>
            </a:prstGeom>
            <a:noFill/>
            <a:ln>
              <a:solidFill>
                <a:srgbClr val="7A0000"/>
              </a:solidFill>
            </a:ln>
          </p:spPr>
          <p:txBody>
            <a:bodyPr lIns="91425" tIns="91425" rIns="91425" bIns="91425" anchor="ctr" anchorCtr="0">
              <a:noAutofit/>
            </a:bodyPr>
            <a:lstStyle>
              <a:defPPr>
                <a:defRPr lang="en-US"/>
              </a:defPPr>
              <a:lvl1pPr marL="101600" lvl="0">
                <a:spcBef>
                  <a:spcPts val="0"/>
                </a:spcBef>
                <a:buSzPct val="100000"/>
                <a:defRPr sz="2000"/>
              </a:lvl1pPr>
            </a:lstStyle>
            <a:p>
              <a:r>
                <a:rPr lang="en-US" sz="1800" dirty="0" smtClean="0"/>
                <a:t>Parameters, </a:t>
              </a:r>
              <a:r>
                <a:rPr lang="en-US" sz="1800" dirty="0"/>
                <a:t>true when enabled</a:t>
              </a:r>
            </a:p>
          </p:txBody>
        </p:sp>
        <p:sp>
          <p:nvSpPr>
            <p:cNvPr id="83" name="Shape 244"/>
            <p:cNvSpPr txBox="1"/>
            <p:nvPr/>
          </p:nvSpPr>
          <p:spPr>
            <a:xfrm>
              <a:off x="659695" y="5227163"/>
              <a:ext cx="3455105" cy="301752"/>
            </a:xfrm>
            <a:prstGeom prst="rect">
              <a:avLst/>
            </a:prstGeom>
            <a:noFill/>
            <a:ln>
              <a:solidFill>
                <a:srgbClr val="7A0000"/>
              </a:solidFill>
            </a:ln>
          </p:spPr>
          <p:txBody>
            <a:bodyPr lIns="91425" tIns="91425" rIns="91425" bIns="91425" anchor="ctr" anchorCtr="0">
              <a:noAutofit/>
            </a:bodyPr>
            <a:lstStyle>
              <a:defPPr>
                <a:defRPr lang="en-US"/>
              </a:defPPr>
              <a:lvl1pPr marL="101600" lvl="0">
                <a:spcBef>
                  <a:spcPts val="0"/>
                </a:spcBef>
                <a:buSzPct val="100000"/>
                <a:defRPr sz="2000"/>
              </a:lvl1pPr>
            </a:lstStyle>
            <a:p>
              <a:r>
                <a:rPr lang="en-US" sz="1800" dirty="0"/>
                <a:t>Search Results: counts </a:t>
              </a:r>
            </a:p>
          </p:txBody>
        </p:sp>
        <p:sp>
          <p:nvSpPr>
            <p:cNvPr id="84" name="Shape 244"/>
            <p:cNvSpPr txBox="1"/>
            <p:nvPr/>
          </p:nvSpPr>
          <p:spPr>
            <a:xfrm>
              <a:off x="659695" y="5589235"/>
              <a:ext cx="3455105" cy="301752"/>
            </a:xfrm>
            <a:prstGeom prst="rect">
              <a:avLst/>
            </a:prstGeom>
            <a:noFill/>
            <a:ln>
              <a:solidFill>
                <a:srgbClr val="7A0000"/>
              </a:solidFill>
            </a:ln>
          </p:spPr>
          <p:txBody>
            <a:bodyPr lIns="91425" tIns="91425" rIns="91425" bIns="91425" anchor="ctr" anchorCtr="0">
              <a:noAutofit/>
            </a:bodyPr>
            <a:lstStyle>
              <a:defPPr>
                <a:defRPr lang="en-US"/>
              </a:defPPr>
              <a:lvl1pPr marL="101600" lvl="0">
                <a:spcBef>
                  <a:spcPts val="0"/>
                </a:spcBef>
                <a:buSzPct val="100000"/>
                <a:defRPr sz="2000"/>
              </a:lvl1pPr>
            </a:lstStyle>
            <a:p>
              <a:r>
                <a:rPr lang="en-US" sz="1800" dirty="0"/>
                <a:t>Search Results: details</a:t>
              </a:r>
            </a:p>
          </p:txBody>
        </p:sp>
        <p:cxnSp>
          <p:nvCxnSpPr>
            <p:cNvPr id="85" name="Elbow Connector 84"/>
            <p:cNvCxnSpPr>
              <a:cxnSpLocks/>
              <a:stCxn id="67" idx="1"/>
              <a:endCxn id="80" idx="1"/>
            </p:cNvCxnSpPr>
            <p:nvPr/>
          </p:nvCxnSpPr>
          <p:spPr>
            <a:xfrm rot="10800000" flipV="1">
              <a:off x="659700" y="1834990"/>
              <a:ext cx="1" cy="2455397"/>
            </a:xfrm>
            <a:prstGeom prst="bentConnector3">
              <a:avLst>
                <a:gd name="adj1" fmla="val 22860100000"/>
              </a:avLst>
            </a:prstGeom>
            <a:ln>
              <a:solidFill>
                <a:srgbClr val="7A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Elbow Connector 85"/>
            <p:cNvCxnSpPr>
              <a:cxnSpLocks/>
              <a:stCxn id="68" idx="2"/>
              <a:endCxn id="81" idx="1"/>
            </p:cNvCxnSpPr>
            <p:nvPr/>
          </p:nvCxnSpPr>
          <p:spPr>
            <a:xfrm rot="5400000">
              <a:off x="93272" y="3126630"/>
              <a:ext cx="2092971" cy="960124"/>
            </a:xfrm>
            <a:prstGeom prst="bentConnector4">
              <a:avLst>
                <a:gd name="adj1" fmla="val 46396"/>
                <a:gd name="adj2" fmla="val 123809"/>
              </a:avLst>
            </a:prstGeom>
            <a:ln>
              <a:solidFill>
                <a:srgbClr val="7A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Elbow Connector 91"/>
            <p:cNvCxnSpPr>
              <a:cxnSpLocks/>
              <a:stCxn id="76" idx="1"/>
              <a:endCxn id="82" idx="3"/>
            </p:cNvCxnSpPr>
            <p:nvPr/>
          </p:nvCxnSpPr>
          <p:spPr>
            <a:xfrm rot="10800000" flipH="1" flipV="1">
              <a:off x="3174892" y="2138969"/>
              <a:ext cx="939907" cy="2876998"/>
            </a:xfrm>
            <a:prstGeom prst="bentConnector5">
              <a:avLst>
                <a:gd name="adj1" fmla="val -24322"/>
                <a:gd name="adj2" fmla="val 51319"/>
                <a:gd name="adj3" fmla="val 124322"/>
              </a:avLst>
            </a:prstGeom>
            <a:ln>
              <a:solidFill>
                <a:srgbClr val="7A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Elbow Connector 95"/>
            <p:cNvCxnSpPr>
              <a:cxnSpLocks/>
              <a:stCxn id="74" idx="1"/>
              <a:endCxn id="83" idx="3"/>
            </p:cNvCxnSpPr>
            <p:nvPr/>
          </p:nvCxnSpPr>
          <p:spPr>
            <a:xfrm rot="10800000" flipV="1">
              <a:off x="4114801" y="1839821"/>
              <a:ext cx="2140603" cy="3538218"/>
            </a:xfrm>
            <a:prstGeom prst="bentConnector3">
              <a:avLst>
                <a:gd name="adj1" fmla="val 14787"/>
              </a:avLst>
            </a:prstGeom>
            <a:ln>
              <a:solidFill>
                <a:srgbClr val="7A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Elbow Connector 101"/>
            <p:cNvCxnSpPr>
              <a:cxnSpLocks/>
              <a:stCxn id="78" idx="1"/>
              <a:endCxn id="84" idx="3"/>
            </p:cNvCxnSpPr>
            <p:nvPr/>
          </p:nvCxnSpPr>
          <p:spPr>
            <a:xfrm rot="10800000" flipV="1">
              <a:off x="4114800" y="3500569"/>
              <a:ext cx="2135494" cy="2239542"/>
            </a:xfrm>
            <a:prstGeom prst="bentConnector3">
              <a:avLst>
                <a:gd name="adj1" fmla="val 7181"/>
              </a:avLst>
            </a:prstGeom>
            <a:ln>
              <a:solidFill>
                <a:srgbClr val="7A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128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>
                <a:solidFill>
                  <a:prstClr val="white"/>
                </a:solidFill>
                <a:ea typeface="宋体" charset="-122"/>
              </a:rPr>
              <a:t>Problem </a:t>
            </a:r>
            <a:r>
              <a:rPr kumimoji="0" lang="en-US" altLang="zh-CN" dirty="0" smtClean="0">
                <a:solidFill>
                  <a:prstClr val="white"/>
                </a:solidFill>
                <a:ea typeface="宋体" charset="-122"/>
              </a:rPr>
              <a:t>Faced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EDE4B18-F821-0C42-B7D1-F81BF867505E}" type="slidenum">
              <a:rPr kumimoji="0" lang="en-US" altLang="zh-CN" sz="1400">
                <a:solidFill>
                  <a:srgbClr val="898989"/>
                </a:solidFill>
                <a:latin typeface="Arial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24</a:t>
            </a:fld>
            <a:endParaRPr kumimoji="0" lang="en-US" altLang="zh-CN" sz="1400">
              <a:solidFill>
                <a:srgbClr val="898989"/>
              </a:solidFill>
              <a:latin typeface="Arial" charset="0"/>
            </a:endParaRPr>
          </a:p>
        </p:txBody>
      </p:sp>
      <p:graphicFrame>
        <p:nvGraphicFramePr>
          <p:cNvPr id="10" name="Shape 278"/>
          <p:cNvGraphicFramePr/>
          <p:nvPr>
            <p:extLst>
              <p:ext uri="{D42A27DB-BD31-4B8C-83A1-F6EECF244321}">
                <p14:modId xmlns:p14="http://schemas.microsoft.com/office/powerpoint/2010/main" val="278541512"/>
              </p:ext>
            </p:extLst>
          </p:nvPr>
        </p:nvGraphicFramePr>
        <p:xfrm>
          <a:off x="580792" y="1397228"/>
          <a:ext cx="7978877" cy="41148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7978877"/>
              </a:tblGrid>
              <a:tr h="217305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 Cloudera and OS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-US" dirty="0" smtClean="0"/>
                        <a:t>   Virtual Cloudera seems</a:t>
                      </a:r>
                      <a:r>
                        <a:rPr lang="en-US" baseline="0" dirty="0" smtClean="0"/>
                        <a:t> s</a:t>
                      </a:r>
                      <a:r>
                        <a:rPr lang="en-US" dirty="0" smtClean="0"/>
                        <a:t>low and often crashes due to the memory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Not familiar</a:t>
                      </a:r>
                      <a:r>
                        <a:rPr lang="en-US" baseline="0" dirty="0" smtClean="0"/>
                        <a:t> with the whole architecture at the beginning</a:t>
                      </a:r>
                      <a:endParaRPr lang="en-US" dirty="0" smtClean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Versions of Cloudera and </a:t>
                      </a:r>
                      <a:r>
                        <a:rPr lang="en-US" dirty="0" err="1" smtClean="0"/>
                        <a:t>Solr</a:t>
                      </a:r>
                      <a:r>
                        <a:rPr lang="en-US" dirty="0" smtClean="0"/>
                        <a:t> 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8167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  Data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Consistency check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Not enough real data available to perform tests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Not much information available regarding logs to perform collaborative filtering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9463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  Collaboration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aseline="0" dirty="0" smtClean="0"/>
                        <a:t>   Communication and modification</a:t>
                      </a:r>
                      <a:endParaRPr lang="en-US" dirty="0" smtClean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691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>
                <a:solidFill>
                  <a:prstClr val="white"/>
                </a:solidFill>
                <a:ea typeface="宋体" charset="-122"/>
              </a:rPr>
              <a:t>Lessons </a:t>
            </a:r>
            <a:r>
              <a:rPr kumimoji="0" lang="en-US" altLang="zh-CN" dirty="0" smtClean="0">
                <a:solidFill>
                  <a:prstClr val="white"/>
                </a:solidFill>
                <a:ea typeface="宋体" charset="-122"/>
              </a:rPr>
              <a:t>Learned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EDE4B18-F821-0C42-B7D1-F81BF867505E}" type="slidenum">
              <a:rPr kumimoji="0" lang="en-US" altLang="zh-CN" sz="1400">
                <a:solidFill>
                  <a:srgbClr val="898989"/>
                </a:solidFill>
                <a:latin typeface="Arial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25</a:t>
            </a:fld>
            <a:endParaRPr kumimoji="0" lang="en-US" altLang="zh-CN" sz="1400">
              <a:solidFill>
                <a:srgbClr val="898989"/>
              </a:solidFill>
              <a:latin typeface="Arial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947515"/>
              </p:ext>
            </p:extLst>
          </p:nvPr>
        </p:nvGraphicFramePr>
        <p:xfrm>
          <a:off x="437176" y="1090612"/>
          <a:ext cx="8270875" cy="4922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714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>
                <a:solidFill>
                  <a:prstClr val="white"/>
                </a:solidFill>
                <a:ea typeface="宋体" charset="-122"/>
              </a:rPr>
              <a:t>Future </a:t>
            </a:r>
            <a:r>
              <a:rPr kumimoji="0" lang="en-US" altLang="zh-CN" dirty="0" smtClean="0">
                <a:solidFill>
                  <a:prstClr val="white"/>
                </a:solidFill>
                <a:ea typeface="宋体" charset="-122"/>
              </a:rPr>
              <a:t>Work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EDE4B18-F821-0C42-B7D1-F81BF867505E}" type="slidenum">
              <a:rPr kumimoji="0" lang="en-US" altLang="zh-CN" sz="1400">
                <a:solidFill>
                  <a:srgbClr val="898989"/>
                </a:solidFill>
                <a:latin typeface="Arial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26</a:t>
            </a:fld>
            <a:endParaRPr kumimoji="0" lang="en-US" altLang="zh-CN" sz="1400">
              <a:solidFill>
                <a:srgbClr val="898989"/>
              </a:solidFill>
              <a:latin typeface="Arial" charset="0"/>
            </a:endParaRPr>
          </a:p>
        </p:txBody>
      </p:sp>
      <p:graphicFrame>
        <p:nvGraphicFramePr>
          <p:cNvPr id="5" name="Shape 278"/>
          <p:cNvGraphicFramePr/>
          <p:nvPr>
            <p:extLst>
              <p:ext uri="{D42A27DB-BD31-4B8C-83A1-F6EECF244321}">
                <p14:modId xmlns:p14="http://schemas.microsoft.com/office/powerpoint/2010/main" val="761319607"/>
              </p:ext>
            </p:extLst>
          </p:nvPr>
        </p:nvGraphicFramePr>
        <p:xfrm>
          <a:off x="589936" y="1223492"/>
          <a:ext cx="7978876" cy="448056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7978876"/>
              </a:tblGrid>
              <a:tr h="217305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 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Search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-US" dirty="0" smtClean="0"/>
                        <a:t>   Customize more request handlers 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Deal with the profanity issue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8167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  Custom Ranking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Customize more search components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b="1" dirty="0" smtClean="0">
                          <a:solidFill>
                            <a:schemeClr val="bg1"/>
                          </a:solidFill>
                          <a:cs typeface="+mn-cs"/>
                        </a:rPr>
                        <a:t>   Recommendation</a:t>
                      </a:r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Create a custom recommendation component (Probabilities </a:t>
                      </a:r>
                      <a:r>
                        <a:rPr lang="mr-IN" dirty="0" smtClean="0"/>
                        <a:t>–</a:t>
                      </a:r>
                      <a:r>
                        <a:rPr lang="en-US" dirty="0" smtClean="0"/>
                        <a:t> CTA team)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dirty="0" smtClean="0"/>
                        <a:t>   Implement the collaborative filtering (Log</a:t>
                      </a:r>
                      <a:r>
                        <a:rPr kumimoji="0" lang="en-US" altLang="zh-CN" baseline="0" dirty="0" smtClean="0"/>
                        <a:t> files </a:t>
                      </a:r>
                      <a:r>
                        <a:rPr kumimoji="0" lang="mr-IN" altLang="zh-CN" baseline="0" dirty="0" smtClean="0"/>
                        <a:t>–</a:t>
                      </a:r>
                      <a:r>
                        <a:rPr kumimoji="0" lang="en-US" altLang="zh-CN" baseline="0" dirty="0" smtClean="0"/>
                        <a:t> FE team</a:t>
                      </a:r>
                      <a:r>
                        <a:rPr kumimoji="0" lang="en-US" altLang="zh-CN" dirty="0" smtClean="0"/>
                        <a:t>)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9463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  </a:t>
                      </a:r>
                      <a:r>
                        <a:rPr lang="en-US" b="1" dirty="0" err="1" smtClean="0">
                          <a:solidFill>
                            <a:schemeClr val="bg1"/>
                          </a:solidFill>
                        </a:rPr>
                        <a:t>Solr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Figure out </a:t>
                      </a:r>
                      <a:r>
                        <a:rPr lang="en-US" dirty="0" err="1" smtClean="0"/>
                        <a:t>SolrCloud</a:t>
                      </a:r>
                      <a:r>
                        <a:rPr lang="en-US" dirty="0" smtClean="0"/>
                        <a:t>, multiple </a:t>
                      </a:r>
                      <a:r>
                        <a:rPr lang="en-US" dirty="0" err="1" smtClean="0"/>
                        <a:t>Solr</a:t>
                      </a:r>
                      <a:r>
                        <a:rPr lang="en-US" dirty="0" smtClean="0"/>
                        <a:t> nodes in Cloudera Search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881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lang="en-US" dirty="0"/>
              <a:t>Acknowledgement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EDE4B18-F821-0C42-B7D1-F81BF867505E}" type="slidenum">
              <a:rPr kumimoji="0" lang="en-US" altLang="zh-CN" sz="1400">
                <a:solidFill>
                  <a:srgbClr val="898989"/>
                </a:solidFill>
                <a:latin typeface="Arial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27</a:t>
            </a:fld>
            <a:endParaRPr kumimoji="0" lang="en-US" altLang="zh-CN" sz="1400">
              <a:solidFill>
                <a:srgbClr val="898989"/>
              </a:solidFill>
              <a:latin typeface="Arial" charset="0"/>
            </a:endParaRPr>
          </a:p>
        </p:txBody>
      </p:sp>
      <p:graphicFrame>
        <p:nvGraphicFramePr>
          <p:cNvPr id="5" name="Shape 278"/>
          <p:cNvGraphicFramePr/>
          <p:nvPr>
            <p:extLst>
              <p:ext uri="{D42A27DB-BD31-4B8C-83A1-F6EECF244321}">
                <p14:modId xmlns:p14="http://schemas.microsoft.com/office/powerpoint/2010/main" val="587979379"/>
              </p:ext>
            </p:extLst>
          </p:nvPr>
        </p:nvGraphicFramePr>
        <p:xfrm>
          <a:off x="589936" y="1497812"/>
          <a:ext cx="7978876" cy="393192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329812"/>
                <a:gridCol w="662647"/>
                <a:gridCol w="5986417"/>
              </a:tblGrid>
              <a:tr h="217305">
                <a:tc gridSpan="3"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  Projects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dirty="0"/>
                    </a:p>
                  </a:txBody>
                  <a:tcPr marL="91425" marR="91425" marT="91425" marB="91425"/>
                </a:tc>
              </a:tr>
              <a:tr h="548640">
                <a:tc gridSpan="2">
                  <a:txBody>
                    <a:bodyPr/>
                    <a:lstStyle/>
                    <a:p>
                      <a:pPr lvl="0" algn="l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-US" dirty="0" smtClean="0"/>
                        <a:t>   NSF </a:t>
                      </a:r>
                      <a:r>
                        <a:rPr lang="en-US" dirty="0"/>
                        <a:t>IIS - 1319578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-US" dirty="0"/>
                        <a:t>III: Small: Integrated Digital Event Archiving and Library (IDEAL)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31520">
                <a:tc gridSpan="2"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NSF </a:t>
                      </a:r>
                      <a:r>
                        <a:rPr lang="en-US" dirty="0"/>
                        <a:t>IIS - 1619028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/>
                        <a:t>III: Small: Collaborative Research: Global Event and Trend Archive Research (GETAR)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 gridSpan="2"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8167">
                <a:tc gridSpan="3"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  Teams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dirty="0"/>
                    </a:p>
                  </a:txBody>
                  <a:tcPr marL="91425" marR="91425" marT="91425" marB="91425"/>
                </a:tc>
              </a:tr>
              <a:tr h="365760">
                <a:tc gridSpan="3"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CMT</a:t>
                      </a:r>
                      <a:r>
                        <a:rPr lang="en-US" dirty="0"/>
                        <a:t>, CMW, CLA, CTA, FE teams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 gridSpan="3"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463">
                <a:tc gridSpan="3"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  Persons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70000">
                          <a:srgbClr val="BD8080"/>
                        </a:gs>
                        <a:gs pos="0">
                          <a:srgbClr val="7A0000"/>
                        </a:gs>
                        <a:gs pos="100000">
                          <a:schemeClr val="bg1"/>
                        </a:gs>
                      </a:gsLst>
                      <a:lin ang="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dirty="0"/>
                    </a:p>
                  </a:txBody>
                  <a:tcPr marL="91425" marR="91425" marT="91425" marB="91425"/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Instructor</a:t>
                      </a: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/>
                        <a:t>Dr. Edward A. Fox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buNone/>
                      </a:pPr>
                      <a:r>
                        <a:rPr lang="en-US" dirty="0" smtClean="0"/>
                        <a:t>   GRA</a:t>
                      </a: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lvl="0" algn="l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r>
                        <a:rPr lang="en-US" dirty="0" err="1"/>
                        <a:t>Sunshin</a:t>
                      </a:r>
                      <a:r>
                        <a:rPr lang="en-US" dirty="0"/>
                        <a:t> Lee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vl="0" algn="l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ct val="78571"/>
                        <a:buFont typeface="Arial"/>
                        <a:buNone/>
                      </a:pPr>
                      <a:endParaRPr lang="en-US" dirty="0"/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004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ctrTitle"/>
          </p:nvPr>
        </p:nvSpPr>
        <p:spPr>
          <a:xfrm>
            <a:off x="0" y="523875"/>
            <a:ext cx="9144000" cy="1135063"/>
          </a:xfrm>
        </p:spPr>
        <p:txBody>
          <a:bodyPr/>
          <a:lstStyle/>
          <a:p>
            <a:pPr eaLnBrk="1" hangingPunct="1"/>
            <a:r>
              <a:rPr kumimoji="0" lang="en-US" altLang="zh-CN" sz="4400" b="1">
                <a:ea typeface="宋体" charset="-122"/>
              </a:rPr>
              <a:t>Thank you !</a:t>
            </a:r>
          </a:p>
        </p:txBody>
      </p:sp>
      <p:sp>
        <p:nvSpPr>
          <p:cNvPr id="8194" name="TextBox 4"/>
          <p:cNvSpPr txBox="1">
            <a:spLocks noChangeArrowheads="1"/>
          </p:cNvSpPr>
          <p:nvPr/>
        </p:nvSpPr>
        <p:spPr bwMode="auto">
          <a:xfrm>
            <a:off x="0" y="857250"/>
            <a:ext cx="4778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0" lang="en-US" altLang="en-US" sz="1800"/>
          </a:p>
        </p:txBody>
      </p:sp>
      <p:sp>
        <p:nvSpPr>
          <p:cNvPr id="4" name="Shape 285"/>
          <p:cNvSpPr txBox="1">
            <a:spLocks/>
          </p:cNvSpPr>
          <p:nvPr/>
        </p:nvSpPr>
        <p:spPr bwMode="auto">
          <a:xfrm>
            <a:off x="0" y="2861400"/>
            <a:ext cx="9144000" cy="11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5" tIns="45700" rIns="91425" bIns="45700" numCol="1" anchor="b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 Light" charset="0"/>
                <a:ea typeface="宋体" charset="0"/>
                <a:cs typeface="宋体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 Light" charset="0"/>
                <a:ea typeface="宋体" charset="0"/>
                <a:cs typeface="宋体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 Light" charset="0"/>
                <a:ea typeface="宋体" charset="0"/>
                <a:cs typeface="宋体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 Light" charset="0"/>
                <a:ea typeface="宋体" charset="0"/>
                <a:cs typeface="宋体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400" b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Questions?</a:t>
            </a:r>
            <a:r>
              <a:rPr lang="en-US" sz="4400" b="1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-US" sz="4400" b="1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>
            <a:normAutofit/>
          </a:bodyPr>
          <a:lstStyle/>
          <a:p>
            <a:pPr eaLnBrk="1" hangingPunct="1"/>
            <a:r>
              <a:rPr kumimoji="0" lang="en-US" altLang="zh-CN" dirty="0" smtClean="0">
                <a:ea typeface="宋体" charset="-122"/>
              </a:rPr>
              <a:t>Background </a:t>
            </a:r>
            <a:r>
              <a:rPr kumimoji="0" lang="en-US" altLang="zh-CN" sz="2400" dirty="0" smtClean="0">
                <a:ea typeface="宋体" charset="-122"/>
              </a:rPr>
              <a:t>— Overview</a:t>
            </a:r>
            <a:endParaRPr kumimoji="0" lang="en-US" altLang="zh-CN" sz="2400" dirty="0">
              <a:ea typeface="宋体" charset="-122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EDE4B18-F821-0C42-B7D1-F81BF867505E}" type="slidenum">
              <a:rPr kumimoji="0" lang="en-US" altLang="zh-CN" sz="1400">
                <a:solidFill>
                  <a:srgbClr val="898989"/>
                </a:solidFill>
                <a:latin typeface="Arial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kumimoji="0" lang="en-US" altLang="zh-CN" sz="1400">
              <a:solidFill>
                <a:srgbClr val="898989"/>
              </a:solidFill>
              <a:latin typeface="Arial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824163" y="1054100"/>
            <a:ext cx="7762374" cy="5141913"/>
            <a:chOff x="824163" y="1054100"/>
            <a:chExt cx="7762374" cy="514191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4163" y="1054100"/>
              <a:ext cx="7762374" cy="5141913"/>
            </a:xfrm>
            <a:prstGeom prst="rect">
              <a:avLst/>
            </a:prstGeom>
          </p:spPr>
        </p:pic>
        <p:cxnSp>
          <p:nvCxnSpPr>
            <p:cNvPr id="13" name="Elbow Connector 12"/>
            <p:cNvCxnSpPr/>
            <p:nvPr/>
          </p:nvCxnSpPr>
          <p:spPr>
            <a:xfrm rot="10800000" flipV="1">
              <a:off x="7080424" y="3731741"/>
              <a:ext cx="1141306" cy="951470"/>
            </a:xfrm>
            <a:prstGeom prst="bentConnector3">
              <a:avLst>
                <a:gd name="adj1" fmla="val -5217"/>
              </a:avLst>
            </a:prstGeom>
            <a:ln>
              <a:solidFill>
                <a:srgbClr val="557082">
                  <a:alpha val="6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/>
            <p:nvPr/>
          </p:nvCxnSpPr>
          <p:spPr>
            <a:xfrm>
              <a:off x="3212757" y="3731741"/>
              <a:ext cx="1742302" cy="951470"/>
            </a:xfrm>
            <a:prstGeom prst="bentConnector3">
              <a:avLst>
                <a:gd name="adj1" fmla="val 355"/>
              </a:avLst>
            </a:prstGeom>
            <a:ln>
              <a:solidFill>
                <a:srgbClr val="557082">
                  <a:alpha val="6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lbow Connector 25"/>
            <p:cNvCxnSpPr/>
            <p:nvPr/>
          </p:nvCxnSpPr>
          <p:spPr>
            <a:xfrm>
              <a:off x="3398108" y="3212757"/>
              <a:ext cx="1556951" cy="1470454"/>
            </a:xfrm>
            <a:prstGeom prst="bentConnector3">
              <a:avLst>
                <a:gd name="adj1" fmla="val 23016"/>
              </a:avLst>
            </a:prstGeom>
            <a:ln>
              <a:solidFill>
                <a:srgbClr val="557082">
                  <a:alpha val="6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Elbow Connector 49"/>
            <p:cNvCxnSpPr/>
            <p:nvPr/>
          </p:nvCxnSpPr>
          <p:spPr>
            <a:xfrm rot="10800000" flipV="1">
              <a:off x="7080426" y="4312507"/>
              <a:ext cx="448579" cy="370703"/>
            </a:xfrm>
            <a:prstGeom prst="bentConnector3">
              <a:avLst>
                <a:gd name="adj1" fmla="val 416"/>
              </a:avLst>
            </a:prstGeom>
            <a:ln>
              <a:solidFill>
                <a:srgbClr val="557082">
                  <a:alpha val="65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88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>
                <a:ea typeface="宋体" charset="-122"/>
              </a:rPr>
              <a:t>Background </a:t>
            </a:r>
            <a:r>
              <a:rPr kumimoji="0" lang="en-US" altLang="zh-CN" sz="2400" dirty="0">
                <a:ea typeface="宋体" charset="-122"/>
              </a:rPr>
              <a:t>— </a:t>
            </a:r>
            <a:r>
              <a:rPr kumimoji="0" lang="en-US" altLang="zh-CN" sz="2400" dirty="0" smtClean="0">
                <a:ea typeface="宋体" charset="-122"/>
              </a:rPr>
              <a:t>Updates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EDE4B18-F821-0C42-B7D1-F81BF867505E}" type="slidenum">
              <a:rPr kumimoji="0" lang="en-US" altLang="zh-CN" sz="1400">
                <a:solidFill>
                  <a:srgbClr val="898989"/>
                </a:solidFill>
                <a:latin typeface="Arial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</a:t>
            </a:fld>
            <a:endParaRPr kumimoji="0" lang="en-US" altLang="zh-CN" sz="1400">
              <a:solidFill>
                <a:srgbClr val="898989"/>
              </a:solidFill>
              <a:latin typeface="Arial" charset="0"/>
            </a:endParaRPr>
          </a:p>
        </p:txBody>
      </p:sp>
      <p:graphicFrame>
        <p:nvGraphicFramePr>
          <p:cNvPr id="8" name="Shape 56"/>
          <p:cNvGraphicFramePr/>
          <p:nvPr>
            <p:extLst>
              <p:ext uri="{D42A27DB-BD31-4B8C-83A1-F6EECF244321}">
                <p14:modId xmlns:p14="http://schemas.microsoft.com/office/powerpoint/2010/main" val="1272221193"/>
              </p:ext>
            </p:extLst>
          </p:nvPr>
        </p:nvGraphicFramePr>
        <p:xfrm>
          <a:off x="382162" y="1227485"/>
          <a:ext cx="8438961" cy="4583384"/>
        </p:xfrm>
        <a:graphic>
          <a:graphicData uri="http://schemas.openxmlformats.org/drawingml/2006/table">
            <a:tbl>
              <a:tblPr firstRow="1" firstCol="1">
                <a:tableStyleId>{8A107856-5554-42FB-B03E-39F5DBC370BA}</a:tableStyleId>
              </a:tblPr>
              <a:tblGrid>
                <a:gridCol w="2405283"/>
                <a:gridCol w="3362632"/>
                <a:gridCol w="2671046"/>
              </a:tblGrid>
              <a:tr h="352568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endParaRPr sz="1600" b="1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600" b="1" dirty="0">
                          <a:latin typeface="Arial" charset="0"/>
                          <a:ea typeface="Arial" charset="0"/>
                          <a:cs typeface="Arial" charset="0"/>
                        </a:rPr>
                        <a:t>Spring 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600" b="1" dirty="0">
                          <a:latin typeface="Arial" charset="0"/>
                          <a:ea typeface="Arial" charset="0"/>
                          <a:cs typeface="Arial" charset="0"/>
                        </a:rPr>
                        <a:t>Fall 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2568">
                <a:tc rowSpan="3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sz="1600" b="1" i="0" dirty="0" err="1">
                          <a:latin typeface="Arial" charset="0"/>
                          <a:ea typeface="Arial" charset="0"/>
                          <a:cs typeface="Arial" charset="0"/>
                        </a:rPr>
                        <a:t>schema.xml</a:t>
                      </a:r>
                      <a:endParaRPr lang="en-US" sz="1600" b="1" i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600" dirty="0"/>
                        <a:t>Coarse grained</a:t>
                      </a:r>
                      <a:endParaRPr lang="en-US" sz="16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600" dirty="0"/>
                        <a:t>Fine grained</a:t>
                      </a:r>
                      <a:endParaRPr lang="en-US" sz="16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  <a:tr h="3525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sz="1600" dirty="0"/>
                        <a:t>No </a:t>
                      </a:r>
                      <a:r>
                        <a:rPr lang="en-US" sz="1600" dirty="0" err="1"/>
                        <a:t>copyfields</a:t>
                      </a:r>
                      <a:endParaRPr lang="en-US" sz="1600" dirty="0">
                        <a:solidFill>
                          <a:schemeClr val="dk1"/>
                        </a:solidFill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sz="1600" dirty="0" err="1" smtClean="0"/>
                        <a:t>Copyfields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/>
                        <a:t>for all fields search</a:t>
                      </a:r>
                      <a:endParaRPr lang="en-US" sz="1600" dirty="0">
                        <a:solidFill>
                          <a:schemeClr val="dk1"/>
                        </a:solidFill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  <a:tr h="3525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sz="1600" dirty="0" smtClean="0"/>
                        <a:t>Create </a:t>
                      </a:r>
                      <a:r>
                        <a:rPr lang="en-US" sz="1600" dirty="0" err="1"/>
                        <a:t>stopwords.txt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smtClean="0"/>
                        <a:t>&amp; </a:t>
                      </a:r>
                      <a:r>
                        <a:rPr lang="en-US" sz="1600" dirty="0" err="1"/>
                        <a:t>profanity.txt</a:t>
                      </a:r>
                      <a:endParaRPr lang="en-US" sz="1600" dirty="0">
                        <a:solidFill>
                          <a:schemeClr val="dk1"/>
                        </a:solidFill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sz="1600" dirty="0"/>
                        <a:t>Update </a:t>
                      </a:r>
                      <a:r>
                        <a:rPr lang="en-US" sz="1600" dirty="0" smtClean="0"/>
                        <a:t>the two files</a:t>
                      </a:r>
                      <a:endParaRPr lang="en-US" sz="1600" dirty="0">
                        <a:solidFill>
                          <a:schemeClr val="dk1"/>
                        </a:solidFill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  <a:tr h="352568">
                <a:tc rowSpan="3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sz="1600" b="1" i="0" dirty="0" err="1">
                          <a:latin typeface="Arial" charset="0"/>
                          <a:ea typeface="Arial" charset="0"/>
                          <a:cs typeface="Arial" charset="0"/>
                        </a:rPr>
                        <a:t>morphlines.conf</a:t>
                      </a:r>
                      <a:endParaRPr lang="en-US" sz="1600" b="1" i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600" dirty="0"/>
                        <a:t>Two field </a:t>
                      </a:r>
                      <a:r>
                        <a:rPr lang="en-US" sz="1600" dirty="0" smtClean="0"/>
                        <a:t>types</a:t>
                      </a:r>
                      <a:r>
                        <a:rPr lang="en-US" sz="1600" baseline="0" dirty="0" smtClean="0"/>
                        <a:t>: </a:t>
                      </a:r>
                      <a:r>
                        <a:rPr lang="en-US" sz="1600" dirty="0" smtClean="0"/>
                        <a:t>string </a:t>
                      </a:r>
                      <a:r>
                        <a:rPr lang="en-US" sz="1600" dirty="0"/>
                        <a:t>and text</a:t>
                      </a:r>
                      <a:endParaRPr lang="en-US" sz="16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600" dirty="0"/>
                        <a:t>Multiple field types</a:t>
                      </a:r>
                      <a:endParaRPr lang="en-US" sz="16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  <a:tr h="3525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sz="1600" dirty="0" smtClean="0"/>
                        <a:t>Field “time” =&gt; string</a:t>
                      </a:r>
                      <a:endParaRPr lang="en-US" sz="1600" dirty="0">
                        <a:solidFill>
                          <a:schemeClr val="dk1"/>
                        </a:solidFill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sz="1600" dirty="0" smtClean="0"/>
                        <a:t>Field “time” =&gt; </a:t>
                      </a:r>
                      <a:r>
                        <a:rPr lang="en-US" sz="1600" dirty="0" err="1" smtClean="0"/>
                        <a:t>datetime</a:t>
                      </a:r>
                      <a:endParaRPr lang="en-US" sz="1600" dirty="0">
                        <a:solidFill>
                          <a:schemeClr val="dk1"/>
                        </a:solidFill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  <a:tr h="3525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sz="1600" dirty="0"/>
                        <a:t>No multiple-valued fields</a:t>
                      </a:r>
                      <a:endParaRPr lang="en-US" sz="1600" dirty="0">
                        <a:solidFill>
                          <a:schemeClr val="dk1"/>
                        </a:solidFill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sz="1600" dirty="0" smtClean="0"/>
                        <a:t>Multiple-valued field</a:t>
                      </a:r>
                      <a:r>
                        <a:rPr lang="en-US" sz="1600" baseline="0" dirty="0" smtClean="0"/>
                        <a:t> parser</a:t>
                      </a:r>
                      <a:endParaRPr lang="en-US" sz="1600" dirty="0">
                        <a:solidFill>
                          <a:schemeClr val="dk1"/>
                        </a:solidFill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  <a:tr h="352568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600" b="1" i="0" dirty="0">
                          <a:latin typeface="Arial" charset="0"/>
                          <a:ea typeface="Arial" charset="0"/>
                          <a:cs typeface="Arial" charset="0"/>
                        </a:rPr>
                        <a:t>Basic Indexing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600" dirty="0" smtClean="0"/>
                        <a:t>Small collection</a:t>
                      </a:r>
                      <a:endParaRPr lang="en-US" sz="16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600" dirty="0" smtClean="0"/>
                        <a:t>1.2 </a:t>
                      </a:r>
                      <a:r>
                        <a:rPr lang="en-US" sz="1600" dirty="0"/>
                        <a:t>billion tweets dataset</a:t>
                      </a:r>
                      <a:endParaRPr lang="en-US" sz="16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  <a:tr h="352568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600" b="1" i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Incremental </a:t>
                      </a:r>
                      <a:r>
                        <a:rPr lang="en-US" sz="1600" b="1" i="0" dirty="0">
                          <a:latin typeface="Arial" charset="0"/>
                          <a:ea typeface="Arial" charset="0"/>
                          <a:cs typeface="Arial" charset="0"/>
                        </a:rPr>
                        <a:t>Indexing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600" dirty="0"/>
                        <a:t>Virtual </a:t>
                      </a:r>
                      <a:r>
                        <a:rPr lang="en-US" sz="1600" dirty="0" smtClean="0"/>
                        <a:t>Cloudera (VC)</a:t>
                      </a:r>
                      <a:endParaRPr lang="en-US" sz="16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600" dirty="0" smtClean="0"/>
                        <a:t>VC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&amp; </a:t>
                      </a:r>
                      <a:r>
                        <a:rPr lang="en-US" sz="1600" dirty="0"/>
                        <a:t>Hadoop </a:t>
                      </a:r>
                      <a:r>
                        <a:rPr lang="en-US" sz="1600" dirty="0" smtClean="0"/>
                        <a:t>Cluster (HC)</a:t>
                      </a:r>
                      <a:endParaRPr lang="en-US" sz="16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  <a:tr h="352568"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600" b="1" i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Recommendation</a:t>
                      </a:r>
                      <a:endParaRPr lang="en-US" sz="1600" b="1" i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altLang="zh-CN" sz="1600" dirty="0" smtClean="0"/>
                        <a:t>Brief</a:t>
                      </a:r>
                      <a:r>
                        <a:rPr lang="en-US" sz="1600" dirty="0" smtClean="0"/>
                        <a:t> description</a:t>
                      </a:r>
                      <a:endParaRPr lang="en-US" sz="16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600" dirty="0" smtClean="0"/>
                        <a:t>Implemented in VC &amp; HC</a:t>
                      </a:r>
                      <a:endParaRPr lang="en-US" sz="16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  <a:tr h="352568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sz="1600" b="1" i="0" dirty="0">
                          <a:latin typeface="Arial" charset="0"/>
                          <a:ea typeface="Arial" charset="0"/>
                          <a:cs typeface="Arial" charset="0"/>
                        </a:rPr>
                        <a:t>Custom Ranking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altLang="zh-CN" sz="1600" dirty="0" smtClean="0"/>
                        <a:t>Brief</a:t>
                      </a:r>
                      <a:r>
                        <a:rPr lang="en-US" sz="1600" dirty="0" smtClean="0"/>
                        <a:t> description</a:t>
                      </a:r>
                      <a:endParaRPr lang="en-US" sz="16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600" dirty="0" smtClean="0"/>
                        <a:t>Implemented in VC &amp; HC</a:t>
                      </a:r>
                      <a:endParaRPr lang="en-US" sz="16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  <a:tr h="352568">
                <a:tc rowSpan="2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sz="1600" b="1" i="0" dirty="0" err="1">
                          <a:latin typeface="Arial" charset="0"/>
                          <a:ea typeface="Arial" charset="0"/>
                          <a:cs typeface="Arial" charset="0"/>
                        </a:rPr>
                        <a:t>Solr</a:t>
                      </a:r>
                      <a:r>
                        <a:rPr lang="en-US" sz="1600" b="1" i="0" dirty="0">
                          <a:latin typeface="Arial" charset="0"/>
                          <a:ea typeface="Arial" charset="0"/>
                          <a:cs typeface="Arial" charset="0"/>
                        </a:rPr>
                        <a:t> Admin UI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altLang="zh-CN" sz="1600" dirty="0" smtClean="0"/>
                        <a:t>Brief</a:t>
                      </a:r>
                      <a:r>
                        <a:rPr lang="en-US" sz="1600" dirty="0" smtClean="0"/>
                        <a:t> description</a:t>
                      </a:r>
                      <a:endParaRPr lang="en-US" sz="16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sz="1600" dirty="0" smtClean="0"/>
                        <a:t>Detailed description </a:t>
                      </a:r>
                      <a:endParaRPr lang="en-US" sz="16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  <a:tr h="3525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sz="1600" dirty="0"/>
                        <a:t>Limited faceted search</a:t>
                      </a:r>
                      <a:endParaRPr lang="en-US" sz="1600" dirty="0">
                        <a:solidFill>
                          <a:schemeClr val="dk1"/>
                        </a:solidFill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sz="1600" dirty="0"/>
                        <a:t>Detailed faceted search</a:t>
                      </a:r>
                      <a:endParaRPr lang="en-US" sz="1600" dirty="0">
                        <a:solidFill>
                          <a:schemeClr val="dk1"/>
                        </a:solidFill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233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6563" y="1139825"/>
            <a:ext cx="8270875" cy="4922838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smtClean="0">
                <a:cs typeface="+mn-cs"/>
              </a:rPr>
              <a:t>Live Mode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Continuous stream of </a:t>
            </a:r>
            <a:r>
              <a:rPr kumimoji="0" lang="en-US" altLang="zh-CN" dirty="0" err="1"/>
              <a:t>HBase</a:t>
            </a:r>
            <a:r>
              <a:rPr kumimoji="0" lang="en-US" altLang="zh-CN" dirty="0"/>
              <a:t> cell updates into live search indexers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Simple and efficient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Cannot handle big data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smtClean="0">
                <a:cs typeface="+mn-cs"/>
              </a:rPr>
              <a:t>Batch Mode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Batch index tables in </a:t>
            </a:r>
            <a:r>
              <a:rPr kumimoji="0" lang="en-US" altLang="zh-CN" dirty="0" err="1"/>
              <a:t>HBase</a:t>
            </a:r>
            <a:r>
              <a:rPr kumimoji="0" lang="en-US" altLang="zh-CN" dirty="0"/>
              <a:t> by using MapReduce </a:t>
            </a:r>
            <a:r>
              <a:rPr kumimoji="0" lang="en-US" altLang="zh-CN" dirty="0" smtClean="0"/>
              <a:t>jobs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 smtClean="0"/>
              <a:t>Write index files into HDFS (/user/cs5604f16_solr/</a:t>
            </a:r>
            <a:r>
              <a:rPr kumimoji="0" lang="mr-IN" altLang="zh-CN" dirty="0" smtClean="0"/>
              <a:t>…</a:t>
            </a:r>
            <a:r>
              <a:rPr kumimoji="0" lang="en-US" altLang="zh-CN" dirty="0" smtClean="0"/>
              <a:t>)</a:t>
            </a:r>
            <a:endParaRPr kumimoji="0" lang="en-US" altLang="zh-CN" dirty="0"/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/>
              <a:t>Can handle big </a:t>
            </a:r>
            <a:r>
              <a:rPr kumimoji="0" lang="en-US" altLang="zh-CN" dirty="0" smtClean="0"/>
              <a:t>data</a:t>
            </a:r>
            <a:endParaRPr kumimoji="0" lang="en-US" altLang="zh-CN" dirty="0" smtClean="0">
              <a:cs typeface="+mn-cs"/>
            </a:endParaRPr>
          </a:p>
          <a:p>
            <a:pPr eaLnBrk="1" hangingPunct="1">
              <a:lnSpc>
                <a:spcPct val="100000"/>
              </a:lnSpc>
              <a:defRPr/>
            </a:pPr>
            <a:endParaRPr kumimoji="0" lang="en-US" altLang="zh-CN" dirty="0" smtClean="0">
              <a:cs typeface="+mn-cs"/>
            </a:endParaRPr>
          </a:p>
        </p:txBody>
      </p:sp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 smtClean="0"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</a:t>
            </a:r>
            <a:r>
              <a:rPr kumimoji="0" lang="en-US" altLang="zh-CN" sz="2400" dirty="0" smtClean="0">
                <a:solidFill>
                  <a:prstClr val="white"/>
                </a:solidFill>
                <a:ea typeface="宋体" charset="-122"/>
              </a:rPr>
              <a:t>Basic Indexing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EDE4B18-F821-0C42-B7D1-F81BF867505E}" type="slidenum">
              <a:rPr kumimoji="0" lang="en-US" altLang="zh-CN" sz="1400">
                <a:solidFill>
                  <a:srgbClr val="898989"/>
                </a:solidFill>
                <a:latin typeface="Arial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kumimoji="0" lang="en-US" altLang="zh-CN" sz="1400">
              <a:solidFill>
                <a:srgbClr val="89898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67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6563" y="1139825"/>
            <a:ext cx="8460549" cy="4922838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err="1" smtClean="0">
                <a:cs typeface="+mn-cs"/>
              </a:rPr>
              <a:t>schema.xml</a:t>
            </a:r>
            <a:r>
              <a:rPr kumimoji="0" lang="en-US" altLang="zh-CN" dirty="0" smtClean="0">
                <a:cs typeface="+mn-cs"/>
              </a:rPr>
              <a:t>: fields configuration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 smtClean="0">
                <a:cs typeface="+mn-cs"/>
              </a:rPr>
              <a:t>field (</a:t>
            </a:r>
            <a:r>
              <a:rPr kumimoji="0" lang="en-US" altLang="zh-CN" dirty="0" smtClean="0"/>
              <a:t>e.g., ideal-cs5604f16-fake)</a:t>
            </a:r>
          </a:p>
          <a:p>
            <a:pPr lvl="2" eaLnBrk="1" hangingPunct="1">
              <a:lnSpc>
                <a:spcPct val="100000"/>
              </a:lnSpc>
              <a:defRPr/>
            </a:pPr>
            <a:r>
              <a:rPr kumimoji="0" lang="en-US" altLang="zh-CN" dirty="0" smtClean="0"/>
              <a:t># of fields: 30</a:t>
            </a:r>
          </a:p>
          <a:p>
            <a:pPr lvl="2" eaLnBrk="1" hangingPunct="1">
              <a:lnSpc>
                <a:spcPct val="100000"/>
              </a:lnSpc>
              <a:defRPr/>
            </a:pPr>
            <a:r>
              <a:rPr kumimoji="0" lang="en-US" altLang="zh-CN" dirty="0" smtClean="0">
                <a:cs typeface="+mn-cs"/>
              </a:rPr>
              <a:t>Types: string (22), </a:t>
            </a:r>
            <a:r>
              <a:rPr kumimoji="0" lang="en-US" altLang="zh-CN" dirty="0" err="1" smtClean="0">
                <a:cs typeface="+mn-cs"/>
              </a:rPr>
              <a:t>text_general</a:t>
            </a:r>
            <a:r>
              <a:rPr kumimoji="0" lang="en-US" altLang="zh-CN" dirty="0"/>
              <a:t> </a:t>
            </a:r>
            <a:r>
              <a:rPr kumimoji="0" lang="en-US" altLang="zh-CN" dirty="0" smtClean="0"/>
              <a:t>(2), </a:t>
            </a:r>
            <a:r>
              <a:rPr kumimoji="0" lang="en-US" altLang="zh-CN" dirty="0" err="1" smtClean="0"/>
              <a:t>int</a:t>
            </a:r>
            <a:r>
              <a:rPr kumimoji="0" lang="en-US" altLang="zh-CN" dirty="0" smtClean="0"/>
              <a:t> (2), float (2), long (1), date (1)</a:t>
            </a:r>
            <a:endParaRPr kumimoji="0" lang="en-US" altLang="zh-CN" dirty="0" smtClean="0">
              <a:cs typeface="+mn-cs"/>
            </a:endParaRPr>
          </a:p>
          <a:p>
            <a:pPr lvl="2" eaLnBrk="1" hangingPunct="1">
              <a:lnSpc>
                <a:spcPct val="100000"/>
              </a:lnSpc>
              <a:defRPr/>
            </a:pPr>
            <a:r>
              <a:rPr kumimoji="0" lang="en-US" altLang="zh-CN" dirty="0" smtClean="0"/>
              <a:t>Stored: True (17), </a:t>
            </a:r>
            <a:r>
              <a:rPr kumimoji="0" lang="en-US" altLang="zh-CN" dirty="0" smtClean="0">
                <a:cs typeface="+mn-cs"/>
              </a:rPr>
              <a:t>False (13)</a:t>
            </a:r>
          </a:p>
          <a:p>
            <a:pPr lvl="2" eaLnBrk="1" hangingPunct="1">
              <a:lnSpc>
                <a:spcPct val="100000"/>
              </a:lnSpc>
              <a:defRPr/>
            </a:pPr>
            <a:endParaRPr kumimoji="0" lang="en-US" altLang="zh-CN" dirty="0" smtClean="0">
              <a:cs typeface="+mn-cs"/>
            </a:endParaRPr>
          </a:p>
          <a:p>
            <a:pPr lvl="2" eaLnBrk="1" hangingPunct="1">
              <a:lnSpc>
                <a:spcPct val="100000"/>
              </a:lnSpc>
              <a:defRPr/>
            </a:pPr>
            <a:endParaRPr kumimoji="0" lang="en-US" altLang="zh-CN" dirty="0" smtClean="0">
              <a:cs typeface="+mn-cs"/>
            </a:endParaRP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 err="1" smtClean="0">
                <a:cs typeface="+mn-cs"/>
              </a:rPr>
              <a:t>dynamicField</a:t>
            </a:r>
            <a:r>
              <a:rPr kumimoji="0" lang="en-US" altLang="zh-CN" dirty="0" smtClean="0">
                <a:cs typeface="+mn-cs"/>
              </a:rPr>
              <a:t>: </a:t>
            </a:r>
            <a:r>
              <a:rPr kumimoji="0" lang="en-US" altLang="zh-CN" dirty="0">
                <a:cs typeface="+mn-cs"/>
              </a:rPr>
              <a:t>matching multiple fields, using </a:t>
            </a:r>
            <a:r>
              <a:rPr kumimoji="0" lang="en-US" altLang="zh-CN" dirty="0" smtClean="0">
                <a:cs typeface="+mn-cs"/>
              </a:rPr>
              <a:t>wildcard</a:t>
            </a:r>
            <a:endParaRPr kumimoji="0" lang="en-US" altLang="zh-CN" dirty="0"/>
          </a:p>
          <a:p>
            <a:pPr lvl="5">
              <a:lnSpc>
                <a:spcPct val="100000"/>
              </a:lnSpc>
              <a:defRPr/>
            </a:pPr>
            <a:endParaRPr lang="en-US" altLang="zh-CN" dirty="0"/>
          </a:p>
          <a:p>
            <a:pPr lvl="5">
              <a:lnSpc>
                <a:spcPct val="100000"/>
              </a:lnSpc>
              <a:defRPr/>
            </a:pPr>
            <a:endParaRPr kumimoji="0" lang="en-US" altLang="zh-CN" dirty="0"/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 err="1" smtClean="0">
                <a:cs typeface="+mn-cs"/>
              </a:rPr>
              <a:t>copyField</a:t>
            </a:r>
            <a:endParaRPr kumimoji="0" lang="en-US" altLang="zh-CN" dirty="0" smtClean="0">
              <a:cs typeface="+mn-cs"/>
            </a:endParaRPr>
          </a:p>
        </p:txBody>
      </p:sp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 smtClean="0"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</a:t>
            </a:r>
            <a:r>
              <a:rPr kumimoji="0" lang="en-US" altLang="zh-CN" sz="2400" dirty="0" smtClean="0">
                <a:solidFill>
                  <a:prstClr val="white"/>
                </a:solidFill>
                <a:ea typeface="宋体" charset="-122"/>
              </a:rPr>
              <a:t>Basic Indexing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EDE4B18-F821-0C42-B7D1-F81BF867505E}" type="slidenum">
              <a:rPr kumimoji="0" lang="en-US" altLang="zh-CN" sz="1400">
                <a:solidFill>
                  <a:srgbClr val="898989"/>
                </a:solidFill>
                <a:latin typeface="Arial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kumimoji="0" lang="en-US" altLang="zh-CN" sz="1400">
              <a:solidFill>
                <a:srgbClr val="898989"/>
              </a:solidFill>
              <a:latin typeface="Arial" charset="0"/>
            </a:endParaRPr>
          </a:p>
        </p:txBody>
      </p:sp>
      <p:pic>
        <p:nvPicPr>
          <p:cNvPr id="5" name="Shape 77" descr="Screen Shot 2016-11-30 at 12.59.02 PM.png"/>
          <p:cNvPicPr preferRelativeResize="0"/>
          <p:nvPr/>
        </p:nvPicPr>
        <p:blipFill rotWithShape="1">
          <a:blip r:embed="rId2">
            <a:alphaModFix/>
          </a:blip>
          <a:srcRect t="27363" b="23377"/>
          <a:stretch/>
        </p:blipFill>
        <p:spPr>
          <a:xfrm>
            <a:off x="635000" y="3296506"/>
            <a:ext cx="8056382" cy="475489"/>
          </a:xfrm>
          <a:prstGeom prst="rect">
            <a:avLst/>
          </a:prstGeom>
          <a:noFill/>
          <a:ln>
            <a:solidFill>
              <a:srgbClr val="7A0000"/>
            </a:solidFill>
            <a:prstDash val="dash"/>
          </a:ln>
        </p:spPr>
      </p:pic>
      <p:pic>
        <p:nvPicPr>
          <p:cNvPr id="6" name="Shape 78" descr="Screen Shot 2016-11-30 at 1.00.15 PM.png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t="53884"/>
          <a:stretch/>
        </p:blipFill>
        <p:spPr>
          <a:xfrm>
            <a:off x="635000" y="4443529"/>
            <a:ext cx="7724336" cy="409992"/>
          </a:xfrm>
          <a:prstGeom prst="rect">
            <a:avLst/>
          </a:prstGeom>
          <a:noFill/>
          <a:ln>
            <a:solidFill>
              <a:srgbClr val="7A0000"/>
            </a:solidFill>
            <a:prstDash val="dash"/>
          </a:ln>
        </p:spPr>
      </p:pic>
      <p:pic>
        <p:nvPicPr>
          <p:cNvPr id="7" name="Shape 75" descr="Screen Shot 2016-11-29 at 4.09.18 PM.png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5000" y="5525055"/>
            <a:ext cx="5045364" cy="291566"/>
          </a:xfrm>
          <a:prstGeom prst="rect">
            <a:avLst/>
          </a:prstGeom>
          <a:noFill/>
          <a:ln>
            <a:solidFill>
              <a:srgbClr val="7A0000"/>
            </a:solidFill>
            <a:prstDash val="dash"/>
          </a:ln>
        </p:spPr>
      </p:pic>
    </p:spTree>
    <p:extLst>
      <p:ext uri="{BB962C8B-B14F-4D97-AF65-F5344CB8AC3E}">
        <p14:creationId xmlns:p14="http://schemas.microsoft.com/office/powerpoint/2010/main" val="120910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6563" y="1139825"/>
            <a:ext cx="8270875" cy="4922838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smtClean="0">
                <a:cs typeface="+mn-cs"/>
              </a:rPr>
              <a:t>stopword.txt and </a:t>
            </a:r>
            <a:r>
              <a:rPr kumimoji="0" lang="en-US" altLang="zh-CN" dirty="0" err="1" smtClean="0">
                <a:cs typeface="+mn-cs"/>
              </a:rPr>
              <a:t>profanity.txt</a:t>
            </a:r>
            <a:endParaRPr kumimoji="0" lang="en-US" altLang="zh-CN" dirty="0">
              <a:cs typeface="+mn-cs"/>
            </a:endParaRP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 err="1" smtClean="0"/>
              <a:t>stopword.txt</a:t>
            </a:r>
            <a:r>
              <a:rPr kumimoji="0" lang="en-US" altLang="zh-CN" dirty="0" smtClean="0"/>
              <a:t>: </a:t>
            </a:r>
            <a:r>
              <a:rPr kumimoji="0" lang="en-US" altLang="zh-CN" dirty="0" err="1" smtClean="0"/>
              <a:t>tf-idf</a:t>
            </a:r>
            <a:r>
              <a:rPr kumimoji="0" lang="en-US" altLang="zh-CN" dirty="0" smtClean="0"/>
              <a:t> value will not be calculated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 err="1" smtClean="0"/>
              <a:t>profanity.txt</a:t>
            </a:r>
            <a:r>
              <a:rPr kumimoji="0" lang="en-US" altLang="zh-CN" dirty="0" smtClean="0"/>
              <a:t>: quick response for such search queries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kumimoji="0" lang="en-US" altLang="zh-CN" dirty="0" err="1" smtClean="0"/>
              <a:t>Solr</a:t>
            </a:r>
            <a:r>
              <a:rPr kumimoji="0" lang="en-US" altLang="zh-CN" dirty="0" smtClean="0"/>
              <a:t> loads the two files while </a:t>
            </a:r>
            <a:r>
              <a:rPr kumimoji="0" lang="en-US" altLang="zh-CN" dirty="0"/>
              <a:t>reading </a:t>
            </a:r>
            <a:r>
              <a:rPr kumimoji="0" lang="en-US" altLang="zh-CN" dirty="0" err="1" smtClean="0"/>
              <a:t>schema.xml</a:t>
            </a:r>
            <a:endParaRPr kumimoji="0" lang="en-US" altLang="zh-CN" dirty="0"/>
          </a:p>
        </p:txBody>
      </p:sp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 smtClean="0"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</a:t>
            </a:r>
            <a:r>
              <a:rPr kumimoji="0" lang="en-US" altLang="zh-CN" sz="2400" dirty="0" smtClean="0">
                <a:solidFill>
                  <a:prstClr val="white"/>
                </a:solidFill>
                <a:ea typeface="宋体" charset="-122"/>
              </a:rPr>
              <a:t>Basic Indexing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EDE4B18-F821-0C42-B7D1-F81BF867505E}" type="slidenum">
              <a:rPr kumimoji="0" lang="en-US" altLang="zh-CN" sz="1400">
                <a:solidFill>
                  <a:srgbClr val="898989"/>
                </a:solidFill>
                <a:latin typeface="Arial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kumimoji="0" lang="en-US" altLang="zh-CN" sz="1400">
              <a:solidFill>
                <a:srgbClr val="898989"/>
              </a:solidFill>
              <a:latin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31992" y="3127247"/>
            <a:ext cx="6982464" cy="1925696"/>
            <a:chOff x="731992" y="3273551"/>
            <a:chExt cx="6982464" cy="1925696"/>
          </a:xfrm>
        </p:grpSpPr>
        <p:pic>
          <p:nvPicPr>
            <p:cNvPr id="8" name="Shape 87" descr="Screen Shot 2016-11-29 at 10.40.19 AM.png"/>
            <p:cNvPicPr preferRelativeResize="0">
              <a:picLocks noChangeAspect="1"/>
            </p:cNvPicPr>
            <p:nvPr/>
          </p:nvPicPr>
          <p:blipFill rotWithShape="1">
            <a:blip r:embed="rId2"/>
            <a:srcRect t="40260"/>
            <a:stretch/>
          </p:blipFill>
          <p:spPr>
            <a:xfrm>
              <a:off x="731992" y="3273551"/>
              <a:ext cx="6532918" cy="190740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Shape 91"/>
            <p:cNvSpPr/>
            <p:nvPr/>
          </p:nvSpPr>
          <p:spPr>
            <a:xfrm>
              <a:off x="1036411" y="3666743"/>
              <a:ext cx="3491345" cy="868681"/>
            </a:xfrm>
            <a:prstGeom prst="rect">
              <a:avLst/>
            </a:prstGeom>
            <a:noFill/>
            <a:ln w="12700" cap="flat" cmpd="sng">
              <a:solidFill>
                <a:srgbClr val="7A0000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91"/>
            <p:cNvSpPr/>
            <p:nvPr/>
          </p:nvSpPr>
          <p:spPr>
            <a:xfrm>
              <a:off x="1036411" y="4970647"/>
              <a:ext cx="6678045" cy="228600"/>
            </a:xfrm>
            <a:prstGeom prst="rect">
              <a:avLst/>
            </a:prstGeom>
            <a:noFill/>
            <a:ln w="12700" cap="flat" cmpd="sng">
              <a:solidFill>
                <a:srgbClr val="7A0000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3" name="Shape 89"/>
          <p:cNvSpPr txBox="1"/>
          <p:nvPr/>
        </p:nvSpPr>
        <p:spPr>
          <a:xfrm>
            <a:off x="436562" y="5492789"/>
            <a:ext cx="8101025" cy="703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://</a:t>
            </a:r>
            <a:r>
              <a:rPr lang="en-US" sz="1400" kern="0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pypi.python.org</a:t>
            </a:r>
            <a:r>
              <a:rPr lang="en-US" sz="1400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n-US" sz="1400" kern="0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pypi</a:t>
            </a:r>
            <a:r>
              <a:rPr lang="en-US" sz="1400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/many-stop-words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://</a:t>
            </a:r>
            <a:r>
              <a:rPr lang="en-US" sz="1400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www.freewebheaders.com</a:t>
            </a:r>
            <a:r>
              <a:rPr lang="en-U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/full-list-of-bad-words-banned-by-google/</a:t>
            </a:r>
          </a:p>
        </p:txBody>
      </p:sp>
    </p:spTree>
    <p:extLst>
      <p:ext uri="{BB962C8B-B14F-4D97-AF65-F5344CB8AC3E}">
        <p14:creationId xmlns:p14="http://schemas.microsoft.com/office/powerpoint/2010/main" val="208345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6563" y="1139825"/>
            <a:ext cx="8270875" cy="4922838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err="1" smtClean="0">
                <a:cs typeface="+mn-cs"/>
              </a:rPr>
              <a:t>morphlines.conf</a:t>
            </a:r>
            <a:r>
              <a:rPr kumimoji="0" lang="en-US" altLang="zh-CN" dirty="0" smtClean="0">
                <a:cs typeface="+mn-cs"/>
              </a:rPr>
              <a:t>: mapping and parsing</a:t>
            </a:r>
          </a:p>
        </p:txBody>
      </p:sp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266700" y="0"/>
            <a:ext cx="8877300" cy="801688"/>
          </a:xfrm>
        </p:spPr>
        <p:txBody>
          <a:bodyPr/>
          <a:lstStyle/>
          <a:p>
            <a:pPr eaLnBrk="1" hangingPunct="1"/>
            <a:r>
              <a:rPr kumimoji="0" lang="en-US" altLang="zh-CN" dirty="0" smtClean="0">
                <a:ea typeface="宋体" charset="-122"/>
              </a:rPr>
              <a:t>Implementation</a:t>
            </a:r>
            <a:r>
              <a:rPr kumimoji="0" lang="en-US" altLang="zh-CN" sz="2400" dirty="0">
                <a:solidFill>
                  <a:prstClr val="white"/>
                </a:solidFill>
                <a:ea typeface="宋体" charset="-122"/>
              </a:rPr>
              <a:t> — </a:t>
            </a:r>
            <a:r>
              <a:rPr kumimoji="0" lang="en-US" altLang="zh-CN" sz="2400" dirty="0" smtClean="0">
                <a:solidFill>
                  <a:prstClr val="white"/>
                </a:solidFill>
                <a:ea typeface="宋体" charset="-122"/>
              </a:rPr>
              <a:t>Basic Indexing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EDE4B18-F821-0C42-B7D1-F81BF867505E}" type="slidenum">
              <a:rPr kumimoji="0" lang="en-US" altLang="zh-CN" sz="1400">
                <a:solidFill>
                  <a:srgbClr val="898989"/>
                </a:solidFill>
                <a:latin typeface="Arial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kumimoji="0" lang="en-US" altLang="zh-CN" sz="1400" dirty="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10" name="Shape 102"/>
          <p:cNvSpPr txBox="1"/>
          <p:nvPr/>
        </p:nvSpPr>
        <p:spPr>
          <a:xfrm>
            <a:off x="686109" y="1919345"/>
            <a:ext cx="3516932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7A0000"/>
                </a:solidFill>
              </a:rPr>
              <a:t>Mapping data </a:t>
            </a:r>
            <a:r>
              <a:rPr lang="en-US" sz="1800" b="1" dirty="0">
                <a:solidFill>
                  <a:srgbClr val="7A0000"/>
                </a:solidFill>
              </a:rPr>
              <a:t>from </a:t>
            </a:r>
            <a:r>
              <a:rPr lang="en-US" sz="1800" b="1" dirty="0" err="1">
                <a:solidFill>
                  <a:srgbClr val="7A0000"/>
                </a:solidFill>
              </a:rPr>
              <a:t>HBase</a:t>
            </a:r>
            <a:r>
              <a:rPr lang="en-US" sz="1800" b="1" dirty="0">
                <a:solidFill>
                  <a:srgbClr val="7A0000"/>
                </a:solidFill>
              </a:rPr>
              <a:t> to </a:t>
            </a:r>
            <a:r>
              <a:rPr lang="en-US" sz="1800" b="1" dirty="0" err="1">
                <a:solidFill>
                  <a:srgbClr val="7A0000"/>
                </a:solidFill>
              </a:rPr>
              <a:t>Solr</a:t>
            </a:r>
            <a:endParaRPr lang="en-US" sz="1800" b="1" dirty="0">
              <a:solidFill>
                <a:srgbClr val="7A0000"/>
              </a:solidFill>
            </a:endParaRPr>
          </a:p>
        </p:txBody>
      </p:sp>
      <p:sp>
        <p:nvSpPr>
          <p:cNvPr id="12" name="Shape 103"/>
          <p:cNvSpPr txBox="1"/>
          <p:nvPr/>
        </p:nvSpPr>
        <p:spPr>
          <a:xfrm>
            <a:off x="686109" y="3731126"/>
            <a:ext cx="3516932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7A0000"/>
                </a:solidFill>
              </a:rPr>
              <a:t>Split multiple values </a:t>
            </a:r>
            <a:r>
              <a:rPr lang="en-US" sz="1800" b="1" dirty="0" smtClean="0">
                <a:solidFill>
                  <a:srgbClr val="7A0000"/>
                </a:solidFill>
              </a:rPr>
              <a:t>into </a:t>
            </a:r>
            <a:r>
              <a:rPr lang="en-US" sz="1800" b="1" dirty="0">
                <a:solidFill>
                  <a:srgbClr val="7A0000"/>
                </a:solidFill>
              </a:rPr>
              <a:t>list</a:t>
            </a:r>
          </a:p>
        </p:txBody>
      </p:sp>
      <p:pic>
        <p:nvPicPr>
          <p:cNvPr id="14" name="Shape 101" descr="Screen Shot 2016-11-29 at 9.43.18 PM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00723" y="1919345"/>
            <a:ext cx="3516932" cy="1470824"/>
          </a:xfrm>
          <a:prstGeom prst="rect">
            <a:avLst/>
          </a:prstGeom>
          <a:noFill/>
          <a:ln>
            <a:solidFill>
              <a:srgbClr val="7A0000"/>
            </a:solidFill>
            <a:prstDash val="dash"/>
          </a:ln>
        </p:spPr>
      </p:pic>
      <p:pic>
        <p:nvPicPr>
          <p:cNvPr id="16" name="Shape 105" descr="Screen Shot 2016-11-30 at 10.18.21 AM.png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6109" y="4387897"/>
            <a:ext cx="3516932" cy="1470824"/>
          </a:xfrm>
          <a:prstGeom prst="rect">
            <a:avLst/>
          </a:prstGeom>
          <a:noFill/>
          <a:ln>
            <a:solidFill>
              <a:srgbClr val="7A0000"/>
            </a:solidFill>
            <a:prstDash val="dash"/>
          </a:ln>
        </p:spPr>
      </p:pic>
      <p:pic>
        <p:nvPicPr>
          <p:cNvPr id="15" name="Shape 104" descr="Screen Shot 2016-11-30 at 10.15.44 AM.png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0723" y="4405043"/>
            <a:ext cx="1913388" cy="1453678"/>
          </a:xfrm>
          <a:prstGeom prst="rect">
            <a:avLst/>
          </a:prstGeom>
          <a:noFill/>
          <a:ln>
            <a:solidFill>
              <a:srgbClr val="7A0000"/>
            </a:solidFill>
          </a:ln>
        </p:spPr>
      </p:pic>
      <p:sp>
        <p:nvSpPr>
          <p:cNvPr id="17" name="Shape 106"/>
          <p:cNvSpPr txBox="1"/>
          <p:nvPr/>
        </p:nvSpPr>
        <p:spPr>
          <a:xfrm>
            <a:off x="4900723" y="3731126"/>
            <a:ext cx="3516932" cy="467253"/>
          </a:xfrm>
          <a:prstGeom prst="rect">
            <a:avLst/>
          </a:prstGeom>
          <a:noFill/>
          <a:ln>
            <a:solidFill>
              <a:srgbClr val="7A0000"/>
            </a:solidFill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200" b="1" dirty="0">
                <a:latin typeface="Courier New"/>
                <a:ea typeface="Courier New"/>
                <a:cs typeface="Courier New"/>
                <a:sym typeface="Courier New"/>
              </a:rPr>
              <a:t>"</a:t>
            </a:r>
            <a:r>
              <a:rPr lang="en-US" sz="1200" b="1" dirty="0" err="1">
                <a:latin typeface="Courier New"/>
                <a:ea typeface="Courier New"/>
                <a:cs typeface="Courier New"/>
                <a:sym typeface="Courier New"/>
              </a:rPr>
              <a:t>topic_label_s</a:t>
            </a:r>
            <a:r>
              <a:rPr lang="en-US" sz="1200" b="1" dirty="0">
                <a:latin typeface="Courier New"/>
                <a:ea typeface="Courier New"/>
                <a:cs typeface="Courier New"/>
                <a:sym typeface="Courier New"/>
              </a:rPr>
              <a:t>": </a:t>
            </a:r>
            <a:endParaRPr lang="en-US" sz="1200" b="1" dirty="0" smtClean="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US" sz="1200" b="1" dirty="0" smtClean="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"</a:t>
            </a:r>
            <a:r>
              <a:rPr lang="en-US" sz="1200" b="1" dirty="0" err="1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twitter;social;media;text</a:t>
            </a:r>
            <a:r>
              <a:rPr lang="en-US" sz="1200" b="1" dirty="0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"</a:t>
            </a:r>
          </a:p>
        </p:txBody>
      </p:sp>
      <p:cxnSp>
        <p:nvCxnSpPr>
          <p:cNvPr id="25" name="Elbow Connector 24"/>
          <p:cNvCxnSpPr>
            <a:stCxn id="17" idx="1"/>
            <a:endCxn id="15" idx="1"/>
          </p:cNvCxnSpPr>
          <p:nvPr/>
        </p:nvCxnSpPr>
        <p:spPr>
          <a:xfrm rot="10800000" flipV="1">
            <a:off x="4900723" y="3964752"/>
            <a:ext cx="12700" cy="1167129"/>
          </a:xfrm>
          <a:prstGeom prst="bentConnector3">
            <a:avLst>
              <a:gd name="adj1" fmla="val 1800000"/>
            </a:avLst>
          </a:prstGeom>
          <a:ln w="28575">
            <a:solidFill>
              <a:srgbClr val="7A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140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kumimoji="0" lang="en-US" altLang="zh-CN" dirty="0" smtClean="0">
                <a:cs typeface="+mn-cs"/>
              </a:rPr>
              <a:t>Index the big dataset</a:t>
            </a:r>
          </a:p>
        </p:txBody>
      </p:sp>
      <p:sp>
        <p:nvSpPr>
          <p:cNvPr id="717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CN" smtClean="0">
                <a:ea typeface="宋体" charset="-122"/>
              </a:rPr>
              <a:t>Implementation</a:t>
            </a:r>
            <a:r>
              <a:rPr kumimoji="0" lang="en-US" altLang="zh-CN" sz="2400" smtClean="0">
                <a:solidFill>
                  <a:prstClr val="white"/>
                </a:solidFill>
                <a:ea typeface="宋体" charset="-122"/>
              </a:rPr>
              <a:t> — Basic Indexing</a:t>
            </a:r>
            <a:endParaRPr kumimoji="0" lang="en-US" altLang="zh-CN" dirty="0">
              <a:ea typeface="宋体" charset="-122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6945313" y="5830888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Calibri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Calibri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Calibri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1400" dirty="0" smtClean="0">
                <a:solidFill>
                  <a:srgbClr val="898989"/>
                </a:solidFill>
                <a:latin typeface="Arial" charset="0"/>
              </a:rPr>
              <a:t>8</a:t>
            </a:r>
            <a:endParaRPr kumimoji="0" lang="en-US" altLang="zh-CN" sz="1400" dirty="0">
              <a:solidFill>
                <a:srgbClr val="898989"/>
              </a:solidFill>
              <a:latin typeface="Arial" charset="0"/>
            </a:endParaRPr>
          </a:p>
        </p:txBody>
      </p:sp>
      <p:graphicFrame>
        <p:nvGraphicFramePr>
          <p:cNvPr id="5" name="Shape 56"/>
          <p:cNvGraphicFramePr/>
          <p:nvPr>
            <p:extLst>
              <p:ext uri="{D42A27DB-BD31-4B8C-83A1-F6EECF244321}">
                <p14:modId xmlns:p14="http://schemas.microsoft.com/office/powerpoint/2010/main" val="70991066"/>
              </p:ext>
            </p:extLst>
          </p:nvPr>
        </p:nvGraphicFramePr>
        <p:xfrm>
          <a:off x="674607" y="1837944"/>
          <a:ext cx="7794785" cy="3824132"/>
        </p:xfrm>
        <a:graphic>
          <a:graphicData uri="http://schemas.openxmlformats.org/drawingml/2006/table">
            <a:tbl>
              <a:tblPr firstRow="1" firstCol="1">
                <a:tableStyleId>{8A107856-5554-42FB-B03E-39F5DBC370BA}</a:tableStyleId>
              </a:tblPr>
              <a:tblGrid>
                <a:gridCol w="1211105"/>
                <a:gridCol w="1682496"/>
                <a:gridCol w="1975104"/>
                <a:gridCol w="2926080"/>
              </a:tblGrid>
              <a:tr h="407550">
                <a:tc gridSpan="2"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endParaRPr sz="1800" b="1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endParaRPr sz="1600" b="1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800" b="1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ideal-cs5604f16</a:t>
                      </a:r>
                      <a:endParaRPr lang="en-US" sz="18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800" b="1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ideal-cs5604f16-1204</a:t>
                      </a:r>
                      <a:endParaRPr lang="en-US" sz="18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3732">
                <a:tc gridSpan="2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US" sz="1800" b="1" i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Dataset</a:t>
                      </a:r>
                      <a:endParaRPr lang="en-US" sz="1800" b="1" i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endParaRPr lang="en-US" sz="1600" b="1" i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800" dirty="0" smtClean="0">
                          <a:latin typeface="+mn-lt"/>
                          <a:ea typeface="Arial" charset="0"/>
                          <a:cs typeface="Arial" charset="0"/>
                        </a:rPr>
                        <a:t>All collections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800" dirty="0" smtClean="0">
                          <a:latin typeface="+mn-lt"/>
                          <a:ea typeface="Arial" charset="0"/>
                          <a:cs typeface="Arial" charset="0"/>
                        </a:rPr>
                        <a:t>(raw tweets)</a:t>
                      </a:r>
                      <a:endParaRPr lang="en-US" sz="18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800" dirty="0" smtClean="0">
                          <a:latin typeface="+mn-lt"/>
                          <a:ea typeface="Arial" charset="0"/>
                          <a:cs typeface="Arial" charset="0"/>
                        </a:rPr>
                        <a:t>All collections</a:t>
                      </a:r>
                    </a:p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800" dirty="0" smtClean="0">
                          <a:latin typeface="+mn-lt"/>
                          <a:ea typeface="Arial" charset="0"/>
                          <a:cs typeface="Arial" charset="0"/>
                        </a:rPr>
                        <a:t>(raw tweets + processed data)</a:t>
                      </a:r>
                      <a:endParaRPr lang="en-US" sz="18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  <a:tr h="407550">
                <a:tc rowSpan="7"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altLang="zh-CN" sz="1800" b="1" i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Indexing</a:t>
                      </a:r>
                      <a:endParaRPr lang="en-US" sz="1800" b="1" i="0" dirty="0" smtClean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# of </a:t>
                      </a:r>
                      <a:r>
                        <a:rPr lang="en-US" sz="1800" b="1" i="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DataNode</a:t>
                      </a:r>
                      <a:endParaRPr lang="en-US" sz="1800" b="1" i="0" dirty="0" smtClean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800" dirty="0" smtClean="0">
                          <a:latin typeface="+mn-lt"/>
                          <a:ea typeface="Arial" charset="0"/>
                          <a:cs typeface="Arial" charset="0"/>
                        </a:rPr>
                        <a:t>18</a:t>
                      </a:r>
                      <a:endParaRPr lang="en-US" sz="18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800" dirty="0" smtClean="0">
                          <a:latin typeface="+mn-lt"/>
                          <a:ea typeface="Arial" charset="0"/>
                          <a:cs typeface="Arial" charset="0"/>
                        </a:rPr>
                        <a:t>17</a:t>
                      </a:r>
                      <a:endParaRPr lang="en-US" sz="18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  <a:tr h="407550">
                <a:tc vMerge="1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endParaRPr lang="en-US" sz="1600" b="1" i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Space Cost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it-IT" sz="1800" dirty="0" smtClean="0">
                          <a:latin typeface="+mn-lt"/>
                          <a:ea typeface="Arial" charset="0"/>
                          <a:cs typeface="Arial" charset="0"/>
                        </a:rPr>
                        <a:t>392.33 GB</a:t>
                      </a:r>
                      <a:endParaRPr lang="en-US" sz="18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it-IT" sz="1800" dirty="0" smtClean="0">
                          <a:latin typeface="+mn-lt"/>
                          <a:ea typeface="Arial" charset="0"/>
                          <a:cs typeface="Arial" charset="0"/>
                        </a:rPr>
                        <a:t>399.21 GB</a:t>
                      </a:r>
                      <a:endParaRPr lang="en-US" sz="18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  <a:tr h="407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Time Cost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7550">
                <a:tc vMerge="1"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endParaRPr lang="en-US" sz="1600" b="1" i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800" b="1" i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Mapping</a:t>
                      </a:r>
                      <a:endParaRPr lang="en-US" sz="1800" b="1" i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  <a:ea typeface="Arial" charset="0"/>
                          <a:cs typeface="Arial" charset="0"/>
                        </a:rPr>
                        <a:t>1h21m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800" dirty="0" smtClean="0">
                          <a:latin typeface="+mn-lt"/>
                          <a:ea typeface="Arial" charset="0"/>
                          <a:cs typeface="Arial" charset="0"/>
                        </a:rPr>
                        <a:t>1h45m</a:t>
                      </a:r>
                      <a:endParaRPr lang="en-US" sz="18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  <a:tr h="407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800" b="1" i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Reducing</a:t>
                      </a:r>
                      <a:endParaRPr lang="en-US" sz="1800" b="1" i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  <a:ea typeface="Arial" charset="0"/>
                          <a:cs typeface="Arial" charset="0"/>
                        </a:rPr>
                        <a:t>5h11m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800" dirty="0" smtClean="0">
                          <a:latin typeface="+mn-lt"/>
                          <a:ea typeface="Arial" charset="0"/>
                          <a:cs typeface="Arial" charset="0"/>
                        </a:rPr>
                        <a:t>5h13m</a:t>
                      </a:r>
                      <a:endParaRPr lang="en-US" sz="18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  <a:tr h="407550">
                <a:tc vMerge="1"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endParaRPr lang="en-US" sz="1600" b="1" i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800" b="1" i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Merging</a:t>
                      </a:r>
                      <a:endParaRPr lang="en-US" sz="1800" b="1" i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800" dirty="0" smtClean="0">
                          <a:latin typeface="+mn-lt"/>
                          <a:ea typeface="Arial" charset="0"/>
                          <a:cs typeface="Arial" charset="0"/>
                        </a:rPr>
                        <a:t>3h18m</a:t>
                      </a:r>
                      <a:endParaRPr lang="en-US" sz="18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800" smtClean="0">
                          <a:latin typeface="+mn-lt"/>
                          <a:ea typeface="Arial" charset="0"/>
                          <a:cs typeface="Arial" charset="0"/>
                        </a:rPr>
                        <a:t>3h10m</a:t>
                      </a:r>
                      <a:endParaRPr lang="en-US" sz="18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  <a:tr h="407550">
                <a:tc vMerge="1"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endParaRPr lang="en-US" sz="1600" b="1" i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800" b="1" i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Total</a:t>
                      </a:r>
                      <a:endParaRPr lang="en-US" sz="1800" b="1" i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800" dirty="0" smtClean="0">
                          <a:latin typeface="+mn-lt"/>
                          <a:ea typeface="Arial" charset="0"/>
                          <a:cs typeface="Arial" charset="0"/>
                        </a:rPr>
                        <a:t>9h50m</a:t>
                      </a:r>
                      <a:endParaRPr lang="en-US" sz="18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7D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-US" sz="1800" dirty="0" smtClean="0">
                          <a:latin typeface="+mn-lt"/>
                          <a:ea typeface="Arial" charset="0"/>
                          <a:cs typeface="Arial" charset="0"/>
                        </a:rPr>
                        <a:t>10h8m</a:t>
                      </a:r>
                      <a:endParaRPr lang="en-US" sz="1800" dirty="0"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FD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528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3097</TotalTime>
  <Words>1346</Words>
  <Application>Microsoft Macintosh PowerPoint</Application>
  <PresentationFormat>On-screen Show (4:3)</PresentationFormat>
  <Paragraphs>310</Paragraphs>
  <Slides>29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Calibri</vt:lpstr>
      <vt:lpstr>Calibri Light</vt:lpstr>
      <vt:lpstr>Cambria Math</vt:lpstr>
      <vt:lpstr>Courier New</vt:lpstr>
      <vt:lpstr>Mangal</vt:lpstr>
      <vt:lpstr>宋体</vt:lpstr>
      <vt:lpstr>Arial</vt:lpstr>
      <vt:lpstr>Office Theme</vt:lpstr>
      <vt:lpstr>CS 5604 Information Storage and Retrieval  Solr Team Final Presentation</vt:lpstr>
      <vt:lpstr>Outline</vt:lpstr>
      <vt:lpstr>Background — Overview</vt:lpstr>
      <vt:lpstr>Background — Updates</vt:lpstr>
      <vt:lpstr>Implementation — Basic Indexing</vt:lpstr>
      <vt:lpstr>Implementation — Basic Indexing</vt:lpstr>
      <vt:lpstr>Implementation — Basic Indexing</vt:lpstr>
      <vt:lpstr>Implementation — Basic Indexing</vt:lpstr>
      <vt:lpstr>Implementation — Basic Indexing</vt:lpstr>
      <vt:lpstr>Implementation — Incremental Indexing</vt:lpstr>
      <vt:lpstr>Implementation — Incremental Indexing</vt:lpstr>
      <vt:lpstr>Implementation — Incremental Indexing</vt:lpstr>
      <vt:lpstr>Implementation — Incremental Indexing</vt:lpstr>
      <vt:lpstr>Implementation — Recommendation</vt:lpstr>
      <vt:lpstr>Implementation — Recommendation</vt:lpstr>
      <vt:lpstr>Implementation — Recommendation</vt:lpstr>
      <vt:lpstr>Implementation — Recommendation</vt:lpstr>
      <vt:lpstr>Implementation — Custom Ranking</vt:lpstr>
      <vt:lpstr>Implementation — Custom Ranking</vt:lpstr>
      <vt:lpstr>Implementation — Custom Ranking</vt:lpstr>
      <vt:lpstr>Implementation — Custom Ranking</vt:lpstr>
      <vt:lpstr>Implementation — Solr Admin UI</vt:lpstr>
      <vt:lpstr>Implementation — Solr Admin UI</vt:lpstr>
      <vt:lpstr>Implementation — Solr Admin UI</vt:lpstr>
      <vt:lpstr>Problem Faced</vt:lpstr>
      <vt:lpstr>Lessons Learned</vt:lpstr>
      <vt:lpstr>Future Work</vt:lpstr>
      <vt:lpstr>Acknowledgement</vt:lpstr>
      <vt:lpstr>Thank you !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DLRL Hadoop Cluster Upgrade  </dc:title>
  <dc:creator>Microsoft Office User</dc:creator>
  <cp:lastModifiedBy>Microsoft Office User</cp:lastModifiedBy>
  <cp:revision>135</cp:revision>
  <cp:lastPrinted>2016-12-13T02:55:09Z</cp:lastPrinted>
  <dcterms:created xsi:type="dcterms:W3CDTF">2016-03-30T17:58:57Z</dcterms:created>
  <dcterms:modified xsi:type="dcterms:W3CDTF">2016-12-13T02:55:18Z</dcterms:modified>
</cp:coreProperties>
</file>