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61" r:id="rId5"/>
    <p:sldId id="259" r:id="rId6"/>
    <p:sldId id="262" r:id="rId7"/>
    <p:sldId id="263" r:id="rId8"/>
  </p:sldIdLst>
  <p:sldSz cx="49377600" cy="329184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555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ver, Mary C. (Colette)" initials="CMC(" lastIdx="0" clrIdx="0">
    <p:extLst>
      <p:ext uri="{19B8F6BF-5375-455C-9EA6-DF929625EA0E}">
        <p15:presenceInfo xmlns:p15="http://schemas.microsoft.com/office/powerpoint/2012/main" userId="S::mccarver@carilion.com::83693000-f2b9-4117-a7e4-9a5ca0bfa8d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  <a:srgbClr val="0099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EE03E2-D1DF-4953-B934-7F0C8B056657}" v="1" dt="2021-03-04T21:55:03.1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77" autoAdjust="0"/>
  </p:normalViewPr>
  <p:slideViewPr>
    <p:cSldViewPr>
      <p:cViewPr varScale="1">
        <p:scale>
          <a:sx n="26" d="100"/>
          <a:sy n="26" d="100"/>
        </p:scale>
        <p:origin x="906" y="168"/>
      </p:cViewPr>
      <p:guideLst>
        <p:guide orient="horz" pos="10368"/>
        <p:guide pos="155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ver, Mary C. (Colette)" userId="83693000-f2b9-4117-a7e4-9a5ca0bfa8d3" providerId="ADAL" clId="{62EE03E2-D1DF-4953-B934-7F0C8B056657}"/>
    <pc:docChg chg="modSld">
      <pc:chgData name="Carver, Mary C. (Colette)" userId="83693000-f2b9-4117-a7e4-9a5ca0bfa8d3" providerId="ADAL" clId="{62EE03E2-D1DF-4953-B934-7F0C8B056657}" dt="2021-03-04T23:14:40.996" v="148" actId="6549"/>
      <pc:docMkLst>
        <pc:docMk/>
      </pc:docMkLst>
      <pc:sldChg chg="modSp mod">
        <pc:chgData name="Carver, Mary C. (Colette)" userId="83693000-f2b9-4117-a7e4-9a5ca0bfa8d3" providerId="ADAL" clId="{62EE03E2-D1DF-4953-B934-7F0C8B056657}" dt="2021-03-04T22:09:44.812" v="140" actId="6549"/>
        <pc:sldMkLst>
          <pc:docMk/>
          <pc:sldMk cId="322048722" sldId="259"/>
        </pc:sldMkLst>
        <pc:spChg chg="mod">
          <ac:chgData name="Carver, Mary C. (Colette)" userId="83693000-f2b9-4117-a7e4-9a5ca0bfa8d3" providerId="ADAL" clId="{62EE03E2-D1DF-4953-B934-7F0C8B056657}" dt="2021-03-04T22:09:44.812" v="140" actId="6549"/>
          <ac:spMkLst>
            <pc:docMk/>
            <pc:sldMk cId="322048722" sldId="259"/>
            <ac:spMk id="6" creationId="{A1625DBF-676B-4894-B89F-66A73EF487A4}"/>
          </ac:spMkLst>
        </pc:spChg>
      </pc:sldChg>
      <pc:sldChg chg="modSp mod">
        <pc:chgData name="Carver, Mary C. (Colette)" userId="83693000-f2b9-4117-a7e4-9a5ca0bfa8d3" providerId="ADAL" clId="{62EE03E2-D1DF-4953-B934-7F0C8B056657}" dt="2021-03-04T23:14:40.996" v="148" actId="6549"/>
        <pc:sldMkLst>
          <pc:docMk/>
          <pc:sldMk cId="3262577493" sldId="262"/>
        </pc:sldMkLst>
        <pc:spChg chg="mod">
          <ac:chgData name="Carver, Mary C. (Colette)" userId="83693000-f2b9-4117-a7e4-9a5ca0bfa8d3" providerId="ADAL" clId="{62EE03E2-D1DF-4953-B934-7F0C8B056657}" dt="2021-03-04T23:14:40.996" v="148" actId="6549"/>
          <ac:spMkLst>
            <pc:docMk/>
            <pc:sldMk cId="3262577493" sldId="262"/>
            <ac:spMk id="3" creationId="{11DEB172-099A-480E-AF45-D98CE1856D95}"/>
          </ac:spMkLst>
        </pc:spChg>
      </pc:sldChg>
      <pc:sldChg chg="modSp mod">
        <pc:chgData name="Carver, Mary C. (Colette)" userId="83693000-f2b9-4117-a7e4-9a5ca0bfa8d3" providerId="ADAL" clId="{62EE03E2-D1DF-4953-B934-7F0C8B056657}" dt="2021-03-04T21:57:04.917" v="97" actId="6549"/>
        <pc:sldMkLst>
          <pc:docMk/>
          <pc:sldMk cId="1312406735" sldId="263"/>
        </pc:sldMkLst>
        <pc:spChg chg="mod">
          <ac:chgData name="Carver, Mary C. (Colette)" userId="83693000-f2b9-4117-a7e4-9a5ca0bfa8d3" providerId="ADAL" clId="{62EE03E2-D1DF-4953-B934-7F0C8B056657}" dt="2021-03-04T21:57:04.917" v="97" actId="6549"/>
          <ac:spMkLst>
            <pc:docMk/>
            <pc:sldMk cId="1312406735" sldId="263"/>
            <ac:spMk id="3" creationId="{364B26D9-8A90-41E7-8914-C28D4FA56E4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C85500-9987-4EA6-9B9F-3E0DDC6C35CD}" type="datetimeFigureOut">
              <a:rPr lang="en-US" smtClean="0"/>
              <a:t>3/4/2021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2525" y="1162050"/>
            <a:ext cx="470535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78C49C-FDD2-486A-B512-7EF9E0F64A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578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03638" y="10226675"/>
            <a:ext cx="41970325" cy="7054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07275" y="18653125"/>
            <a:ext cx="34563050" cy="84137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E5F0C-482D-40B5-9721-4FC02A9B8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7972F-D1EE-4326-BDAA-634E14BD66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5799713" y="1319213"/>
            <a:ext cx="11109325" cy="280876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0150" y="1319213"/>
            <a:ext cx="33177163" cy="280876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30EDC-CB18-4C58-A8FA-992A5ACA9F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93095-813B-4B2A-BF59-D7001842D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0488" y="21153438"/>
            <a:ext cx="41970325" cy="65373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00488" y="13952538"/>
            <a:ext cx="41970325" cy="72009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3F715-DD05-474E-8EB2-ED78AF7349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0150" y="7681913"/>
            <a:ext cx="22142450" cy="217249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765000" y="7681913"/>
            <a:ext cx="22144038" cy="217249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5230E-5B3E-45ED-A9CB-FEAA93E7D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63" y="1317625"/>
            <a:ext cx="44440475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63" y="7369175"/>
            <a:ext cx="21817012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68563" y="10439400"/>
            <a:ext cx="21817012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082500" y="7369175"/>
            <a:ext cx="21826538" cy="3070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082500" y="10439400"/>
            <a:ext cx="21826538" cy="189658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C81FE-1711-4864-940F-D8CB81C87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BBC40-9609-4734-A678-C9B9FDC02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4FBA3-D384-4E9C-93F5-EEB00E1CF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63" y="1311275"/>
            <a:ext cx="16244887" cy="55768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05588" y="1311275"/>
            <a:ext cx="27603450" cy="280939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68563" y="6888163"/>
            <a:ext cx="16244887" cy="225171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60F47-D262-4E14-B02C-599535A212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988" y="23042563"/>
            <a:ext cx="29625925" cy="27209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678988" y="2941638"/>
            <a:ext cx="29625925" cy="197500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78988" y="25763538"/>
            <a:ext cx="29625925" cy="3862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F0CBF-E5E8-44EE-86A4-C910BE7B0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70150" y="1319213"/>
            <a:ext cx="44438888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70253" tIns="235127" rIns="470253" bIns="23512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70150" y="7681913"/>
            <a:ext cx="44438888" cy="2172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70253" tIns="235127" rIns="470253" bIns="2351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70150" y="29978350"/>
            <a:ext cx="115204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70253" tIns="235127" rIns="470253" bIns="235127" numCol="1" anchor="t" anchorCtr="0" compatLnSpc="1">
            <a:prstTxWarp prst="textNoShape">
              <a:avLst/>
            </a:prstTxWarp>
          </a:bodyPr>
          <a:lstStyle>
            <a:lvl1pPr>
              <a:defRPr sz="7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871950" y="29978350"/>
            <a:ext cx="156352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70253" tIns="235127" rIns="470253" bIns="235127" numCol="1" anchor="t" anchorCtr="0" compatLnSpc="1">
            <a:prstTxWarp prst="textNoShape">
              <a:avLst/>
            </a:prstTxWarp>
          </a:bodyPr>
          <a:lstStyle>
            <a:lvl1pPr algn="ctr">
              <a:defRPr sz="7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388550" y="29978350"/>
            <a:ext cx="115204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70253" tIns="235127" rIns="470253" bIns="235127" numCol="1" anchor="t" anchorCtr="0" compatLnSpc="1">
            <a:prstTxWarp prst="textNoShape">
              <a:avLst/>
            </a:prstTxWarp>
          </a:bodyPr>
          <a:lstStyle>
            <a:lvl1pPr algn="r">
              <a:defRPr sz="7200" smtClean="0"/>
            </a:lvl1pPr>
          </a:lstStyle>
          <a:p>
            <a:pPr>
              <a:defRPr/>
            </a:pPr>
            <a:fld id="{2329749C-532A-454C-B811-439A8A6BA4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charset="0"/>
        </a:defRPr>
      </a:lvl2pPr>
      <a:lvl3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charset="0"/>
        </a:defRPr>
      </a:lvl3pPr>
      <a:lvl4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charset="0"/>
        </a:defRPr>
      </a:lvl4pPr>
      <a:lvl5pPr algn="ctr" defTabSz="4703763" rtl="0" eaLnBrk="0" fontAlgn="base" hangingPunct="0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charset="0"/>
        </a:defRPr>
      </a:lvl5pPr>
      <a:lvl6pPr marL="4572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charset="0"/>
        </a:defRPr>
      </a:lvl6pPr>
      <a:lvl7pPr marL="9144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charset="0"/>
        </a:defRPr>
      </a:lvl7pPr>
      <a:lvl8pPr marL="13716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charset="0"/>
        </a:defRPr>
      </a:lvl8pPr>
      <a:lvl9pPr marL="1828800" algn="ctr" defTabSz="4703763" rtl="0" fontAlgn="base">
        <a:spcBef>
          <a:spcPct val="0"/>
        </a:spcBef>
        <a:spcAft>
          <a:spcPct val="0"/>
        </a:spcAft>
        <a:defRPr sz="22700">
          <a:solidFill>
            <a:schemeClr val="tx2"/>
          </a:solidFill>
          <a:latin typeface="Arial" charset="0"/>
        </a:defRPr>
      </a:lvl9pPr>
    </p:titleStyle>
    <p:bodyStyle>
      <a:lvl1pPr marL="1765300" indent="-1765300" algn="l" defTabSz="4703763" rtl="0" eaLnBrk="0" fontAlgn="base" hangingPunct="0">
        <a:spcBef>
          <a:spcPct val="20000"/>
        </a:spcBef>
        <a:spcAft>
          <a:spcPct val="0"/>
        </a:spcAft>
        <a:buChar char="•"/>
        <a:defRPr sz="16500">
          <a:solidFill>
            <a:schemeClr val="tx1"/>
          </a:solidFill>
          <a:latin typeface="+mn-lt"/>
          <a:ea typeface="+mn-ea"/>
          <a:cs typeface="+mn-cs"/>
        </a:defRPr>
      </a:lvl1pPr>
      <a:lvl2pPr marL="3822700" indent="-1471613" algn="l" defTabSz="4703763" rtl="0" eaLnBrk="0" fontAlgn="base" hangingPunct="0">
        <a:spcBef>
          <a:spcPct val="20000"/>
        </a:spcBef>
        <a:spcAft>
          <a:spcPct val="0"/>
        </a:spcAft>
        <a:buChar char="–"/>
        <a:defRPr sz="14400">
          <a:solidFill>
            <a:schemeClr val="tx1"/>
          </a:solidFill>
          <a:latin typeface="+mn-lt"/>
        </a:defRPr>
      </a:lvl2pPr>
      <a:lvl3pPr marL="5880100" indent="-1176338" algn="l" defTabSz="4703763" rtl="0" eaLnBrk="0" fontAlgn="base" hangingPunct="0">
        <a:spcBef>
          <a:spcPct val="20000"/>
        </a:spcBef>
        <a:spcAft>
          <a:spcPct val="0"/>
        </a:spcAft>
        <a:buChar char="•"/>
        <a:defRPr sz="12300">
          <a:solidFill>
            <a:schemeClr val="tx1"/>
          </a:solidFill>
          <a:latin typeface="+mn-lt"/>
        </a:defRPr>
      </a:lvl3pPr>
      <a:lvl4pPr marL="8229600" indent="-1176338" algn="l" defTabSz="4703763" rtl="0" eaLnBrk="0" fontAlgn="base" hangingPunct="0">
        <a:spcBef>
          <a:spcPct val="20000"/>
        </a:spcBef>
        <a:spcAft>
          <a:spcPct val="0"/>
        </a:spcAft>
        <a:buChar char="–"/>
        <a:defRPr sz="10400">
          <a:solidFill>
            <a:schemeClr val="tx1"/>
          </a:solidFill>
          <a:latin typeface="+mn-lt"/>
        </a:defRPr>
      </a:lvl4pPr>
      <a:lvl5pPr marL="10580688" indent="-1174750" algn="l" defTabSz="4703763" rtl="0" eaLnBrk="0" fontAlgn="base" hangingPunct="0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5pPr>
      <a:lvl6pPr marL="11037888" indent="-1174750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6pPr>
      <a:lvl7pPr marL="11495088" indent="-1174750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7pPr>
      <a:lvl8pPr marL="11952288" indent="-1174750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8pPr>
      <a:lvl9pPr marL="12409488" indent="-1174750" algn="l" defTabSz="4703763" rtl="0" fontAlgn="base">
        <a:spcBef>
          <a:spcPct val="20000"/>
        </a:spcBef>
        <a:spcAft>
          <a:spcPct val="0"/>
        </a:spcAft>
        <a:buChar char="»"/>
        <a:defRPr sz="10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26EE4FD-480F-42A5-9FEB-DA630457C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365255" cy="32918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A187062F-BE14-42FC-B06A-607DB23849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3412886" y="8480697"/>
            <a:ext cx="3331097" cy="20316922"/>
          </a:xfrm>
          <a:custGeom>
            <a:avLst/>
            <a:gdLst>
              <a:gd name="T0" fmla="*/ 491 w 491"/>
              <a:gd name="T1" fmla="*/ 2247 h 2732"/>
              <a:gd name="T2" fmla="*/ 0 w 491"/>
              <a:gd name="T3" fmla="*/ 2732 h 2732"/>
              <a:gd name="T4" fmla="*/ 0 w 491"/>
              <a:gd name="T5" fmla="*/ 486 h 2732"/>
              <a:gd name="T6" fmla="*/ 491 w 491"/>
              <a:gd name="T7" fmla="*/ 0 h 2732"/>
              <a:gd name="T8" fmla="*/ 491 w 491"/>
              <a:gd name="T9" fmla="*/ 2247 h 2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1" h="2732">
                <a:moveTo>
                  <a:pt x="491" y="2247"/>
                </a:moveTo>
                <a:lnTo>
                  <a:pt x="0" y="2732"/>
                </a:lnTo>
                <a:lnTo>
                  <a:pt x="0" y="486"/>
                </a:lnTo>
                <a:lnTo>
                  <a:pt x="491" y="0"/>
                </a:lnTo>
                <a:lnTo>
                  <a:pt x="491" y="224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731FE21B-2A45-4BF5-8B03-E12341988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3412890" y="6834144"/>
            <a:ext cx="2785404" cy="18337132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2DC5A94D-79ED-48F5-9DC5-96CBB507CE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4792134" y="5949028"/>
            <a:ext cx="1406160" cy="1775858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93A3D4BE-AF25-4F9A-9C29-1145CCE24A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4792130" y="5907124"/>
            <a:ext cx="41345065" cy="169491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2C6C0F3-91B5-40D4-BD95-5D73DC257D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77537" y="7717483"/>
            <a:ext cx="37405906" cy="13808064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0" dirty="0">
                <a:solidFill>
                  <a:srgbClr val="FFFFFF"/>
                </a:solidFill>
              </a:rPr>
              <a:t>Improving Care Transitions Through Risk Reduction and  Machine Learning Support </a:t>
            </a:r>
            <a:br>
              <a:rPr lang="en-US" sz="20000" dirty="0">
                <a:solidFill>
                  <a:srgbClr val="FFFFFF"/>
                </a:solidFill>
              </a:rPr>
            </a:br>
            <a:endParaRPr lang="en-US" sz="20000" dirty="0">
              <a:solidFill>
                <a:srgbClr val="FFFFFF"/>
              </a:solidFill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DA2784A-2C25-4503-9DB3-DFDB34D0D5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9370" y="23089478"/>
            <a:ext cx="36462240" cy="5167445"/>
          </a:xfrm>
        </p:spPr>
        <p:txBody>
          <a:bodyPr>
            <a:noAutofit/>
          </a:bodyPr>
          <a:lstStyle/>
          <a:p>
            <a:r>
              <a:rPr lang="en-US" sz="7600" dirty="0"/>
              <a:t>M. Colette Carver APRN, FNP-C, Nate Jones, MHA, Dan Djuric,                  Caroline Butt BSN, RN, Carla Markham, MSN, RN, Jeremy Brookman, BSN, RN,             Chanda Reece, BSN, RN, and Jamie Smith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D021CE6-F6EE-43F3-A26D-7C21E95A4E8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6411" y="439665"/>
            <a:ext cx="5834063" cy="31524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2557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6EFD3D9-44F0-4267-BCC1-1613E79D8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365255" cy="32918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A779A851-95D6-41AF-937A-B0E4B7F6F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6775764" y="4323907"/>
            <a:ext cx="3076453" cy="27412632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953FB2E7-B6CB-429C-81EB-D9516D6D5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6784969" y="3039192"/>
            <a:ext cx="1954749" cy="26502787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EC40DB1-B719-4A13-9A4D-0966B4B278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70215" y="3056270"/>
            <a:ext cx="16200251" cy="25237435"/>
          </a:xfrm>
          <a:custGeom>
            <a:avLst/>
            <a:gdLst>
              <a:gd name="connsiteX0" fmla="*/ 0 w 4634682"/>
              <a:gd name="connsiteY0" fmla="*/ 0 h 5257799"/>
              <a:gd name="connsiteX1" fmla="*/ 4634682 w 4634682"/>
              <a:gd name="connsiteY1" fmla="*/ 0 h 5257799"/>
              <a:gd name="connsiteX2" fmla="*/ 4634682 w 4634682"/>
              <a:gd name="connsiteY2" fmla="*/ 5257799 h 5257799"/>
              <a:gd name="connsiteX3" fmla="*/ 0 w 4634682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4682" h="5257799">
                <a:moveTo>
                  <a:pt x="0" y="0"/>
                </a:moveTo>
                <a:lnTo>
                  <a:pt x="4634682" y="0"/>
                </a:lnTo>
                <a:lnTo>
                  <a:pt x="4634682" y="5257799"/>
                </a:lnTo>
                <a:lnTo>
                  <a:pt x="0" y="525779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5A2DEF2-7297-444D-A757-2057148DF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6231" y="4714905"/>
            <a:ext cx="13723097" cy="21892656"/>
          </a:xfrm>
        </p:spPr>
        <p:txBody>
          <a:bodyPr>
            <a:normAutofit/>
          </a:bodyPr>
          <a:lstStyle/>
          <a:p>
            <a:pPr algn="l" hangingPunct="1">
              <a:lnSpc>
                <a:spcPct val="90000"/>
              </a:lnSpc>
              <a:defRPr/>
            </a:pPr>
            <a:r>
              <a:rPr lang="en-US" sz="9000" b="1" dirty="0">
                <a:solidFill>
                  <a:srgbClr val="FEFFFF"/>
                </a:solidFill>
              </a:rPr>
              <a:t>EBP Question  </a:t>
            </a:r>
            <a:br>
              <a:rPr lang="en-US" sz="9000" b="1" dirty="0">
                <a:solidFill>
                  <a:srgbClr val="FEFFFF"/>
                </a:solidFill>
              </a:rPr>
            </a:br>
            <a:br>
              <a:rPr lang="en-US" sz="9000" b="1" dirty="0">
                <a:solidFill>
                  <a:srgbClr val="FEFFFF"/>
                </a:solidFill>
              </a:rPr>
            </a:br>
            <a:r>
              <a:rPr lang="en-US" sz="9000" i="1" dirty="0">
                <a:solidFill>
                  <a:srgbClr val="FEFFFF"/>
                </a:solidFill>
              </a:rPr>
              <a:t>Is there an impact on readmission for a patient who undergoes risk reduction strategies by a nurse using an automated patient prioritization tool with embedded predictive interventions? </a:t>
            </a:r>
            <a:br>
              <a:rPr lang="en-US" sz="9000" i="1" dirty="0">
                <a:solidFill>
                  <a:srgbClr val="FEFFFF"/>
                </a:solidFill>
              </a:rPr>
            </a:br>
            <a:endParaRPr lang="en-US" sz="9000" i="1" dirty="0">
              <a:solidFill>
                <a:srgbClr val="FFFFFF"/>
              </a:solidFill>
            </a:endParaRPr>
          </a:p>
        </p:txBody>
      </p:sp>
      <p:sp>
        <p:nvSpPr>
          <p:cNvPr id="19" name="Rectangle 8">
            <a:extLst>
              <a:ext uri="{FF2B5EF4-FFF2-40B4-BE49-F238E27FC236}">
                <a16:creationId xmlns:a16="http://schemas.microsoft.com/office/drawing/2014/main" id="{82211336-CFF3-412D-868A-6679C1004C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9852217" y="6491049"/>
            <a:ext cx="26955167" cy="25207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625DBF-676B-4894-B89F-66A73EF487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48541" y="8254166"/>
            <a:ext cx="24092765" cy="20806219"/>
          </a:xfrm>
        </p:spPr>
        <p:txBody>
          <a:bodyPr anchor="ctr">
            <a:norm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en-US" altLang="en-US" sz="9000" b="1" dirty="0">
                <a:solidFill>
                  <a:srgbClr val="FEFFFF"/>
                </a:solidFill>
              </a:rPr>
              <a:t>Implementation of a real-time fully automated workflow management system</a:t>
            </a:r>
          </a:p>
          <a:p>
            <a:pPr marL="0" indent="0" algn="ctr">
              <a:lnSpc>
                <a:spcPct val="90000"/>
              </a:lnSpc>
              <a:buNone/>
            </a:pPr>
            <a:endParaRPr lang="en-US" altLang="en-US" sz="9000" b="1" dirty="0">
              <a:solidFill>
                <a:srgbClr val="FEFFFF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en-US" altLang="en-US" sz="9000" b="1" dirty="0">
                <a:solidFill>
                  <a:srgbClr val="FEFFFF"/>
                </a:solidFill>
              </a:rPr>
              <a:t>Which supported the prioritization, intervention tracking, and coordination of transitions of care</a:t>
            </a:r>
          </a:p>
          <a:p>
            <a:pPr marL="0" indent="0" algn="ctr">
              <a:lnSpc>
                <a:spcPct val="90000"/>
              </a:lnSpc>
              <a:buNone/>
            </a:pPr>
            <a:endParaRPr lang="en-US" altLang="en-US" sz="9000" b="1" dirty="0">
              <a:solidFill>
                <a:srgbClr val="FEFFFF"/>
              </a:solidFill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en-US" altLang="en-US" sz="9000" b="1" dirty="0">
                <a:solidFill>
                  <a:srgbClr val="FEFFFF"/>
                </a:solidFill>
              </a:rPr>
              <a:t>To achieve readmission avoidance through risk reduction</a:t>
            </a:r>
          </a:p>
          <a:p>
            <a:pPr>
              <a:lnSpc>
                <a:spcPct val="90000"/>
              </a:lnSpc>
            </a:pPr>
            <a:endParaRPr lang="en-US" sz="9000" dirty="0">
              <a:solidFill>
                <a:srgbClr val="FEFFFF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94B6AF-1677-4CC2-ACC4-3F227EFD6CB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6411" y="439665"/>
            <a:ext cx="5834063" cy="31524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048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D18E6E2-37A6-4E2F-AD8F-227C3DA78D6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1198" y="689421"/>
            <a:ext cx="5834063" cy="3152458"/>
          </a:xfrm>
          <a:prstGeom prst="rect">
            <a:avLst/>
          </a:prstGeom>
          <a:noFill/>
        </p:spPr>
      </p:pic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27B839B-9ADE-406B-8590-F1CAEDED45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365255" cy="32918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id="{CFE45BF0-46DB-408C-B5F7-7B117168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659325" y="4907280"/>
            <a:ext cx="2873929" cy="10058404"/>
          </a:xfrm>
          <a:custGeom>
            <a:avLst/>
            <a:gdLst>
              <a:gd name="T0" fmla="*/ 447 w 447"/>
              <a:gd name="T1" fmla="*/ 1363 h 1363"/>
              <a:gd name="T2" fmla="*/ 0 w 447"/>
              <a:gd name="T3" fmla="*/ 987 h 1363"/>
              <a:gd name="T4" fmla="*/ 0 w 447"/>
              <a:gd name="T5" fmla="*/ 0 h 1363"/>
              <a:gd name="T6" fmla="*/ 447 w 447"/>
              <a:gd name="T7" fmla="*/ 376 h 1363"/>
              <a:gd name="T8" fmla="*/ 447 w 447"/>
              <a:gd name="T9" fmla="*/ 1363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7" h="1363">
                <a:moveTo>
                  <a:pt x="447" y="1363"/>
                </a:moveTo>
                <a:lnTo>
                  <a:pt x="0" y="987"/>
                </a:lnTo>
                <a:lnTo>
                  <a:pt x="0" y="0"/>
                </a:lnTo>
                <a:lnTo>
                  <a:pt x="447" y="376"/>
                </a:lnTo>
                <a:lnTo>
                  <a:pt x="447" y="136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46">
            <a:extLst>
              <a:ext uri="{FF2B5EF4-FFF2-40B4-BE49-F238E27FC236}">
                <a16:creationId xmlns:a16="http://schemas.microsoft.com/office/drawing/2014/main" id="{2AEBC8F2-97B1-41B4-93F1-2D289E197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659325" y="4021171"/>
            <a:ext cx="1633061" cy="8186069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47">
            <a:extLst>
              <a:ext uri="{FF2B5EF4-FFF2-40B4-BE49-F238E27FC236}">
                <a16:creationId xmlns:a16="http://schemas.microsoft.com/office/drawing/2014/main" id="{472E3A19-F5D5-48FC-BB9C-48C2F68F5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610873" y="3076291"/>
            <a:ext cx="681513" cy="8223336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4">
            <a:extLst>
              <a:ext uri="{FF2B5EF4-FFF2-40B4-BE49-F238E27FC236}">
                <a16:creationId xmlns:a16="http://schemas.microsoft.com/office/drawing/2014/main" id="{7A62E32F-BB65-43A8-8EB5-92346890E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5453972" y="3051436"/>
            <a:ext cx="1330878" cy="8363328"/>
          </a:xfrm>
          <a:custGeom>
            <a:avLst/>
            <a:gdLst>
              <a:gd name="T0" fmla="*/ 207 w 207"/>
              <a:gd name="T1" fmla="*/ 987 h 1114"/>
              <a:gd name="T2" fmla="*/ 0 w 207"/>
              <a:gd name="T3" fmla="*/ 1114 h 1114"/>
              <a:gd name="T4" fmla="*/ 0 w 207"/>
              <a:gd name="T5" fmla="*/ 127 h 1114"/>
              <a:gd name="T6" fmla="*/ 207 w 207"/>
              <a:gd name="T7" fmla="*/ 0 h 1114"/>
              <a:gd name="T8" fmla="*/ 207 w 207"/>
              <a:gd name="T9" fmla="*/ 987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7" h="1114">
                <a:moveTo>
                  <a:pt x="207" y="987"/>
                </a:moveTo>
                <a:lnTo>
                  <a:pt x="0" y="1114"/>
                </a:lnTo>
                <a:lnTo>
                  <a:pt x="0" y="127"/>
                </a:lnTo>
                <a:lnTo>
                  <a:pt x="207" y="0"/>
                </a:lnTo>
                <a:lnTo>
                  <a:pt x="207" y="98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4E91B64-9FCC-451E-AFB4-A827D6329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608422" y="3051432"/>
            <a:ext cx="44176845" cy="73989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FE9BD4-E0C0-44BB-8CAC-F4E9A71F5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1949" y="3841881"/>
            <a:ext cx="41572023" cy="5818090"/>
          </a:xfrm>
        </p:spPr>
        <p:txBody>
          <a:bodyPr>
            <a:normAutofit/>
          </a:bodyPr>
          <a:lstStyle/>
          <a:p>
            <a:r>
              <a:rPr lang="en-US" sz="17700" dirty="0">
                <a:solidFill>
                  <a:srgbClr val="FFFFFF"/>
                </a:solidFill>
              </a:rPr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EB172-099A-480E-AF45-D98CE1856D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400" y="13131664"/>
            <a:ext cx="39321429" cy="17122431"/>
          </a:xfrm>
        </p:spPr>
        <p:txBody>
          <a:bodyPr anchor="ctr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9600" i="1" dirty="0"/>
          </a:p>
          <a:p>
            <a:pPr marL="0" indent="0">
              <a:lnSpc>
                <a:spcPct val="90000"/>
              </a:lnSpc>
              <a:buNone/>
            </a:pPr>
            <a:endParaRPr lang="en-US" sz="9600" i="1" dirty="0"/>
          </a:p>
          <a:p>
            <a:pPr marL="0" indent="0">
              <a:lnSpc>
                <a:spcPct val="90000"/>
              </a:lnSpc>
              <a:buNone/>
            </a:pPr>
            <a:endParaRPr lang="en-US" sz="9600" i="1" dirty="0"/>
          </a:p>
          <a:p>
            <a:pPr marL="0" indent="0">
              <a:lnSpc>
                <a:spcPct val="90000"/>
              </a:lnSpc>
              <a:buNone/>
            </a:pPr>
            <a:r>
              <a:rPr lang="en-US" sz="9600" i="1" dirty="0"/>
              <a:t>T</a:t>
            </a:r>
            <a:r>
              <a:rPr lang="x-none" sz="9600" i="1" dirty="0"/>
              <a:t>he ambulatory care management team uses a relationship-based model, partnering with patients in self-care which is grounded in Dorothea Orem’s theory of Self-Care </a:t>
            </a:r>
            <a:r>
              <a:rPr lang="x-none" sz="4400" i="1" dirty="0"/>
              <a:t>(Petiprin, 2016). </a:t>
            </a:r>
            <a:endParaRPr lang="en-US" sz="4400" i="1" dirty="0"/>
          </a:p>
          <a:p>
            <a:pPr lvl="1">
              <a:lnSpc>
                <a:spcPct val="90000"/>
              </a:lnSpc>
            </a:pPr>
            <a:r>
              <a:rPr lang="en-US" sz="8000" i="1" dirty="0">
                <a:solidFill>
                  <a:srgbClr val="00B0F0"/>
                </a:solidFill>
              </a:rPr>
              <a:t>S</a:t>
            </a:r>
            <a:r>
              <a:rPr lang="x-none" sz="8000" i="1" dirty="0">
                <a:solidFill>
                  <a:srgbClr val="00B0F0"/>
                </a:solidFill>
              </a:rPr>
              <a:t>upport personal agency </a:t>
            </a:r>
            <a:r>
              <a:rPr lang="en-US" sz="8000" i="1" dirty="0">
                <a:solidFill>
                  <a:srgbClr val="00B0F0"/>
                </a:solidFill>
              </a:rPr>
              <a:t>to </a:t>
            </a:r>
            <a:r>
              <a:rPr lang="x-none" sz="8000" i="1" dirty="0">
                <a:solidFill>
                  <a:srgbClr val="00B0F0"/>
                </a:solidFill>
              </a:rPr>
              <a:t>achieve effective self-management</a:t>
            </a:r>
            <a:endParaRPr lang="en-US" sz="8000" i="1" dirty="0">
              <a:solidFill>
                <a:srgbClr val="00B0F0"/>
              </a:solidFill>
            </a:endParaRPr>
          </a:p>
          <a:p>
            <a:pPr>
              <a:lnSpc>
                <a:spcPct val="90000"/>
              </a:lnSpc>
            </a:pPr>
            <a:endParaRPr lang="en-US" sz="9600" dirty="0"/>
          </a:p>
          <a:p>
            <a:pPr>
              <a:lnSpc>
                <a:spcPct val="90000"/>
              </a:lnSpc>
            </a:pPr>
            <a:r>
              <a:rPr lang="en-US" sz="9600" dirty="0"/>
              <a:t>A central real-time patient </a:t>
            </a:r>
            <a:r>
              <a:rPr lang="x-none" sz="9600" dirty="0"/>
              <a:t>management system </a:t>
            </a:r>
            <a:r>
              <a:rPr lang="en-US" sz="9600"/>
              <a:t>prioritizes </a:t>
            </a:r>
            <a:r>
              <a:rPr lang="en-US" sz="9600" dirty="0"/>
              <a:t>patients for nurses to </a:t>
            </a:r>
            <a:r>
              <a:rPr lang="en-US" sz="9600"/>
              <a:t>contact after </a:t>
            </a:r>
            <a:r>
              <a:rPr lang="en-US" sz="9600" dirty="0"/>
              <a:t>discharge from </a:t>
            </a:r>
            <a:r>
              <a:rPr lang="x-none" sz="9600" dirty="0"/>
              <a:t>both in and out of network hospitals </a:t>
            </a:r>
            <a:endParaRPr lang="en-US" sz="9600" dirty="0"/>
          </a:p>
          <a:p>
            <a:pPr>
              <a:lnSpc>
                <a:spcPct val="90000"/>
              </a:lnSpc>
            </a:pPr>
            <a:endParaRPr lang="en-US" sz="9600" dirty="0"/>
          </a:p>
          <a:p>
            <a:pPr>
              <a:lnSpc>
                <a:spcPct val="90000"/>
              </a:lnSpc>
            </a:pPr>
            <a:r>
              <a:rPr lang="en-US" sz="9600" dirty="0"/>
              <a:t>The system </a:t>
            </a:r>
            <a:r>
              <a:rPr lang="x-none" sz="9600" dirty="0"/>
              <a:t>display</a:t>
            </a:r>
            <a:r>
              <a:rPr lang="en-US" sz="9600" dirty="0"/>
              <a:t>s patients with their readmission risk scores and provides a set of customized risk reduction </a:t>
            </a:r>
            <a:r>
              <a:rPr lang="x-none" sz="9600" dirty="0"/>
              <a:t>interventions </a:t>
            </a:r>
            <a:endParaRPr lang="en-US" sz="9600" dirty="0"/>
          </a:p>
          <a:p>
            <a:pPr>
              <a:lnSpc>
                <a:spcPct val="90000"/>
              </a:lnSpc>
            </a:pPr>
            <a:endParaRPr lang="en-US" sz="9600" dirty="0"/>
          </a:p>
          <a:p>
            <a:pPr>
              <a:lnSpc>
                <a:spcPct val="90000"/>
              </a:lnSpc>
            </a:pPr>
            <a:r>
              <a:rPr lang="en-US" sz="9600" dirty="0"/>
              <a:t>Tracking of risk mitigation and potential readmissions avoided </a:t>
            </a:r>
          </a:p>
          <a:p>
            <a:pPr>
              <a:lnSpc>
                <a:spcPct val="90000"/>
              </a:lnSpc>
            </a:pPr>
            <a:endParaRPr lang="en-US" sz="9600" dirty="0"/>
          </a:p>
          <a:p>
            <a:pPr>
              <a:lnSpc>
                <a:spcPct val="90000"/>
              </a:lnSpc>
            </a:pPr>
            <a:endParaRPr lang="en-US" sz="9600" dirty="0"/>
          </a:p>
          <a:p>
            <a:pPr>
              <a:lnSpc>
                <a:spcPct val="90000"/>
              </a:lnSpc>
            </a:pPr>
            <a:endParaRPr lang="en-US" sz="9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9C33305-AC54-4F3F-90B4-285FFA327E9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6411" y="439665"/>
            <a:ext cx="4718439" cy="22246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2577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6EFD3D9-44F0-4267-BCC1-1613E79D8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365255" cy="32918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A779A851-95D6-41AF-937A-B0E4B7F6F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6775764" y="4323907"/>
            <a:ext cx="3076453" cy="27412632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953FB2E7-B6CB-429C-81EB-D9516D6D5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6784969" y="3039192"/>
            <a:ext cx="1954749" cy="26502787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EC40DB1-B719-4A13-9A4D-0966B4B278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70215" y="3056270"/>
            <a:ext cx="16200251" cy="25237435"/>
          </a:xfrm>
          <a:custGeom>
            <a:avLst/>
            <a:gdLst>
              <a:gd name="connsiteX0" fmla="*/ 0 w 4634682"/>
              <a:gd name="connsiteY0" fmla="*/ 0 h 5257799"/>
              <a:gd name="connsiteX1" fmla="*/ 4634682 w 4634682"/>
              <a:gd name="connsiteY1" fmla="*/ 0 h 5257799"/>
              <a:gd name="connsiteX2" fmla="*/ 4634682 w 4634682"/>
              <a:gd name="connsiteY2" fmla="*/ 5257799 h 5257799"/>
              <a:gd name="connsiteX3" fmla="*/ 0 w 4634682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4682" h="5257799">
                <a:moveTo>
                  <a:pt x="0" y="0"/>
                </a:moveTo>
                <a:lnTo>
                  <a:pt x="4634682" y="0"/>
                </a:lnTo>
                <a:lnTo>
                  <a:pt x="4634682" y="5257799"/>
                </a:lnTo>
                <a:lnTo>
                  <a:pt x="0" y="525779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1D151F-5919-4D28-B929-AA48A3C6C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6231" y="4714905"/>
            <a:ext cx="13723097" cy="21892656"/>
          </a:xfrm>
        </p:spPr>
        <p:txBody>
          <a:bodyPr>
            <a:normAutofit/>
          </a:bodyPr>
          <a:lstStyle/>
          <a:p>
            <a:r>
              <a:rPr lang="en-US" sz="17700" dirty="0">
                <a:solidFill>
                  <a:srgbClr val="FFFFFF"/>
                </a:solidFill>
              </a:rPr>
              <a:t>Results </a:t>
            </a:r>
            <a:br>
              <a:rPr lang="en-US" sz="17700" dirty="0">
                <a:solidFill>
                  <a:srgbClr val="FFFFFF"/>
                </a:solidFill>
              </a:rPr>
            </a:br>
            <a:r>
              <a:rPr lang="en-US" sz="17700" dirty="0">
                <a:solidFill>
                  <a:srgbClr val="FFFFFF"/>
                </a:solidFill>
              </a:rPr>
              <a:t>and Conclusion </a:t>
            </a:r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82211336-CFF3-412D-868A-6679C1004C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9852217" y="6491049"/>
            <a:ext cx="26955167" cy="25207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B26D9-8A90-41E7-8914-C28D4FA56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148541" y="8254165"/>
            <a:ext cx="24092765" cy="23482373"/>
          </a:xfrm>
        </p:spPr>
        <p:txBody>
          <a:bodyPr anchor="ctr">
            <a:normAutofit fontScale="92500" lnSpcReduction="10000"/>
          </a:bodyPr>
          <a:lstStyle/>
          <a:p>
            <a:pPr marL="0" lvl="0" indent="0">
              <a:buNone/>
            </a:pPr>
            <a:endParaRPr lang="en-US" sz="10600" dirty="0"/>
          </a:p>
          <a:p>
            <a:pPr marL="0" lvl="0" indent="0">
              <a:buNone/>
            </a:pPr>
            <a:endParaRPr lang="en-US" sz="10600" dirty="0"/>
          </a:p>
          <a:p>
            <a:pPr marL="0" lvl="0" indent="0">
              <a:buNone/>
            </a:pPr>
            <a:r>
              <a:rPr lang="en-US" sz="10600" dirty="0"/>
              <a:t>212 patients discharged from the hospital over 11 months had a potential readmission avoided during the thirty-day transition program. </a:t>
            </a:r>
          </a:p>
          <a:p>
            <a:pPr marL="0" lvl="0" indent="0">
              <a:buNone/>
            </a:pPr>
            <a:endParaRPr lang="en-US" sz="10600" dirty="0"/>
          </a:p>
          <a:p>
            <a:pPr marL="0" indent="0">
              <a:buNone/>
            </a:pPr>
            <a:endParaRPr lang="en-US" sz="10600" dirty="0"/>
          </a:p>
          <a:p>
            <a:pPr marL="0" indent="0">
              <a:buNone/>
            </a:pPr>
            <a:r>
              <a:rPr lang="en-US" sz="10600" i="1" dirty="0"/>
              <a:t>He</a:t>
            </a:r>
            <a:r>
              <a:rPr lang="x-none" sz="10600" i="1" dirty="0"/>
              <a:t>alth systems </a:t>
            </a:r>
            <a:r>
              <a:rPr lang="en-US" sz="10600" i="1" dirty="0"/>
              <a:t>focused on reducing readmissions </a:t>
            </a:r>
            <a:r>
              <a:rPr lang="x-none" sz="10600" i="1" dirty="0"/>
              <a:t>can </a:t>
            </a:r>
            <a:r>
              <a:rPr lang="en-US" sz="10600" i="1" dirty="0"/>
              <a:t>model </a:t>
            </a:r>
            <a:r>
              <a:rPr lang="x-none" sz="10600" i="1" dirty="0"/>
              <a:t>this</a:t>
            </a:r>
            <a:r>
              <a:rPr lang="en-US" sz="10600" i="1" dirty="0"/>
              <a:t> risk </a:t>
            </a:r>
            <a:r>
              <a:rPr lang="x-none" sz="10600" i="1" dirty="0"/>
              <a:t>reduction</a:t>
            </a:r>
            <a:r>
              <a:rPr lang="en-US" sz="10600" i="1" dirty="0"/>
              <a:t> transition</a:t>
            </a:r>
            <a:r>
              <a:rPr lang="x-none" sz="10600" i="1" dirty="0"/>
              <a:t> program</a:t>
            </a:r>
            <a:r>
              <a:rPr lang="en-US" sz="10600" i="1" dirty="0"/>
              <a:t> and employ registered nurses who use a predictive readmission tool which risk stratifies hospitalized patients and recommends targeted interventions. </a:t>
            </a:r>
          </a:p>
          <a:p>
            <a:pPr marL="0" lvl="0" indent="0">
              <a:buNone/>
            </a:pPr>
            <a:endParaRPr lang="en-US" sz="10600" dirty="0"/>
          </a:p>
          <a:p>
            <a:endParaRPr lang="en-US" sz="10600" dirty="0">
              <a:solidFill>
                <a:srgbClr val="FEFFFF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EE2CC18-EEE5-419C-AE0E-C8275102143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6411" y="439665"/>
            <a:ext cx="5834063" cy="31524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240673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3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703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6AA66BCDA09E46BD2D7C2CE05D5F2C" ma:contentTypeVersion="12" ma:contentTypeDescription="Create a new document." ma:contentTypeScope="" ma:versionID="751b3a7c43d19f350a7a6e0c40ec02c8">
  <xsd:schema xmlns:xsd="http://www.w3.org/2001/XMLSchema" xmlns:xs="http://www.w3.org/2001/XMLSchema" xmlns:p="http://schemas.microsoft.com/office/2006/metadata/properties" xmlns:ns3="e8c5f60d-06f6-4292-b38d-a332ab09e9a0" xmlns:ns4="797d76b0-548a-454f-854e-ee7d274bac04" targetNamespace="http://schemas.microsoft.com/office/2006/metadata/properties" ma:root="true" ma:fieldsID="d3681d9cef720c1a3e80437304daea38" ns3:_="" ns4:_="">
    <xsd:import namespace="e8c5f60d-06f6-4292-b38d-a332ab09e9a0"/>
    <xsd:import namespace="797d76b0-548a-454f-854e-ee7d274bac0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c5f60d-06f6-4292-b38d-a332ab09e9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7d76b0-548a-454f-854e-ee7d274bac0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EFF30E-8B83-421D-8E3E-4224086B328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D2623CD-D425-4163-9362-27FA2B3A0503}">
  <ds:schemaRefs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www.w3.org/XML/1998/namespace"/>
    <ds:schemaRef ds:uri="http://schemas.microsoft.com/office/2006/metadata/properties"/>
    <ds:schemaRef ds:uri="http://purl.org/dc/terms/"/>
    <ds:schemaRef ds:uri="797d76b0-548a-454f-854e-ee7d274bac04"/>
    <ds:schemaRef ds:uri="http://schemas.openxmlformats.org/package/2006/metadata/core-properties"/>
    <ds:schemaRef ds:uri="e8c5f60d-06f6-4292-b38d-a332ab09e9a0"/>
  </ds:schemaRefs>
</ds:datastoreItem>
</file>

<file path=customXml/itemProps3.xml><?xml version="1.0" encoding="utf-8"?>
<ds:datastoreItem xmlns:ds="http://schemas.openxmlformats.org/officeDocument/2006/customXml" ds:itemID="{8020B06A-4528-4360-A143-ABDA984BEB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c5f60d-06f6-4292-b38d-a332ab09e9a0"/>
    <ds:schemaRef ds:uri="797d76b0-548a-454f-854e-ee7d274bac0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266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Default Design</vt:lpstr>
      <vt:lpstr>Improving Care Transitions Through Risk Reduction and  Machine Learning Support  </vt:lpstr>
      <vt:lpstr>EBP Question    Is there an impact on readmission for a patient who undergoes risk reduction strategies by a nurse using an automated patient prioritization tool with embedded predictive interventions?  </vt:lpstr>
      <vt:lpstr>Methods</vt:lpstr>
      <vt:lpstr>Results  and Conclusion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Care Transitions Through Risk Reduction and  Machine Learning Support</dc:title>
  <dc:creator>Carver, Mary C. (Colette)</dc:creator>
  <cp:lastModifiedBy>Carver, Mary C. (Colette)</cp:lastModifiedBy>
  <cp:revision>3</cp:revision>
  <dcterms:created xsi:type="dcterms:W3CDTF">2021-03-02T02:47:04Z</dcterms:created>
  <dcterms:modified xsi:type="dcterms:W3CDTF">2021-03-04T23:14:44Z</dcterms:modified>
</cp:coreProperties>
</file>